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59" r:id="rId4"/>
    <p:sldId id="260" r:id="rId5"/>
    <p:sldId id="258" r:id="rId6"/>
    <p:sldId id="261" r:id="rId7"/>
    <p:sldId id="267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264"/>
            <p14:sldId id="259"/>
            <p14:sldId id="260"/>
            <p14:sldId id="258"/>
            <p14:sldId id="261"/>
            <p14:sldId id="267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2024"/>
  </p:normalViewPr>
  <p:slideViewPr>
    <p:cSldViewPr snapToGrid="0" snapToObjects="1">
      <p:cViewPr varScale="1">
        <p:scale>
          <a:sx n="106" d="100"/>
          <a:sy n="106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53D9-7112-6546-BCA9-DD5ED22181D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641D-396E-414A-8226-DE3B898E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5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or occurring at the same 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- of or requiring a form of computer control timing protocol in which a specific operation begins upon receipt of an indication (signal) that the preceding operation has been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learn.jquery.com</a:t>
            </a:r>
            <a:r>
              <a:rPr lang="en-US" dirty="0"/>
              <a:t>/ajax/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--disable-web-security </a:t>
            </a:r>
            <a:r>
              <a:rPr lang="mr-IN" dirty="0"/>
              <a:t>–</a:t>
            </a:r>
            <a:r>
              <a:rPr lang="en-US" dirty="0"/>
              <a:t>user-data-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-a Google\ Chrome 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--disable-web-security --user-data-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-a Google\ Chrome 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allow-file-access-from-files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9BB4-260E-7349-A7B1-F8CB327A0CA6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954-D4A8-104A-B01D-22B49D888BEF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ITWS1100 - 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ajax/" TargetMode="External"/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M/window.postMess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services/xml/rss/nyt/HomePage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Asynchronous JavaScript and XML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577-55F4-A94E-98DB-68AEE12131BB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Asynchronous JavaScript and XML</a:t>
            </a:r>
          </a:p>
          <a:p>
            <a:r>
              <a:rPr lang="en-GB" dirty="0"/>
              <a:t>(or JSON, perhaps)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8891" y="1714500"/>
            <a:ext cx="731303" cy="1446609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68078"/>
            <a:ext cx="1089422" cy="764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HTTP GET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0797" y="1928813"/>
            <a:ext cx="211503" cy="3678810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5312" y="1928813"/>
            <a:ext cx="211503" cy="3678810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0" y="2035969"/>
            <a:ext cx="757979" cy="80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2266" y="5464969"/>
            <a:ext cx="910668" cy="910668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2857500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141" y="5464969"/>
            <a:ext cx="253706" cy="555873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1892934" y="5742906"/>
            <a:ext cx="375207" cy="177397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4947047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2521847" y="5742906"/>
            <a:ext cx="338381" cy="12389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219" y="5411391"/>
            <a:ext cx="508992" cy="713360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344" y="5357813"/>
            <a:ext cx="508992" cy="713360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84" y="5357812"/>
            <a:ext cx="602754" cy="362949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5357812"/>
            <a:ext cx="602754" cy="362949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765293" y="5703330"/>
            <a:ext cx="199541" cy="23440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3736226" y="5768071"/>
            <a:ext cx="299993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4545211" y="5768071"/>
            <a:ext cx="404564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5825773" y="5714493"/>
            <a:ext cx="353571" cy="1523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0172" y="5840016"/>
            <a:ext cx="951012" cy="199713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6688336" y="5714493"/>
            <a:ext cx="401836" cy="22537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8041184" y="5720761"/>
            <a:ext cx="261193" cy="21911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86256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58549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73586" y="1393031"/>
            <a:ext cx="5996828" cy="111136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 browser requests a web page and a full request-response </a:t>
            </a:r>
          </a:p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cycle is initiated.  The entire page is loaded, and requests</a:t>
            </a:r>
          </a:p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are made for all other resources </a:t>
            </a:r>
          </a:p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contained on the page.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86256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133596" y="4165699"/>
            <a:ext cx="401836" cy="111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840037" y="4666772"/>
            <a:ext cx="526741" cy="462214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358062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7505646" y="4165456"/>
            <a:ext cx="401836" cy="48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7697447" y="4643382"/>
            <a:ext cx="526741" cy="5089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48015" y="3008580"/>
            <a:ext cx="2013157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79344" y="2143125"/>
            <a:ext cx="1768078" cy="375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400" b="1" dirty="0"/>
              <a:t>apache web server</a:t>
            </a:r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133466" y="3040475"/>
            <a:ext cx="857464" cy="45536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6795735" y="2785819"/>
            <a:ext cx="1178719" cy="643424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97141" y="3008580"/>
            <a:ext cx="1708836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2689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79344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7844" y="5197078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2625" y="3536156"/>
            <a:ext cx="306168" cy="2188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7915" y="1821656"/>
            <a:ext cx="612247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94612" y="1829860"/>
            <a:ext cx="660713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2172" y="5250656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13195" y="5197078"/>
            <a:ext cx="482203" cy="145242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79531" y="5266149"/>
            <a:ext cx="482203" cy="145242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52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>
                <a:solidFill>
                  <a:srgbClr val="FF0000"/>
                </a:solidFill>
              </a:rPr>
              <a:t>X</a:t>
            </a:r>
            <a:r>
              <a:rPr lang="en-GB" dirty="0"/>
              <a:t>ML</a:t>
            </a:r>
          </a:p>
          <a:p>
            <a:r>
              <a:rPr lang="en-GB" dirty="0"/>
              <a:t>Allows a browser to request data from a server "behind the scenes" without reloading the entire page</a:t>
            </a:r>
          </a:p>
          <a:p>
            <a:r>
              <a:rPr lang="en-GB" dirty="0"/>
              <a:t>Built on </a:t>
            </a:r>
            <a:r>
              <a:rPr lang="en-GB" dirty="0" err="1"/>
              <a:t>XMLHttpRequest</a:t>
            </a:r>
            <a:r>
              <a:rPr lang="en-GB" dirty="0"/>
              <a:t> (XHR)</a:t>
            </a:r>
          </a:p>
          <a:p>
            <a:pPr lvl="1"/>
            <a:r>
              <a:rPr lang="en-GB" dirty="0"/>
              <a:t>An API introduced by Microsoft in 1999-2000 to help support their development of Outlook Web Access</a:t>
            </a:r>
          </a:p>
          <a:p>
            <a:pPr lvl="1"/>
            <a:r>
              <a:rPr lang="en-GB" dirty="0"/>
              <a:t>Picked up by all major browsers shortly thereafter</a:t>
            </a:r>
          </a:p>
          <a:p>
            <a:pPr lvl="1"/>
            <a:r>
              <a:rPr lang="en-GB" dirty="0"/>
              <a:t>Popularized by Google with Google Maps and Gmail</a:t>
            </a:r>
          </a:p>
          <a:p>
            <a:pPr lvl="1"/>
            <a:r>
              <a:rPr lang="en-GB" dirty="0"/>
              <a:t>W3C picked it up as a working draft in 2006</a:t>
            </a:r>
          </a:p>
          <a:p>
            <a:pPr lvl="1"/>
            <a:r>
              <a:rPr lang="en-GB" dirty="0"/>
              <a:t>It is currently a W3C Candidate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9365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</a:p>
          <a:p>
            <a:pPr lvl="1"/>
            <a:r>
              <a:rPr lang="en-GB" dirty="0"/>
              <a:t>during a </a:t>
            </a:r>
            <a:r>
              <a:rPr lang="en-GB" i="1" dirty="0"/>
              <a:t>synchronous</a:t>
            </a:r>
            <a:r>
              <a:rPr lang="en-GB" dirty="0"/>
              <a:t> request, all scripting and other activities on a web page wait until the full request/response cycle is complete</a:t>
            </a:r>
          </a:p>
          <a:p>
            <a:pPr lvl="1"/>
            <a:r>
              <a:rPr lang="en-GB" dirty="0"/>
              <a:t>an </a:t>
            </a:r>
            <a:r>
              <a:rPr lang="en-GB" i="1" dirty="0"/>
              <a:t>asynchronous</a:t>
            </a:r>
            <a:r>
              <a:rPr lang="en-GB" dirty="0"/>
              <a:t> request happens behind the scenes – a user can continue interacting with a web page, scripts can run, all while waiting for the response</a:t>
            </a:r>
          </a:p>
          <a:p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</a:t>
            </a:r>
          </a:p>
          <a:p>
            <a:pPr lvl="1"/>
            <a:r>
              <a:rPr lang="en-GB" dirty="0"/>
              <a:t>the engine that provides the </a:t>
            </a:r>
            <a:r>
              <a:rPr lang="en-GB" dirty="0" err="1"/>
              <a:t>XMLHttpRequest</a:t>
            </a:r>
            <a:r>
              <a:rPr lang="en-GB" dirty="0"/>
              <a:t> API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>
                <a:solidFill>
                  <a:srgbClr val="FF0000"/>
                </a:solidFill>
              </a:rPr>
              <a:t>X</a:t>
            </a:r>
            <a:r>
              <a:rPr lang="en-GB" dirty="0"/>
              <a:t>ML</a:t>
            </a:r>
          </a:p>
          <a:p>
            <a:pPr lvl="1"/>
            <a:r>
              <a:rPr lang="en-GB" dirty="0"/>
              <a:t>or not ... can be other formats too, e.g. JSON </a:t>
            </a:r>
            <a:r>
              <a:rPr lang="en-GB" sz="1800" dirty="0"/>
              <a:t>(very popular)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28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&amp;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provides a number of high-level AJAX methods that handle cross-browser support and simplify the use of </a:t>
            </a:r>
            <a:r>
              <a:rPr lang="en-US" dirty="0" err="1"/>
              <a:t>XMLHttpRequest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load(),  $.</a:t>
            </a:r>
            <a:r>
              <a:rPr lang="en-US" dirty="0" err="1"/>
              <a:t>getJson</a:t>
            </a:r>
            <a:r>
              <a:rPr lang="en-US" dirty="0"/>
              <a:t>(), $.</a:t>
            </a:r>
            <a:r>
              <a:rPr lang="en-US" dirty="0" err="1"/>
              <a:t>getScript</a:t>
            </a:r>
            <a:r>
              <a:rPr lang="en-US" dirty="0"/>
              <a:t>(), $.get(), $.post()</a:t>
            </a:r>
            <a:endParaRPr lang="en-US" sz="1200" dirty="0"/>
          </a:p>
          <a:p>
            <a:r>
              <a:rPr lang="en-US" dirty="0"/>
              <a:t>often use the most fundamental &amp; flexible method, jQuery's low-level AJAX implementation: </a:t>
            </a:r>
            <a:r>
              <a:rPr lang="en-US" b="1" dirty="0"/>
              <a:t>$.ajax()</a:t>
            </a:r>
          </a:p>
          <a:p>
            <a:pPr lvl="1"/>
            <a:r>
              <a:rPr lang="en-US" dirty="0"/>
              <a:t>See: </a:t>
            </a:r>
          </a:p>
          <a:p>
            <a:pPr lvl="2"/>
            <a:r>
              <a:rPr lang="en-US" dirty="0">
                <a:hlinkClick r:id="rId2"/>
              </a:rPr>
              <a:t>http://api.jquery.com/jQuery.ajax/</a:t>
            </a:r>
            <a:r>
              <a:rPr lang="en-US" dirty="0"/>
              <a:t> and</a:t>
            </a:r>
          </a:p>
          <a:p>
            <a:pPr lvl="2"/>
            <a:r>
              <a:rPr lang="en-US" dirty="0">
                <a:hlinkClick r:id="rId3"/>
              </a:rPr>
              <a:t>http://learn.jquery.com/ajax/</a:t>
            </a:r>
            <a:endParaRPr lang="en-US" dirty="0"/>
          </a:p>
          <a:p>
            <a:pPr marL="3499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628516"/>
            <a:ext cx="8042400" cy="918930"/>
          </a:xfrm>
        </p:spPr>
        <p:txBody>
          <a:bodyPr/>
          <a:lstStyle/>
          <a:p>
            <a:r>
              <a:rPr lang="en-US" sz="3200" b="1" dirty="0"/>
              <a:t>jQuery </a:t>
            </a:r>
            <a:br>
              <a:rPr lang="en-US" sz="3200" b="1" dirty="0"/>
            </a:br>
            <a:r>
              <a:rPr lang="en-US" sz="3200" dirty="0"/>
              <a:t>has tools to help us process JSON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learn.jquery.com</a:t>
            </a:r>
            <a:r>
              <a:rPr lang="en-US" sz="3200" dirty="0">
                <a:hlinkClick r:id="rId3"/>
              </a:rPr>
              <a:t>/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45" y="1585040"/>
            <a:ext cx="5538909" cy="52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 (SOP)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same origin policy is a security constraint that prevents scripts from one site accessing methods or properties in scripts from another.</a:t>
            </a:r>
          </a:p>
          <a:p>
            <a:r>
              <a:rPr lang="en-US" sz="1600" dirty="0"/>
              <a:t>It allows web pages to execute only those methods in scripts with the same scheme, host, and port.</a:t>
            </a:r>
          </a:p>
          <a:p>
            <a:r>
              <a:rPr lang="en-US" sz="1600" dirty="0"/>
              <a:t>What does that mean to you practically?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Cookies and web pages from different sites are isolated one from another </a:t>
            </a:r>
            <a:br>
              <a:rPr lang="en-US" sz="1400" dirty="0"/>
            </a:br>
            <a:r>
              <a:rPr lang="en-US" sz="1400" dirty="0"/>
              <a:t>(this is a good thing)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err="1"/>
              <a:t>XMLHttpRequest</a:t>
            </a:r>
            <a:r>
              <a:rPr lang="en-US" sz="1400" dirty="0"/>
              <a:t> won't work cross-domain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will want to cache data locally (e.g. </a:t>
            </a:r>
            <a:r>
              <a:rPr lang="en-US" sz="1400" dirty="0" err="1"/>
              <a:t>json</a:t>
            </a:r>
            <a:r>
              <a:rPr lang="en-US" sz="1400" dirty="0"/>
              <a:t>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</a:t>
            </a:r>
            <a:r>
              <a:rPr lang="en-US" sz="1400" i="1" dirty="0"/>
              <a:t>may </a:t>
            </a:r>
            <a:r>
              <a:rPr lang="en-US" sz="1400" dirty="0"/>
              <a:t>sometimes want to use special tricks (e.g. </a:t>
            </a:r>
            <a:r>
              <a:rPr lang="en-US" sz="1400" dirty="0" err="1"/>
              <a:t>jsonp</a:t>
            </a:r>
            <a:r>
              <a:rPr lang="en-US" sz="1400" dirty="0"/>
              <a:t>) to dynamically load a remote script (caching is often better)</a:t>
            </a:r>
          </a:p>
          <a:p>
            <a:pPr marL="523441" indent="-457200"/>
            <a:r>
              <a:rPr lang="en-US" sz="1600" dirty="0"/>
              <a:t>We'll touch on some of these topics more when we discuss security.</a:t>
            </a:r>
          </a:p>
          <a:p>
            <a:pPr marL="523441" indent="-457200"/>
            <a:r>
              <a:rPr lang="en-US" sz="1600" dirty="0"/>
              <a:t>HTML 5 specifies a means of passing simple messages between windows of different origins (see </a:t>
            </a:r>
            <a:r>
              <a:rPr lang="en-US" sz="1400" dirty="0">
                <a:hlinkClick r:id="rId2"/>
              </a:rPr>
              <a:t>https://developer.mozilla.org/en/DOM/window.postMessage</a:t>
            </a:r>
            <a:r>
              <a:rPr lang="en-US" sz="1400" dirty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0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 Lab 7: </a:t>
            </a:r>
            <a:r>
              <a:rPr lang="en-US" sz="2000" dirty="0" err="1"/>
              <a:t>jQuery</a:t>
            </a:r>
            <a:r>
              <a:rPr lang="en-US" sz="2000" dirty="0"/>
              <a:t> &amp; AJAX</a:t>
            </a:r>
          </a:p>
          <a:p>
            <a:r>
              <a:rPr lang="en-US" sz="2000" dirty="0"/>
              <a:t>Download Lab7 from LMS</a:t>
            </a:r>
          </a:p>
          <a:p>
            <a:r>
              <a:rPr lang="en-US" sz="2000" dirty="0"/>
              <a:t>Lets look at the code in the Oldlab7 directory</a:t>
            </a:r>
          </a:p>
          <a:p>
            <a:r>
              <a:rPr lang="en-US" sz="2000" dirty="0"/>
              <a:t>We are going to read from external files into our pages</a:t>
            </a:r>
          </a:p>
          <a:p>
            <a:r>
              <a:rPr lang="en-US" sz="2000" dirty="0"/>
              <a:t>We will output feeds from two locations: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json</a:t>
            </a:r>
            <a:r>
              <a:rPr lang="en-US" sz="2000" dirty="0"/>
              <a:t> feed from Flickr:</a:t>
            </a:r>
            <a:br>
              <a:rPr lang="en-US" sz="2000" dirty="0"/>
            </a:br>
            <a:r>
              <a:rPr lang="en-US" sz="2000" dirty="0"/>
              <a:t>http://</a:t>
            </a:r>
            <a:r>
              <a:rPr lang="en-US" sz="2000" dirty="0" err="1"/>
              <a:t>api.flickr.com</a:t>
            </a:r>
            <a:r>
              <a:rPr lang="en-US" sz="2000" dirty="0"/>
              <a:t>/services/feeds/</a:t>
            </a:r>
            <a:r>
              <a:rPr lang="en-US" sz="2000" dirty="0" err="1"/>
              <a:t>photos_public.gne?format</a:t>
            </a:r>
            <a:r>
              <a:rPr lang="en-US" sz="2000" dirty="0"/>
              <a:t>=</a:t>
            </a:r>
            <a:r>
              <a:rPr lang="en-US" sz="2000" dirty="0" err="1"/>
              <a:t>json&amp;nojsoncallback</a:t>
            </a:r>
            <a:r>
              <a:rPr lang="en-US" sz="2000" dirty="0"/>
              <a:t>=1</a:t>
            </a:r>
          </a:p>
          <a:p>
            <a:pPr lvl="1"/>
            <a:r>
              <a:rPr lang="en-US" sz="2000" dirty="0"/>
              <a:t>An </a:t>
            </a:r>
            <a:r>
              <a:rPr lang="en-US" sz="2000" dirty="0" err="1"/>
              <a:t>rss</a:t>
            </a:r>
            <a:r>
              <a:rPr lang="en-US" sz="2000" dirty="0"/>
              <a:t> feed from the New York Times Homepage: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http://www.nytimes.com/services/xml/rss/nyt/HomePage.xml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9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7276</TotalTime>
  <Words>474</Words>
  <Application>Microsoft Macintosh PowerPoint</Application>
  <PresentationFormat>On-screen Show (4:3)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Kozuka Gothic Pro M</vt:lpstr>
      <vt:lpstr>ＭＳ Ｐゴシック</vt:lpstr>
      <vt:lpstr>Arial</vt:lpstr>
      <vt:lpstr>Bitstream Vera Sans</vt:lpstr>
      <vt:lpstr>Calibri</vt:lpstr>
      <vt:lpstr>Mangal</vt:lpstr>
      <vt:lpstr>News Gothic MT</vt:lpstr>
      <vt:lpstr>Times New Roman</vt:lpstr>
      <vt:lpstr>Wingdings</vt:lpstr>
      <vt:lpstr>Wingdings 2</vt:lpstr>
      <vt:lpstr>IntroIT-Theme</vt:lpstr>
      <vt:lpstr>AJAX</vt:lpstr>
      <vt:lpstr>AJAX</vt:lpstr>
      <vt:lpstr>Typical HTTP GET</vt:lpstr>
      <vt:lpstr>AJAX</vt:lpstr>
      <vt:lpstr>AJAX Concepts</vt:lpstr>
      <vt:lpstr>jQuery &amp; AJAX</vt:lpstr>
      <vt:lpstr>jQuery  has tools to help us process JSON  http://learn.jquery.com/</vt:lpstr>
      <vt:lpstr>Same Origin Policy (SOP)</vt:lpstr>
      <vt:lpstr>Example</vt:lpstr>
    </vt:vector>
  </TitlesOfParts>
  <Company>Rensselaer Polytechnic Institute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317</cp:revision>
  <dcterms:created xsi:type="dcterms:W3CDTF">2009-09-17T04:14:33Z</dcterms:created>
  <dcterms:modified xsi:type="dcterms:W3CDTF">2018-03-25T22:42:17Z</dcterms:modified>
</cp:coreProperties>
</file>