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57" r:id="rId2"/>
    <p:sldId id="383" r:id="rId3"/>
    <p:sldId id="384" r:id="rId4"/>
    <p:sldId id="385" r:id="rId5"/>
    <p:sldId id="386" r:id="rId6"/>
    <p:sldId id="438" r:id="rId7"/>
    <p:sldId id="389" r:id="rId8"/>
    <p:sldId id="413" r:id="rId9"/>
    <p:sldId id="414" r:id="rId10"/>
    <p:sldId id="393" r:id="rId11"/>
    <p:sldId id="392" r:id="rId12"/>
    <p:sldId id="403" r:id="rId13"/>
    <p:sldId id="404" r:id="rId14"/>
    <p:sldId id="405" r:id="rId15"/>
    <p:sldId id="408" r:id="rId16"/>
    <p:sldId id="402" r:id="rId17"/>
    <p:sldId id="411" r:id="rId18"/>
    <p:sldId id="410" r:id="rId19"/>
    <p:sldId id="416" r:id="rId20"/>
    <p:sldId id="434" r:id="rId21"/>
    <p:sldId id="417" r:id="rId22"/>
    <p:sldId id="418" r:id="rId23"/>
    <p:sldId id="430" r:id="rId24"/>
    <p:sldId id="431" r:id="rId25"/>
    <p:sldId id="432" r:id="rId26"/>
    <p:sldId id="433" r:id="rId27"/>
    <p:sldId id="436" r:id="rId28"/>
    <p:sldId id="435" r:id="rId29"/>
    <p:sldId id="437" r:id="rId30"/>
    <p:sldId id="412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E439E-44A8-5C4A-9C06-6901D461E2F4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1DF2C-A92A-264C-8855-1F26A0019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885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E720B-BE6A-FB4B-9CD8-77D912E0FF05}" type="datetimeFigureOut">
              <a:rPr lang="en-US" smtClean="0"/>
              <a:pPr/>
              <a:t>11/26/17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348FD-417E-BC4B-85B9-A87AE6394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49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-109" charset="2"/>
              <a:buNone/>
            </a:pPr>
            <a:fld id="{311C75D7-F00C-D942-A740-04C5BD4F3BC7}" type="slidenum">
              <a:rPr lang="en-GB">
                <a:latin typeface="Times New Roman" pitchFamily="-109" charset="0"/>
                <a:ea typeface="Bitstream Vera Sans" pitchFamily="-109" charset="0"/>
                <a:cs typeface="Bitstream Vera Sans" pitchFamily="-109" charset="0"/>
              </a:rPr>
              <a:pPr>
                <a:buFont typeface="Wingdings" pitchFamily="-109" charset="2"/>
                <a:buNone/>
              </a:pPr>
              <a:t>1</a:t>
            </a:fld>
            <a:endParaRPr lang="en-GB">
              <a:latin typeface="Times New Roman" pitchFamily="-109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1741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021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11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3076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12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585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13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r>
              <a:rPr lang="en-US" dirty="0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So: if we know</a:t>
            </a:r>
            <a:r>
              <a:rPr lang="en-US" baseline="0" dirty="0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 ahead of time that we might want to search on a specific field, we </a:t>
            </a:r>
            <a:r>
              <a:rPr lang="en-US" baseline="0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can setup </a:t>
            </a:r>
            <a:r>
              <a:rPr lang="en-US" baseline="0" dirty="0" smtClean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an index which will allow us to find the data much more quickly</a:t>
            </a:r>
            <a:endParaRPr lang="en-US" dirty="0" smtClean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6157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14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5855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15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2085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16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0761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17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0836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18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7888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19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4618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21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5549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2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247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22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1655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3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7304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4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3465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5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635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6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7740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7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529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96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10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5413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7680" y="1294697"/>
            <a:ext cx="6488640" cy="315393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0" tIns="45715" rIns="91430" bIns="45715">
            <a:normAutofit/>
          </a:bodyPr>
          <a:lstStyle/>
          <a:p>
            <a:pPr defTabSz="912973">
              <a:lnSpc>
                <a:spcPct val="96000"/>
              </a:lnSpc>
              <a:spcBef>
                <a:spcPts val="1996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2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360" y="1286054"/>
            <a:ext cx="6498158" cy="3179854"/>
          </a:xfrm>
        </p:spPr>
        <p:txBody>
          <a:bodyPr rtlCol="0" anchor="ctr" anchorCtr="0">
            <a:noAutofit/>
          </a:bodyPr>
          <a:lstStyle>
            <a:lvl1pPr marL="0" indent="0" algn="ctr" defTabSz="914305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4517049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05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11/26/17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ITWS1100 - Databases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5B7-F7C2-4B40-8A0E-647455C9C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3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305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ITWS1100 - Databases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5B7-F7C2-4B40-8A0E-647455C9C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ITWS1100 - Databases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5B7-F7C2-4B40-8A0E-647455C9C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ITWS1100 - Databases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5B7-F7C2-4B40-8A0E-647455C9C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816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11/26/17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ITWS1100 - Databases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5B7-F7C2-4B40-8A0E-647455C9C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ITWS1100 - Databases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5B7-F7C2-4B40-8A0E-647455C9C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11/26/17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 smtClean="0"/>
              <a:t>ITWS1100 - Databases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E9DA5B7-F7C2-4B40-8A0E-647455C9C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2403145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ITWS1100 - Databases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5B7-F7C2-4B40-8A0E-647455C9C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2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11/26/17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ITWS1100 - Databases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5B7-F7C2-4B40-8A0E-647455C9C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11/26/17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ITWS1100 - Databases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5B7-F7C2-4B40-8A0E-647455C9C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11/26/17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ITWS1100 - Databases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5B7-F7C2-4B40-8A0E-647455C9C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11/26/17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ITWS1100 - Databases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5B7-F7C2-4B40-8A0E-647455C9C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11/26/17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ITWS1100 - Databases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5B7-F7C2-4B40-8A0E-647455C9CB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1" y="108012"/>
            <a:ext cx="8042400" cy="133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1" y="1600008"/>
            <a:ext cx="8042400" cy="43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11/26/17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ITWS1100 - Databases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DA5B7-F7C2-4B40-8A0E-647455C9CBF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iming>
    <p:tnLst>
      <p:par>
        <p:cTn id="1" dur="indefinite" restart="never" nodeType="tmRoot"/>
      </p:par>
    </p:tnLst>
  </p:timing>
  <p:hf hdr="0"/>
  <p:txStyles>
    <p:titleStyle>
      <a:lvl1pPr algn="ctr" defTabSz="912973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414726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829452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244178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658904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8485" indent="-348485" algn="l" defTabSz="912973" rtl="0" eaLnBrk="1" fontAlgn="base" hangingPunct="1">
        <a:spcBef>
          <a:spcPts val="1996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685450" indent="-33552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967694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262899" indent="-29520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545143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Database_model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atabase_management_system" TargetMode="External"/><Relationship Id="rId4" Type="http://schemas.openxmlformats.org/officeDocument/2006/relationships/hyperlink" Target="http://en.wikipedia.org/wiki/Database_mode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Databas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/>
              <a:t>Intro to </a:t>
            </a:r>
            <a:r>
              <a:rPr lang="en-GB" sz="4800" dirty="0" smtClean="0"/>
              <a:t>Databases</a:t>
            </a:r>
            <a:endParaRPr lang="en-US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dirty="0" smtClean="0"/>
              <a:t>Terminology, Data Types, SQL queries, Examples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11/26/17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ITWS1100 - Databases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5B7-F7C2-4B40-8A0E-647455C9CBF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Data Types</a:t>
            </a:r>
            <a:endParaRPr lang="en-GB" dirty="0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idx="1"/>
          </p:nvPr>
        </p:nvSpPr>
        <p:spPr>
          <a:xfrm>
            <a:off x="548640" y="1600008"/>
            <a:ext cx="8441247" cy="4343496"/>
          </a:xfrm>
        </p:spPr>
        <p:txBody>
          <a:bodyPr/>
          <a:lstStyle/>
          <a:p>
            <a:r>
              <a:rPr lang="en-US" dirty="0" smtClean="0"/>
              <a:t>Each field (col / </a:t>
            </a:r>
            <a:r>
              <a:rPr lang="en-US" dirty="0" err="1" smtClean="0"/>
              <a:t>attr</a:t>
            </a:r>
            <a:r>
              <a:rPr lang="en-US" dirty="0" smtClean="0"/>
              <a:t>) has a particular type of data stored in it.</a:t>
            </a:r>
          </a:p>
          <a:p>
            <a:r>
              <a:rPr lang="en-US" dirty="0" smtClean="0"/>
              <a:t>Data types come in a number of flavors:</a:t>
            </a:r>
          </a:p>
          <a:p>
            <a:pPr lvl="1"/>
            <a:r>
              <a:rPr lang="en-US" dirty="0" smtClean="0"/>
              <a:t>Numeric </a:t>
            </a:r>
            <a:r>
              <a:rPr lang="en-US" sz="1400" dirty="0" smtClean="0"/>
              <a:t>(integers and floating point values)</a:t>
            </a:r>
          </a:p>
          <a:p>
            <a:pPr lvl="1"/>
            <a:r>
              <a:rPr lang="en-US" dirty="0" smtClean="0"/>
              <a:t>String </a:t>
            </a:r>
            <a:r>
              <a:rPr lang="en-US" sz="1400" dirty="0" smtClean="0"/>
              <a:t>(variable and fixed length strings)</a:t>
            </a:r>
          </a:p>
          <a:p>
            <a:pPr lvl="1"/>
            <a:r>
              <a:rPr lang="en-US" dirty="0" smtClean="0"/>
              <a:t>Date and time</a:t>
            </a:r>
          </a:p>
          <a:p>
            <a:pPr lvl="1"/>
            <a:r>
              <a:rPr lang="en-US" dirty="0" err="1" smtClean="0"/>
              <a:t>BLOb</a:t>
            </a:r>
            <a:r>
              <a:rPr lang="en-US" dirty="0" smtClean="0"/>
              <a:t> – Binary Large Object – </a:t>
            </a:r>
            <a:r>
              <a:rPr lang="en-US" dirty="0" err="1" smtClean="0"/>
              <a:t>ie</a:t>
            </a:r>
            <a:r>
              <a:rPr lang="en-US" dirty="0" smtClean="0"/>
              <a:t> images</a:t>
            </a:r>
          </a:p>
          <a:p>
            <a:r>
              <a:rPr lang="en-US" dirty="0" smtClean="0"/>
              <a:t>In general, you want to use the smallest data type that works (data sets can get big)</a:t>
            </a:r>
          </a:p>
          <a:p>
            <a:r>
              <a:rPr lang="en-US" dirty="0" smtClean="0"/>
              <a:t>Data types differ a bit from system to system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11/26/17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ITWS1100 - Databases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5B7-F7C2-4B40-8A0E-647455C9CBF0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Schema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actors</a:t>
            </a:r>
          </a:p>
          <a:p>
            <a:pPr lvl="1"/>
            <a:r>
              <a:rPr lang="en-US" dirty="0" smtClean="0"/>
              <a:t>id</a:t>
            </a:r>
            <a:r>
              <a:rPr lang="en-US" dirty="0"/>
              <a:t>:  int(10) unsigned NOT NULL AUTO_INCREMENT</a:t>
            </a:r>
            <a:endParaRPr lang="en-US" dirty="0" smtClean="0"/>
          </a:p>
          <a:p>
            <a:pPr lvl="1"/>
            <a:r>
              <a:rPr lang="en-US" dirty="0" err="1" smtClean="0"/>
              <a:t>last_name</a:t>
            </a:r>
            <a:r>
              <a:rPr lang="en-US" dirty="0" smtClean="0"/>
              <a:t>: varchar(40)</a:t>
            </a:r>
          </a:p>
          <a:p>
            <a:pPr lvl="1"/>
            <a:r>
              <a:rPr lang="en-US" dirty="0" err="1" smtClean="0"/>
              <a:t>first_names</a:t>
            </a:r>
            <a:r>
              <a:rPr lang="en-US" dirty="0" smtClean="0"/>
              <a:t>: varchar(60)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716710"/>
              </p:ext>
            </p:extLst>
          </p:nvPr>
        </p:nvGraphicFramePr>
        <p:xfrm>
          <a:off x="1524000" y="1882594"/>
          <a:ext cx="609600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8"/>
                <a:gridCol w="2689412"/>
                <a:gridCol w="2971160"/>
              </a:tblGrid>
              <a:tr h="335568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actors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556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last_name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first_names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Blanchett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Clooney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George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Ellefsen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 Christian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11/26/17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ITWS1100 - Databases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5B7-F7C2-4B40-8A0E-647455C9CBF0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Field Attributes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 values</a:t>
            </a:r>
          </a:p>
          <a:p>
            <a:pPr lvl="1"/>
            <a:r>
              <a:rPr lang="en-US" dirty="0" smtClean="0"/>
              <a:t>may a field be empty?</a:t>
            </a:r>
          </a:p>
          <a:p>
            <a:r>
              <a:rPr lang="en-US" dirty="0" smtClean="0"/>
              <a:t>sizes</a:t>
            </a:r>
          </a:p>
          <a:p>
            <a:pPr lvl="1"/>
            <a:r>
              <a:rPr lang="en-US" dirty="0" smtClean="0"/>
              <a:t>how large does  the data in the field need to be?</a:t>
            </a:r>
          </a:p>
          <a:p>
            <a:r>
              <a:rPr lang="en-US" dirty="0" smtClean="0"/>
              <a:t>signed vs. unsigned</a:t>
            </a:r>
          </a:p>
          <a:p>
            <a:pPr lvl="1"/>
            <a:r>
              <a:rPr lang="en-US" dirty="0" smtClean="0"/>
              <a:t>will we need to accommodate negative numbers?</a:t>
            </a:r>
          </a:p>
          <a:p>
            <a:r>
              <a:rPr lang="en-US" dirty="0" smtClean="0"/>
              <a:t>auto increment</a:t>
            </a:r>
          </a:p>
          <a:p>
            <a:pPr lvl="1"/>
            <a:r>
              <a:rPr lang="en-US" dirty="0" smtClean="0"/>
              <a:t>automatically provide a  unique number for new records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11/26/17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ITWS1100 - Databases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5B7-F7C2-4B40-8A0E-647455C9CBF0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Keys and Indexes</a:t>
            </a:r>
            <a:endParaRPr lang="en-GB" dirty="0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 </a:t>
            </a:r>
            <a:r>
              <a:rPr lang="en-US" sz="2000" b="1" dirty="0" smtClean="0"/>
              <a:t>primary key</a:t>
            </a:r>
            <a:r>
              <a:rPr lang="en-US" sz="2000" dirty="0" smtClean="0"/>
              <a:t> is a field whose value is unique among all records in a table</a:t>
            </a:r>
          </a:p>
          <a:p>
            <a:pPr lvl="1"/>
            <a:r>
              <a:rPr lang="en-US" sz="2000" dirty="0" smtClean="0"/>
              <a:t>every table should be given a primary key</a:t>
            </a:r>
          </a:p>
          <a:p>
            <a:pPr lvl="1"/>
            <a:r>
              <a:rPr lang="en-US" sz="2000" dirty="0" smtClean="0"/>
              <a:t>it is good practice to explicitly specify the primary key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i="1" dirty="0" smtClean="0"/>
              <a:t>foreign key</a:t>
            </a:r>
            <a:r>
              <a:rPr lang="en-US" sz="2000" dirty="0" smtClean="0"/>
              <a:t> is a field whose values match a unique record in another table (typically the primary key of the other table) – this is how we specify relationships between tables</a:t>
            </a:r>
            <a:endParaRPr lang="en-US" sz="2000" i="1" dirty="0" smtClean="0"/>
          </a:p>
          <a:p>
            <a:r>
              <a:rPr lang="en-US" sz="2000" dirty="0" smtClean="0"/>
              <a:t>An </a:t>
            </a:r>
            <a:r>
              <a:rPr lang="en-US" sz="2000" b="1" dirty="0" smtClean="0"/>
              <a:t>index</a:t>
            </a:r>
            <a:r>
              <a:rPr lang="en-US" sz="2000" dirty="0" smtClean="0"/>
              <a:t> is a data structure that speeds up data retrieval.  A database system builds indexes based on the value of </a:t>
            </a:r>
            <a:r>
              <a:rPr lang="en-US" sz="2000" b="1" dirty="0" smtClean="0"/>
              <a:t>keys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indexes usually consist of just the keys for lookup</a:t>
            </a:r>
          </a:p>
          <a:p>
            <a:pPr lvl="1"/>
            <a:r>
              <a:rPr lang="en-US" sz="2000" dirty="0" smtClean="0"/>
              <a:t>served from disk and/or from memory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11/26/17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ITWS1100 - Databases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5B7-F7C2-4B40-8A0E-647455C9CBF0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Relationships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Keys are used to </a:t>
            </a:r>
            <a:br>
              <a:rPr lang="en-US" dirty="0" smtClean="0"/>
            </a:br>
            <a:r>
              <a:rPr lang="en-US" dirty="0" smtClean="0"/>
              <a:t>build relationships</a:t>
            </a:r>
            <a:br>
              <a:rPr lang="en-US" dirty="0" smtClean="0"/>
            </a:br>
            <a:r>
              <a:rPr lang="en-US" dirty="0" smtClean="0"/>
              <a:t>between tables</a:t>
            </a:r>
          </a:p>
          <a:p>
            <a:endParaRPr lang="en-US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658875"/>
              </p:ext>
            </p:extLst>
          </p:nvPr>
        </p:nvGraphicFramePr>
        <p:xfrm>
          <a:off x="4720559" y="4259547"/>
          <a:ext cx="403924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061"/>
                <a:gridCol w="1553474"/>
                <a:gridCol w="1968705"/>
              </a:tblGrid>
              <a:tr h="335568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actors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556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last_name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first_names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Blanchett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Clooney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George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Ellefsen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 Christian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559248"/>
              </p:ext>
            </p:extLst>
          </p:nvPr>
        </p:nvGraphicFramePr>
        <p:xfrm>
          <a:off x="470007" y="3830218"/>
          <a:ext cx="4039240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061"/>
                <a:gridCol w="3522179"/>
              </a:tblGrid>
              <a:tr h="335568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movies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556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title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Elizabeth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Elling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Oh</a:t>
                      </a:r>
                      <a:r>
                        <a:rPr lang="en-US" baseline="0" dirty="0" smtClean="0"/>
                        <a:t> Brother Where Art Thou?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Lord</a:t>
                      </a:r>
                      <a:r>
                        <a:rPr lang="en-US" baseline="0" dirty="0" smtClean="0"/>
                        <a:t> of the Rings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693202"/>
              </p:ext>
            </p:extLst>
          </p:nvPr>
        </p:nvGraphicFramePr>
        <p:xfrm>
          <a:off x="4060727" y="1722952"/>
          <a:ext cx="2793431" cy="2230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277"/>
                <a:gridCol w="1424154"/>
              </a:tblGrid>
              <a:tr h="37601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movie_actors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movieid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actorid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Down Arrow 11"/>
          <p:cNvSpPr/>
          <p:nvPr/>
        </p:nvSpPr>
        <p:spPr>
          <a:xfrm rot="3601685">
            <a:off x="2367717" y="2939952"/>
            <a:ext cx="201807" cy="3854304"/>
          </a:xfrm>
          <a:prstGeom prst="downArrow">
            <a:avLst>
              <a:gd name="adj1" fmla="val 50000"/>
              <a:gd name="adj2" fmla="val 85520"/>
            </a:avLst>
          </a:prstGeom>
          <a:gradFill>
            <a:gsLst>
              <a:gs pos="0">
                <a:schemeClr val="accent1">
                  <a:shade val="100000"/>
                  <a:satMod val="120000"/>
                  <a:lumMod val="51000"/>
                  <a:lumOff val="49000"/>
                </a:schemeClr>
              </a:gs>
              <a:gs pos="100000">
                <a:schemeClr val="accent1">
                  <a:tint val="50000"/>
                  <a:shade val="100000"/>
                  <a:satMod val="1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271044">
            <a:off x="5247037" y="3898479"/>
            <a:ext cx="201807" cy="1368845"/>
          </a:xfrm>
          <a:prstGeom prst="downArrow">
            <a:avLst>
              <a:gd name="adj1" fmla="val 50000"/>
              <a:gd name="adj2" fmla="val 85520"/>
            </a:avLst>
          </a:prstGeom>
          <a:gradFill>
            <a:gsLst>
              <a:gs pos="0">
                <a:schemeClr val="accent1">
                  <a:shade val="100000"/>
                  <a:satMod val="120000"/>
                  <a:lumMod val="51000"/>
                  <a:lumOff val="49000"/>
                </a:schemeClr>
              </a:gs>
              <a:gs pos="100000">
                <a:schemeClr val="accent1">
                  <a:tint val="50000"/>
                  <a:shade val="100000"/>
                  <a:satMod val="1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11/26/17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ITWS1100 - Databases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5B7-F7C2-4B40-8A0E-647455C9CBF0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Accessing the data</a:t>
            </a:r>
            <a:endParaRPr lang="en-GB" dirty="0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idx="1"/>
          </p:nvPr>
        </p:nvSpPr>
        <p:spPr>
          <a:xfrm>
            <a:off x="548641" y="1600008"/>
            <a:ext cx="8042400" cy="4914552"/>
          </a:xfrm>
        </p:spPr>
        <p:txBody>
          <a:bodyPr/>
          <a:lstStyle/>
          <a:p>
            <a:r>
              <a:rPr lang="en-US" sz="2000" dirty="0" smtClean="0"/>
              <a:t>There are many applications for working in a DBMS</a:t>
            </a:r>
          </a:p>
          <a:p>
            <a:pPr lvl="1"/>
            <a:r>
              <a:rPr lang="en-US" sz="2000" dirty="0" smtClean="0"/>
              <a:t>phpMyAdmin, </a:t>
            </a:r>
            <a:r>
              <a:rPr lang="en-US" sz="2000" dirty="0" err="1" smtClean="0"/>
              <a:t>phppgadmin</a:t>
            </a:r>
            <a:r>
              <a:rPr lang="en-US" sz="2000" dirty="0" smtClean="0"/>
              <a:t>, MySQL command line client,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r>
              <a:rPr lang="en-US" sz="2000" dirty="0" smtClean="0"/>
              <a:t>Programming languages / frameworks use various APIs (application programming interface) to connect to databases</a:t>
            </a:r>
          </a:p>
          <a:p>
            <a:r>
              <a:rPr lang="en-US" sz="2000" dirty="0" smtClean="0"/>
              <a:t>Using an API, we can</a:t>
            </a:r>
          </a:p>
          <a:p>
            <a:pPr lvl="1"/>
            <a:r>
              <a:rPr lang="en-US" sz="2000" dirty="0" smtClean="0"/>
              <a:t>Connect to a DBMS (host, port, username, password)</a:t>
            </a:r>
          </a:p>
          <a:p>
            <a:pPr lvl="1"/>
            <a:r>
              <a:rPr lang="en-US" sz="2000" dirty="0" smtClean="0"/>
              <a:t>Access a particular database</a:t>
            </a:r>
          </a:p>
          <a:p>
            <a:pPr lvl="1"/>
            <a:r>
              <a:rPr lang="en-US" sz="2000" dirty="0" smtClean="0"/>
              <a:t>Issue queries against the database</a:t>
            </a:r>
          </a:p>
          <a:p>
            <a:pPr lvl="1"/>
            <a:r>
              <a:rPr lang="en-US" sz="2000" dirty="0" smtClean="0"/>
              <a:t>Close the database connection</a:t>
            </a:r>
          </a:p>
          <a:p>
            <a:pPr lvl="1"/>
            <a:r>
              <a:rPr lang="en-US" sz="2000" dirty="0" smtClean="0"/>
              <a:t>Handle (trap) any errors</a:t>
            </a:r>
          </a:p>
          <a:p>
            <a:r>
              <a:rPr lang="en-US" sz="1800" dirty="0" smtClean="0"/>
              <a:t>XHTML database – </a:t>
            </a:r>
            <a:r>
              <a:rPr lang="en-US" sz="1800" dirty="0" err="1" smtClean="0"/>
              <a:t>jQuery</a:t>
            </a:r>
            <a:r>
              <a:rPr lang="en-US" sz="1800" dirty="0" smtClean="0"/>
              <a:t> API</a:t>
            </a:r>
          </a:p>
          <a:p>
            <a:endParaRPr lang="en-US" dirty="0" smtClean="0"/>
          </a:p>
          <a:p>
            <a:pPr lvl="1"/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11/26/17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ITWS1100 - Databases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5B7-F7C2-4B40-8A0E-647455C9CBF0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Permissions/Privileges</a:t>
            </a:r>
            <a:endParaRPr lang="en-GB" dirty="0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Permissions can be granted on a per database or per table basis</a:t>
            </a:r>
          </a:p>
          <a:p>
            <a:r>
              <a:rPr lang="en-US" dirty="0" smtClean="0"/>
              <a:t>Different types of permissions can be granted, for example:</a:t>
            </a:r>
          </a:p>
          <a:p>
            <a:pPr lvl="1"/>
            <a:r>
              <a:rPr lang="en-US" dirty="0" smtClean="0"/>
              <a:t>Select</a:t>
            </a:r>
          </a:p>
          <a:p>
            <a:pPr lvl="1"/>
            <a:r>
              <a:rPr lang="en-US" dirty="0" smtClean="0"/>
              <a:t>Insert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Drop  (do you want to give these rights to just anyone?)</a:t>
            </a:r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11/26/17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ITWS1100 - Databases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5B7-F7C2-4B40-8A0E-647455C9CBF0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SQL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Structured Query </a:t>
            </a:r>
            <a:r>
              <a:rPr lang="en-GB" dirty="0" smtClean="0"/>
              <a:t>Language</a:t>
            </a:r>
          </a:p>
          <a:p>
            <a:r>
              <a:rPr lang="en-US" dirty="0" smtClean="0"/>
              <a:t>An English-like language used to express database operations.</a:t>
            </a:r>
          </a:p>
          <a:p>
            <a:pPr lvl="1"/>
            <a:r>
              <a:rPr lang="en-US" dirty="0" smtClean="0"/>
              <a:t>the database system understands SQL</a:t>
            </a:r>
          </a:p>
          <a:p>
            <a:pPr lvl="1"/>
            <a:r>
              <a:rPr lang="en-US" dirty="0" smtClean="0"/>
              <a:t>the application sends commands to the database as strings containing SQL</a:t>
            </a:r>
          </a:p>
          <a:p>
            <a:pPr lvl="2"/>
            <a:r>
              <a:rPr lang="en-US" dirty="0" smtClean="0"/>
              <a:t>in some environments this is hidden from the programmer – libraries generate the SQL automatically.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11/26/17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ITWS1100 - Databases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5B7-F7C2-4B40-8A0E-647455C9CBF0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SQL Tasks</a:t>
            </a:r>
            <a:endParaRPr lang="en-GB" dirty="0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SQL queries can be used to</a:t>
            </a:r>
          </a:p>
          <a:p>
            <a:pPr lvl="1"/>
            <a:r>
              <a:rPr lang="en-US" smtClean="0"/>
              <a:t>Select data based on a criteria</a:t>
            </a:r>
          </a:p>
          <a:p>
            <a:pPr lvl="1"/>
            <a:r>
              <a:rPr lang="en-US" smtClean="0"/>
              <a:t>Create databases and tables</a:t>
            </a:r>
          </a:p>
          <a:p>
            <a:pPr lvl="1"/>
            <a:r>
              <a:rPr lang="en-US" smtClean="0"/>
              <a:t>Describe or show information about the database or tables</a:t>
            </a:r>
          </a:p>
          <a:p>
            <a:pPr lvl="1"/>
            <a:r>
              <a:rPr lang="en-US" smtClean="0"/>
              <a:t>Update a table</a:t>
            </a:r>
          </a:p>
          <a:p>
            <a:pPr lvl="1"/>
            <a:r>
              <a:rPr lang="en-US" smtClean="0"/>
              <a:t>Delete information from a table</a:t>
            </a:r>
          </a:p>
          <a:p>
            <a:pPr lvl="1"/>
            <a:r>
              <a:rPr lang="en-US" smtClean="0"/>
              <a:t>Grant or deny privileges to databases and tables</a:t>
            </a:r>
          </a:p>
          <a:p>
            <a:pPr lvl="1"/>
            <a:r>
              <a:rPr lang="en-US" smtClean="0"/>
              <a:t>Create views into the database</a:t>
            </a:r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11/26/17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ITWS1100 - Databases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5B7-F7C2-4B40-8A0E-647455C9CBF0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SQL Commands</a:t>
            </a:r>
            <a:br>
              <a:rPr lang="en-GB" dirty="0" smtClean="0"/>
            </a:br>
            <a:r>
              <a:rPr lang="en-GB" sz="2400" dirty="0" smtClean="0"/>
              <a:t>for Data Manipulation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- lookup data.</a:t>
            </a:r>
          </a:p>
          <a:p>
            <a:r>
              <a:rPr lang="en-US" dirty="0" smtClean="0"/>
              <a:t>INSERT – create a new record.</a:t>
            </a:r>
          </a:p>
          <a:p>
            <a:r>
              <a:rPr lang="en-US" dirty="0" smtClean="0"/>
              <a:t>UPDATE – change existing records.</a:t>
            </a:r>
          </a:p>
          <a:p>
            <a:r>
              <a:rPr lang="en-US" dirty="0" smtClean="0"/>
              <a:t>DELETE – remove some records.</a:t>
            </a:r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11/26/17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ITWS1100 - Databases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5B7-F7C2-4B40-8A0E-647455C9CB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609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is a database?</a:t>
            </a:r>
            <a:endParaRPr lang="en-GB" dirty="0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database</a:t>
            </a:r>
            <a:r>
              <a:rPr lang="en-US" dirty="0" smtClean="0"/>
              <a:t> is a structured collection of data.  Typically  organized to model relevant aspects of reality.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Database Management System </a:t>
            </a:r>
            <a:r>
              <a:rPr lang="en-US" dirty="0" smtClean="0"/>
              <a:t>(DBMS) is </a:t>
            </a:r>
          </a:p>
          <a:p>
            <a:pPr lvl="1"/>
            <a:r>
              <a:rPr lang="en-US" dirty="0" smtClean="0"/>
              <a:t>a set of computer programs that controls the creation, maintenance, and the use of a database. </a:t>
            </a:r>
          </a:p>
          <a:p>
            <a:pPr lvl="1"/>
            <a:r>
              <a:rPr lang="en-US" dirty="0" smtClean="0"/>
              <a:t>It allows organizations to place control of database development in the hands of database administrators (DBAs) and other specialists....</a:t>
            </a:r>
          </a:p>
          <a:p>
            <a:pPr lvl="1"/>
            <a:r>
              <a:rPr lang="en-US" dirty="0" smtClean="0"/>
              <a:t>It facilitates the sharing of data between applications.</a:t>
            </a:r>
          </a:p>
          <a:p>
            <a:pPr lvl="1"/>
            <a:r>
              <a:rPr lang="en-US" dirty="0" smtClean="0"/>
              <a:t>It allows different user application programs to easily access the same database.</a:t>
            </a:r>
            <a:r>
              <a:rPr lang="en-US" baseline="30000" dirty="0" smtClean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11/26/17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ITWS1100 - Databases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5B7-F7C2-4B40-8A0E-647455C9CBF0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&lt;code&gt;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Create A Database </a:t>
            </a:r>
            <a:r>
              <a:rPr lang="en-US" sz="1800" dirty="0" smtClean="0"/>
              <a:t>(Part of Lab 10)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phpMyAdmin, create a new database named "</a:t>
            </a:r>
            <a:r>
              <a:rPr lang="en-US" dirty="0" err="1" smtClean="0"/>
              <a:t>iit</a:t>
            </a:r>
            <a:r>
              <a:rPr lang="en-US" dirty="0" smtClean="0"/>
              <a:t>"</a:t>
            </a:r>
          </a:p>
          <a:p>
            <a:r>
              <a:rPr lang="en-US" dirty="0" smtClean="0"/>
              <a:t>Set the collation to utf8_general_ci</a:t>
            </a:r>
          </a:p>
          <a:p>
            <a:pPr lvl="1"/>
            <a:r>
              <a:rPr lang="en-US" dirty="0" smtClean="0"/>
              <a:t>collation defines the character set to be used for doing string comparisons</a:t>
            </a:r>
          </a:p>
          <a:p>
            <a:pPr lvl="1"/>
            <a:r>
              <a:rPr lang="en-US" dirty="0" smtClean="0"/>
              <a:t>for example, how would you compare </a:t>
            </a:r>
            <a:r>
              <a:rPr lang="en-US" b="1" dirty="0" smtClean="0"/>
              <a:t>n</a:t>
            </a:r>
            <a:r>
              <a:rPr lang="en-US" dirty="0" smtClean="0"/>
              <a:t> and </a:t>
            </a:r>
            <a:r>
              <a:rPr lang="en-US" dirty="0" smtClean="0">
                <a:latin typeface="Kozuka Gothic Pro B"/>
                <a:ea typeface="Kozuka Gothic Pro B"/>
              </a:rPr>
              <a:t>ñ</a:t>
            </a:r>
            <a:r>
              <a:rPr lang="en-US" dirty="0" smtClean="0"/>
              <a:t>?</a:t>
            </a:r>
          </a:p>
          <a:p>
            <a:r>
              <a:rPr lang="en-US" dirty="0" smtClean="0"/>
              <a:t>For Lab:</a:t>
            </a:r>
          </a:p>
          <a:p>
            <a:pPr lvl="1"/>
            <a:r>
              <a:rPr lang="en-US" dirty="0" smtClean="0"/>
              <a:t>From this weeks’ </a:t>
            </a:r>
            <a:r>
              <a:rPr lang="en-US" dirty="0" err="1" smtClean="0"/>
              <a:t>inclass</a:t>
            </a:r>
            <a:r>
              <a:rPr lang="en-US" dirty="0" smtClean="0"/>
              <a:t> example file on LMS, there is </a:t>
            </a:r>
            <a:r>
              <a:rPr lang="en-US" smtClean="0"/>
              <a:t>a file called iit-lab10start.sql, </a:t>
            </a:r>
            <a:r>
              <a:rPr lang="en-US" dirty="0" smtClean="0"/>
              <a:t>unzip it into your </a:t>
            </a:r>
            <a:r>
              <a:rPr lang="en-US" dirty="0" err="1" smtClean="0"/>
              <a:t>iit</a:t>
            </a:r>
            <a:r>
              <a:rPr lang="en-US" dirty="0" smtClean="0"/>
              <a:t>/lab10 folder</a:t>
            </a:r>
            <a:endParaRPr lang="en-US" dirty="0" smtClean="0"/>
          </a:p>
          <a:p>
            <a:pPr lvl="1"/>
            <a:r>
              <a:rPr lang="en-US" dirty="0" smtClean="0"/>
              <a:t>In phpMyAdmin with the "</a:t>
            </a:r>
            <a:r>
              <a:rPr lang="en-US" dirty="0" err="1" smtClean="0"/>
              <a:t>iit</a:t>
            </a:r>
            <a:r>
              <a:rPr lang="en-US" dirty="0" smtClean="0"/>
              <a:t>" database selected, import </a:t>
            </a:r>
            <a:r>
              <a:rPr lang="en-US" dirty="0" smtClean="0"/>
              <a:t>lab10/iit-lab10start.sql</a:t>
            </a:r>
          </a:p>
          <a:p>
            <a:pPr lvl="1"/>
            <a:r>
              <a:rPr lang="en-US" dirty="0" smtClean="0"/>
              <a:t>(We'll come back and look at this file in a bit.)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ITWS1100 - Databases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5B7-F7C2-4B40-8A0E-647455C9CB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SELECT Command</a:t>
            </a:r>
            <a:endParaRPr lang="en-GB" dirty="0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is used to select data from a table (possibly multiple tables) and put it into a result set.</a:t>
            </a:r>
          </a:p>
          <a:p>
            <a:r>
              <a:rPr lang="en-US" dirty="0" smtClean="0"/>
              <a:t>We have to specify:</a:t>
            </a:r>
          </a:p>
          <a:p>
            <a:pPr lvl="1"/>
            <a:r>
              <a:rPr lang="en-US" dirty="0" smtClean="0"/>
              <a:t>which table(s)</a:t>
            </a:r>
          </a:p>
          <a:p>
            <a:pPr lvl="1"/>
            <a:r>
              <a:rPr lang="en-US" dirty="0" smtClean="0"/>
              <a:t>what part of each record we want (what fields)</a:t>
            </a:r>
          </a:p>
          <a:p>
            <a:r>
              <a:rPr lang="en-US" dirty="0" smtClean="0"/>
              <a:t>We can specify:</a:t>
            </a:r>
          </a:p>
          <a:p>
            <a:pPr lvl="1"/>
            <a:r>
              <a:rPr lang="en-US" dirty="0" smtClean="0"/>
              <a:t>what subset of records we want</a:t>
            </a:r>
          </a:p>
          <a:p>
            <a:pPr lvl="1"/>
            <a:r>
              <a:rPr lang="en-US" dirty="0" smtClean="0"/>
              <a:t>how to order the results</a:t>
            </a:r>
          </a:p>
          <a:p>
            <a:pPr lvl="1"/>
            <a:r>
              <a:rPr lang="en-US" dirty="0" smtClean="0"/>
              <a:t>many other options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11/26/17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ITWS1100 - Databases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5B7-F7C2-4B40-8A0E-647455C9CB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849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SELECT Examples</a:t>
            </a:r>
            <a:endParaRPr lang="en-GB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SELECT * from actors;  -- returns everything</a:t>
            </a:r>
          </a:p>
          <a:p>
            <a:r>
              <a:rPr lang="en-US" smtClean="0"/>
              <a:t>SELECT last_name FROM actors </a:t>
            </a:r>
            <a:br>
              <a:rPr lang="en-US" smtClean="0"/>
            </a:br>
            <a:r>
              <a:rPr lang="en-US" smtClean="0"/>
              <a:t>                                      WHERE first_names = 'George';</a:t>
            </a:r>
          </a:p>
          <a:p>
            <a:r>
              <a:rPr lang="en-US" smtClean="0"/>
              <a:t>SELECT * FROM actors WHERE id &gt; 2;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93771"/>
              </p:ext>
            </p:extLst>
          </p:nvPr>
        </p:nvGraphicFramePr>
        <p:xfrm>
          <a:off x="1524000" y="1882594"/>
          <a:ext cx="609600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8"/>
                <a:gridCol w="2689412"/>
                <a:gridCol w="2971160"/>
              </a:tblGrid>
              <a:tr h="335568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actors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556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last_name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first_names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Blanchett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Clooney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George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Ellefsen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 Christian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11/26/17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ITWS1100 - Databases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5B7-F7C2-4B40-8A0E-647455C9CB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975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INSERT </a:t>
            </a:r>
            <a:r>
              <a:rPr lang="en-US" dirty="0"/>
              <a:t>INTO </a:t>
            </a:r>
            <a:r>
              <a:rPr lang="en-US" dirty="0" smtClean="0"/>
              <a:t>actors (</a:t>
            </a:r>
            <a:r>
              <a:rPr lang="en-US" dirty="0" err="1" smtClean="0"/>
              <a:t>last_name</a:t>
            </a:r>
            <a:r>
              <a:rPr lang="en-US" dirty="0" smtClean="0"/>
              <a:t>, </a:t>
            </a:r>
            <a:r>
              <a:rPr lang="en-US" dirty="0" err="1" smtClean="0"/>
              <a:t>first_names</a:t>
            </a:r>
            <a:r>
              <a:rPr lang="en-US" dirty="0" smtClean="0"/>
              <a:t>) VALUES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(‘</a:t>
            </a:r>
            <a:r>
              <a:rPr lang="en-US" dirty="0" err="1" smtClean="0"/>
              <a:t>Buscemi</a:t>
            </a:r>
            <a:r>
              <a:rPr lang="en-US" dirty="0" smtClean="0"/>
              <a:t>’, ‘Steve’)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(‘Cox’, </a:t>
            </a:r>
            <a:r>
              <a:rPr lang="en-US" dirty="0"/>
              <a:t>"</a:t>
            </a:r>
            <a:r>
              <a:rPr lang="en-US" dirty="0" smtClean="0"/>
              <a:t>Courtney’);</a:t>
            </a:r>
          </a:p>
          <a:p>
            <a:pPr marL="0" indent="0">
              <a:buNone/>
            </a:pPr>
            <a:endParaRPr lang="en-US" dirty="0"/>
          </a:p>
          <a:p>
            <a:endParaRPr lang="en-US" sz="1800" dirty="0" smtClean="0"/>
          </a:p>
          <a:p>
            <a:r>
              <a:rPr lang="en-US" sz="1800" dirty="0" smtClean="0"/>
              <a:t>Order of the values should correspond to the order of the field list.</a:t>
            </a:r>
          </a:p>
          <a:p>
            <a:r>
              <a:rPr lang="en-US" sz="1800" dirty="0" smtClean="0"/>
              <a:t>Now let's take a look at the file you imported, </a:t>
            </a:r>
            <a:r>
              <a:rPr lang="en-US" sz="1800" dirty="0" err="1" smtClean="0"/>
              <a:t>iit-movies.sql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64829" y="1813435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SQL keyword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1206393" y="2182767"/>
            <a:ext cx="238970" cy="606537"/>
          </a:xfrm>
          <a:prstGeom prst="straightConnector1">
            <a:avLst/>
          </a:prstGeom>
          <a:ln w="31750" cmpd="sng">
            <a:solidFill>
              <a:schemeClr val="accent1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78297" y="182802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table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2720699" y="2197356"/>
            <a:ext cx="199162" cy="606537"/>
          </a:xfrm>
          <a:prstGeom prst="straightConnector1">
            <a:avLst/>
          </a:prstGeom>
          <a:ln w="31750" cmpd="sng">
            <a:solidFill>
              <a:schemeClr val="accent1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28223" y="179575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fields to insert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4633473" y="2165090"/>
            <a:ext cx="998817" cy="638803"/>
          </a:xfrm>
          <a:prstGeom prst="straightConnector1">
            <a:avLst/>
          </a:prstGeom>
          <a:ln w="31750" cmpd="sng">
            <a:solidFill>
              <a:schemeClr val="accent1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5632290" y="2165090"/>
            <a:ext cx="630197" cy="624214"/>
          </a:xfrm>
          <a:prstGeom prst="straightConnector1">
            <a:avLst/>
          </a:prstGeom>
          <a:ln w="31750" cmpd="sng">
            <a:solidFill>
              <a:schemeClr val="accent1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06531" y="413351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values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 flipV="1">
            <a:off x="3703704" y="3742124"/>
            <a:ext cx="1502827" cy="576058"/>
          </a:xfrm>
          <a:prstGeom prst="straightConnector1">
            <a:avLst/>
          </a:prstGeom>
          <a:ln w="31750" cmpd="sng">
            <a:solidFill>
              <a:schemeClr val="accent1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11/26/17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ITWS1100 - Databases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5B7-F7C2-4B40-8A0E-647455C9CB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1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008"/>
            <a:ext cx="9144000" cy="4343496"/>
          </a:xfrm>
        </p:spPr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latin typeface="Adobe Caslon Pro" charset="0"/>
                <a:ea typeface="Adobe Caslon Pro" charset="0"/>
                <a:cs typeface="Adobe Caslon Pro" charset="0"/>
              </a:rPr>
              <a:t>UPDATE actors SET dob = '2010-11-11' WHERE dob IS NULL;</a:t>
            </a:r>
            <a:endParaRPr lang="en-US" dirty="0">
              <a:latin typeface="Adobe Caslon Pro" charset="0"/>
              <a:ea typeface="Adobe Caslon Pro" charset="0"/>
              <a:cs typeface="Adobe Caslon Pro" charset="0"/>
            </a:endParaRPr>
          </a:p>
          <a:p>
            <a:endParaRPr lang="en-US" dirty="0"/>
          </a:p>
          <a:p>
            <a:r>
              <a:rPr lang="en-US" dirty="0" smtClean="0"/>
              <a:t>Note</a:t>
            </a:r>
            <a:r>
              <a:rPr lang="en-US" dirty="0"/>
              <a:t> </a:t>
            </a:r>
            <a:r>
              <a:rPr lang="en-US" dirty="0" smtClean="0"/>
              <a:t>that this will update </a:t>
            </a:r>
            <a:r>
              <a:rPr lang="en-US" dirty="0"/>
              <a:t>every entry in the table where the </a:t>
            </a:r>
            <a:r>
              <a:rPr lang="en-US" dirty="0" smtClean="0"/>
              <a:t>date of birth </a:t>
            </a:r>
            <a:r>
              <a:rPr lang="en-US" dirty="0"/>
              <a:t>is NULL</a:t>
            </a:r>
            <a:r>
              <a:rPr lang="en-US" dirty="0" smtClean="0"/>
              <a:t>.  You are not limited to one record at a time.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ITWS1100 - Databases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5B7-F7C2-4B40-8A0E-647455C9CB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7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a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FROM actors </a:t>
            </a:r>
            <a:r>
              <a:rPr lang="en-US" dirty="0" smtClean="0"/>
              <a:t>WHERE </a:t>
            </a:r>
            <a:r>
              <a:rPr lang="en-US" dirty="0" err="1" smtClean="0"/>
              <a:t>last_name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'Cox';</a:t>
            </a:r>
          </a:p>
          <a:p>
            <a:r>
              <a:rPr lang="en-US" dirty="0"/>
              <a:t>DELETE FROM actors </a:t>
            </a:r>
            <a:r>
              <a:rPr lang="en-US" dirty="0" smtClean="0"/>
              <a:t>WHERE dob IS NULL;</a:t>
            </a:r>
          </a:p>
          <a:p>
            <a:pPr lvl="1"/>
            <a:r>
              <a:rPr lang="en-US" dirty="0" smtClean="0"/>
              <a:t>Notice that this might delete many records, not just one.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ITWS1100 - Databases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5B7-F7C2-4B40-8A0E-647455C9CB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a Table or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DROP TABLE actors;</a:t>
            </a:r>
          </a:p>
          <a:p>
            <a:r>
              <a:rPr lang="en-US" dirty="0" smtClean="0"/>
              <a:t>DROP DATABASE </a:t>
            </a:r>
            <a:r>
              <a:rPr lang="en-US" dirty="0" err="1" smtClean="0"/>
              <a:t>iit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Many of these basic commands can be performed through an SQL client such as phpMyAdmin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ITWS1100 - Databases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5B7-F7C2-4B40-8A0E-647455C9CB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7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we need to answer questions from data in more than a single table</a:t>
            </a:r>
          </a:p>
          <a:p>
            <a:r>
              <a:rPr lang="en-US" dirty="0" smtClean="0"/>
              <a:t>For example, what are the titles of movies in which Cate </a:t>
            </a:r>
            <a:r>
              <a:rPr lang="en-US" dirty="0" err="1" smtClean="0"/>
              <a:t>Blanchett</a:t>
            </a:r>
            <a:r>
              <a:rPr lang="en-US" dirty="0" smtClean="0"/>
              <a:t> has performed?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join </a:t>
            </a:r>
            <a:r>
              <a:rPr lang="en-US" dirty="0" smtClean="0"/>
              <a:t>allows us to select on more than one table at a time and answer these kinds of questions.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ITWS1100 - Databases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5B7-F7C2-4B40-8A0E-647455C9CB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Join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6574" y="4706232"/>
            <a:ext cx="742660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SELECT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movies.title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actors.last_name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actors.first_names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b="1" dirty="0">
                <a:solidFill>
                  <a:srgbClr val="0000FF"/>
                </a:solidFill>
              </a:rPr>
              <a:t>	FROM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movies, actors,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movie_actors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b="1" dirty="0">
                <a:solidFill>
                  <a:srgbClr val="0000FF"/>
                </a:solidFill>
              </a:rPr>
              <a:t>	WHERE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movie_actors.movieid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movies.movieid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b="1" dirty="0">
                <a:solidFill>
                  <a:srgbClr val="0000FF"/>
                </a:solidFill>
              </a:rPr>
              <a:t>		AND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movie_actors.actorid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actors.actorid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b="1" dirty="0">
                <a:solidFill>
                  <a:srgbClr val="0000FF"/>
                </a:solidFill>
              </a:rPr>
              <a:t>		AND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actors.last_name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'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Blanchett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';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169341"/>
              </p:ext>
            </p:extLst>
          </p:nvPr>
        </p:nvGraphicFramePr>
        <p:xfrm>
          <a:off x="4608422" y="2599689"/>
          <a:ext cx="403924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061"/>
                <a:gridCol w="1553474"/>
                <a:gridCol w="1968705"/>
              </a:tblGrid>
              <a:tr h="335568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actors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556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last_name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first_names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Blanchett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Clooney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George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Ellefsen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 Christian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306435"/>
              </p:ext>
            </p:extLst>
          </p:nvPr>
        </p:nvGraphicFramePr>
        <p:xfrm>
          <a:off x="869734" y="1866702"/>
          <a:ext cx="3552197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715"/>
                <a:gridCol w="3097482"/>
              </a:tblGrid>
              <a:tr h="335568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movies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556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title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Elizabeth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Elling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Oh</a:t>
                      </a:r>
                      <a:r>
                        <a:rPr lang="en-US" baseline="0" dirty="0" smtClean="0"/>
                        <a:t> Brother Where Art Thou?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Lord</a:t>
                      </a:r>
                      <a:r>
                        <a:rPr lang="en-US" baseline="0" dirty="0" smtClean="0"/>
                        <a:t> of the Rings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461320"/>
              </p:ext>
            </p:extLst>
          </p:nvPr>
        </p:nvGraphicFramePr>
        <p:xfrm>
          <a:off x="4306671" y="390839"/>
          <a:ext cx="2793431" cy="2230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277"/>
                <a:gridCol w="1424154"/>
              </a:tblGrid>
              <a:tr h="37601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movie_actors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movieid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actorid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11/26/17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ITWS1100 - Databases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5B7-F7C2-4B40-8A0E-647455C9CB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4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already done much of the lab in class.</a:t>
            </a:r>
          </a:p>
          <a:p>
            <a:r>
              <a:rPr lang="en-US" dirty="0" smtClean="0"/>
              <a:t>You'll have downloaded the lab10.zip </a:t>
            </a:r>
            <a:r>
              <a:rPr lang="en-US" dirty="0" smtClean="0"/>
              <a:t>file.</a:t>
            </a:r>
            <a:endParaRPr lang="en-US" dirty="0" smtClean="0"/>
          </a:p>
          <a:p>
            <a:r>
              <a:rPr lang="en-US" dirty="0" smtClean="0"/>
              <a:t>Instructions for the lab are posted to the LMS and are in the lab10/ directory as well.   Follow the instructions.</a:t>
            </a:r>
          </a:p>
          <a:p>
            <a:r>
              <a:rPr lang="en-US" dirty="0" smtClean="0"/>
              <a:t>When you are done, zip the directory back up with the name lab10-</a:t>
            </a:r>
            <a:r>
              <a:rPr lang="en-US" i="1" dirty="0" smtClean="0"/>
              <a:t>YourName-YourRCSID</a:t>
            </a:r>
            <a:r>
              <a:rPr lang="en-US" dirty="0" smtClean="0"/>
              <a:t>.zip and upload it to the assignment </a:t>
            </a:r>
            <a:r>
              <a:rPr lang="en-US" dirty="0" err="1" smtClean="0"/>
              <a:t>dropbox</a:t>
            </a:r>
            <a:r>
              <a:rPr lang="en-US" dirty="0" smtClean="0"/>
              <a:t> for the lab.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ITWS1100 - Databases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5B7-F7C2-4B40-8A0E-647455C9CB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52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 Models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Theory or Specification describing how a database is structured and used.</a:t>
            </a:r>
            <a:r>
              <a:rPr lang="en-US" baseline="30000" dirty="0"/>
              <a:t> 3</a:t>
            </a:r>
            <a:endParaRPr lang="en-US" dirty="0" smtClean="0"/>
          </a:p>
          <a:p>
            <a:r>
              <a:rPr lang="en-US" dirty="0" smtClean="0"/>
              <a:t>Databases come in a number of logical models. </a:t>
            </a:r>
          </a:p>
          <a:p>
            <a:pPr lvl="1"/>
            <a:r>
              <a:rPr lang="en-US" dirty="0" smtClean="0"/>
              <a:t>Some common examples:</a:t>
            </a:r>
            <a:endParaRPr lang="en-US" baseline="30000" dirty="0" smtClean="0"/>
          </a:p>
          <a:p>
            <a:pPr lvl="2"/>
            <a:r>
              <a:rPr lang="en-US" dirty="0" smtClean="0"/>
              <a:t>Flat Model – spreadsheet </a:t>
            </a:r>
          </a:p>
          <a:p>
            <a:pPr lvl="2"/>
            <a:r>
              <a:rPr lang="en-US" dirty="0" smtClean="0"/>
              <a:t>Hierarchical Model – XML </a:t>
            </a:r>
          </a:p>
          <a:p>
            <a:pPr lvl="2"/>
            <a:r>
              <a:rPr lang="en-US" dirty="0" smtClean="0"/>
              <a:t>Relational Model – most popular – </a:t>
            </a:r>
            <a:r>
              <a:rPr lang="en-US" dirty="0" err="1" smtClean="0"/>
              <a:t>mySQL</a:t>
            </a:r>
            <a:r>
              <a:rPr lang="en-US" dirty="0" smtClean="0"/>
              <a:t>, Oracle, DB2</a:t>
            </a:r>
          </a:p>
          <a:p>
            <a:pPr lvl="2"/>
            <a:r>
              <a:rPr lang="en-US" dirty="0" smtClean="0"/>
              <a:t>Non-relational –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BigTable</a:t>
            </a:r>
            <a:r>
              <a:rPr lang="en-US" dirty="0" smtClean="0"/>
              <a:t>, </a:t>
            </a:r>
            <a:r>
              <a:rPr lang="en-US" dirty="0" err="1" smtClean="0"/>
              <a:t>Hadoop</a:t>
            </a:r>
            <a:r>
              <a:rPr lang="en-US" dirty="0" smtClean="0"/>
              <a:t> – Large Scale</a:t>
            </a:r>
          </a:p>
          <a:p>
            <a:r>
              <a:rPr lang="en-US" dirty="0" smtClean="0"/>
              <a:t>For more models , see: </a:t>
            </a:r>
            <a:r>
              <a:rPr lang="en-US" dirty="0">
                <a:hlinkClick r:id="rId3"/>
              </a:rPr>
              <a:t>http://en.wikipedia.org/wiki/</a:t>
            </a:r>
            <a:r>
              <a:rPr lang="en-US" dirty="0" smtClean="0">
                <a:hlinkClick r:id="rId3"/>
              </a:rPr>
              <a:t>Database_model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11/26/17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ITWS1100 - Databases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5B7-F7C2-4B40-8A0E-647455C9CBF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 smtClean="0"/>
              <a:t>Database</a:t>
            </a:r>
            <a:r>
              <a:rPr lang="en-US" sz="1200" dirty="0"/>
              <a:t>. (</a:t>
            </a:r>
            <a:r>
              <a:rPr lang="en-US" sz="1200" dirty="0" smtClean="0"/>
              <a:t>2012, </a:t>
            </a:r>
            <a:r>
              <a:rPr lang="en-US" sz="1200" dirty="0"/>
              <a:t>November </a:t>
            </a:r>
            <a:r>
              <a:rPr lang="en-US" sz="1200" dirty="0" smtClean="0"/>
              <a:t>14)</a:t>
            </a:r>
            <a:r>
              <a:rPr lang="en-US" sz="1200" dirty="0"/>
              <a:t>. In </a:t>
            </a:r>
            <a:r>
              <a:rPr lang="en-US" sz="1200" i="1" dirty="0"/>
              <a:t>Wikipedia, The Free Encyclopedia</a:t>
            </a:r>
            <a:r>
              <a:rPr lang="en-US" sz="1200" dirty="0"/>
              <a:t>. Retrieved </a:t>
            </a:r>
            <a:r>
              <a:rPr lang="en-US" sz="1200" dirty="0" smtClean="0"/>
              <a:t>23:09, </a:t>
            </a:r>
            <a:r>
              <a:rPr lang="en-US" sz="1200" dirty="0"/>
              <a:t>November </a:t>
            </a:r>
            <a:r>
              <a:rPr lang="en-US" sz="1200" dirty="0" smtClean="0"/>
              <a:t>17, 2012, </a:t>
            </a:r>
            <a:r>
              <a:rPr lang="en-US" sz="1200" dirty="0"/>
              <a:t>from </a:t>
            </a:r>
            <a:r>
              <a:rPr lang="en-US" sz="1200" dirty="0">
                <a:hlinkClick r:id="rId2"/>
              </a:rPr>
              <a:t>http://en.wikipedia.org/wiki/</a:t>
            </a:r>
            <a:r>
              <a:rPr lang="en-US" sz="1200" dirty="0" smtClean="0">
                <a:hlinkClick r:id="rId2"/>
              </a:rPr>
              <a:t>Database</a:t>
            </a:r>
            <a:endParaRPr lang="en-US" sz="1200" dirty="0" smtClean="0"/>
          </a:p>
          <a:p>
            <a:pPr>
              <a:buFont typeface="+mj-lt"/>
              <a:buAutoNum type="arabicPeriod"/>
            </a:pPr>
            <a:r>
              <a:rPr lang="en-US" sz="1200" dirty="0" smtClean="0"/>
              <a:t>Database </a:t>
            </a:r>
            <a:r>
              <a:rPr lang="en-US" sz="1200" dirty="0"/>
              <a:t>management system. (</a:t>
            </a:r>
            <a:r>
              <a:rPr lang="en-US" sz="1200" dirty="0" smtClean="0"/>
              <a:t>2012, </a:t>
            </a:r>
            <a:r>
              <a:rPr lang="en-US" sz="1200" dirty="0"/>
              <a:t>November </a:t>
            </a:r>
            <a:r>
              <a:rPr lang="en-US" sz="1200" dirty="0" smtClean="0"/>
              <a:t>16)</a:t>
            </a:r>
            <a:r>
              <a:rPr lang="en-US" sz="1200" dirty="0"/>
              <a:t>. In </a:t>
            </a:r>
            <a:r>
              <a:rPr lang="en-US" sz="1200" i="1" dirty="0"/>
              <a:t>Wikipedia, The Free Encyclopedia</a:t>
            </a:r>
            <a:r>
              <a:rPr lang="en-US" sz="1200" dirty="0"/>
              <a:t>. Retrieved </a:t>
            </a:r>
            <a:r>
              <a:rPr lang="en-US" sz="1200" dirty="0" smtClean="0"/>
              <a:t>23:11, </a:t>
            </a:r>
            <a:r>
              <a:rPr lang="en-US" sz="1200" dirty="0"/>
              <a:t>November </a:t>
            </a:r>
            <a:r>
              <a:rPr lang="en-US" sz="1200" dirty="0" smtClean="0"/>
              <a:t>17, 2012, </a:t>
            </a:r>
            <a:r>
              <a:rPr lang="en-US" sz="1200" dirty="0"/>
              <a:t>from </a:t>
            </a:r>
            <a:r>
              <a:rPr lang="en-US" sz="1200" dirty="0">
                <a:hlinkClick r:id="rId3"/>
              </a:rPr>
              <a:t>http://en.wikipedia.org/wiki/</a:t>
            </a:r>
            <a:r>
              <a:rPr lang="en-US" sz="1200" dirty="0" smtClean="0">
                <a:hlinkClick r:id="rId3"/>
              </a:rPr>
              <a:t>Database_management_system</a:t>
            </a:r>
            <a:endParaRPr lang="en-US" sz="1200" dirty="0" smtClean="0"/>
          </a:p>
          <a:p>
            <a:pPr>
              <a:buFont typeface="+mj-lt"/>
              <a:buAutoNum type="arabicPeriod"/>
            </a:pPr>
            <a:r>
              <a:rPr lang="en-US" sz="1200" dirty="0" smtClean="0"/>
              <a:t>Database </a:t>
            </a:r>
            <a:r>
              <a:rPr lang="en-US" sz="1200" dirty="0"/>
              <a:t>model. (</a:t>
            </a:r>
            <a:r>
              <a:rPr lang="en-US" sz="1200" dirty="0" smtClean="0"/>
              <a:t>2012, </a:t>
            </a:r>
            <a:r>
              <a:rPr lang="en-US" sz="1200" dirty="0"/>
              <a:t>November 6</a:t>
            </a:r>
            <a:r>
              <a:rPr lang="en-US" sz="1200" dirty="0" smtClean="0"/>
              <a:t>)</a:t>
            </a:r>
            <a:r>
              <a:rPr lang="en-US" sz="1200" dirty="0"/>
              <a:t>. In </a:t>
            </a:r>
            <a:r>
              <a:rPr lang="en-US" sz="1200" i="1" dirty="0"/>
              <a:t>Wikipedia, The Free Encyclopedia</a:t>
            </a:r>
            <a:r>
              <a:rPr lang="en-US" sz="1200" dirty="0"/>
              <a:t>. Retrieved </a:t>
            </a:r>
            <a:r>
              <a:rPr lang="en-US" sz="1200" dirty="0" smtClean="0"/>
              <a:t>23:13, </a:t>
            </a:r>
            <a:r>
              <a:rPr lang="en-US" sz="1200" dirty="0"/>
              <a:t>November </a:t>
            </a:r>
            <a:r>
              <a:rPr lang="en-US" sz="1200" dirty="0" smtClean="0"/>
              <a:t>17, 2012, </a:t>
            </a:r>
            <a:r>
              <a:rPr lang="en-US" sz="1200" dirty="0"/>
              <a:t>from </a:t>
            </a:r>
            <a:r>
              <a:rPr lang="en-US" sz="1200" dirty="0">
                <a:hlinkClick r:id="rId4"/>
              </a:rPr>
              <a:t>http://en.wikipedia.org/wiki/</a:t>
            </a:r>
            <a:r>
              <a:rPr lang="en-US" sz="1200" dirty="0" smtClean="0">
                <a:hlinkClick r:id="rId4"/>
              </a:rPr>
              <a:t>Database_model</a:t>
            </a: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ITWS1100 - Databases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5B7-F7C2-4B40-8A0E-647455C9CB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9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Flat Model</a:t>
            </a:r>
            <a:endParaRPr lang="en-GB" dirty="0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simplest database model</a:t>
            </a:r>
          </a:p>
          <a:p>
            <a:r>
              <a:rPr lang="en-US" dirty="0" smtClean="0"/>
              <a:t>Consists of a single two-dimensional array of data elements</a:t>
            </a:r>
          </a:p>
          <a:p>
            <a:r>
              <a:rPr lang="en-US" dirty="0" smtClean="0"/>
              <a:t>Common examples: a spreadsheet, a simple JSON perhaps?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080628"/>
              </p:ext>
            </p:extLst>
          </p:nvPr>
        </p:nvGraphicFramePr>
        <p:xfrm>
          <a:off x="1524000" y="4014213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 Christian </a:t>
                      </a:r>
                      <a:r>
                        <a:rPr lang="en-US" dirty="0" err="1" smtClean="0"/>
                        <a:t>Ellefsen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Elling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Sven </a:t>
                      </a:r>
                      <a:r>
                        <a:rPr lang="en-US" dirty="0" err="1" smtClean="0"/>
                        <a:t>Nordin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Kjell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Bjarne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Marit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Pia</a:t>
                      </a:r>
                      <a:r>
                        <a:rPr lang="en-US" dirty="0" smtClean="0"/>
                        <a:t> Jacobsen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Reidun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Nordsletten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11/26/17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ITWS1100 - Databases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5B7-F7C2-4B40-8A0E-647455C9CBF0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Hierarchical Model</a:t>
            </a:r>
            <a:endParaRPr lang="en-GB" dirty="0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organized into a hierarchy,  a tree-like structure</a:t>
            </a:r>
          </a:p>
          <a:p>
            <a:r>
              <a:rPr lang="en-US" dirty="0" smtClean="0"/>
              <a:t>Represents a 1:n relationship between elements</a:t>
            </a:r>
          </a:p>
          <a:p>
            <a:r>
              <a:rPr lang="en-US" dirty="0" smtClean="0"/>
              <a:t>Common examples: an XML document, more complex JSON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01277" y="3918442"/>
            <a:ext cx="620683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html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21892" y="4771346"/>
            <a:ext cx="684803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body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54734" y="4771346"/>
            <a:ext cx="718917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head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67952" y="5521677"/>
            <a:ext cx="543739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title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91190" y="5521677"/>
            <a:ext cx="659155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style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68178" y="5521677"/>
            <a:ext cx="47961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div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63938" y="5521677"/>
            <a:ext cx="47961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div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07259" y="5521677"/>
            <a:ext cx="71407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div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stCxn id="8" idx="2"/>
            <a:endCxn id="10" idx="0"/>
          </p:cNvCxnSpPr>
          <p:nvPr/>
        </p:nvCxnSpPr>
        <p:spPr>
          <a:xfrm flipH="1">
            <a:off x="2714193" y="4287774"/>
            <a:ext cx="1397426" cy="483572"/>
          </a:xfrm>
          <a:prstGeom prst="straightConnector1">
            <a:avLst/>
          </a:prstGeom>
          <a:ln w="31750" cmpd="sng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</p:cNvCxnSpPr>
          <p:nvPr/>
        </p:nvCxnSpPr>
        <p:spPr>
          <a:xfrm>
            <a:off x="4111619" y="4287774"/>
            <a:ext cx="1371272" cy="483572"/>
          </a:xfrm>
          <a:prstGeom prst="straightConnector1">
            <a:avLst/>
          </a:prstGeom>
          <a:ln w="31750" cmpd="sng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1" idx="0"/>
          </p:cNvCxnSpPr>
          <p:nvPr/>
        </p:nvCxnSpPr>
        <p:spPr>
          <a:xfrm flipH="1">
            <a:off x="1939822" y="5140678"/>
            <a:ext cx="774371" cy="380999"/>
          </a:xfrm>
          <a:prstGeom prst="straightConnector1">
            <a:avLst/>
          </a:prstGeom>
          <a:ln w="31750" cmpd="sng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12" idx="0"/>
          </p:cNvCxnSpPr>
          <p:nvPr/>
        </p:nvCxnSpPr>
        <p:spPr>
          <a:xfrm>
            <a:off x="2714193" y="5140678"/>
            <a:ext cx="706575" cy="380999"/>
          </a:xfrm>
          <a:prstGeom prst="straightConnector1">
            <a:avLst/>
          </a:prstGeom>
          <a:ln w="31750" cmpd="sng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2"/>
            <a:endCxn id="13" idx="0"/>
          </p:cNvCxnSpPr>
          <p:nvPr/>
        </p:nvCxnSpPr>
        <p:spPr>
          <a:xfrm flipH="1">
            <a:off x="4707987" y="5140678"/>
            <a:ext cx="756307" cy="380999"/>
          </a:xfrm>
          <a:prstGeom prst="straightConnector1">
            <a:avLst/>
          </a:prstGeom>
          <a:ln w="31750" cmpd="sng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</p:cNvCxnSpPr>
          <p:nvPr/>
        </p:nvCxnSpPr>
        <p:spPr>
          <a:xfrm>
            <a:off x="5464294" y="5140678"/>
            <a:ext cx="18596" cy="380998"/>
          </a:xfrm>
          <a:prstGeom prst="straightConnector1">
            <a:avLst/>
          </a:prstGeom>
          <a:ln w="31750" cmpd="sng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  <a:endCxn id="14" idx="0"/>
          </p:cNvCxnSpPr>
          <p:nvPr/>
        </p:nvCxnSpPr>
        <p:spPr>
          <a:xfrm>
            <a:off x="5464294" y="5140678"/>
            <a:ext cx="739453" cy="380999"/>
          </a:xfrm>
          <a:prstGeom prst="straightConnector1">
            <a:avLst/>
          </a:prstGeom>
          <a:ln w="31750" cmpd="sng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11/26/17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ITWS1100 - Databases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5B7-F7C2-4B40-8A0E-647455C9CBF0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&lt;or&gt;</a:t>
            </a:r>
            <a:br>
              <a:rPr lang="en-GB" dirty="0" smtClean="0"/>
            </a:br>
            <a:r>
              <a:rPr lang="en-GB" dirty="0" smtClean="0"/>
              <a:t>Hierarchical </a:t>
            </a:r>
            <a:r>
              <a:rPr lang="en-GB" dirty="0" smtClean="0"/>
              <a:t>Model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idx="1"/>
          </p:nvPr>
        </p:nvSpPr>
        <p:spPr>
          <a:xfrm>
            <a:off x="548640" y="1600008"/>
            <a:ext cx="8472069" cy="4343496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tree-like structure similarly laid out like we are </a:t>
            </a:r>
            <a:r>
              <a:rPr lang="en-US" smtClean="0"/>
              <a:t>used to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543250" y="2425849"/>
            <a:ext cx="620683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html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35759" y="4325201"/>
            <a:ext cx="684803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body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35759" y="2795181"/>
            <a:ext cx="718917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head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99473" y="3576550"/>
            <a:ext cx="543739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title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99473" y="2987385"/>
            <a:ext cx="659155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style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71604" y="5186218"/>
            <a:ext cx="47961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div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61985" y="4566050"/>
            <a:ext cx="498856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div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71604" y="5740216"/>
            <a:ext cx="71407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div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stCxn id="8" idx="2"/>
            <a:endCxn id="10" idx="1"/>
          </p:cNvCxnSpPr>
          <p:nvPr/>
        </p:nvCxnSpPr>
        <p:spPr>
          <a:xfrm>
            <a:off x="1853592" y="2795181"/>
            <a:ext cx="1582167" cy="184666"/>
          </a:xfrm>
          <a:prstGeom prst="straightConnector1">
            <a:avLst/>
          </a:prstGeom>
          <a:ln w="31750" cmpd="sng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</p:cNvCxnSpPr>
          <p:nvPr/>
        </p:nvCxnSpPr>
        <p:spPr>
          <a:xfrm>
            <a:off x="1853592" y="2795181"/>
            <a:ext cx="1582167" cy="1684355"/>
          </a:xfrm>
          <a:prstGeom prst="straightConnector1">
            <a:avLst/>
          </a:prstGeom>
          <a:ln w="31750" cmpd="sng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1" idx="1"/>
          </p:cNvCxnSpPr>
          <p:nvPr/>
        </p:nvCxnSpPr>
        <p:spPr>
          <a:xfrm>
            <a:off x="3795218" y="3164513"/>
            <a:ext cx="1204255" cy="596703"/>
          </a:xfrm>
          <a:prstGeom prst="straightConnector1">
            <a:avLst/>
          </a:prstGeom>
          <a:ln w="31750" cmpd="sng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</p:cNvCxnSpPr>
          <p:nvPr/>
        </p:nvCxnSpPr>
        <p:spPr>
          <a:xfrm>
            <a:off x="4154676" y="2979847"/>
            <a:ext cx="844797" cy="183935"/>
          </a:xfrm>
          <a:prstGeom prst="straightConnector1">
            <a:avLst/>
          </a:prstGeom>
          <a:ln w="31750" cmpd="sng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2"/>
            <a:endCxn id="13" idx="1"/>
          </p:cNvCxnSpPr>
          <p:nvPr/>
        </p:nvCxnSpPr>
        <p:spPr>
          <a:xfrm>
            <a:off x="3778161" y="4694533"/>
            <a:ext cx="1193443" cy="676351"/>
          </a:xfrm>
          <a:prstGeom prst="straightConnector1">
            <a:avLst/>
          </a:prstGeom>
          <a:ln w="31750" cmpd="sng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</p:cNvCxnSpPr>
          <p:nvPr/>
        </p:nvCxnSpPr>
        <p:spPr>
          <a:xfrm>
            <a:off x="3778161" y="4694533"/>
            <a:ext cx="1193443" cy="1201441"/>
          </a:xfrm>
          <a:prstGeom prst="straightConnector1">
            <a:avLst/>
          </a:prstGeom>
          <a:ln w="31750" cmpd="sng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  <a:endCxn id="14" idx="1"/>
          </p:cNvCxnSpPr>
          <p:nvPr/>
        </p:nvCxnSpPr>
        <p:spPr>
          <a:xfrm>
            <a:off x="3778161" y="4694533"/>
            <a:ext cx="1183824" cy="56183"/>
          </a:xfrm>
          <a:prstGeom prst="straightConnector1">
            <a:avLst/>
          </a:prstGeom>
          <a:ln w="31750" cmpd="sng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11/26/17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ITWS1100 - Databases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5B7-F7C2-4B40-8A0E-647455C9CBF0}" type="slidenum">
              <a:rPr lang="en-US" smtClean="0"/>
              <a:t>6</a:t>
            </a:fld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914119" y="5179027"/>
            <a:ext cx="71407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50390" y="4754768"/>
            <a:ext cx="46839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h1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6" name="Straight Arrow Connector 45"/>
          <p:cNvCxnSpPr>
            <a:endCxn id="45" idx="1"/>
          </p:cNvCxnSpPr>
          <p:nvPr/>
        </p:nvCxnSpPr>
        <p:spPr>
          <a:xfrm>
            <a:off x="5451222" y="4752464"/>
            <a:ext cx="499168" cy="186970"/>
          </a:xfrm>
          <a:prstGeom prst="straightConnector1">
            <a:avLst/>
          </a:prstGeom>
          <a:ln w="31750" cmpd="sng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4" idx="1"/>
          </p:cNvCxnSpPr>
          <p:nvPr/>
        </p:nvCxnSpPr>
        <p:spPr>
          <a:xfrm>
            <a:off x="5498555" y="4766181"/>
            <a:ext cx="415564" cy="597512"/>
          </a:xfrm>
          <a:prstGeom prst="straightConnector1">
            <a:avLst/>
          </a:prstGeom>
          <a:ln w="31750" cmpd="sng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3753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Relational Model</a:t>
            </a:r>
            <a:endParaRPr lang="en-GB" dirty="0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Relationships are created between different tables in a database</a:t>
            </a:r>
          </a:p>
          <a:p>
            <a:r>
              <a:rPr lang="en-US" dirty="0"/>
              <a:t>Most widely used model </a:t>
            </a:r>
            <a:r>
              <a:rPr lang="en-US" dirty="0" smtClean="0"/>
              <a:t>today</a:t>
            </a:r>
          </a:p>
          <a:p>
            <a:r>
              <a:rPr lang="en-US" dirty="0" smtClean="0"/>
              <a:t>Most relational database systems stand alone, allowing multiple applications (and programming languages) to access the data independently</a:t>
            </a:r>
          </a:p>
          <a:p>
            <a:r>
              <a:rPr lang="en-US" dirty="0" smtClean="0"/>
              <a:t>Examples:  MySQL, </a:t>
            </a:r>
            <a:r>
              <a:rPr lang="en-US" dirty="0" err="1" smtClean="0"/>
              <a:t>MariaDB</a:t>
            </a:r>
            <a:r>
              <a:rPr lang="en-US" dirty="0" smtClean="0"/>
              <a:t>, </a:t>
            </a:r>
            <a:r>
              <a:rPr lang="en-US" dirty="0" err="1" smtClean="0"/>
              <a:t>PostgreSQL</a:t>
            </a:r>
            <a:r>
              <a:rPr lang="en-US" dirty="0" smtClean="0"/>
              <a:t>, Oracle, DB2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11/26/17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ITWS1100 - Databases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5B7-F7C2-4B40-8A0E-647455C9CBF0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data organized into </a:t>
            </a:r>
            <a:r>
              <a:rPr lang="en-US" b="1" dirty="0" smtClean="0"/>
              <a:t>tables</a:t>
            </a:r>
            <a:r>
              <a:rPr lang="en-US" dirty="0" smtClean="0"/>
              <a:t> (or </a:t>
            </a:r>
            <a:r>
              <a:rPr lang="en-US" i="1" dirty="0" smtClean="0"/>
              <a:t>relations</a:t>
            </a:r>
            <a:r>
              <a:rPr lang="en-US" dirty="0" smtClean="0"/>
              <a:t>) of rows and columns</a:t>
            </a:r>
          </a:p>
          <a:p>
            <a:pPr lvl="1"/>
            <a:r>
              <a:rPr lang="en-US" dirty="0" smtClean="0"/>
              <a:t>Each table has a unique name that describes its purpose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column is a </a:t>
            </a:r>
            <a:r>
              <a:rPr lang="en-US" b="1" dirty="0" smtClean="0"/>
              <a:t>field</a:t>
            </a:r>
            <a:r>
              <a:rPr lang="en-US" dirty="0" smtClean="0"/>
              <a:t> (or</a:t>
            </a:r>
            <a:r>
              <a:rPr lang="en-US" i="1" dirty="0" smtClean="0"/>
              <a:t> attribute</a:t>
            </a:r>
            <a:r>
              <a:rPr lang="en-US" dirty="0" smtClean="0"/>
              <a:t>) identified by its name</a:t>
            </a:r>
            <a:endParaRPr lang="en-US" dirty="0"/>
          </a:p>
          <a:p>
            <a:pPr lvl="1"/>
            <a:r>
              <a:rPr lang="en-US" dirty="0" smtClean="0"/>
              <a:t>Each row is a </a:t>
            </a:r>
            <a:r>
              <a:rPr lang="en-US" b="1" dirty="0" smtClean="0"/>
              <a:t>record</a:t>
            </a:r>
            <a:r>
              <a:rPr lang="en-US" dirty="0" smtClean="0"/>
              <a:t> (or </a:t>
            </a:r>
            <a:r>
              <a:rPr lang="en-US" i="1" dirty="0" smtClean="0"/>
              <a:t>tuple</a:t>
            </a:r>
            <a:r>
              <a:rPr lang="en-US" dirty="0" smtClean="0"/>
              <a:t>) identified by some unique characteristic</a:t>
            </a:r>
          </a:p>
          <a:p>
            <a:r>
              <a:rPr lang="en-US" dirty="0" smtClean="0"/>
              <a:t>The formal description of tables and their fields for a database is called a </a:t>
            </a:r>
            <a:r>
              <a:rPr lang="en-US" b="1" dirty="0" smtClean="0"/>
              <a:t>schema</a:t>
            </a:r>
          </a:p>
          <a:p>
            <a:r>
              <a:rPr lang="en-US" sz="1600" dirty="0" smtClean="0"/>
              <a:t>Be aware: like any large discipline, databases terminology is broad and deep.  For example, the Oracle 10g reference manual is 1,428 pages.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ITWS1100 - Databases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5B7-F7C2-4B40-8A0E-647455C9C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5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146379"/>
              </p:ext>
            </p:extLst>
          </p:nvPr>
        </p:nvGraphicFramePr>
        <p:xfrm>
          <a:off x="1800624" y="2420474"/>
          <a:ext cx="609600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8"/>
                <a:gridCol w="2689412"/>
                <a:gridCol w="2971160"/>
              </a:tblGrid>
              <a:tr h="335568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actors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556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last_name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first_names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Blanchett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Clooney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George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Ellefsen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 Christian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-44348" y="3120102"/>
            <a:ext cx="1003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records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4472" y="4741051"/>
            <a:ext cx="19239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</a:t>
            </a:r>
            <a:r>
              <a:rPr lang="en-US" b="1" dirty="0" smtClean="0">
                <a:solidFill>
                  <a:srgbClr val="00B050"/>
                </a:solidFill>
              </a:rPr>
              <a:t>ields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	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aka </a:t>
            </a:r>
            <a:r>
              <a:rPr lang="en-US" b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columns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aka </a:t>
            </a:r>
            <a:r>
              <a:rPr lang="en-US" b="1" dirty="0">
                <a:solidFill>
                  <a:srgbClr val="7030A0"/>
                </a:solidFill>
              </a:rPr>
              <a:t>a</a:t>
            </a:r>
            <a:r>
              <a:rPr lang="en-US" b="1" dirty="0" smtClean="0">
                <a:solidFill>
                  <a:srgbClr val="7030A0"/>
                </a:solidFill>
              </a:rPr>
              <a:t>ttributes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10" name="Straight Arrow Connector 9"/>
          <p:cNvCxnSpPr>
            <a:stCxn id="6" idx="2"/>
            <a:endCxn id="4" idx="1"/>
          </p:cNvCxnSpPr>
          <p:nvPr/>
        </p:nvCxnSpPr>
        <p:spPr>
          <a:xfrm flipV="1">
            <a:off x="457200" y="3342494"/>
            <a:ext cx="1343424" cy="146940"/>
          </a:xfrm>
          <a:prstGeom prst="straightConnector1">
            <a:avLst/>
          </a:prstGeom>
          <a:ln w="31750" cmpd="sng">
            <a:solidFill>
              <a:schemeClr val="accent1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</p:cNvCxnSpPr>
          <p:nvPr/>
        </p:nvCxnSpPr>
        <p:spPr>
          <a:xfrm>
            <a:off x="457200" y="3489434"/>
            <a:ext cx="1339874" cy="207285"/>
          </a:xfrm>
          <a:prstGeom prst="straightConnector1">
            <a:avLst/>
          </a:prstGeom>
          <a:ln w="31750" cmpd="sng">
            <a:solidFill>
              <a:schemeClr val="accent1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</p:cNvCxnSpPr>
          <p:nvPr/>
        </p:nvCxnSpPr>
        <p:spPr>
          <a:xfrm>
            <a:off x="457200" y="3489434"/>
            <a:ext cx="1339874" cy="623601"/>
          </a:xfrm>
          <a:prstGeom prst="straightConnector1">
            <a:avLst/>
          </a:prstGeom>
          <a:ln w="31750" cmpd="sng">
            <a:solidFill>
              <a:schemeClr val="accent1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0"/>
          </p:cNvCxnSpPr>
          <p:nvPr/>
        </p:nvCxnSpPr>
        <p:spPr>
          <a:xfrm flipH="1" flipV="1">
            <a:off x="1997862" y="4264515"/>
            <a:ext cx="1388573" cy="476536"/>
          </a:xfrm>
          <a:prstGeom prst="straightConnector1">
            <a:avLst/>
          </a:prstGeom>
          <a:ln w="31750" cmpd="sng">
            <a:solidFill>
              <a:schemeClr val="accent1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0"/>
          </p:cNvCxnSpPr>
          <p:nvPr/>
        </p:nvCxnSpPr>
        <p:spPr>
          <a:xfrm flipH="1" flipV="1">
            <a:off x="3324728" y="4264515"/>
            <a:ext cx="61707" cy="476536"/>
          </a:xfrm>
          <a:prstGeom prst="straightConnector1">
            <a:avLst/>
          </a:prstGeom>
          <a:ln w="31750" cmpd="sng">
            <a:solidFill>
              <a:schemeClr val="accent1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0"/>
          </p:cNvCxnSpPr>
          <p:nvPr/>
        </p:nvCxnSpPr>
        <p:spPr>
          <a:xfrm flipV="1">
            <a:off x="3386435" y="4264515"/>
            <a:ext cx="2222908" cy="476536"/>
          </a:xfrm>
          <a:prstGeom prst="straightConnector1">
            <a:avLst/>
          </a:prstGeom>
          <a:ln w="31750" cmpd="sng">
            <a:solidFill>
              <a:schemeClr val="accent1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11/26/17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ITWS1100 - Databases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A5B7-F7C2-4B40-8A0E-647455C9CBF0}" type="slidenum">
              <a:rPr lang="en-US" smtClean="0"/>
              <a:t>9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-44348" y="3120102"/>
            <a:ext cx="24227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records </a:t>
            </a:r>
            <a:endParaRPr lang="en-US" b="1" dirty="0" smtClean="0">
              <a:solidFill>
                <a:srgbClr val="00B050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aka </a:t>
            </a:r>
            <a:r>
              <a:rPr lang="en-US" b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rows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aka </a:t>
            </a:r>
            <a:r>
              <a:rPr lang="en-US" b="1" dirty="0" smtClean="0">
                <a:solidFill>
                  <a:srgbClr val="7030A0"/>
                </a:solidFill>
              </a:rPr>
              <a:t>tuples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60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IT-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 cmpd="sng">
          <a:solidFill>
            <a:schemeClr val="accent1"/>
          </a:solidFill>
          <a:headEnd type="none" w="med" len="med"/>
          <a:tailEnd type="none" w="med" len="med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IntroIT-Theme</Template>
  <TotalTime>23831</TotalTime>
  <Words>1769</Words>
  <Application>Microsoft Macintosh PowerPoint</Application>
  <PresentationFormat>On-screen Show (4:3)</PresentationFormat>
  <Paragraphs>444</Paragraphs>
  <Slides>30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Adobe Caslon Pro</vt:lpstr>
      <vt:lpstr>Bitstream Vera Sans</vt:lpstr>
      <vt:lpstr>Calibri</vt:lpstr>
      <vt:lpstr>Kozuka Gothic Pro B</vt:lpstr>
      <vt:lpstr>ＭＳ Ｐゴシック</vt:lpstr>
      <vt:lpstr>Wingdings</vt:lpstr>
      <vt:lpstr>Arial</vt:lpstr>
      <vt:lpstr>Kozuka Gothic Pro M</vt:lpstr>
      <vt:lpstr>News Gothic MT</vt:lpstr>
      <vt:lpstr>Times New Roman</vt:lpstr>
      <vt:lpstr>Wingdings 2</vt:lpstr>
      <vt:lpstr>IntroIT-Theme</vt:lpstr>
      <vt:lpstr>Intro to Databases</vt:lpstr>
      <vt:lpstr>What is a database?</vt:lpstr>
      <vt:lpstr>Database Models</vt:lpstr>
      <vt:lpstr>Flat Model</vt:lpstr>
      <vt:lpstr>Hierarchical Model</vt:lpstr>
      <vt:lpstr>&lt;or&gt; Hierarchical Model</vt:lpstr>
      <vt:lpstr>Relational Model</vt:lpstr>
      <vt:lpstr>Relational Database</vt:lpstr>
      <vt:lpstr>A Table</vt:lpstr>
      <vt:lpstr>Data Types</vt:lpstr>
      <vt:lpstr>Example Schema</vt:lpstr>
      <vt:lpstr>Field Attributes</vt:lpstr>
      <vt:lpstr>Keys and Indexes</vt:lpstr>
      <vt:lpstr>Relationships</vt:lpstr>
      <vt:lpstr>Accessing the data</vt:lpstr>
      <vt:lpstr>Permissions/Privileges</vt:lpstr>
      <vt:lpstr>SQL</vt:lpstr>
      <vt:lpstr>SQL Tasks</vt:lpstr>
      <vt:lpstr>Basic SQL Commands for Data Manipulation</vt:lpstr>
      <vt:lpstr>&lt;code&gt; Create A Database (Part of Lab 10)</vt:lpstr>
      <vt:lpstr>The SELECT Command</vt:lpstr>
      <vt:lpstr>SELECT Examples</vt:lpstr>
      <vt:lpstr>INSERT Records</vt:lpstr>
      <vt:lpstr>UPDATE a Record</vt:lpstr>
      <vt:lpstr>Delete a Record</vt:lpstr>
      <vt:lpstr>Drop a Table or Database</vt:lpstr>
      <vt:lpstr>Join</vt:lpstr>
      <vt:lpstr>Join Example</vt:lpstr>
      <vt:lpstr>Lab 10</vt:lpstr>
      <vt:lpstr>Works Cited</vt:lpstr>
    </vt:vector>
  </TitlesOfParts>
  <Company>Rensselaer Polytechnic Institute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West</dc:creator>
  <cp:lastModifiedBy>Richard Plotka</cp:lastModifiedBy>
  <cp:revision>344</cp:revision>
  <dcterms:created xsi:type="dcterms:W3CDTF">2009-10-22T03:28:47Z</dcterms:created>
  <dcterms:modified xsi:type="dcterms:W3CDTF">2017-11-26T21:59:25Z</dcterms:modified>
</cp:coreProperties>
</file>