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74"/>
  </p:normalViewPr>
  <p:slideViewPr>
    <p:cSldViewPr>
      <p:cViewPr varScale="1">
        <p:scale>
          <a:sx n="124" d="100"/>
          <a:sy n="124" d="100"/>
        </p:scale>
        <p:origin x="1816" y="1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69F658B-DBBA-7847-AC3C-5A7DA8D364CE}" type="datetimeFigureOut">
              <a:rPr lang="en-US"/>
              <a:pPr>
                <a:defRPr/>
              </a:pPr>
              <a:t>4/8/18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6B7DF55-AA7C-6746-A3FE-23A95CEDBC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1126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80E2B24D-B68D-DF4B-A1C1-0F388984ED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C3E4C9-3CED-164B-B8DE-20D7D16D8187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/>
          </a:p>
        </p:txBody>
      </p:sp>
      <p:sp>
        <p:nvSpPr>
          <p:cNvPr id="13315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B6936C3-7400-9F41-8A2F-C4F612022F1C}" type="slidenum">
              <a:rPr lang="en-US" altLang="en-US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/>
          </a:p>
        </p:txBody>
      </p:sp>
      <p:sp>
        <p:nvSpPr>
          <p:cNvPr id="133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F5743E2-4771-4F41-8D01-44216A2466F2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/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r>
              <a:rPr lang="en-US" altLang="en-US" dirty="0">
                <a:latin typeface="Times New Roman" charset="0"/>
                <a:ea typeface="ＭＳ Ｐゴシック" charset="-128"/>
              </a:rPr>
              <a:t>PHPSlide10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33A41B-03D7-4940-A745-565EDC34647A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/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r>
              <a:rPr lang="en-US" altLang="en-US" dirty="0">
                <a:latin typeface="Times New Roman" charset="0"/>
                <a:ea typeface="ＭＳ Ｐゴシック" charset="-128"/>
              </a:rPr>
              <a:t>PHPSlide11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1B4EF8-203D-1740-9F52-C0F901387832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/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r>
              <a:rPr lang="en-US" altLang="en-US" dirty="0">
                <a:latin typeface="Times New Roman" charset="0"/>
                <a:ea typeface="ＭＳ Ｐゴシック" charset="-128"/>
              </a:rPr>
              <a:t>PHPSlide12</a:t>
            </a:r>
          </a:p>
          <a:p>
            <a:r>
              <a:rPr lang="en-US" altLang="en-US" dirty="0">
                <a:latin typeface="Times New Roman" charset="0"/>
                <a:ea typeface="ＭＳ Ｐゴシック" charset="-128"/>
              </a:rPr>
              <a:t>PHPSlide12b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F9E0BA9-168F-CC45-860A-61C72135E7F2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/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B345167-6508-FD4C-A260-B94531A9A737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/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r>
              <a:rPr lang="en-US" altLang="en-US" dirty="0">
                <a:latin typeface="Times New Roman" charset="0"/>
                <a:ea typeface="ＭＳ Ｐゴシック" charset="-128"/>
              </a:rPr>
              <a:t>PHPSlide14greet</a:t>
            </a:r>
          </a:p>
          <a:p>
            <a:r>
              <a:rPr lang="en-US" altLang="en-US" dirty="0">
                <a:latin typeface="Times New Roman" charset="0"/>
                <a:ea typeface="ＭＳ Ｐゴシック" charset="-128"/>
              </a:rPr>
              <a:t>PHPSlide14index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B848497-8E91-4146-AF05-3C1A6B4438AA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/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BBB421E-7E74-0E43-97B2-36515E17F6CC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/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A2A9F73-F897-E149-8835-DD4CD75ABA2D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/>
          </a:p>
        </p:txBody>
      </p:sp>
      <p:sp>
        <p:nvSpPr>
          <p:cNvPr id="15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r>
              <a:rPr lang="en-US" altLang="en-US" dirty="0">
                <a:latin typeface="Times New Roman" charset="0"/>
                <a:ea typeface="ＭＳ Ｐゴシック" charset="-128"/>
              </a:rPr>
              <a:t>PHPSlide2SpaceshipOp</a:t>
            </a:r>
          </a:p>
          <a:p>
            <a:endParaRPr lang="en-US" altLang="en-US" dirty="0">
              <a:latin typeface="Times New Roman" charset="0"/>
              <a:ea typeface="ＭＳ Ｐゴシック" charset="-128"/>
            </a:endParaRPr>
          </a:p>
          <a:p>
            <a:r>
              <a:rPr lang="en-US" altLang="en-US" dirty="0">
                <a:latin typeface="Times New Roman" charset="0"/>
                <a:ea typeface="ＭＳ Ｐゴシック" charset="-128"/>
              </a:rPr>
              <a:t>Spaceship</a:t>
            </a:r>
          </a:p>
          <a:p>
            <a:r>
              <a:rPr lang="en-US" sz="1200" i="1" kern="1200" dirty="0">
                <a:solidFill>
                  <a:srgbClr val="000000"/>
                </a:solidFill>
                <a:effectLst/>
                <a:latin typeface="Times New Roman" pitchFamily="16" charset="0"/>
                <a:ea typeface="ＭＳ Ｐゴシック" charset="0"/>
                <a:cs typeface="ＭＳ Ｐゴシック" charset="0"/>
              </a:rPr>
              <a:t>// Integers</a:t>
            </a:r>
            <a:r>
              <a:rPr lang="en-US" dirty="0"/>
              <a:t> </a:t>
            </a:r>
            <a:r>
              <a:rPr lang="en-US" sz="1200" b="1" kern="1200" dirty="0">
                <a:solidFill>
                  <a:srgbClr val="000000"/>
                </a:solidFill>
                <a:effectLst/>
                <a:latin typeface="Times New Roman" pitchFamily="16" charset="0"/>
                <a:ea typeface="ＭＳ Ｐゴシック" charset="0"/>
                <a:cs typeface="ＭＳ Ｐゴシック" charset="0"/>
              </a:rPr>
              <a:t>echo</a:t>
            </a:r>
            <a:r>
              <a:rPr lang="en-US" dirty="0"/>
              <a:t> 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Times New Roman" pitchFamily="16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/>
              <a:t> 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Times New Roman" pitchFamily="16" charset="0"/>
                <a:ea typeface="ＭＳ Ｐゴシック" charset="0"/>
                <a:cs typeface="ＭＳ Ｐゴシック" charset="0"/>
              </a:rPr>
              <a:t>&lt;=&gt;</a:t>
            </a:r>
            <a:r>
              <a:rPr lang="en-US" dirty="0"/>
              <a:t> 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Times New Roman" pitchFamily="16" charset="0"/>
                <a:ea typeface="ＭＳ Ｐゴシック" charset="0"/>
                <a:cs typeface="ＭＳ Ｐゴシック" charset="0"/>
              </a:rPr>
              <a:t>1;</a:t>
            </a:r>
            <a:r>
              <a:rPr lang="en-US" dirty="0"/>
              <a:t> </a:t>
            </a:r>
            <a:r>
              <a:rPr lang="en-US" sz="1200" i="1" kern="1200" dirty="0">
                <a:solidFill>
                  <a:srgbClr val="000000"/>
                </a:solidFill>
                <a:effectLst/>
                <a:latin typeface="Times New Roman" pitchFamily="16" charset="0"/>
                <a:ea typeface="ＭＳ Ｐゴシック" charset="0"/>
                <a:cs typeface="ＭＳ Ｐゴシック" charset="0"/>
              </a:rPr>
              <a:t>// 0</a:t>
            </a:r>
            <a:r>
              <a:rPr lang="en-US" dirty="0"/>
              <a:t> </a:t>
            </a:r>
            <a:r>
              <a:rPr lang="en-US" sz="1200" b="1" kern="1200" dirty="0">
                <a:solidFill>
                  <a:srgbClr val="000000"/>
                </a:solidFill>
                <a:effectLst/>
                <a:latin typeface="Times New Roman" pitchFamily="16" charset="0"/>
                <a:ea typeface="ＭＳ Ｐゴシック" charset="0"/>
                <a:cs typeface="ＭＳ Ｐゴシック" charset="0"/>
              </a:rPr>
              <a:t>echo</a:t>
            </a:r>
            <a:r>
              <a:rPr lang="en-US" dirty="0"/>
              <a:t> 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Times New Roman" pitchFamily="16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/>
              <a:t> 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Times New Roman" pitchFamily="16" charset="0"/>
                <a:ea typeface="ＭＳ Ｐゴシック" charset="0"/>
                <a:cs typeface="ＭＳ Ｐゴシック" charset="0"/>
              </a:rPr>
              <a:t>&lt;=&gt;</a:t>
            </a:r>
            <a:r>
              <a:rPr lang="en-US" dirty="0"/>
              <a:t> 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Times New Roman" pitchFamily="16" charset="0"/>
                <a:ea typeface="ＭＳ Ｐゴシック" charset="0"/>
                <a:cs typeface="ＭＳ Ｐゴシック" charset="0"/>
              </a:rPr>
              <a:t>2;</a:t>
            </a:r>
            <a:r>
              <a:rPr lang="en-US" dirty="0"/>
              <a:t> </a:t>
            </a:r>
            <a:r>
              <a:rPr lang="en-US" sz="1200" i="1" kern="1200" dirty="0">
                <a:solidFill>
                  <a:srgbClr val="000000"/>
                </a:solidFill>
                <a:effectLst/>
                <a:latin typeface="Times New Roman" pitchFamily="16" charset="0"/>
                <a:ea typeface="ＭＳ Ｐゴシック" charset="0"/>
                <a:cs typeface="ＭＳ Ｐゴシック" charset="0"/>
              </a:rPr>
              <a:t>// -1</a:t>
            </a:r>
            <a:r>
              <a:rPr lang="en-US" dirty="0"/>
              <a:t> </a:t>
            </a:r>
            <a:r>
              <a:rPr lang="en-US" sz="1200" b="1" kern="1200" dirty="0">
                <a:solidFill>
                  <a:srgbClr val="000000"/>
                </a:solidFill>
                <a:effectLst/>
                <a:latin typeface="Times New Roman" pitchFamily="16" charset="0"/>
                <a:ea typeface="ＭＳ Ｐゴシック" charset="0"/>
                <a:cs typeface="ＭＳ Ｐゴシック" charset="0"/>
              </a:rPr>
              <a:t>echo</a:t>
            </a:r>
            <a:r>
              <a:rPr lang="en-US" dirty="0"/>
              <a:t> 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Times New Roman" pitchFamily="16" charset="0"/>
                <a:ea typeface="ＭＳ Ｐゴシック" charset="0"/>
                <a:cs typeface="ＭＳ Ｐゴシック" charset="0"/>
              </a:rPr>
              <a:t>2</a:t>
            </a:r>
            <a:r>
              <a:rPr lang="en-US" dirty="0"/>
              <a:t> 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Times New Roman" pitchFamily="16" charset="0"/>
                <a:ea typeface="ＭＳ Ｐゴシック" charset="0"/>
                <a:cs typeface="ＭＳ Ｐゴシック" charset="0"/>
              </a:rPr>
              <a:t>&lt;=&gt;</a:t>
            </a:r>
            <a:r>
              <a:rPr lang="en-US" dirty="0"/>
              <a:t> 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Times New Roman" pitchFamily="16" charset="0"/>
                <a:ea typeface="ＭＳ Ｐゴシック" charset="0"/>
                <a:cs typeface="ＭＳ Ｐゴシック" charset="0"/>
              </a:rPr>
              <a:t>1;</a:t>
            </a:r>
            <a:r>
              <a:rPr lang="en-US" dirty="0"/>
              <a:t> </a:t>
            </a:r>
            <a:r>
              <a:rPr lang="en-US" sz="1200" i="1" kern="1200" dirty="0">
                <a:solidFill>
                  <a:srgbClr val="000000"/>
                </a:solidFill>
                <a:effectLst/>
                <a:latin typeface="Times New Roman" pitchFamily="16" charset="0"/>
                <a:ea typeface="ＭＳ Ｐゴシック" charset="0"/>
                <a:cs typeface="ＭＳ Ｐゴシック" charset="0"/>
              </a:rPr>
              <a:t>// 1</a:t>
            </a:r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B43DCE-3A22-B440-89E8-242116980719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/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F6B6CF5-2B09-164D-8EFB-1B4DA4627E5D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/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r>
              <a:rPr lang="en-US" altLang="en-US" dirty="0">
                <a:latin typeface="Times New Roman" charset="0"/>
                <a:ea typeface="ＭＳ Ｐゴシック" charset="-128"/>
              </a:rPr>
              <a:t>PHPSlide4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C990B95-CE27-B64A-BD41-88A59C8AADD0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r>
              <a:rPr lang="en-US" altLang="en-US" dirty="0">
                <a:latin typeface="Times New Roman" charset="0"/>
                <a:ea typeface="ＭＳ Ｐゴシック" charset="-128"/>
              </a:rPr>
              <a:t>PHPSlide5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70499B7-2596-B14F-9075-EBB909CBEA52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/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6A3F49-9BD9-BE41-BF90-F1101F47D898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/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r>
              <a:rPr lang="en-US" altLang="en-US" dirty="0">
                <a:latin typeface="Times New Roman" charset="0"/>
                <a:ea typeface="ＭＳ Ｐゴシック" charset="-128"/>
              </a:rPr>
              <a:t>PHPSlide7and8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17DB0E0-7945-AF4B-B089-366B2F9B81B7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/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r>
              <a:rPr lang="en-US" altLang="en-US" dirty="0">
                <a:latin typeface="Times New Roman" charset="0"/>
                <a:ea typeface="ＭＳ Ｐゴシック" charset="-128"/>
              </a:rPr>
              <a:t>PHPSlide7and8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D50A5A-9C51-0E40-9D40-E566D7FEE544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/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r>
              <a:rPr lang="en-US" altLang="en-US" dirty="0">
                <a:latin typeface="Times New Roman" charset="0"/>
                <a:ea typeface="ＭＳ Ｐゴシック" charset="-128"/>
              </a:rPr>
              <a:t>PHPSlide9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11/12/2017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ITWS1100 PHP Intro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480A8-DA21-8F44-883A-94F6263FAE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3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69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0188" y="-49213"/>
            <a:ext cx="2009775" cy="59912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5" y="-49213"/>
            <a:ext cx="5878513" cy="59912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7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11/12/2017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ITWS1100 PHP Intro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E06D7-CA7F-D841-A382-1AA76BE720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3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11/12/2017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ITWS1100 PHP Intro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6DA4B-C7FC-1540-B9E6-420B448B4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3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0"/>
            <a:ext cx="3943350" cy="4341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3944938" cy="4341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11/12/2017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ITWS1100 PHP Intro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192E8-581C-474A-80CD-BAD652ACB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3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11/12/2017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ITWS1100 PHP Intro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0527F-08F7-0A48-A0BD-47213B2A7E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5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11/12/2017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ITWS1100 PHP Intro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34DD6-468A-F34F-A8F5-CF1EDFF35E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ITWS1100 PHP Intro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11/12/2017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45199-5C65-7A4F-BEA5-593A908F2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4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11/12/2017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ITWS1100 PHP Intro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404AD-3A28-4344-B26E-4AAC9784FD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8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11/12/2017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ITWS1100 PHP Intro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DB280-DD3A-BF4D-8E2A-C791F6B8D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6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-49213"/>
            <a:ext cx="8040688" cy="149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75" y="1600200"/>
            <a:ext cx="8040688" cy="434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ITWS1100 PHP Intro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11/12/2017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5FBBC2-3738-614A-B956-C4CCAB889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2" r:id="rId7"/>
    <p:sldLayoutId id="2147483699" r:id="rId8"/>
    <p:sldLayoutId id="2147483700" r:id="rId9"/>
    <p:sldLayoutId id="2147483701" r:id="rId10"/>
    <p:sldLayoutId id="2147483702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600">
          <a:solidFill>
            <a:srgbClr val="2C7C9F"/>
          </a:solidFill>
          <a:latin typeface="+mj-lt"/>
          <a:ea typeface="ＭＳ Ｐゴシック" charset="0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600">
          <a:solidFill>
            <a:srgbClr val="2C7C9F"/>
          </a:solidFill>
          <a:latin typeface="Kozuka Gothic Pro M" pitchFamily="32" charset="0"/>
          <a:ea typeface="ＭＳ Ｐゴシック" charset="0"/>
          <a:cs typeface="Kozuka Gothic Pro M" pitchFamily="32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600">
          <a:solidFill>
            <a:srgbClr val="2C7C9F"/>
          </a:solidFill>
          <a:latin typeface="Kozuka Gothic Pro M" pitchFamily="32" charset="0"/>
          <a:ea typeface="ＭＳ Ｐゴシック" charset="0"/>
          <a:cs typeface="Kozuka Gothic Pro M" pitchFamily="32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600">
          <a:solidFill>
            <a:srgbClr val="2C7C9F"/>
          </a:solidFill>
          <a:latin typeface="Kozuka Gothic Pro M" pitchFamily="32" charset="0"/>
          <a:ea typeface="ＭＳ Ｐゴシック" charset="0"/>
          <a:cs typeface="Kozuka Gothic Pro M" pitchFamily="32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600">
          <a:solidFill>
            <a:srgbClr val="2C7C9F"/>
          </a:solidFill>
          <a:latin typeface="Kozuka Gothic Pro M" pitchFamily="32" charset="0"/>
          <a:ea typeface="ＭＳ Ｐゴシック" charset="0"/>
          <a:cs typeface="Kozuka Gothic Pro M" pitchFamily="32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2C7C9F"/>
          </a:solidFill>
          <a:latin typeface="Kozuka Gothic Pro M" pitchFamily="32" charset="0"/>
          <a:ea typeface="Kozuka Gothic Pro M" pitchFamily="32" charset="0"/>
          <a:cs typeface="Kozuka Gothic Pro M" pitchFamily="32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2C7C9F"/>
          </a:solidFill>
          <a:latin typeface="Kozuka Gothic Pro M" pitchFamily="32" charset="0"/>
          <a:ea typeface="Kozuka Gothic Pro M" pitchFamily="32" charset="0"/>
          <a:cs typeface="Kozuka Gothic Pro M" pitchFamily="32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2C7C9F"/>
          </a:solidFill>
          <a:latin typeface="Kozuka Gothic Pro M" pitchFamily="32" charset="0"/>
          <a:ea typeface="Kozuka Gothic Pro M" pitchFamily="32" charset="0"/>
          <a:cs typeface="Kozuka Gothic Pro M" pitchFamily="32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2C7C9F"/>
          </a:solidFill>
          <a:latin typeface="Kozuka Gothic Pro M" pitchFamily="32" charset="0"/>
          <a:ea typeface="Kozuka Gothic Pro M" pitchFamily="32" charset="0"/>
          <a:cs typeface="Kozuka Gothic Pro M" pitchFamily="32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595959"/>
          </a:solidFill>
          <a:latin typeface="+mn-lt"/>
          <a:ea typeface="ＭＳ Ｐゴシック" charset="0"/>
          <a:cs typeface="+mn-cs"/>
        </a:defRPr>
      </a:lvl1pPr>
      <a:lvl2pPr marL="742950" indent="-28575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595959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595959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595959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59595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w3schools.com/php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PHP Basics</a:t>
            </a:r>
          </a:p>
        </p:txBody>
      </p:sp>
      <p:sp>
        <p:nvSpPr>
          <p:cNvPr id="12290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Introduction to PHP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ITWS1100 PHP Intro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D0165F-1D42-C645-A8BB-7797B0CDDA13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600">
                <a:solidFill>
                  <a:srgbClr val="2C7C9F"/>
                </a:solidFill>
              </a:rPr>
              <a:t>Arrays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49275" y="1600200"/>
            <a:ext cx="8042275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6075" indent="-346075"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/>
              <a:t>Numerically indexed arrays in PHP are very similar to those we've seen in JavaScript: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$myArray = array( 'lions', 'tigers', 'bears');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// will output lions:</a:t>
            </a:r>
            <a:br>
              <a:rPr lang="en-US" altLang="en-US"/>
            </a:br>
            <a:r>
              <a:rPr lang="en-US" altLang="en-US"/>
              <a:t>echo $myArray[0]; 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// will output the whole array:</a:t>
            </a:r>
            <a:br>
              <a:rPr lang="en-US" altLang="en-US"/>
            </a:br>
            <a:r>
              <a:rPr lang="en-US" altLang="en-US"/>
              <a:t>for ($i = 0; $i &lt; count($myArray); $i++)  {</a:t>
            </a:r>
            <a:br>
              <a:rPr lang="en-US" altLang="en-US"/>
            </a:br>
            <a:r>
              <a:rPr lang="en-US" altLang="en-US"/>
              <a:t>      echo $myArray[$i] . '&lt;br/&gt;';</a:t>
            </a:r>
            <a:br>
              <a:rPr lang="en-US" altLang="en-US"/>
            </a:br>
            <a:r>
              <a:rPr lang="en-US" altLang="en-US"/>
              <a:t>}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11/12/2017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ITWS1100 PHP 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7AD8B6-794B-7F4B-9B68-9889EA49B13C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600">
                <a:solidFill>
                  <a:srgbClr val="2C7C9F"/>
                </a:solidFill>
              </a:rPr>
              <a:t>Associative Arrays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6075" indent="-346075"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/>
              <a:t>An associative array is a data type that represents </a:t>
            </a:r>
            <a:br>
              <a:rPr lang="en-US" altLang="en-US"/>
            </a:br>
            <a:r>
              <a:rPr lang="en-US" altLang="en-US"/>
              <a:t>key = value pairs</a:t>
            </a:r>
            <a:br>
              <a:rPr lang="en-US" altLang="en-US"/>
            </a:br>
            <a:br>
              <a:rPr lang="en-US" altLang="en-US"/>
            </a:br>
            <a:r>
              <a:rPr lang="en-US" altLang="en-US" sz="2000"/>
              <a:t>$inventory = array( 'doohickeys' =&gt; 200, 'gizmos' =&gt; 5 );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/>
              <a:t>// will output 200:</a:t>
            </a:r>
            <a:br>
              <a:rPr lang="en-US" altLang="en-US" sz="2000"/>
            </a:br>
            <a:r>
              <a:rPr lang="en-US" altLang="en-US" sz="2000"/>
              <a:t>echo $inventory['doohickeys'];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/>
              <a:t>// will output all key/value pairs in the array:</a:t>
            </a:r>
            <a:br>
              <a:rPr lang="en-US" altLang="en-US" sz="2000"/>
            </a:br>
            <a:r>
              <a:rPr lang="en-US" altLang="en-US" sz="2000"/>
              <a:t>foreach ($inventory as $key =&gt; $value) {</a:t>
            </a:r>
            <a:br>
              <a:rPr lang="en-US" altLang="en-US" sz="2000"/>
            </a:br>
            <a:r>
              <a:rPr lang="en-US" altLang="en-US" sz="2000"/>
              <a:t>      echo $key . ' - ' . $value . '&lt;br/&gt;';</a:t>
            </a:r>
            <a:br>
              <a:rPr lang="en-US" altLang="en-US" sz="2000"/>
            </a:br>
            <a:r>
              <a:rPr lang="en-US" altLang="en-US" sz="2000"/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11/12/2017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ITWS1100 PHP 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269F62-604B-6449-AF1E-DFDABBA1A59D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600">
                <a:solidFill>
                  <a:srgbClr val="2C7C9F"/>
                </a:solidFill>
              </a:rPr>
              <a:t>print_r() </a:t>
            </a:r>
            <a:r>
              <a:rPr lang="en-US" altLang="en-US" sz="2000">
                <a:solidFill>
                  <a:srgbClr val="2C7C9F"/>
                </a:solidFill>
              </a:rPr>
              <a:t>and</a:t>
            </a:r>
            <a:r>
              <a:rPr lang="en-US" altLang="en-US" sz="4600">
                <a:solidFill>
                  <a:srgbClr val="2C7C9F"/>
                </a:solidFill>
              </a:rPr>
              <a:t> var_dump()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549275" y="1600200"/>
            <a:ext cx="80422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6075" indent="-346075"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 marL="682625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/>
              <a:t>excellent helper functions used to investigate variables and objects</a:t>
            </a:r>
            <a:endParaRPr lang="en-US" altLang="en-US" sz="2200"/>
          </a:p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/>
              <a:t>displays the information in a human-readable format; can be very helpful during development</a:t>
            </a:r>
          </a:p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/>
              <a:t>See:</a:t>
            </a:r>
          </a:p>
          <a:p>
            <a:pPr lvl="1" eaLnBrk="1" hangingPunct="1">
              <a:spcBef>
                <a:spcPts val="2000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>
                <a:ea typeface="ＭＳ Ｐゴシック" charset="-128"/>
              </a:rPr>
              <a:t>http://php.net/manual/en/function.print-r.php</a:t>
            </a:r>
          </a:p>
          <a:p>
            <a:pPr lvl="1" eaLnBrk="1" hangingPunct="1">
              <a:spcBef>
                <a:spcPts val="2000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>
                <a:ea typeface="ＭＳ Ｐゴシック" charset="-128"/>
              </a:rPr>
              <a:t>http://www.php.net/manual/en/function.var-dump.php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11/12/2017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ITWS1100 PHP 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E5E1B8-2D0A-FB4D-824A-4C27CADC33A9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600">
                <a:solidFill>
                  <a:srgbClr val="2C7C9F"/>
                </a:solidFill>
              </a:rPr>
              <a:t>$_GET and $_POST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6075" indent="-346075"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sz="2800"/>
              <a:t>These variables hold the request parameters that arrive from an HTTP GET or POST</a:t>
            </a:r>
          </a:p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sz="2800"/>
              <a:t>Gives you access to form data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11/12/2017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ITWS1100 PHP 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49564-693D-6F41-B9B4-334A1B1A02A2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600">
                <a:solidFill>
                  <a:srgbClr val="2C7C9F"/>
                </a:solidFill>
              </a:rPr>
              <a:t>$_POST Example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eaLnBrk="1" hangingPunct="1">
              <a:buClrTx/>
              <a:buSzPct val="110000"/>
              <a:buFontTx/>
              <a:buNone/>
            </a:pPr>
            <a:r>
              <a:rPr lang="en-US" altLang="en-US"/>
              <a:t>In index.php:</a:t>
            </a:r>
            <a:br>
              <a:rPr lang="en-US" altLang="en-US"/>
            </a:br>
            <a:r>
              <a:rPr lang="en-US" altLang="en-US"/>
              <a:t>&lt;form action="greet.php" method="post"&gt;</a:t>
            </a:r>
            <a:br>
              <a:rPr lang="en-US" altLang="en-US"/>
            </a:br>
            <a:r>
              <a:rPr lang="en-US" altLang="en-US"/>
              <a:t>    Name:  &lt;input type="text" name="name" value=""/&gt;</a:t>
            </a:r>
            <a:br>
              <a:rPr lang="en-US" altLang="en-US"/>
            </a:br>
            <a:r>
              <a:rPr lang="en-US" altLang="en-US"/>
              <a:t>&lt;/form&gt;</a:t>
            </a:r>
          </a:p>
          <a:p>
            <a:pPr eaLnBrk="1" hangingPunct="1">
              <a:buClrTx/>
              <a:buSzPct val="110000"/>
              <a:buFontTx/>
              <a:buNone/>
            </a:pPr>
            <a:r>
              <a:rPr lang="en-US" altLang="en-US"/>
              <a:t>In greet.php:</a:t>
            </a:r>
            <a:br>
              <a:rPr lang="en-US" altLang="en-US"/>
            </a:br>
            <a:r>
              <a:rPr lang="en-US" altLang="en-US"/>
              <a:t>    &lt;p&gt;Hello  &lt;?php echo $_POST["name"]; ?&gt;.&lt;/p&gt;</a:t>
            </a:r>
          </a:p>
          <a:p>
            <a:pPr eaLnBrk="1" hangingPunct="1">
              <a:buClr>
                <a:srgbClr val="6FB7D7"/>
              </a:buClr>
              <a:buSzPct val="110000"/>
              <a:buFont typeface="Wingdings 2" charset="2"/>
              <a:buNone/>
            </a:pPr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11/12/2017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ITWS1100 PHP 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9530F0-C500-9842-8FCD-006DC6A110C9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600">
                <a:solidFill>
                  <a:srgbClr val="2C7C9F"/>
                </a:solidFill>
              </a:rPr>
              <a:t>Including Files</a:t>
            </a: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6075" indent="-346075"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b="1"/>
              <a:t>include() </a:t>
            </a:r>
            <a:r>
              <a:rPr lang="en-US" altLang="en-US"/>
              <a:t>and </a:t>
            </a:r>
            <a:r>
              <a:rPr lang="en-US" altLang="en-US" b="1"/>
              <a:t>require() </a:t>
            </a:r>
            <a:r>
              <a:rPr lang="en-US" altLang="en-US"/>
              <a:t>functions</a:t>
            </a:r>
          </a:p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/>
              <a:t>One php file can be included in a script in another php file:</a:t>
            </a:r>
          </a:p>
          <a:p>
            <a:pPr eaLnBrk="1" hangingPunct="1">
              <a:buClrTx/>
              <a:buSzPct val="110000"/>
              <a:buFontTx/>
              <a:buNone/>
            </a:pPr>
            <a:r>
              <a:rPr lang="en-US" altLang="en-US"/>
              <a:t>	&lt;div id="tabs"&gt;</a:t>
            </a:r>
            <a:br>
              <a:rPr lang="en-US" altLang="en-US"/>
            </a:br>
            <a:r>
              <a:rPr lang="en-US" altLang="en-US"/>
              <a:t>      &lt;?php include('tabMenu.php'); ?&gt;</a:t>
            </a:r>
            <a:br>
              <a:rPr lang="en-US" altLang="en-US"/>
            </a:br>
            <a:r>
              <a:rPr lang="en-US" altLang="en-US"/>
              <a:t>&lt;/div&gt;</a:t>
            </a:r>
          </a:p>
          <a:p>
            <a:pPr eaLnBrk="1" hangingPunct="1">
              <a:buClr>
                <a:srgbClr val="6FB7D7"/>
              </a:buClr>
              <a:buSzPct val="110000"/>
              <a:buFont typeface="Wingdings 2" charset="2"/>
              <a:buNone/>
            </a:pPr>
            <a:endParaRPr lang="en-US" altLang="en-US" sz="1800"/>
          </a:p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sz="1800"/>
              <a:t>require() is like include, but throws a fatal error if the file doesn't load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11/12/2017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ITWS1100 PHP 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79D061-A544-B744-A40F-34883A7533FD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600">
                <a:solidFill>
                  <a:srgbClr val="2C7C9F"/>
                </a:solidFill>
              </a:rPr>
              <a:t>Resources</a:t>
            </a: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6075" indent="-346075"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dirty="0">
                <a:solidFill>
                  <a:srgbClr val="7030A0"/>
                </a:solidFill>
                <a:hlinkClick r:id="rId3"/>
              </a:rPr>
              <a:t>http://www.php.net/</a:t>
            </a:r>
            <a:r>
              <a:rPr lang="en-US" altLang="en-US" dirty="0"/>
              <a:t> </a:t>
            </a:r>
          </a:p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dirty="0">
                <a:hlinkClick r:id="rId4"/>
              </a:rPr>
              <a:t>http://www.w3schools.com/php/</a:t>
            </a:r>
            <a:endParaRPr lang="en-US" altLang="en-US" dirty="0"/>
          </a:p>
          <a:p>
            <a:pPr eaLnBrk="1" hangingPunct="1">
              <a:buClr>
                <a:srgbClr val="6FB7D7"/>
              </a:buClr>
              <a:buSzPct val="110000"/>
              <a:buFont typeface="Wingdings 2" charset="2"/>
              <a:buNone/>
            </a:pP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11/12/2017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ITWS1100 PHP 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89FCFD-326A-0D4C-ABAD-CC4CFB756EEF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549275" y="107951"/>
            <a:ext cx="804227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600">
                <a:solidFill>
                  <a:srgbClr val="2C7C9F"/>
                </a:solidFill>
              </a:rPr>
              <a:t>PHP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49275" y="990601"/>
            <a:ext cx="8042275" cy="5353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6075" indent="-346075"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 marL="682625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dirty="0"/>
              <a:t>Server side scripting language for the web</a:t>
            </a:r>
          </a:p>
          <a:p>
            <a:pPr lvl="1" eaLnBrk="1" hangingPunct="1">
              <a:buClr>
                <a:srgbClr val="215D77"/>
              </a:buClr>
              <a:buSzPct val="110000"/>
              <a:buFont typeface="Wingdings 2" charset="2"/>
              <a:buChar char=""/>
            </a:pPr>
            <a:r>
              <a:rPr lang="en-US" altLang="en-US" dirty="0">
                <a:ea typeface="ＭＳ Ｐゴシック" charset="-128"/>
              </a:rPr>
              <a:t>runs as a standard Apache module</a:t>
            </a:r>
          </a:p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dirty="0"/>
              <a:t>PHP Hypertext Preprocessor </a:t>
            </a:r>
          </a:p>
          <a:p>
            <a:pPr lvl="1" eaLnBrk="1" hangingPunct="1">
              <a:buClr>
                <a:srgbClr val="215D77"/>
              </a:buClr>
              <a:buSzPct val="110000"/>
              <a:buFont typeface="Wingdings 2" charset="2"/>
              <a:buChar char=""/>
            </a:pPr>
            <a:r>
              <a:rPr lang="en-US" altLang="en-US" dirty="0">
                <a:ea typeface="ＭＳ Ｐゴシック" charset="-128"/>
              </a:rPr>
              <a:t>originally, "Personal Home Page"</a:t>
            </a:r>
          </a:p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dirty="0"/>
              <a:t>Interpreted, not compiled ahead of time </a:t>
            </a:r>
            <a:br>
              <a:rPr lang="en-US" altLang="en-US" dirty="0"/>
            </a:br>
            <a:r>
              <a:rPr lang="en-US" altLang="en-US" dirty="0"/>
              <a:t>(though it can be)</a:t>
            </a:r>
          </a:p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dirty="0"/>
              <a:t>Latest stable release (as of Mar 30, 2018) is </a:t>
            </a:r>
          </a:p>
          <a:p>
            <a:pPr lvl="1"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dirty="0"/>
              <a:t>5.6.35 or </a:t>
            </a:r>
          </a:p>
          <a:p>
            <a:pPr lvl="1"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dirty="0"/>
              <a:t>7.1.16 </a:t>
            </a:r>
            <a:r>
              <a:rPr lang="mr-IN" altLang="en-US" dirty="0"/>
              <a:t>–</a:t>
            </a:r>
            <a:r>
              <a:rPr lang="en-US" altLang="en-US" dirty="0"/>
              <a:t> Significant upgrade 	</a:t>
            </a:r>
          </a:p>
          <a:p>
            <a:pPr lvl="2"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dirty="0"/>
              <a:t>(100% performance, Spaceship operator &lt;=&gt;, and more)</a:t>
            </a:r>
          </a:p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 dirty="0"/>
              <a:t>http://</a:t>
            </a:r>
            <a:r>
              <a:rPr lang="en-US" altLang="en-US" dirty="0" err="1"/>
              <a:t>www.php.net</a:t>
            </a:r>
            <a:r>
              <a:rPr lang="en-US" altLang="en-US" dirty="0"/>
              <a:t>/</a:t>
            </a:r>
          </a:p>
          <a:p>
            <a:pPr eaLnBrk="1" hangingPunct="1">
              <a:buClr>
                <a:srgbClr val="6FB7D7"/>
              </a:buClr>
              <a:buSzPct val="110000"/>
              <a:buFont typeface="Wingdings 2" charset="2"/>
              <a:buNone/>
            </a:pP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11/12/2017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ITWS1100 PHP 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02E10F-2039-1A41-B56D-4944A86B560F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600">
                <a:solidFill>
                  <a:srgbClr val="2C7C9F"/>
                </a:solidFill>
              </a:rPr>
              <a:t>PHP Files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6075" indent="-346075"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/>
              <a:t>Run on a PHP enabled web server</a:t>
            </a:r>
          </a:p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/>
              <a:t>Typically use the extension .php</a:t>
            </a:r>
          </a:p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/>
              <a:t>Typically are a mix of html and php scripts</a:t>
            </a:r>
          </a:p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/>
              <a:t>One PHP file can include another (for modular design)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11/12/2017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ITWS1100 PHP 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00591-C38C-114B-B437-E03FEC24F7B3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600">
                <a:solidFill>
                  <a:srgbClr val="2C7C9F"/>
                </a:solidFill>
              </a:rPr>
              <a:t>PHP Syntax </a:t>
            </a:r>
            <a:r>
              <a:rPr lang="en-US" altLang="en-US">
                <a:solidFill>
                  <a:srgbClr val="2C7C9F"/>
                </a:solidFill>
              </a:rPr>
              <a:t>1 of 2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/>
              <a:t>&lt;?php</a:t>
            </a: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/>
              <a:t>    echo 'This is a PHP block';</a:t>
            </a: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/>
              <a:t>    echo 'Hello world!';</a:t>
            </a: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/>
              <a:t>?&gt;</a:t>
            </a: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/>
              <a:t>echo is commonly used to write output in PHP</a:t>
            </a: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11/12/2017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ITWS1100 PHP 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04D577-86F3-E742-8B33-B62D592309D8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600">
                <a:solidFill>
                  <a:srgbClr val="2C7C9F"/>
                </a:solidFill>
              </a:rPr>
              <a:t>PHP Syntax </a:t>
            </a:r>
            <a:r>
              <a:rPr lang="en-US" altLang="en-US">
                <a:solidFill>
                  <a:srgbClr val="2C7C9F"/>
                </a:solidFill>
              </a:rPr>
              <a:t>2 of 2</a:t>
            </a:r>
            <a:r>
              <a:rPr lang="en-US" altLang="en-US" sz="4600">
                <a:solidFill>
                  <a:srgbClr val="2C7C9F"/>
                </a:solidFill>
              </a:rPr>
              <a:t> 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49275" y="1600200"/>
            <a:ext cx="8042275" cy="448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/>
              <a:t>&lt;?php</a:t>
            </a: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/>
              <a:t>    echo '&lt;h2&gt;We can write out HTML too...&lt;/h2&gt;';</a:t>
            </a: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/>
              <a:t>   $sum = 2 + 4;</a:t>
            </a: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/>
              <a:t>   echo 'As well as variables.  The sum is: ' . $sum;</a:t>
            </a: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/>
              <a:t>   echo "Double quoted strings are parsed: $sum \n";</a:t>
            </a:r>
            <a:br>
              <a:rPr lang="en-US" altLang="en-US"/>
            </a:br>
            <a:r>
              <a:rPr lang="en-US" altLang="en-US"/>
              <a:t>   echo 'Single quoted strings are not.';</a:t>
            </a: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/>
              <a:t>?&gt;</a:t>
            </a: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/>
              <a:t>The period "." is the concatenation operator in PHP.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11/12/2017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ITWS1100 PHP 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DBF0E-BE6A-4F43-AF28-9323F9724E2C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600">
                <a:solidFill>
                  <a:srgbClr val="2C7C9F"/>
                </a:solidFill>
              </a:rPr>
              <a:t>PHP Comments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49275" y="1600200"/>
            <a:ext cx="8042275" cy="448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/>
              <a:t>&lt;?php</a:t>
            </a: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/>
              <a:t>    //  comments are just like those in JavaScript</a:t>
            </a: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/>
              <a:t>    /* </a:t>
            </a: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/>
              <a:t>         even those that span </a:t>
            </a: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/>
              <a:t>         multiple lines</a:t>
            </a: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/>
              <a:t>    */</a:t>
            </a: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/>
              <a:t>?&gt;</a:t>
            </a: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11/12/2017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ITWS1100 PHP 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3BC16F-B3AB-7647-B8BC-4CF9D78A08EC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600">
                <a:solidFill>
                  <a:srgbClr val="2C7C9F"/>
                </a:solidFill>
              </a:rPr>
              <a:t>PHP Variables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6075" indent="-346075"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/>
              <a:t>Variables in PHP are declared using a "$" sign</a:t>
            </a:r>
          </a:p>
          <a:p>
            <a:pPr eaLnBrk="1" hangingPunct="1">
              <a:buClr>
                <a:srgbClr val="6FB7D7"/>
              </a:buClr>
              <a:buSzPct val="110000"/>
              <a:buFont typeface="Wingdings 2" charset="2"/>
              <a:buChar char=""/>
            </a:pPr>
            <a:r>
              <a:rPr lang="en-US" altLang="en-US"/>
              <a:t>Variables in PHP, like in JavaScript, are loosely typed</a:t>
            </a:r>
          </a:p>
          <a:p>
            <a:pPr eaLnBrk="1" hangingPunct="1">
              <a:buClr>
                <a:srgbClr val="6FB7D7"/>
              </a:buClr>
              <a:buSzPct val="110000"/>
              <a:buFont typeface="Wingdings 2" charset="2"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/>
              <a:t>&lt;$php</a:t>
            </a: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/>
              <a:t>    $i = 0;</a:t>
            </a: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/>
              <a:t>    $name = 'Simon';</a:t>
            </a: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/>
              <a:t>$&gt;</a:t>
            </a:r>
          </a:p>
          <a:p>
            <a:pPr eaLnBrk="1" hangingPunct="1">
              <a:spcBef>
                <a:spcPct val="0"/>
              </a:spcBef>
              <a:buClrTx/>
              <a:buSzPct val="110000"/>
              <a:buFontTx/>
              <a:buNone/>
            </a:pPr>
            <a:r>
              <a:rPr lang="en-US" altLang="en-US"/>
              <a:t>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11/12/2017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ITWS1100 PHP 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3EDB66-EC90-AD4C-A443-6F6C4B66E59B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600">
                <a:solidFill>
                  <a:srgbClr val="2C7C9F"/>
                </a:solidFill>
              </a:rPr>
              <a:t>PHP Statements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eaLnBrk="1" hangingPunct="1">
              <a:buClr>
                <a:srgbClr val="6FB7D7"/>
              </a:buClr>
              <a:buSzPct val="110000"/>
            </a:pPr>
            <a:r>
              <a:rPr lang="en-US" altLang="en-US" sz="2800"/>
              <a:t>if (</a:t>
            </a:r>
            <a:r>
              <a:rPr lang="en-US" altLang="en-US" sz="2800" i="1"/>
              <a:t>true</a:t>
            </a:r>
            <a:r>
              <a:rPr lang="en-US" altLang="en-US" sz="2800"/>
              <a:t>) {</a:t>
            </a:r>
            <a:br>
              <a:rPr lang="en-US" altLang="en-US" sz="2800"/>
            </a:br>
            <a:r>
              <a:rPr lang="en-US" altLang="en-US" sz="2800"/>
              <a:t>    echo 'This will be written';</a:t>
            </a:r>
            <a:br>
              <a:rPr lang="en-US" altLang="en-US" sz="2800"/>
            </a:br>
            <a:r>
              <a:rPr lang="en-US" altLang="en-US" sz="2800"/>
              <a:t>}</a:t>
            </a:r>
          </a:p>
          <a:p>
            <a:pPr eaLnBrk="1" hangingPunct="1">
              <a:buClr>
                <a:srgbClr val="6FB7D7"/>
              </a:buClr>
              <a:buSzPct val="110000"/>
            </a:pPr>
            <a:r>
              <a:rPr lang="en-US" altLang="en-US" sz="2800"/>
              <a:t>for ($i=0; $i &lt; 10; $i++) {</a:t>
            </a:r>
            <a:br>
              <a:rPr lang="en-US" altLang="en-US" sz="2800"/>
            </a:br>
            <a:r>
              <a:rPr lang="en-US" altLang="en-US" sz="2800"/>
              <a:t>    echo $i . '&lt;br/&gt;';</a:t>
            </a:r>
            <a:br>
              <a:rPr lang="en-US" altLang="en-US" sz="2800"/>
            </a:br>
            <a:r>
              <a:rPr lang="en-US" altLang="en-US" sz="2800"/>
              <a:t>}</a:t>
            </a:r>
            <a:br>
              <a:rPr lang="en-US" altLang="en-US" sz="2800"/>
            </a:br>
            <a:endParaRPr lang="en-US" altLang="en-US" sz="280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11/12/2017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ITWS1100 PHP 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FB035-95F3-CD44-B8EE-1BEA62444053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600">
                <a:solidFill>
                  <a:srgbClr val="2C7C9F"/>
                </a:solidFill>
              </a:rPr>
              <a:t>PHP Functions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 sz="2400">
                <a:solidFill>
                  <a:srgbClr val="595959"/>
                </a:solidFill>
                <a:latin typeface="Kozuka Gothic Pro M" charset="-128"/>
                <a:ea typeface="ＭＳ Ｐゴシック" charset="-128"/>
                <a:cs typeface="Kozuka Gothic Pro M" charset="-128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 sz="22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 sz="2000"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3pPr>
            <a:lvl4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4pPr>
            <a:lvl5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3563" algn="l"/>
                <a:tab pos="1476375" algn="l"/>
                <a:tab pos="2389188" algn="l"/>
                <a:tab pos="3302000" algn="l"/>
                <a:tab pos="4214813" algn="l"/>
                <a:tab pos="5127625" algn="l"/>
                <a:tab pos="6040438" algn="l"/>
                <a:tab pos="6953250" algn="l"/>
                <a:tab pos="7866063" algn="l"/>
                <a:tab pos="8778875" algn="l"/>
                <a:tab pos="9691688" algn="l"/>
                <a:tab pos="10604500" algn="l"/>
              </a:tabLst>
              <a:defRPr>
                <a:solidFill>
                  <a:srgbClr val="595959"/>
                </a:solidFill>
                <a:latin typeface="Kozuka Gothic Pro M" charset="-128"/>
                <a:ea typeface="Kozuka Gothic Pro M" charset="-128"/>
                <a:cs typeface="Kozuka Gothic Pro M" charset="-128"/>
              </a:defRPr>
            </a:lvl9pPr>
          </a:lstStyle>
          <a:p>
            <a:pPr eaLnBrk="1" hangingPunct="1">
              <a:buClrTx/>
              <a:buSzPct val="110000"/>
              <a:buFontTx/>
              <a:buNone/>
            </a:pPr>
            <a:r>
              <a:rPr lang="en-US" altLang="en-US" sz="2800"/>
              <a:t>&lt;?php</a:t>
            </a:r>
          </a:p>
          <a:p>
            <a:pPr eaLnBrk="1" hangingPunct="1">
              <a:buClrTx/>
              <a:buSzPct val="110000"/>
              <a:buFontTx/>
              <a:buNone/>
            </a:pPr>
            <a:r>
              <a:rPr lang="en-US" altLang="en-US" sz="2800"/>
              <a:t>      function cube($val) {</a:t>
            </a:r>
            <a:br>
              <a:rPr lang="en-US" altLang="en-US" sz="2800"/>
            </a:br>
            <a:r>
              <a:rPr lang="en-US" altLang="en-US" sz="2800"/>
              <a:t>           return $val * $val * $val;</a:t>
            </a:r>
            <a:br>
              <a:rPr lang="en-US" altLang="en-US" sz="2800"/>
            </a:br>
            <a:r>
              <a:rPr lang="en-US" altLang="en-US" sz="2800"/>
              <a:t>      }</a:t>
            </a:r>
          </a:p>
          <a:p>
            <a:pPr eaLnBrk="1" hangingPunct="1">
              <a:buClrTx/>
              <a:buSzPct val="110000"/>
              <a:buFontTx/>
              <a:buNone/>
            </a:pPr>
            <a:r>
              <a:rPr lang="en-US" altLang="en-US" sz="2800"/>
              <a:t>      echo cube(5);</a:t>
            </a:r>
          </a:p>
          <a:p>
            <a:pPr eaLnBrk="1" hangingPunct="1">
              <a:buClrTx/>
              <a:buSzPct val="110000"/>
              <a:buFontTx/>
              <a:buNone/>
            </a:pPr>
            <a:r>
              <a:rPr lang="en-US" altLang="en-US" sz="2800"/>
              <a:t>?&gt;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11/12/2017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ITWS1100 PHP 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1BCA7-92E1-1E40-86FD-543C137CE298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Kozuka Gothic Pro M"/>
        <a:ea typeface="Kozuka Gothic Pro M"/>
        <a:cs typeface="Kozuka Gothic Pro M"/>
      </a:majorFont>
      <a:minorFont>
        <a:latin typeface="Kozuka Gothic Pro M"/>
        <a:ea typeface="Kozuka Gothic Pro M"/>
        <a:cs typeface="Kozuka Gothic Pro 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543</Words>
  <Application>Microsoft Macintosh PowerPoint</Application>
  <PresentationFormat>On-screen Show (4:3)</PresentationFormat>
  <Paragraphs>175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Kozuka Gothic Pro M</vt:lpstr>
      <vt:lpstr>ＭＳ Ｐゴシック</vt:lpstr>
      <vt:lpstr>Arial</vt:lpstr>
      <vt:lpstr>Times New Roman</vt:lpstr>
      <vt:lpstr>Wingdings 2</vt:lpstr>
      <vt:lpstr>Office Theme</vt:lpstr>
      <vt:lpstr>PHP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Basics</dc:title>
  <dc:creator>rplotka@tsi400.com</dc:creator>
  <cp:lastModifiedBy>Richard Plotka</cp:lastModifiedBy>
  <cp:revision>11</cp:revision>
  <cp:lastPrinted>1601-01-01T00:00:00Z</cp:lastPrinted>
  <dcterms:created xsi:type="dcterms:W3CDTF">2015-11-12T15:29:44Z</dcterms:created>
  <dcterms:modified xsi:type="dcterms:W3CDTF">2018-04-08T21:38:51Z</dcterms:modified>
</cp:coreProperties>
</file>