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81" r:id="rId12"/>
    <p:sldId id="285" r:id="rId13"/>
    <p:sldId id="269" r:id="rId14"/>
    <p:sldId id="257" r:id="rId15"/>
    <p:sldId id="268" r:id="rId16"/>
    <p:sldId id="259" r:id="rId17"/>
    <p:sldId id="284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 smtClean="0"/>
            </a:lvl1pPr>
          </a:lstStyle>
          <a:p>
            <a:pPr>
              <a:defRPr/>
            </a:pPr>
            <a:fld id="{D21C01AB-8D4C-B346-957C-60B1C75C11C9}" type="datetimeFigureOut">
              <a:rPr lang="en-US" altLang="en-US"/>
              <a:pPr>
                <a:defRPr/>
              </a:pPr>
              <a:t>11/26/17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 smtClean="0"/>
            </a:lvl1pPr>
          </a:lstStyle>
          <a:p>
            <a:pPr>
              <a:defRPr/>
            </a:pPr>
            <a:fld id="{F12B6534-F878-FA4D-949C-71F18F4CC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3FA915F-BF25-104F-AF84-CABC69086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F3BAFD-BAD7-344E-8909-349B06355C87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AF0431-7DDA-AA45-8FC2-B1F1AF9542A7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638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CED2B2-DFF9-7C4E-BD4A-81D7528A07F8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15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29E9D6-75F6-DD42-A465-21330BB0EB65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/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0FFE15-BEF6-3B4C-B15B-A312F6BC969F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FF3ECB-1826-D14A-9C63-1BDF43EB10BB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936BE0-0381-2547-AB76-0963C19CA44C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/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BFA3B4-CF4D-FF41-93F5-2F19E7CFB98B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38D8BA-E0A7-124A-AD99-FC80FAF23220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/>
          </a:p>
        </p:txBody>
      </p:sp>
      <p:sp>
        <p:nvSpPr>
          <p:cNvPr id="491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D5C9FF-C8C1-964A-B199-A0569709327D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/>
          </a:p>
        </p:txBody>
      </p:sp>
      <p:sp>
        <p:nvSpPr>
          <p:cNvPr id="512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7044F5-9054-A34D-8F9A-AECBF3FA6A7E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/>
          </a:p>
        </p:txBody>
      </p:sp>
      <p:sp>
        <p:nvSpPr>
          <p:cNvPr id="532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A25068-C661-3C49-98C2-61A23DE01EE8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/>
          </a:p>
        </p:txBody>
      </p:sp>
      <p:sp>
        <p:nvSpPr>
          <p:cNvPr id="552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58E658-44B0-0540-935E-E912690D4AE4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D1F23-8982-6749-8D07-EA1FE4A67C77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/>
          </a:p>
        </p:txBody>
      </p:sp>
      <p:sp>
        <p:nvSpPr>
          <p:cNvPr id="573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6ABF9C-04A7-2143-8714-75F233BA944E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/>
          </a:p>
        </p:txBody>
      </p:sp>
      <p:sp>
        <p:nvSpPr>
          <p:cNvPr id="593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04B69-2B5B-5F4E-9733-9F6A37F1B169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78E6F5-BFE7-FC46-90FC-D440745A0D1C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80CE6-7399-7241-BCE1-1C9698E9BF1E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3CA922-9B4B-4848-AFC0-3B3D1988CC35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D76D5E-5A15-AD4F-ACE0-4AA3DB3CDD6F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4E7704-29A9-8944-8D47-0EF1B1D99419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2E5DDD-ACB2-5D46-8B57-DD2607A70AC6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DA75-87C6-2445-B8BA-808B962B7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28F7-8BCF-E247-8A28-5C407C899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-49213"/>
            <a:ext cx="2009775" cy="5991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-49213"/>
            <a:ext cx="5878513" cy="5991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3DBAA-3905-A24C-800F-F13947A7D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9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EC69-5320-B34A-81BB-4075BCA4C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8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4F62-3947-7A41-AD94-C28FF54D9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22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0"/>
            <a:ext cx="394335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3944938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7A45C-42F3-E248-A7A1-13280BABF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2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6110-6760-8242-BF24-208EEB456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DA9C-1167-894E-9E56-F981E05F1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73F41-13DF-4044-BBC1-4E405BF6F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8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0E5C-CA09-6C4A-9D04-9A0AAEA8D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5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1BBF7-C32B-F241-AA00-0F469CE93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-49213"/>
            <a:ext cx="8040688" cy="1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00200"/>
            <a:ext cx="8040688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E0E58A-2F97-E247-B751-64534180F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+mj-lt"/>
          <a:ea typeface="ＭＳ Ｐゴシック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595959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dimuthu.org/blog/2008/09/20/soa-way-of-writing-ph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323975" y="1285875"/>
            <a:ext cx="6497638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&amp; MySQL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22388" y="4516438"/>
            <a:ext cx="64992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ts val="300"/>
              </a:spcBef>
              <a:buClrTx/>
              <a:buSzPct val="110000"/>
              <a:buFontTx/>
              <a:buNone/>
            </a:pPr>
            <a:r>
              <a:rPr lang="en-US" altLang="en-US" sz="1800">
                <a:solidFill>
                  <a:srgbClr val="898989"/>
                </a:solidFill>
              </a:rPr>
              <a:t>Introduction to Server Side Scripting with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0AF8A15-D335-8A49-87D0-1BF619ABB23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Associative Arrays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An associative array is a data type that represents </a:t>
            </a:r>
            <a:br>
              <a:rPr lang="en-US" altLang="en-US"/>
            </a:br>
            <a:r>
              <a:rPr lang="en-US" altLang="en-US"/>
              <a:t>key = value pairs  (like a "map" or "hashmap" in  other languages)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000"/>
              <a:t>$inventory = array( 'doohickeys' =&gt; 200, 'gizmos' =&gt; 5 );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// will output 200:</a:t>
            </a:r>
            <a:br>
              <a:rPr lang="en-US" altLang="en-US" sz="2000"/>
            </a:br>
            <a:r>
              <a:rPr lang="en-US" altLang="en-US" sz="2000"/>
              <a:t>echo $inventory['doohickeys'];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// will output all key/value pairs in the array:</a:t>
            </a:r>
            <a:br>
              <a:rPr lang="en-US" altLang="en-US" sz="2000"/>
            </a:br>
            <a:r>
              <a:rPr lang="en-US" altLang="en-US" sz="2000"/>
              <a:t>foreach ($inventory as $key =&gt; $value) {</a:t>
            </a:r>
            <a:br>
              <a:rPr lang="en-US" altLang="en-US" sz="2000"/>
            </a:br>
            <a:r>
              <a:rPr lang="en-US" altLang="en-US" sz="2000"/>
              <a:t>      echo $key . ' - ' . $value . '&lt;br/&gt;';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6789DC-C588-4944-A5F5-D3AC5A3B770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$_POST Example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Tx/>
              <a:buSzPct val="110000"/>
              <a:buFontTx/>
              <a:buNone/>
            </a:pPr>
            <a:r>
              <a:rPr lang="en-US" altLang="en-US"/>
              <a:t>In index.php:</a:t>
            </a:r>
            <a:br>
              <a:rPr lang="en-US" altLang="en-US"/>
            </a:br>
            <a:r>
              <a:rPr lang="en-US" altLang="en-US"/>
              <a:t>&lt;form action="greet.php" method="post"&gt;</a:t>
            </a:r>
            <a:br>
              <a:rPr lang="en-US" altLang="en-US"/>
            </a:br>
            <a:r>
              <a:rPr lang="en-US" altLang="en-US"/>
              <a:t>    Name:  &lt;input type="text" name="name" value=""/&gt;</a:t>
            </a:r>
            <a:br>
              <a:rPr lang="en-US" altLang="en-US"/>
            </a:br>
            <a:r>
              <a:rPr lang="en-US" altLang="en-US"/>
              <a:t>&lt;/form&gt;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en-US"/>
              <a:t>In greet.php:</a:t>
            </a:r>
            <a:br>
              <a:rPr lang="en-US" altLang="en-US"/>
            </a:br>
            <a:r>
              <a:rPr lang="en-US" altLang="en-US"/>
              <a:t>    &lt;p&gt;Hello  &lt;?php echo $_POST["name"]; ?&gt;.&lt;/p&gt;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1A13B1F-45C9-7140-8DBC-6DB9F679BF0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print_r() </a:t>
            </a:r>
            <a:r>
              <a:rPr lang="en-US" altLang="en-US" sz="2000">
                <a:solidFill>
                  <a:srgbClr val="2C7C9F"/>
                </a:solidFill>
              </a:rPr>
              <a:t>and</a:t>
            </a:r>
            <a:r>
              <a:rPr lang="en-US" altLang="en-US" sz="4600">
                <a:solidFill>
                  <a:srgbClr val="2C7C9F"/>
                </a:solidFill>
              </a:rPr>
              <a:t> var_dump()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excellent helper functions used to investigate variables and objects</a:t>
            </a:r>
            <a:endParaRPr lang="en-US" altLang="en-US" sz="2200"/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displays the information in a human-readable format; can be very helpful during development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See: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http://php.net/manual/en/function.print-r.php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http://www.php.net/manual/en/function.var-dump.php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33C5D-7134-8448-A373-B1334F256C0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7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charset="-128"/>
              </a:rPr>
              <a:t>&lt;code&gt;</a:t>
            </a:r>
            <a:r>
              <a:rPr lang="en-US" altLang="en-US">
                <a:ea typeface="ＭＳ Ｐゴシック" charset="-128"/>
              </a:rPr>
              <a:t/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Simple PHP Form Example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341813"/>
          </a:xfrm>
        </p:spPr>
        <p:txBody>
          <a:bodyPr/>
          <a:lstStyle/>
          <a:p>
            <a:pPr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ea typeface="ＭＳ Ｐゴシック" charset="-128"/>
              </a:rPr>
              <a:t>Download </a:t>
            </a:r>
            <a:r>
              <a:rPr lang="en-US" altLang="en-US" dirty="0" err="1">
                <a:ea typeface="ＭＳ Ｐゴシック" charset="-128"/>
              </a:rPr>
              <a:t>itws-php.zip</a:t>
            </a:r>
            <a:r>
              <a:rPr lang="en-US" altLang="en-US" dirty="0">
                <a:ea typeface="ＭＳ Ｐゴシック" charset="-128"/>
              </a:rPr>
              <a:t> and unzip it in </a:t>
            </a:r>
            <a:r>
              <a:rPr lang="en-US" altLang="en-US" dirty="0" err="1" smtClean="0">
                <a:ea typeface="ＭＳ Ｐゴシック" charset="-128"/>
              </a:rPr>
              <a:t>xampp</a:t>
            </a:r>
            <a:r>
              <a:rPr lang="en-US" altLang="en-US" dirty="0" smtClean="0">
                <a:ea typeface="ＭＳ Ｐゴシック" charset="-128"/>
              </a:rPr>
              <a:t>/</a:t>
            </a:r>
            <a:r>
              <a:rPr lang="en-US" altLang="en-US" dirty="0" err="1" smtClean="0">
                <a:ea typeface="ＭＳ Ｐゴシック" charset="-128"/>
              </a:rPr>
              <a:t>htdocs</a:t>
            </a:r>
            <a:r>
              <a:rPr lang="en-US" altLang="en-US" dirty="0" smtClean="0">
                <a:ea typeface="ＭＳ Ｐゴシック" charset="-128"/>
              </a:rPr>
              <a:t>/</a:t>
            </a:r>
            <a:r>
              <a:rPr lang="en-US" altLang="en-US" dirty="0" err="1" smtClean="0">
                <a:ea typeface="ＭＳ Ｐゴシック" charset="-128"/>
              </a:rPr>
              <a:t>iit</a:t>
            </a:r>
            <a:r>
              <a:rPr lang="en-US" altLang="en-US" dirty="0" smtClean="0">
                <a:ea typeface="ＭＳ Ｐゴシック" charset="-128"/>
              </a:rPr>
              <a:t>/</a:t>
            </a:r>
            <a:endParaRPr lang="en-US" altLang="en-US" dirty="0">
              <a:ea typeface="ＭＳ Ｐゴシック" charset="-128"/>
            </a:endParaRPr>
          </a:p>
          <a:p>
            <a:pPr lvl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400" dirty="0"/>
              <a:t>You will have two folders extracted:</a:t>
            </a:r>
          </a:p>
          <a:p>
            <a:pPr lvl="2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400" dirty="0" err="1"/>
              <a:t>iitforms</a:t>
            </a:r>
            <a:endParaRPr lang="en-US" altLang="en-US" sz="2400" dirty="0"/>
          </a:p>
          <a:p>
            <a:pPr lvl="2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400" dirty="0" err="1"/>
              <a:t>iitajax</a:t>
            </a:r>
            <a:endParaRPr lang="en-US" altLang="en-US" sz="2400" dirty="0"/>
          </a:p>
          <a:p>
            <a:pPr lvl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600" dirty="0"/>
              <a:t>Open </a:t>
            </a:r>
            <a:r>
              <a:rPr lang="en-US" altLang="en-US" sz="2600" dirty="0" err="1"/>
              <a:t>iitforms</a:t>
            </a:r>
            <a:r>
              <a:rPr lang="en-US" altLang="en-US" sz="2600" dirty="0"/>
              <a:t>/</a:t>
            </a:r>
            <a:r>
              <a:rPr lang="en-US" altLang="en-US" sz="2600" dirty="0" err="1"/>
              <a:t>index.php</a:t>
            </a:r>
            <a:r>
              <a:rPr lang="en-US" altLang="en-US" sz="2600" dirty="0"/>
              <a:t> in </a:t>
            </a:r>
            <a:r>
              <a:rPr lang="en-US" altLang="en-US" sz="2600" dirty="0" smtClean="0"/>
              <a:t>sublime </a:t>
            </a:r>
            <a:r>
              <a:rPr lang="en-US" altLang="en-US" sz="1600" dirty="0" smtClean="0"/>
              <a:t>(or your editor of choice)</a:t>
            </a:r>
            <a:endParaRPr lang="en-US" altLang="en-US" sz="2600" dirty="0"/>
          </a:p>
          <a:p>
            <a:pPr lvl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600" dirty="0"/>
              <a:t>Open http://</a:t>
            </a:r>
            <a:r>
              <a:rPr lang="en-US" altLang="en-US" sz="2600" dirty="0" smtClean="0"/>
              <a:t>localhost/</a:t>
            </a:r>
            <a:r>
              <a:rPr lang="en-US" altLang="en-US" sz="2600" dirty="0" err="1" smtClean="0"/>
              <a:t>iit</a:t>
            </a:r>
            <a:r>
              <a:rPr lang="en-US" altLang="en-US" sz="2600" smtClean="0"/>
              <a:t>/iitforms</a:t>
            </a:r>
            <a:r>
              <a:rPr lang="en-US" altLang="en-US" sz="2600" dirty="0"/>
              <a:t>/ in your browser</a:t>
            </a:r>
          </a:p>
          <a:p>
            <a:pPr lvl="1">
              <a:buClr>
                <a:srgbClr val="215D77"/>
              </a:buClr>
              <a:buSzPct val="110000"/>
              <a:buFont typeface="Wingdings 2" charset="2"/>
              <a:buChar char=""/>
            </a:pPr>
            <a:endParaRPr lang="en-US" altLang="en-US" sz="2600" dirty="0"/>
          </a:p>
          <a:p>
            <a:pPr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800" dirty="0">
                <a:ea typeface="ＭＳ Ｐゴシック" charset="-128"/>
              </a:rPr>
              <a:t>Let's examine the code.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648C635-1F55-4C4E-AA86-6CBF8261271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9275" y="2271713"/>
            <a:ext cx="8056563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Example Web Application Architectures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9275" y="3735388"/>
            <a:ext cx="8056563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ACE8CCE-D6AE-CC43-9FAC-B6F4520C0F42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752600"/>
            <a:ext cx="7867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charset="-128"/>
              </a:rPr>
              <a:t>Web Application Architecture </a:t>
            </a:r>
            <a:br>
              <a:rPr lang="en-US" altLang="en-US" sz="3600">
                <a:ea typeface="ＭＳ Ｐゴシック" charset="-128"/>
              </a:rPr>
            </a:br>
            <a:r>
              <a:rPr lang="en-US" altLang="en-US" sz="2800">
                <a:ea typeface="ＭＳ Ｐゴシック" charset="-128"/>
              </a:rPr>
              <a:t>Simple Example</a:t>
            </a:r>
            <a:endParaRPr lang="en-US" altLang="en-US" sz="3600">
              <a:ea typeface="ＭＳ Ｐゴシック" charset="-128"/>
            </a:endParaRP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3810000" y="2438400"/>
            <a:ext cx="2133600" cy="2133600"/>
            <a:chOff x="3962400" y="1905000"/>
            <a:chExt cx="2133372" cy="2133372"/>
          </a:xfrm>
        </p:grpSpPr>
        <p:pic>
          <p:nvPicPr>
            <p:cNvPr id="38919" name="Picture 4" descr="C:\Users\johnsa.WIN\AppData\Local\Microsoft\Windows\Temporary Internet Files\Content.IE5\4XLHRT2S\MC900432599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209800"/>
              <a:ext cx="1828572" cy="182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0" name="Picture 4" descr="C:\Users\johnsa.WIN\AppData\Local\Microsoft\Windows\Temporary Internet Files\Content.IE5\4XLHRT2S\MC900432599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057400"/>
              <a:ext cx="1828572" cy="182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4" descr="C:\Users\johnsa.WIN\AppData\Local\Microsoft\Windows\Temporary Internet Files\Content.IE5\4XLHRT2S\MC900432599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1905000"/>
              <a:ext cx="1828572" cy="182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A560E7E-09CD-524B-8358-64DDF9825A8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2C7C9F"/>
                </a:solidFill>
              </a:rPr>
              <a:t>Web Application Architecture </a:t>
            </a:r>
            <a:br>
              <a:rPr lang="en-US" altLang="en-US" sz="3600">
                <a:solidFill>
                  <a:srgbClr val="2C7C9F"/>
                </a:solidFill>
              </a:rPr>
            </a:br>
            <a:r>
              <a:rPr lang="en-US" altLang="en-US" sz="2800">
                <a:solidFill>
                  <a:srgbClr val="2C7C9F"/>
                </a:solidFill>
              </a:rPr>
              <a:t>Model-View-Controller (MVC) Example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495550" y="6062663"/>
            <a:ext cx="4152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/>
              <a:t>http://www.dimuthu.org/blog/2008/09/20/soa-way-of-writing-php/</a:t>
            </a:r>
          </a:p>
        </p:txBody>
      </p:sp>
      <p:pic>
        <p:nvPicPr>
          <p:cNvPr id="3993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752600"/>
            <a:ext cx="7867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733800" y="2362200"/>
            <a:ext cx="685800" cy="243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C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O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N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T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R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O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L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L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E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R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724400" y="2514600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MODEL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24400" y="4038600"/>
            <a:ext cx="12954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ea typeface="ＭＳ Ｐゴシック" pitchFamily="32" charset="-128"/>
              </a:rPr>
              <a:t>VIEW</a:t>
            </a:r>
          </a:p>
        </p:txBody>
      </p:sp>
      <p:cxnSp>
        <p:nvCxnSpPr>
          <p:cNvPr id="39943" name="Straight Connector 6"/>
          <p:cNvCxnSpPr>
            <a:cxnSpLocks noChangeShapeType="1"/>
            <a:stCxn id="3" idx="3"/>
          </p:cNvCxnSpPr>
          <p:nvPr/>
        </p:nvCxnSpPr>
        <p:spPr bwMode="auto">
          <a:xfrm flipV="1">
            <a:off x="6019800" y="2895600"/>
            <a:ext cx="381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11"/>
          <p:cNvCxnSpPr>
            <a:cxnSpLocks noChangeShapeType="1"/>
          </p:cNvCxnSpPr>
          <p:nvPr/>
        </p:nvCxnSpPr>
        <p:spPr bwMode="auto">
          <a:xfrm>
            <a:off x="3429000" y="2895600"/>
            <a:ext cx="304800" cy="3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13"/>
          <p:cNvCxnSpPr>
            <a:cxnSpLocks noChangeShapeType="1"/>
            <a:endCxn id="3" idx="1"/>
          </p:cNvCxnSpPr>
          <p:nvPr/>
        </p:nvCxnSpPr>
        <p:spPr bwMode="auto">
          <a:xfrm>
            <a:off x="4419600" y="2971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17"/>
          <p:cNvCxnSpPr>
            <a:cxnSpLocks noChangeShapeType="1"/>
          </p:cNvCxnSpPr>
          <p:nvPr/>
        </p:nvCxnSpPr>
        <p:spPr bwMode="auto">
          <a:xfrm>
            <a:off x="44196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39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B003E70-60C9-A942-881B-5794E362366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2C7C9F"/>
                </a:solidFill>
              </a:rPr>
              <a:t>Web Application Architecture </a:t>
            </a:r>
            <a:br>
              <a:rPr lang="en-US" altLang="en-US" sz="3600">
                <a:solidFill>
                  <a:srgbClr val="2C7C9F"/>
                </a:solidFill>
              </a:rPr>
            </a:br>
            <a:r>
              <a:rPr lang="en-US" altLang="en-US" sz="2800">
                <a:solidFill>
                  <a:srgbClr val="2C7C9F"/>
                </a:solidFill>
              </a:rPr>
              <a:t>Model-View-Controller (MVC) Example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495550" y="6062663"/>
            <a:ext cx="24399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/>
              <a:t>http://struts.apache.org/#Welcome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 marL="965200" indent="-2794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Look at it this way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ea typeface="ＭＳ Ｐゴシック" charset="-128"/>
              </a:rPr>
              <a:t>The </a:t>
            </a:r>
            <a:r>
              <a:rPr lang="en-US" altLang="en-US" sz="2400" i="1">
                <a:ea typeface="ＭＳ Ｐゴシック" charset="-128"/>
              </a:rPr>
              <a:t>Model</a:t>
            </a:r>
            <a:r>
              <a:rPr lang="en-US" altLang="en-US" sz="2400">
                <a:ea typeface="ＭＳ Ｐゴシック" charset="-128"/>
              </a:rPr>
              <a:t> represents the business code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ea typeface="ＭＳ Ｐゴシック" charset="-128"/>
              </a:rPr>
              <a:t>The </a:t>
            </a:r>
            <a:r>
              <a:rPr lang="en-US" altLang="en-US" sz="2400" i="1">
                <a:ea typeface="ＭＳ Ｐゴシック" charset="-128"/>
              </a:rPr>
              <a:t>View</a:t>
            </a:r>
            <a:r>
              <a:rPr lang="en-US" altLang="en-US" sz="2400">
                <a:ea typeface="ＭＳ Ｐゴシック" charset="-128"/>
              </a:rPr>
              <a:t> represents the page design code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ea typeface="ＭＳ Ｐゴシック" charset="-128"/>
              </a:rPr>
              <a:t>The </a:t>
            </a:r>
            <a:r>
              <a:rPr lang="en-US" altLang="en-US" sz="2400" i="1">
                <a:ea typeface="ＭＳ Ｐゴシック" charset="-128"/>
              </a:rPr>
              <a:t>Controller</a:t>
            </a:r>
            <a:r>
              <a:rPr lang="en-US" altLang="en-US" sz="2400">
                <a:ea typeface="ＭＳ Ｐゴシック" charset="-128"/>
              </a:rPr>
              <a:t> represents the navigational code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419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AC318B-7D6C-894B-A3F3-EC9E11CE7370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2C7C9F"/>
                </a:solidFill>
              </a:rPr>
              <a:t>Web Application Architecture </a:t>
            </a:r>
            <a:br>
              <a:rPr lang="en-US" altLang="en-US" sz="3600">
                <a:solidFill>
                  <a:srgbClr val="2C7C9F"/>
                </a:solidFill>
              </a:rPr>
            </a:br>
            <a:r>
              <a:rPr lang="en-US" altLang="en-US" sz="2800">
                <a:solidFill>
                  <a:srgbClr val="2C7C9F"/>
                </a:solidFill>
              </a:rPr>
              <a:t>Service Oriented Architecture (SOA) Example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495550" y="6291263"/>
            <a:ext cx="4152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/>
              <a:t>http://www.dimuthu.org/blog/2008/09/20/soa-way-of-writing-php/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447800"/>
            <a:ext cx="72199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8AF9B2-2E6E-DB4B-8235-74CD8DD35F6A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Application Architectures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 marL="965200" indent="-2794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The model you choose depends on 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the needs and requirements of the application</a:t>
            </a:r>
          </a:p>
          <a:p>
            <a:pPr lvl="2"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which are (ideally) driven by needs of the users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Our example will use the simple model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The simple model is fine for small applications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The simple model is good for gaining understanding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Just be aware that there are other solutions that provide advantages in scalability, modularity, portability, and interoperability.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460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35D1F5-1E4B-2742-A791-CFC3A9DD28E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Agenda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z="3200">
                <a:ea typeface="ＭＳ Ｐゴシック" charset="-128"/>
              </a:rPr>
              <a:t>PHP Review</a:t>
            </a:r>
          </a:p>
          <a:p>
            <a:pPr marL="0" indent="0"/>
            <a:r>
              <a:rPr lang="en-US" altLang="en-US" sz="3200">
                <a:ea typeface="ＭＳ Ｐゴシック" charset="-128"/>
              </a:rPr>
              <a:t>Server-side Forms Processing</a:t>
            </a:r>
          </a:p>
          <a:p>
            <a:pPr marL="0" indent="0"/>
            <a:r>
              <a:rPr lang="en-US" altLang="en-US" sz="3200">
                <a:ea typeface="ＭＳ Ｐゴシック" charset="-128"/>
              </a:rPr>
              <a:t>Interacting with a Database</a:t>
            </a:r>
          </a:p>
          <a:p>
            <a:pPr marL="0" indent="0"/>
            <a:r>
              <a:rPr lang="en-US" altLang="en-US" sz="3200">
                <a:ea typeface="ＭＳ Ｐゴシック" charset="-128"/>
              </a:rPr>
              <a:t>Using AJAX to interact with a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9A7182D-A68A-2C41-90E6-4C1B32496F1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&amp; MySQL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804863" indent="-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 marL="1087438" indent="-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Simple approach: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Browser requests a PHP web page (e.g. index.php)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Web server receives request and passes to PHP engine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PHP engine parses the script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In the script, a database connection is opened</a:t>
            </a:r>
          </a:p>
          <a:p>
            <a:pPr lvl="2" eaLnBrk="1" hangingPunct="1">
              <a:buClr>
                <a:srgbClr val="6FB7D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Queries are made against the database</a:t>
            </a:r>
          </a:p>
          <a:p>
            <a:pPr lvl="2" eaLnBrk="1" hangingPunct="1">
              <a:buClr>
                <a:srgbClr val="6FB7D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Database system returns result to PHP engine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PHP engine finishes running the script </a:t>
            </a:r>
          </a:p>
          <a:p>
            <a:pPr lvl="2" eaLnBrk="1" hangingPunct="1">
              <a:buClr>
                <a:srgbClr val="6FB7D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Query results are formatted (e.g. as HTML)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Kozuka Gothic Pro M" charset="-128"/>
              <a:buAutoNum type="arabicPeriod"/>
            </a:pPr>
            <a:r>
              <a:rPr lang="en-US" altLang="en-US">
                <a:ea typeface="ＭＳ Ｐゴシック" charset="-128"/>
              </a:rPr>
              <a:t>Web server returns response (e.g. HTML) back to the browser</a:t>
            </a:r>
          </a:p>
          <a:p>
            <a:pPr lvl="2" eaLnBrk="1" hangingPunct="1">
              <a:buClr>
                <a:srgbClr val="6FB7D7"/>
              </a:buClr>
              <a:buSzPct val="110000"/>
              <a:buFont typeface="News Gothic MT" charset="0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481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9E328D-C5B2-7848-B778-BC10774CD227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Creating a DB Connection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We will be using the </a:t>
            </a:r>
            <a:r>
              <a:rPr lang="en-US" altLang="en-US" b="1"/>
              <a:t>mysqli</a:t>
            </a:r>
            <a:r>
              <a:rPr lang="en-US" altLang="en-US"/>
              <a:t>  ("MySQL Improved") extension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Extensions extend the core PHP engine... 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Exposes an API for managing database connections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Allows us to connect and perform SQL commands against a MySQL database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To do this we will introduce two new concepts: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We will use the </a:t>
            </a:r>
            <a:r>
              <a:rPr lang="en-US" altLang="en-US" b="1">
                <a:ea typeface="ＭＳ Ｐゴシック" charset="-128"/>
              </a:rPr>
              <a:t>object-oriented</a:t>
            </a:r>
            <a:r>
              <a:rPr lang="en-US" altLang="en-US">
                <a:ea typeface="ＭＳ Ｐゴシック" charset="-128"/>
              </a:rPr>
              <a:t> approach (rather than the procedural)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We will connect as </a:t>
            </a:r>
            <a:r>
              <a:rPr lang="en-US" altLang="en-US" b="1">
                <a:ea typeface="ＭＳ Ｐゴシック" charset="-128"/>
              </a:rPr>
              <a:t>a user</a:t>
            </a:r>
            <a:r>
              <a:rPr lang="en-US" altLang="en-US">
                <a:ea typeface="ＭＳ Ｐゴシック" charset="-128"/>
              </a:rPr>
              <a:t> that has rights only on the database we need to interact with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01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27FEE2B-2656-8A47-80FD-1A326B9DBFAE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Object-Oriented PHP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PHP 5 provides full object-oriented development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For now we just need to understand how to interact with objects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In JavaScript, we use dot notation, e.g.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window.alert("I just called the alert method of window);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Or perhaps window.location.assign(‘</a:t>
            </a:r>
            <a:r>
              <a:rPr lang="en-US" altLang="ja-JP">
                <a:ea typeface="ＭＳ Ｐゴシック" charset="-128"/>
              </a:rPr>
              <a:t>www.rpi.edu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) – maybe?? Like in the lab 10 we just finished?</a:t>
            </a:r>
            <a:br>
              <a:rPr lang="en-US" altLang="ja-JP">
                <a:ea typeface="ＭＳ Ｐゴシック" charset="-128"/>
              </a:rPr>
            </a:br>
            <a:endParaRPr lang="en-US" altLang="ja-JP">
              <a:ea typeface="ＭＳ Ｐゴシック" charset="-128"/>
            </a:endParaRP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In PHP, we use the arrow operator, e.g.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// assuming we have mysqli database object called $db,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// the following calls the query() method on that object: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$result = $db</a:t>
            </a:r>
            <a:r>
              <a:rPr lang="en-US" altLang="en-US" b="1">
                <a:ea typeface="ＭＳ Ｐゴシック" charset="-128"/>
              </a:rPr>
              <a:t>-&gt;</a:t>
            </a:r>
            <a:r>
              <a:rPr lang="en-US" altLang="en-US">
                <a:ea typeface="ＭＳ Ｐゴシック" charset="-128"/>
              </a:rPr>
              <a:t>query($query);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222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B116AB-C252-A342-93D0-3430EB3E583D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Database Users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DBMSs allow us to establish users with explicit rights on specific databases in the system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In MySQL these users are held in the </a:t>
            </a:r>
            <a:r>
              <a:rPr lang="en-US" altLang="en-US" dirty="0" err="1"/>
              <a:t>mysql.user</a:t>
            </a:r>
            <a:r>
              <a:rPr lang="en-US" altLang="en-US" dirty="0"/>
              <a:t> table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We can manipulate the table or use the GRANT syntax to add users and set their rights (REVOKE is used to remove rights):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/>
              <a:t>GRANT all on </a:t>
            </a:r>
            <a:r>
              <a:rPr lang="en-US" altLang="en-US" sz="2000" dirty="0" err="1"/>
              <a:t>iit</a:t>
            </a:r>
            <a:r>
              <a:rPr lang="en-US" altLang="en-US" sz="2000" dirty="0"/>
              <a:t>.* to '</a:t>
            </a:r>
            <a:r>
              <a:rPr lang="en-US" altLang="en-US" sz="2000" dirty="0" err="1"/>
              <a:t>iit</a:t>
            </a:r>
            <a:r>
              <a:rPr lang="en-US" altLang="en-US" sz="2000" dirty="0"/>
              <a:t>'@'localhost' identified by </a:t>
            </a:r>
            <a:r>
              <a:rPr lang="en-US" altLang="en-US" sz="2000" dirty="0" smtClean="0"/>
              <a:t>'</a:t>
            </a:r>
            <a:r>
              <a:rPr lang="en-US" altLang="en-US" sz="2000" dirty="0" err="1" smtClean="0"/>
              <a:t>iit</a:t>
            </a:r>
            <a:r>
              <a:rPr lang="en-US" altLang="en-US" sz="2000" dirty="0" smtClean="0"/>
              <a:t>';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i="1" dirty="0"/>
              <a:t>Grants all rights on a database named </a:t>
            </a:r>
            <a:r>
              <a:rPr lang="en-US" altLang="en-US" sz="2000" i="1" dirty="0" err="1"/>
              <a:t>iit</a:t>
            </a:r>
            <a:r>
              <a:rPr lang="en-US" altLang="en-US" sz="2000" i="1" dirty="0"/>
              <a:t> (and all its tables) to a user named </a:t>
            </a:r>
            <a:r>
              <a:rPr lang="en-US" altLang="en-US" sz="2000" i="1" dirty="0" err="1"/>
              <a:t>iit</a:t>
            </a:r>
            <a:r>
              <a:rPr lang="en-US" altLang="en-US" sz="2000" i="1" dirty="0"/>
              <a:t> coming only from localhost with password </a:t>
            </a:r>
            <a:r>
              <a:rPr lang="en-US" altLang="en-US" sz="2000" i="1" dirty="0" err="1" smtClean="0"/>
              <a:t>iitpw</a:t>
            </a:r>
            <a:r>
              <a:rPr lang="en-US" altLang="en-US" sz="2000" i="1" dirty="0" smtClean="0"/>
              <a:t>.</a:t>
            </a:r>
            <a:endParaRPr lang="en-US" altLang="en-US" sz="2000" i="1" dirty="0"/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GRANT can be used to grant only SELECT, UPDATE, </a:t>
            </a:r>
            <a:r>
              <a:rPr lang="en-US" altLang="en-US" dirty="0" err="1"/>
              <a:t>etc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9EC6C83-D8AC-4A46-B5AB-651724A9DB94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Putting It Together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Let's explore the example code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ea typeface="ＭＳ Ｐゴシック" charset="-128"/>
              </a:rPr>
              <a:t>Look at </a:t>
            </a:r>
            <a:r>
              <a:rPr lang="en-US" altLang="en-US" dirty="0" err="1">
                <a:ea typeface="ＭＳ Ｐゴシック" charset="-128"/>
              </a:rPr>
              <a:t>iitajax</a:t>
            </a:r>
            <a:r>
              <a:rPr lang="en-US" altLang="en-US" dirty="0">
                <a:ea typeface="ＭＳ Ｐゴシック" charset="-128"/>
              </a:rPr>
              <a:t>/</a:t>
            </a:r>
            <a:r>
              <a:rPr lang="en-US" altLang="en-US" dirty="0" err="1">
                <a:ea typeface="ＭＳ Ｐゴシック" charset="-128"/>
              </a:rPr>
              <a:t>index.php</a:t>
            </a:r>
            <a:r>
              <a:rPr lang="en-US" altLang="en-US" dirty="0">
                <a:ea typeface="ＭＳ Ｐゴシック" charset="-128"/>
              </a:rPr>
              <a:t> in your text editor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ea typeface="ＭＳ Ｐゴシック" charset="-128"/>
              </a:rPr>
              <a:t>Visit http://</a:t>
            </a:r>
            <a:r>
              <a:rPr lang="en-US" altLang="en-US" dirty="0" smtClean="0">
                <a:ea typeface="ＭＳ Ｐゴシック" charset="-128"/>
              </a:rPr>
              <a:t>localhost/</a:t>
            </a:r>
            <a:r>
              <a:rPr lang="en-US" altLang="en-US" dirty="0" err="1" smtClean="0">
                <a:ea typeface="ＭＳ Ｐゴシック" charset="-128"/>
              </a:rPr>
              <a:t>iit</a:t>
            </a:r>
            <a:r>
              <a:rPr lang="en-US" altLang="en-US" dirty="0" smtClean="0">
                <a:ea typeface="ＭＳ Ｐゴシック" charset="-128"/>
              </a:rPr>
              <a:t>/</a:t>
            </a:r>
            <a:r>
              <a:rPr lang="en-US" altLang="en-US" dirty="0" err="1" smtClean="0">
                <a:ea typeface="ＭＳ Ｐゴシック" charset="-128"/>
              </a:rPr>
              <a:t>iitajax</a:t>
            </a:r>
            <a:r>
              <a:rPr lang="en-US" altLang="en-US" dirty="0">
                <a:ea typeface="ＭＳ Ｐゴシック" charset="-128"/>
              </a:rPr>
              <a:t>/</a:t>
            </a:r>
          </a:p>
          <a:p>
            <a:pPr lvl="2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200" dirty="0">
                <a:ea typeface="ＭＳ Ｐゴシック" charset="-128"/>
              </a:rPr>
              <a:t>If you have not created the </a:t>
            </a:r>
            <a:r>
              <a:rPr lang="en-US" altLang="en-US" sz="2200" dirty="0" err="1">
                <a:ea typeface="ＭＳ Ｐゴシック" charset="-128"/>
              </a:rPr>
              <a:t>iit</a:t>
            </a:r>
            <a:r>
              <a:rPr lang="en-US" altLang="en-US" sz="2200" dirty="0">
                <a:ea typeface="ＭＳ Ｐゴシック" charset="-128"/>
              </a:rPr>
              <a:t> database user, the database connection will not work</a:t>
            </a:r>
          </a:p>
          <a:p>
            <a:pPr lvl="2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endParaRPr lang="en-US" altLang="en-US" sz="2200" dirty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138ED0-F7C1-1245-983A-F1C794C91F78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Works Cited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1600"/>
              <a:t>MVC Architecture Model [Bitmap].  Retrieved November 26, 2010 from </a:t>
            </a:r>
            <a:br>
              <a:rPr lang="en-US" altLang="en-US" sz="1600"/>
            </a:br>
            <a:r>
              <a:rPr lang="en-US" altLang="en-US" sz="1600">
                <a:solidFill>
                  <a:srgbClr val="7030A0"/>
                </a:solidFill>
                <a:hlinkClick r:id="rId3"/>
              </a:rPr>
              <a:t>http://www.dimuthu.org/blog/2008/09/20/soa-way-of-writing-php/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1600"/>
              <a:t>SOA Model [Bitmap].  Retrieved November 26, 2010 from </a:t>
            </a:r>
            <a:br>
              <a:rPr lang="en-US" altLang="en-US" sz="1600"/>
            </a:br>
            <a:r>
              <a:rPr lang="en-US" altLang="en-US" sz="1600">
                <a:solidFill>
                  <a:srgbClr val="7030A0"/>
                </a:solidFill>
                <a:hlinkClick r:id="rId3"/>
              </a:rPr>
              <a:t>http://www.dimuthu.org/blog/2008/09/20/soa-way-of-writing-php/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 sz="1600"/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583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FE879C3-AE1D-4248-950E-78EC2CC93382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PHP Review</a:t>
            </a:r>
          </a:p>
        </p:txBody>
      </p:sp>
      <p:sp>
        <p:nvSpPr>
          <p:cNvPr id="1843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D8E12-D881-3649-8C03-EC997D95733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Syntax </a:t>
            </a:r>
            <a:r>
              <a:rPr lang="en-US" altLang="en-US">
                <a:solidFill>
                  <a:srgbClr val="2C7C9F"/>
                </a:solidFill>
              </a:rPr>
              <a:t>1 of 2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&lt;?</a:t>
            </a:r>
            <a:r>
              <a:rPr lang="en-US" altLang="en-US" dirty="0" err="1">
                <a:latin typeface="Adobe Caslon Pro" charset="0"/>
                <a:ea typeface="Adobe Caslon Pro" charset="0"/>
                <a:cs typeface="Adobe Caslon Pro" charset="0"/>
              </a:rPr>
              <a:t>php</a:t>
            </a: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 echo 'This is a PHP block';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 echo 'Hello world!';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6FB7D7"/>
              </a:buClr>
              <a:buSzPct val="110000"/>
            </a:pPr>
            <a:r>
              <a:rPr lang="en-US" altLang="en-US" sz="3200" dirty="0">
                <a:latin typeface="Adobe Caslon Pro" charset="0"/>
                <a:ea typeface="Adobe Caslon Pro" charset="0"/>
                <a:cs typeface="Adobe Caslon Pro" charset="0"/>
              </a:rPr>
              <a:t>echo</a:t>
            </a:r>
            <a:r>
              <a:rPr lang="en-US" altLang="en-US" dirty="0"/>
              <a:t> is commonly used to write output in 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BBD35D8-A702-7548-B9B4-3109EE7F28F2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Syntax </a:t>
            </a:r>
            <a:r>
              <a:rPr lang="en-US" altLang="en-US">
                <a:solidFill>
                  <a:srgbClr val="2C7C9F"/>
                </a:solidFill>
              </a:rPr>
              <a:t>2 of 2</a:t>
            </a:r>
            <a:r>
              <a:rPr lang="en-US" altLang="en-US" sz="4600">
                <a:solidFill>
                  <a:srgbClr val="2C7C9F"/>
                </a:solidFill>
              </a:rPr>
              <a:t> 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&lt;?</a:t>
            </a:r>
            <a:r>
              <a:rPr lang="en-US" altLang="en-US" dirty="0" err="1">
                <a:latin typeface="Adobe Caslon Pro" charset="0"/>
                <a:ea typeface="Adobe Caslon Pro" charset="0"/>
                <a:cs typeface="Adobe Caslon Pro" charset="0"/>
              </a:rPr>
              <a:t>php</a:t>
            </a: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 echo '&lt;h2&gt;We can write out HTML too...&lt;/h2&gt;';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$sum = 2 + 4;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echo 'As well as variables.  The sum is: ' . $sum;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echo "Double quoted strings are parsed: $sum \n";</a:t>
            </a:r>
            <a:b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</a:br>
            <a:r>
              <a:rPr lang="en-US" altLang="en-US" dirty="0">
                <a:latin typeface="Adobe Caslon Pro" charset="0"/>
                <a:ea typeface="Adobe Caslon Pro" charset="0"/>
                <a:cs typeface="Adobe Caslon Pro" charset="0"/>
              </a:rPr>
              <a:t>   echo 'Single quoted strings are not.';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 smtClean="0">
                <a:latin typeface="Adobe Caslon Pro" charset="0"/>
                <a:ea typeface="Adobe Caslon Pro" charset="0"/>
                <a:cs typeface="Adobe Caslon Pro" charset="0"/>
              </a:rPr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period "." is the concatenation operator in PHP.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06AE4A0-162A-6944-B851-F1212226BA8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Comments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&lt;?php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//  comments are just like those in JavaScript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/* 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     even those that span 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     multiple lines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*/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636FD2D-1FF0-D74C-A2DB-8DE01A2AD66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Variables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Variables in PHP are declared using a "$" sign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Variables in PHP, like in JavaScript, are loosely typed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&lt;?php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$i = 0;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$name = 'Simon';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90BEBC-850E-544C-A4A1-C98BC23F3337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Statements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</a:pPr>
            <a:r>
              <a:rPr lang="en-US" altLang="en-US" sz="2800"/>
              <a:t>if (</a:t>
            </a:r>
            <a:r>
              <a:rPr lang="en-US" altLang="en-US" sz="2800" i="1"/>
              <a:t>true</a:t>
            </a:r>
            <a:r>
              <a:rPr lang="en-US" altLang="en-US" sz="2800"/>
              <a:t>) {</a:t>
            </a:r>
            <a:br>
              <a:rPr lang="en-US" altLang="en-US" sz="2800"/>
            </a:br>
            <a:r>
              <a:rPr lang="en-US" altLang="en-US" sz="2800"/>
              <a:t>    echo 'This will be written';</a:t>
            </a:r>
            <a:br>
              <a:rPr lang="en-US" altLang="en-US" sz="2800"/>
            </a:br>
            <a:r>
              <a:rPr lang="en-US" altLang="en-US" sz="2800"/>
              <a:t>}</a:t>
            </a:r>
          </a:p>
          <a:p>
            <a:pPr eaLnBrk="1" hangingPunct="1">
              <a:buClr>
                <a:srgbClr val="6FB7D7"/>
              </a:buClr>
              <a:buSzPct val="110000"/>
            </a:pPr>
            <a:r>
              <a:rPr lang="en-US" altLang="en-US" sz="2800"/>
              <a:t>for ($i=0; $i &lt; 10; $i++) {</a:t>
            </a:r>
            <a:br>
              <a:rPr lang="en-US" altLang="en-US" sz="2800"/>
            </a:br>
            <a:r>
              <a:rPr lang="en-US" altLang="en-US" sz="2800"/>
              <a:t>    echo $i . '&lt;br/&gt;';</a:t>
            </a:r>
            <a:br>
              <a:rPr lang="en-US" altLang="en-US" sz="2800"/>
            </a:br>
            <a:r>
              <a:rPr lang="en-US" altLang="en-US" sz="2800"/>
              <a:t>}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9D628DE-D617-3143-BA36-D1C19C0B75BD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Arrays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Numerically indexed arrays in PHP are very similar to those we've seen in JavaScript: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$myArray = array( 'lions', 'tigers', 'bears');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// will output lions:</a:t>
            </a:r>
            <a:br>
              <a:rPr lang="en-US" altLang="en-US"/>
            </a:br>
            <a:r>
              <a:rPr lang="en-US" altLang="en-US"/>
              <a:t>echo $myArray[0];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// will output the whole array:</a:t>
            </a:r>
            <a:br>
              <a:rPr lang="en-US" altLang="en-US"/>
            </a:br>
            <a:r>
              <a:rPr lang="en-US" altLang="en-US"/>
              <a:t>for ($i = 0; $i &lt; count($myArray); $i++)  {</a:t>
            </a:r>
            <a:br>
              <a:rPr lang="en-US" altLang="en-US"/>
            </a:br>
            <a:r>
              <a:rPr lang="en-US" altLang="en-US"/>
              <a:t>      echo $myArray[$i] . '&lt;br/&gt;';</a:t>
            </a:r>
            <a:br>
              <a:rPr lang="en-US" altLang="en-US"/>
            </a:br>
            <a:r>
              <a:rPr lang="en-US" altLang="en-US"/>
              <a:t>}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11/18/14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&amp; MySQL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C625EBE-2E97-0447-BE80-B64748B44BCC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Kozuka Gothic Pro M"/>
        <a:ea typeface="Kozuka Gothic Pro M"/>
        <a:cs typeface="Kozuka Gothic Pro M"/>
      </a:majorFont>
      <a:minorFont>
        <a:latin typeface="Kozuka Gothic Pro M"/>
        <a:ea typeface="Kozuka Gothic Pro M"/>
        <a:cs typeface="Kozuka Gothic Pro 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8962</TotalTime>
  <Words>877</Words>
  <Application>Microsoft Macintosh PowerPoint</Application>
  <PresentationFormat>On-screen Show (4:3)</PresentationFormat>
  <Paragraphs>244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ＭＳ Ｐゴシック</vt:lpstr>
      <vt:lpstr>Kozuka Gothic Pro M</vt:lpstr>
      <vt:lpstr>Times New Roman</vt:lpstr>
      <vt:lpstr>Wingdings 2</vt:lpstr>
      <vt:lpstr>News Gothic MT</vt:lpstr>
      <vt:lpstr>Office Theme</vt:lpstr>
      <vt:lpstr>PowerPoint Presentation</vt:lpstr>
      <vt:lpstr>Agenda</vt:lpstr>
      <vt:lpstr>PHP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&lt;code&gt; Simple PHP Form Example</vt:lpstr>
      <vt:lpstr>PowerPoint Presentation</vt:lpstr>
      <vt:lpstr>Web Application Architecture 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SQG</dc:creator>
  <cp:lastModifiedBy>Richard Plotka</cp:lastModifiedBy>
  <cp:revision>188</cp:revision>
  <cp:lastPrinted>1601-01-01T00:00:00Z</cp:lastPrinted>
  <dcterms:created xsi:type="dcterms:W3CDTF">2010-03-04T19:53:19Z</dcterms:created>
  <dcterms:modified xsi:type="dcterms:W3CDTF">2017-11-26T21:54:37Z</dcterms:modified>
</cp:coreProperties>
</file>