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4365" r:id="rId1"/>
  </p:sldMasterIdLst>
  <p:notesMasterIdLst>
    <p:notesMasterId r:id="rId26"/>
  </p:notesMasterIdLst>
  <p:sldIdLst>
    <p:sldId id="256" r:id="rId2"/>
    <p:sldId id="340" r:id="rId3"/>
    <p:sldId id="310" r:id="rId4"/>
    <p:sldId id="332" r:id="rId5"/>
    <p:sldId id="335" r:id="rId6"/>
    <p:sldId id="342" r:id="rId7"/>
    <p:sldId id="341" r:id="rId8"/>
    <p:sldId id="324" r:id="rId9"/>
    <p:sldId id="289" r:id="rId10"/>
    <p:sldId id="292" r:id="rId11"/>
    <p:sldId id="333" r:id="rId12"/>
    <p:sldId id="303" r:id="rId13"/>
    <p:sldId id="334" r:id="rId14"/>
    <p:sldId id="293" r:id="rId15"/>
    <p:sldId id="337" r:id="rId16"/>
    <p:sldId id="300" r:id="rId17"/>
    <p:sldId id="301" r:id="rId18"/>
    <p:sldId id="338" r:id="rId19"/>
    <p:sldId id="304" r:id="rId20"/>
    <p:sldId id="306" r:id="rId21"/>
    <p:sldId id="336" r:id="rId22"/>
    <p:sldId id="307" r:id="rId23"/>
    <p:sldId id="339" r:id="rId24"/>
    <p:sldId id="313" r:id="rId25"/>
  </p:sldIdLst>
  <p:sldSz cx="13004800" cy="9753600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300" kern="1200">
        <a:solidFill>
          <a:srgbClr val="000000"/>
        </a:solidFill>
        <a:latin typeface="Gill Sans" pitchFamily="-109" charset="0"/>
        <a:ea typeface="ヒラギノ角ゴ ProN W3" pitchFamily="-109" charset="-128"/>
        <a:cs typeface="+mn-cs"/>
        <a:sym typeface="Gill Sans" pitchFamily="-109" charset="0"/>
      </a:defRPr>
    </a:lvl1pPr>
    <a:lvl2pPr marL="455613" indent="1588" algn="ctr" rtl="0" fontAlgn="base">
      <a:spcBef>
        <a:spcPct val="0"/>
      </a:spcBef>
      <a:spcAft>
        <a:spcPct val="0"/>
      </a:spcAft>
      <a:defRPr sz="4300" kern="1200">
        <a:solidFill>
          <a:srgbClr val="000000"/>
        </a:solidFill>
        <a:latin typeface="Gill Sans" pitchFamily="-109" charset="0"/>
        <a:ea typeface="ヒラギノ角ゴ ProN W3" pitchFamily="-109" charset="-128"/>
        <a:cs typeface="+mn-cs"/>
        <a:sym typeface="Gill Sans" pitchFamily="-109" charset="0"/>
      </a:defRPr>
    </a:lvl2pPr>
    <a:lvl3pPr marL="912813" indent="1588" algn="ctr" rtl="0" fontAlgn="base">
      <a:spcBef>
        <a:spcPct val="0"/>
      </a:spcBef>
      <a:spcAft>
        <a:spcPct val="0"/>
      </a:spcAft>
      <a:defRPr sz="4300" kern="1200">
        <a:solidFill>
          <a:srgbClr val="000000"/>
        </a:solidFill>
        <a:latin typeface="Gill Sans" pitchFamily="-109" charset="0"/>
        <a:ea typeface="ヒラギノ角ゴ ProN W3" pitchFamily="-109" charset="-128"/>
        <a:cs typeface="+mn-cs"/>
        <a:sym typeface="Gill Sans" pitchFamily="-109" charset="0"/>
      </a:defRPr>
    </a:lvl3pPr>
    <a:lvl4pPr marL="1370013" indent="1588" algn="ctr" rtl="0" fontAlgn="base">
      <a:spcBef>
        <a:spcPct val="0"/>
      </a:spcBef>
      <a:spcAft>
        <a:spcPct val="0"/>
      </a:spcAft>
      <a:defRPr sz="4300" kern="1200">
        <a:solidFill>
          <a:srgbClr val="000000"/>
        </a:solidFill>
        <a:latin typeface="Gill Sans" pitchFamily="-109" charset="0"/>
        <a:ea typeface="ヒラギノ角ゴ ProN W3" pitchFamily="-109" charset="-128"/>
        <a:cs typeface="+mn-cs"/>
        <a:sym typeface="Gill Sans" pitchFamily="-109" charset="0"/>
      </a:defRPr>
    </a:lvl4pPr>
    <a:lvl5pPr marL="1827213" indent="1588" algn="ctr" rtl="0" fontAlgn="base">
      <a:spcBef>
        <a:spcPct val="0"/>
      </a:spcBef>
      <a:spcAft>
        <a:spcPct val="0"/>
      </a:spcAft>
      <a:defRPr sz="4300" kern="1200">
        <a:solidFill>
          <a:srgbClr val="000000"/>
        </a:solidFill>
        <a:latin typeface="Gill Sans" pitchFamily="-109" charset="0"/>
        <a:ea typeface="ヒラギノ角ゴ ProN W3" pitchFamily="-109" charset="-128"/>
        <a:cs typeface="+mn-cs"/>
        <a:sym typeface="Gill Sans" pitchFamily="-109" charset="0"/>
      </a:defRPr>
    </a:lvl5pPr>
    <a:lvl6pPr marL="2286000" algn="l" defTabSz="914400" rtl="0" eaLnBrk="1" latinLnBrk="0" hangingPunct="1">
      <a:defRPr sz="4300" kern="1200">
        <a:solidFill>
          <a:srgbClr val="000000"/>
        </a:solidFill>
        <a:latin typeface="Gill Sans" pitchFamily="-109" charset="0"/>
        <a:ea typeface="ヒラギノ角ゴ ProN W3" pitchFamily="-109" charset="-128"/>
        <a:cs typeface="+mn-cs"/>
        <a:sym typeface="Gill Sans" pitchFamily="-109" charset="0"/>
      </a:defRPr>
    </a:lvl6pPr>
    <a:lvl7pPr marL="2743200" algn="l" defTabSz="914400" rtl="0" eaLnBrk="1" latinLnBrk="0" hangingPunct="1">
      <a:defRPr sz="4300" kern="1200">
        <a:solidFill>
          <a:srgbClr val="000000"/>
        </a:solidFill>
        <a:latin typeface="Gill Sans" pitchFamily="-109" charset="0"/>
        <a:ea typeface="ヒラギノ角ゴ ProN W3" pitchFamily="-109" charset="-128"/>
        <a:cs typeface="+mn-cs"/>
        <a:sym typeface="Gill Sans" pitchFamily="-109" charset="0"/>
      </a:defRPr>
    </a:lvl7pPr>
    <a:lvl8pPr marL="3200400" algn="l" defTabSz="914400" rtl="0" eaLnBrk="1" latinLnBrk="0" hangingPunct="1">
      <a:defRPr sz="4300" kern="1200">
        <a:solidFill>
          <a:srgbClr val="000000"/>
        </a:solidFill>
        <a:latin typeface="Gill Sans" pitchFamily="-109" charset="0"/>
        <a:ea typeface="ヒラギノ角ゴ ProN W3" pitchFamily="-109" charset="-128"/>
        <a:cs typeface="+mn-cs"/>
        <a:sym typeface="Gill Sans" pitchFamily="-109" charset="0"/>
      </a:defRPr>
    </a:lvl8pPr>
    <a:lvl9pPr marL="3657600" algn="l" defTabSz="914400" rtl="0" eaLnBrk="1" latinLnBrk="0" hangingPunct="1">
      <a:defRPr sz="4300" kern="1200">
        <a:solidFill>
          <a:srgbClr val="000000"/>
        </a:solidFill>
        <a:latin typeface="Gill Sans" pitchFamily="-109" charset="0"/>
        <a:ea typeface="ヒラギノ角ゴ ProN W3" pitchFamily="-109" charset="-128"/>
        <a:cs typeface="+mn-cs"/>
        <a:sym typeface="Gill Sans" pitchFamily="-109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D489"/>
    <a:srgbClr val="6893B0"/>
    <a:srgbClr val="78A9CA"/>
    <a:srgbClr val="D0B782"/>
    <a:srgbClr val="C0C0FD"/>
    <a:srgbClr val="C0C0D8"/>
    <a:srgbClr val="F7A589"/>
    <a:srgbClr val="F7C289"/>
    <a:srgbClr val="7D562B"/>
    <a:srgbClr val="3C29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474" autoAdjust="0"/>
  </p:normalViewPr>
  <p:slideViewPr>
    <p:cSldViewPr>
      <p:cViewPr varScale="1">
        <p:scale>
          <a:sx n="87" d="100"/>
          <a:sy n="87" d="100"/>
        </p:scale>
        <p:origin x="1832" y="192"/>
      </p:cViewPr>
      <p:guideLst>
        <p:guide orient="horz" pos="3072"/>
        <p:guide pos="409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>
                <a:cs typeface="ヒラギノ角ゴ ProN W3" pitchFamily="-109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D7EFC69-DB6A-47E3-9F88-8A7BA1D542BA}" type="datetime1">
              <a:rPr lang="en-US"/>
              <a:pPr/>
              <a:t>1/21/18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>
                <a:cs typeface="ヒラギノ角ゴ ProN W3" pitchFamily="-109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1516C64-A2C5-4B90-BC60-BC442F39CDA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180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RPI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516C64-A2C5-4B90-BC60-BC442F39CDA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2148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516C64-A2C5-4B90-BC60-BC442F39CDA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8817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516C64-A2C5-4B90-BC60-BC442F39CDA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8111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itchFamily="-111" charset="0"/>
              <a:ea typeface="ＭＳ Ｐゴシック" pitchFamily="-111" charset="-128"/>
            </a:endParaRP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649628" algn="l"/>
                <a:tab pos="1299256" algn="l"/>
                <a:tab pos="1948884" algn="l"/>
                <a:tab pos="2598511" algn="l"/>
              </a:tabLst>
              <a:defRPr sz="22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1pPr>
            <a:lvl2pPr marL="34039930" indent="-33629639" eaLnBrk="0" hangingPunct="0">
              <a:tabLst>
                <a:tab pos="649628" algn="l"/>
                <a:tab pos="1299256" algn="l"/>
                <a:tab pos="1948884" algn="l"/>
                <a:tab pos="2598511" algn="l"/>
              </a:tabLst>
              <a:defRPr sz="22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2pPr>
            <a:lvl3pPr eaLnBrk="0" hangingPunct="0">
              <a:tabLst>
                <a:tab pos="649628" algn="l"/>
                <a:tab pos="1299256" algn="l"/>
                <a:tab pos="1948884" algn="l"/>
                <a:tab pos="2598511" algn="l"/>
              </a:tabLst>
              <a:defRPr sz="22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3pPr>
            <a:lvl4pPr eaLnBrk="0" hangingPunct="0">
              <a:tabLst>
                <a:tab pos="649628" algn="l"/>
                <a:tab pos="1299256" algn="l"/>
                <a:tab pos="1948884" algn="l"/>
                <a:tab pos="2598511" algn="l"/>
              </a:tabLst>
              <a:defRPr sz="22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4pPr>
            <a:lvl5pPr eaLnBrk="0" hangingPunct="0">
              <a:tabLst>
                <a:tab pos="649628" algn="l"/>
                <a:tab pos="1299256" algn="l"/>
                <a:tab pos="1948884" algn="l"/>
                <a:tab pos="2598511" algn="l"/>
              </a:tabLst>
              <a:defRPr sz="22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5pPr>
            <a:lvl6pPr marL="410291" eaLnBrk="0" fontAlgn="base" hangingPunct="0">
              <a:spcBef>
                <a:spcPct val="0"/>
              </a:spcBef>
              <a:spcAft>
                <a:spcPct val="0"/>
              </a:spcAft>
              <a:tabLst>
                <a:tab pos="649628" algn="l"/>
                <a:tab pos="1299256" algn="l"/>
                <a:tab pos="1948884" algn="l"/>
                <a:tab pos="2598511" algn="l"/>
              </a:tabLst>
              <a:defRPr sz="22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6pPr>
            <a:lvl7pPr marL="820583" eaLnBrk="0" fontAlgn="base" hangingPunct="0">
              <a:spcBef>
                <a:spcPct val="0"/>
              </a:spcBef>
              <a:spcAft>
                <a:spcPct val="0"/>
              </a:spcAft>
              <a:tabLst>
                <a:tab pos="649628" algn="l"/>
                <a:tab pos="1299256" algn="l"/>
                <a:tab pos="1948884" algn="l"/>
                <a:tab pos="2598511" algn="l"/>
              </a:tabLst>
              <a:defRPr sz="22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7pPr>
            <a:lvl8pPr marL="1230874" eaLnBrk="0" fontAlgn="base" hangingPunct="0">
              <a:spcBef>
                <a:spcPct val="0"/>
              </a:spcBef>
              <a:spcAft>
                <a:spcPct val="0"/>
              </a:spcAft>
              <a:tabLst>
                <a:tab pos="649628" algn="l"/>
                <a:tab pos="1299256" algn="l"/>
                <a:tab pos="1948884" algn="l"/>
                <a:tab pos="2598511" algn="l"/>
              </a:tabLst>
              <a:defRPr sz="22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8pPr>
            <a:lvl9pPr marL="1641165" eaLnBrk="0" fontAlgn="base" hangingPunct="0">
              <a:spcBef>
                <a:spcPct val="0"/>
              </a:spcBef>
              <a:spcAft>
                <a:spcPct val="0"/>
              </a:spcAft>
              <a:tabLst>
                <a:tab pos="649628" algn="l"/>
                <a:tab pos="1299256" algn="l"/>
                <a:tab pos="1948884" algn="l"/>
                <a:tab pos="2598511" algn="l"/>
              </a:tabLst>
              <a:defRPr sz="22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9pPr>
          </a:lstStyle>
          <a:p>
            <a:pPr eaLnBrk="1"/>
            <a:fld id="{952F12C6-2130-4957-B6C6-03CA7EFF74A2}" type="slidenum">
              <a:rPr lang="en-GB" sz="1300">
                <a:solidFill>
                  <a:srgbClr val="000000"/>
                </a:solidFill>
                <a:latin typeface="Times New Roman" pitchFamily="-111" charset="0"/>
              </a:rPr>
              <a:pPr eaLnBrk="1"/>
              <a:t>5</a:t>
            </a:fld>
            <a:endParaRPr lang="en-GB" sz="1300">
              <a:solidFill>
                <a:srgbClr val="000000"/>
              </a:solidFill>
              <a:latin typeface="Times New Roman" pitchFamily="-11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02734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516C64-A2C5-4B90-BC60-BC442F39CDA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0487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96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mtClean="0"/>
              <a:t>Other methods include PUT, DELETE, TRACE, CONNECT</a:t>
            </a:r>
          </a:p>
        </p:txBody>
      </p:sp>
      <p:sp>
        <p:nvSpPr>
          <p:cNvPr id="1996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300">
                <a:solidFill>
                  <a:srgbClr val="000000"/>
                </a:solidFill>
                <a:latin typeface="Gill Sans" pitchFamily="-109" charset="0"/>
                <a:ea typeface="ヒラギノ角ゴ ProN W3" pitchFamily="-109" charset="-128"/>
                <a:sym typeface="Gill Sans" pitchFamily="-109" charset="0"/>
              </a:defRPr>
            </a:lvl1pPr>
            <a:lvl2pPr marL="37931725" indent="-37474525" eaLnBrk="0" hangingPunct="0">
              <a:defRPr sz="4300">
                <a:solidFill>
                  <a:srgbClr val="000000"/>
                </a:solidFill>
                <a:latin typeface="Gill Sans" pitchFamily="-109" charset="0"/>
                <a:ea typeface="ヒラギノ角ゴ ProN W3" pitchFamily="-109" charset="-128"/>
                <a:sym typeface="Gill Sans" pitchFamily="-109" charset="0"/>
              </a:defRPr>
            </a:lvl2pPr>
            <a:lvl3pPr eaLnBrk="0" hangingPunct="0">
              <a:defRPr sz="4300">
                <a:solidFill>
                  <a:srgbClr val="000000"/>
                </a:solidFill>
                <a:latin typeface="Gill Sans" pitchFamily="-109" charset="0"/>
                <a:ea typeface="ヒラギノ角ゴ ProN W3" pitchFamily="-109" charset="-128"/>
                <a:sym typeface="Gill Sans" pitchFamily="-109" charset="0"/>
              </a:defRPr>
            </a:lvl3pPr>
            <a:lvl4pPr eaLnBrk="0" hangingPunct="0">
              <a:defRPr sz="4300">
                <a:solidFill>
                  <a:srgbClr val="000000"/>
                </a:solidFill>
                <a:latin typeface="Gill Sans" pitchFamily="-109" charset="0"/>
                <a:ea typeface="ヒラギノ角ゴ ProN W3" pitchFamily="-109" charset="-128"/>
                <a:sym typeface="Gill Sans" pitchFamily="-109" charset="0"/>
              </a:defRPr>
            </a:lvl4pPr>
            <a:lvl5pPr eaLnBrk="0" hangingPunct="0">
              <a:defRPr sz="4300">
                <a:solidFill>
                  <a:srgbClr val="000000"/>
                </a:solidFill>
                <a:latin typeface="Gill Sans" pitchFamily="-109" charset="0"/>
                <a:ea typeface="ヒラギノ角ゴ ProN W3" pitchFamily="-109" charset="-128"/>
                <a:sym typeface="Gill Sans" pitchFamily="-109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rgbClr val="000000"/>
                </a:solidFill>
                <a:latin typeface="Gill Sans" pitchFamily="-109" charset="0"/>
                <a:ea typeface="ヒラギノ角ゴ ProN W3" pitchFamily="-109" charset="-128"/>
                <a:sym typeface="Gill Sans" pitchFamily="-109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rgbClr val="000000"/>
                </a:solidFill>
                <a:latin typeface="Gill Sans" pitchFamily="-109" charset="0"/>
                <a:ea typeface="ヒラギノ角ゴ ProN W3" pitchFamily="-109" charset="-128"/>
                <a:sym typeface="Gill Sans" pitchFamily="-109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rgbClr val="000000"/>
                </a:solidFill>
                <a:latin typeface="Gill Sans" pitchFamily="-109" charset="0"/>
                <a:ea typeface="ヒラギノ角ゴ ProN W3" pitchFamily="-109" charset="-128"/>
                <a:sym typeface="Gill Sans" pitchFamily="-109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rgbClr val="000000"/>
                </a:solidFill>
                <a:latin typeface="Gill Sans" pitchFamily="-109" charset="0"/>
                <a:ea typeface="ヒラギノ角ゴ ProN W3" pitchFamily="-109" charset="-128"/>
                <a:sym typeface="Gill Sans" pitchFamily="-109" charset="0"/>
              </a:defRPr>
            </a:lvl9pPr>
          </a:lstStyle>
          <a:p>
            <a:pPr eaLnBrk="1" hangingPunct="1"/>
            <a:fld id="{C1E71C2F-4E9E-4B4C-BA93-E4427555B8DA}" type="slidenum">
              <a:rPr lang="en-US" sz="1200"/>
              <a:pPr eaLnBrk="1" hangingPunct="1"/>
              <a:t>14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69947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88257" y="1841347"/>
            <a:ext cx="9228288" cy="4485591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lIns="130034" tIns="65017" rIns="130034" bIns="65017">
            <a:normAutofit/>
          </a:bodyPr>
          <a:lstStyle/>
          <a:p>
            <a:pPr defTabSz="1298453">
              <a:lnSpc>
                <a:spcPct val="96000"/>
              </a:lnSpc>
              <a:spcBef>
                <a:spcPts val="2838"/>
              </a:spcBef>
              <a:buClr>
                <a:srgbClr val="6FB7D7"/>
              </a:buClr>
              <a:buSzPct val="110000"/>
              <a:buFont typeface="Wingdings 2" pitchFamily="-109" charset="2"/>
              <a:buNone/>
              <a:defRPr/>
            </a:pPr>
            <a:endParaRPr lang="en-US" sz="4500">
              <a:solidFill>
                <a:srgbClr val="595959"/>
              </a:solidFill>
              <a:latin typeface="Kozuka Gothic Pro M" pitchFamily="34" charset="-128"/>
              <a:ea typeface="Kozuka Gothic Pro M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82111" y="1829055"/>
            <a:ext cx="9241825" cy="4522459"/>
          </a:xfrm>
        </p:spPr>
        <p:txBody>
          <a:bodyPr rtlCol="0" anchor="ctr" anchorCtr="0">
            <a:noAutofit/>
          </a:bodyPr>
          <a:lstStyle>
            <a:lvl1pPr marL="0" indent="0" algn="ctr" defTabSz="1300347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6600" kern="1200">
                <a:solidFill>
                  <a:schemeClr val="accent1"/>
                </a:solidFill>
                <a:latin typeface="Kozuka Gothic Pro M" pitchFamily="34" charset="-128"/>
                <a:ea typeface="Kozuka Gothic Pro M" pitchFamily="34" charset="-128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1489" y="6424248"/>
            <a:ext cx="9241826" cy="1303667"/>
          </a:xfrm>
        </p:spPr>
        <p:txBody>
          <a:bodyPr rtlCol="0">
            <a:normAutofit/>
          </a:bodyPr>
          <a:lstStyle>
            <a:lvl1pPr marL="0" indent="0" algn="ctr" defTabSz="1300347" rtl="0" eaLnBrk="1" latinLnBrk="0" hangingPunct="1">
              <a:spcBef>
                <a:spcPts val="427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Kozuka Gothic Pro M" pitchFamily="34" charset="-128"/>
                <a:ea typeface="Kozuka Gothic Pro M" pitchFamily="34" charset="-128"/>
                <a:cs typeface="+mn-cs"/>
              </a:defRPr>
            </a:lvl1pPr>
            <a:lvl2pPr marL="6501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003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505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006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508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9010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512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2013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612" y="870219"/>
            <a:ext cx="5462017" cy="1652693"/>
          </a:xfrm>
        </p:spPr>
        <p:txBody>
          <a:bodyPr/>
          <a:lstStyle>
            <a:lvl1pPr algn="ctr">
              <a:defRPr sz="5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45350" y="523804"/>
            <a:ext cx="5462017" cy="7929316"/>
          </a:xfrm>
        </p:spPr>
        <p:txBody>
          <a:bodyPr>
            <a:normAutofit/>
          </a:bodyPr>
          <a:lstStyle>
            <a:lvl1pPr>
              <a:spcBef>
                <a:spcPts val="2845"/>
              </a:spcBef>
              <a:defRPr sz="3100"/>
            </a:lvl1pPr>
            <a:lvl2pPr>
              <a:defRPr sz="28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8612" y="2542729"/>
            <a:ext cx="5462017" cy="5290883"/>
          </a:xfrm>
        </p:spPr>
        <p:txBody>
          <a:bodyPr>
            <a:normAutofit/>
          </a:bodyPr>
          <a:lstStyle>
            <a:lvl1pPr marL="0" indent="0" algn="ctr">
              <a:buNone/>
              <a:defRPr sz="2600"/>
            </a:lvl1pPr>
            <a:lvl2pPr marL="650174" indent="0">
              <a:buNone/>
              <a:defRPr sz="1700"/>
            </a:lvl2pPr>
            <a:lvl3pPr marL="1300347" indent="0">
              <a:buNone/>
              <a:defRPr sz="1400"/>
            </a:lvl3pPr>
            <a:lvl4pPr marL="1950522" indent="0">
              <a:buNone/>
              <a:defRPr sz="1300"/>
            </a:lvl4pPr>
            <a:lvl5pPr marL="2600695" indent="0">
              <a:buNone/>
              <a:defRPr sz="1300"/>
            </a:lvl5pPr>
            <a:lvl6pPr marL="3250869" indent="0">
              <a:buNone/>
              <a:defRPr sz="1300"/>
            </a:lvl6pPr>
            <a:lvl7pPr marL="3901042" indent="0">
              <a:buNone/>
              <a:defRPr sz="1300"/>
            </a:lvl7pPr>
            <a:lvl8pPr marL="4551216" indent="0">
              <a:buNone/>
              <a:defRPr sz="1300"/>
            </a:lvl8pPr>
            <a:lvl9pPr marL="5201389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612" y="870219"/>
            <a:ext cx="5802019" cy="1652693"/>
          </a:xfrm>
        </p:spPr>
        <p:txBody>
          <a:bodyPr/>
          <a:lstStyle>
            <a:lvl1pPr algn="ctr">
              <a:defRPr sz="5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8612" y="2542729"/>
            <a:ext cx="5802019" cy="5290883"/>
          </a:xfrm>
        </p:spPr>
        <p:txBody>
          <a:bodyPr>
            <a:normAutofit/>
          </a:bodyPr>
          <a:lstStyle>
            <a:lvl1pPr marL="0" indent="0" algn="ctr">
              <a:buNone/>
              <a:defRPr sz="2600"/>
            </a:lvl1pPr>
            <a:lvl2pPr marL="650174" indent="0">
              <a:buNone/>
              <a:defRPr sz="1700"/>
            </a:lvl2pPr>
            <a:lvl3pPr marL="1300347" indent="0">
              <a:buNone/>
              <a:defRPr sz="1400"/>
            </a:lvl3pPr>
            <a:lvl4pPr marL="1950522" indent="0">
              <a:buNone/>
              <a:defRPr sz="1300"/>
            </a:lvl4pPr>
            <a:lvl5pPr marL="2600695" indent="0">
              <a:buNone/>
              <a:defRPr sz="1300"/>
            </a:lvl5pPr>
            <a:lvl6pPr marL="3250869" indent="0">
              <a:buNone/>
              <a:defRPr sz="1300"/>
            </a:lvl6pPr>
            <a:lvl7pPr marL="3901042" indent="0">
              <a:buNone/>
              <a:defRPr sz="1300"/>
            </a:lvl7pPr>
            <a:lvl8pPr marL="4551216" indent="0">
              <a:buNone/>
              <a:defRPr sz="1300"/>
            </a:lvl8pPr>
            <a:lvl9pPr marL="5201389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7239989" y="511137"/>
            <a:ext cx="5201920" cy="756348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rtlCol="0">
            <a:normAutofit/>
          </a:bodyPr>
          <a:lstStyle>
            <a:lvl1pPr marL="0" indent="0" algn="l" defTabSz="1300347" rtl="0" eaLnBrk="1" latinLnBrk="0" hangingPunct="1">
              <a:spcBef>
                <a:spcPts val="2845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5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50174" indent="0">
              <a:buNone/>
              <a:defRPr sz="4000"/>
            </a:lvl2pPr>
            <a:lvl3pPr marL="1300347" indent="0">
              <a:buNone/>
              <a:defRPr sz="3400"/>
            </a:lvl3pPr>
            <a:lvl4pPr marL="1950522" indent="0">
              <a:buNone/>
              <a:defRPr sz="2800"/>
            </a:lvl4pPr>
            <a:lvl5pPr marL="2600695" indent="0">
              <a:buNone/>
              <a:defRPr sz="2800"/>
            </a:lvl5pPr>
            <a:lvl6pPr marL="3250869" indent="0">
              <a:buNone/>
              <a:defRPr sz="2800"/>
            </a:lvl6pPr>
            <a:lvl7pPr marL="3901042" indent="0">
              <a:buNone/>
              <a:defRPr sz="2800"/>
            </a:lvl7pPr>
            <a:lvl8pPr marL="4551216" indent="0">
              <a:buNone/>
              <a:defRPr sz="2800"/>
            </a:lvl8pPr>
            <a:lvl9pPr marL="5201389" indent="0">
              <a:buNone/>
              <a:defRPr sz="2800"/>
            </a:lvl9pPr>
          </a:lstStyle>
          <a:p>
            <a:pPr lvl="0"/>
            <a:r>
              <a:rPr lang="en-US" noProof="0" smtClean="0"/>
              <a:t>Click icon to add picture</a:t>
            </a:r>
            <a:endParaRPr noProof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81482" y="523806"/>
            <a:ext cx="2167466" cy="792931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81190" y="523806"/>
            <a:ext cx="9514277" cy="792931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17" y="389161"/>
            <a:ext cx="11702272" cy="162628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7033" y="4768429"/>
            <a:ext cx="11970737" cy="20907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7033" y="6785463"/>
            <a:ext cx="11970737" cy="1383355"/>
          </a:xfrm>
        </p:spPr>
        <p:txBody>
          <a:bodyPr>
            <a:normAutofit/>
          </a:bodyPr>
          <a:lstStyle>
            <a:lvl1pPr marL="0" indent="0" algn="ctr">
              <a:spcBef>
                <a:spcPts val="427"/>
              </a:spcBef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1pPr>
            <a:lvl2pPr marL="6501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003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505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006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508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9010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512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2013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527617" y="517032"/>
            <a:ext cx="11949568" cy="4034648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rtlCol="0">
            <a:normAutofit/>
          </a:bodyPr>
          <a:lstStyle>
            <a:lvl1pPr marL="0" indent="0">
              <a:buNone/>
              <a:defRPr sz="4500"/>
            </a:lvl1pPr>
            <a:lvl2pPr marL="650174" indent="0">
              <a:buNone/>
              <a:defRPr sz="4000"/>
            </a:lvl2pPr>
            <a:lvl3pPr marL="1300347" indent="0">
              <a:buNone/>
              <a:defRPr sz="3400"/>
            </a:lvl3pPr>
            <a:lvl4pPr marL="1950522" indent="0">
              <a:buNone/>
              <a:defRPr sz="2800"/>
            </a:lvl4pPr>
            <a:lvl5pPr marL="2600695" indent="0">
              <a:buNone/>
              <a:defRPr sz="2800"/>
            </a:lvl5pPr>
            <a:lvl6pPr marL="3250869" indent="0">
              <a:buNone/>
              <a:defRPr sz="2800"/>
            </a:lvl6pPr>
            <a:lvl7pPr marL="3901042" indent="0">
              <a:buNone/>
              <a:defRPr sz="2800"/>
            </a:lvl7pPr>
            <a:lvl8pPr marL="4551216" indent="0">
              <a:buNone/>
              <a:defRPr sz="2800"/>
            </a:lvl8pPr>
            <a:lvl9pPr marL="5201389" indent="0">
              <a:buNone/>
              <a:defRPr sz="2800"/>
            </a:lvl9pPr>
          </a:lstStyle>
          <a:p>
            <a:pPr lvl="0"/>
            <a:r>
              <a:rPr lang="en-US" noProof="0" smtClean="0"/>
              <a:t>Click icon to add picture</a:t>
            </a:r>
            <a:endParaRPr noProof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1192" y="3417806"/>
            <a:ext cx="11458223" cy="1937173"/>
          </a:xfrm>
        </p:spPr>
        <p:txBody>
          <a:bodyPr/>
          <a:lstStyle>
            <a:lvl1pPr algn="ctr">
              <a:defRPr sz="6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1192" y="5313430"/>
            <a:ext cx="11458223" cy="2133599"/>
          </a:xfrm>
        </p:spPr>
        <p:txBody>
          <a:bodyPr>
            <a:normAutofit/>
          </a:bodyPr>
          <a:lstStyle>
            <a:lvl1pPr marL="0" indent="0" algn="ctr">
              <a:spcBef>
                <a:spcPts val="427"/>
              </a:spcBef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1pPr>
            <a:lvl2pPr marL="650174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2pPr>
            <a:lvl3pPr marL="1300347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3pPr>
            <a:lvl4pPr marL="195052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60069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25086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90104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55121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520138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1191" y="152997"/>
            <a:ext cx="11437904" cy="190144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81191" y="2275841"/>
            <a:ext cx="5462017" cy="6177280"/>
          </a:xfrm>
        </p:spPr>
        <p:txBody>
          <a:bodyPr>
            <a:normAutofit/>
          </a:bodyPr>
          <a:lstStyle>
            <a:lvl1pPr>
              <a:spcBef>
                <a:spcPts val="2276"/>
              </a:spcBef>
              <a:defRPr sz="2800"/>
            </a:lvl1pPr>
            <a:lvl2pPr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079" y="2275841"/>
            <a:ext cx="5462017" cy="6177280"/>
          </a:xfrm>
        </p:spPr>
        <p:txBody>
          <a:bodyPr>
            <a:normAutofit/>
          </a:bodyPr>
          <a:lstStyle>
            <a:lvl1pPr>
              <a:spcBef>
                <a:spcPts val="2276"/>
              </a:spcBef>
              <a:defRPr sz="2800"/>
            </a:lvl1pPr>
            <a:lvl2pPr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1190" y="152997"/>
            <a:ext cx="11437904" cy="190144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1190" y="2066808"/>
            <a:ext cx="5462017" cy="1067928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3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650174" indent="0">
              <a:buNone/>
              <a:defRPr sz="2800" b="1"/>
            </a:lvl2pPr>
            <a:lvl3pPr marL="1300347" indent="0">
              <a:buNone/>
              <a:defRPr sz="2600" b="1"/>
            </a:lvl3pPr>
            <a:lvl4pPr marL="1950522" indent="0">
              <a:buNone/>
              <a:defRPr sz="2300" b="1"/>
            </a:lvl4pPr>
            <a:lvl5pPr marL="2600695" indent="0">
              <a:buNone/>
              <a:defRPr sz="2300" b="1"/>
            </a:lvl5pPr>
            <a:lvl6pPr marL="3250869" indent="0">
              <a:buNone/>
              <a:defRPr sz="2300" b="1"/>
            </a:lvl6pPr>
            <a:lvl7pPr marL="3901042" indent="0">
              <a:buNone/>
              <a:defRPr sz="2300" b="1"/>
            </a:lvl7pPr>
            <a:lvl8pPr marL="4551216" indent="0">
              <a:buNone/>
              <a:defRPr sz="2300" b="1"/>
            </a:lvl8pPr>
            <a:lvl9pPr marL="5201389" indent="0">
              <a:buNone/>
              <a:defRPr sz="2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190" y="3338547"/>
            <a:ext cx="5462017" cy="5114574"/>
          </a:xfrm>
        </p:spPr>
        <p:txBody>
          <a:bodyPr>
            <a:normAutofit/>
          </a:bodyPr>
          <a:lstStyle>
            <a:lvl1pPr>
              <a:spcBef>
                <a:spcPts val="2276"/>
              </a:spcBef>
              <a:defRPr sz="2800"/>
            </a:lvl1pPr>
            <a:lvl2pPr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57077" y="2066808"/>
            <a:ext cx="5462017" cy="1067928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3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650174" indent="0">
              <a:buNone/>
              <a:defRPr sz="2800" b="1"/>
            </a:lvl2pPr>
            <a:lvl3pPr marL="1300347" indent="0">
              <a:buNone/>
              <a:defRPr sz="2600" b="1"/>
            </a:lvl3pPr>
            <a:lvl4pPr marL="1950522" indent="0">
              <a:buNone/>
              <a:defRPr sz="2300" b="1"/>
            </a:lvl4pPr>
            <a:lvl5pPr marL="2600695" indent="0">
              <a:buNone/>
              <a:defRPr sz="2300" b="1"/>
            </a:lvl5pPr>
            <a:lvl6pPr marL="3250869" indent="0">
              <a:buNone/>
              <a:defRPr sz="2300" b="1"/>
            </a:lvl6pPr>
            <a:lvl7pPr marL="3901042" indent="0">
              <a:buNone/>
              <a:defRPr sz="2300" b="1"/>
            </a:lvl7pPr>
            <a:lvl8pPr marL="4551216" indent="0">
              <a:buNone/>
              <a:defRPr sz="2300" b="1"/>
            </a:lvl8pPr>
            <a:lvl9pPr marL="5201389" indent="0">
              <a:buNone/>
              <a:defRPr sz="2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757077" y="3338547"/>
            <a:ext cx="5462017" cy="5114574"/>
          </a:xfrm>
        </p:spPr>
        <p:txBody>
          <a:bodyPr>
            <a:normAutofit/>
          </a:bodyPr>
          <a:lstStyle>
            <a:lvl1pPr>
              <a:spcBef>
                <a:spcPts val="2276"/>
              </a:spcBef>
              <a:defRPr sz="2800"/>
            </a:lvl1pPr>
            <a:lvl2pPr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1190" y="609600"/>
            <a:ext cx="5462017" cy="1067928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3400" b="0">
                <a:solidFill>
                  <a:schemeClr val="accent1">
                    <a:lumMod val="75000"/>
                  </a:schemeClr>
                </a:solidFill>
              </a:defRPr>
            </a:lvl1pPr>
            <a:lvl2pPr marL="650174" indent="0">
              <a:buNone/>
              <a:defRPr sz="2800" b="1"/>
            </a:lvl2pPr>
            <a:lvl3pPr marL="1300347" indent="0">
              <a:buNone/>
              <a:defRPr sz="2600" b="1"/>
            </a:lvl3pPr>
            <a:lvl4pPr marL="1950522" indent="0">
              <a:buNone/>
              <a:defRPr sz="2300" b="1"/>
            </a:lvl4pPr>
            <a:lvl5pPr marL="2600695" indent="0">
              <a:buNone/>
              <a:defRPr sz="2300" b="1"/>
            </a:lvl5pPr>
            <a:lvl6pPr marL="3250869" indent="0">
              <a:buNone/>
              <a:defRPr sz="2300" b="1"/>
            </a:lvl6pPr>
            <a:lvl7pPr marL="3901042" indent="0">
              <a:buNone/>
              <a:defRPr sz="2300" b="1"/>
            </a:lvl7pPr>
            <a:lvl8pPr marL="4551216" indent="0">
              <a:buNone/>
              <a:defRPr sz="2300" b="1"/>
            </a:lvl8pPr>
            <a:lvl9pPr marL="5201389" indent="0">
              <a:buNone/>
              <a:defRPr sz="23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190" y="1981200"/>
            <a:ext cx="5462017" cy="6471921"/>
          </a:xfrm>
        </p:spPr>
        <p:txBody>
          <a:bodyPr>
            <a:normAutofit/>
          </a:bodyPr>
          <a:lstStyle>
            <a:lvl1pPr marL="225425" indent="-225425">
              <a:spcBef>
                <a:spcPts val="2276"/>
              </a:spcBef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57077" y="609600"/>
            <a:ext cx="5462017" cy="1067928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3400" b="0">
                <a:solidFill>
                  <a:schemeClr val="accent1">
                    <a:lumMod val="75000"/>
                  </a:schemeClr>
                </a:solidFill>
              </a:defRPr>
            </a:lvl1pPr>
            <a:lvl2pPr marL="650174" indent="0">
              <a:buNone/>
              <a:defRPr sz="2800" b="1"/>
            </a:lvl2pPr>
            <a:lvl3pPr marL="1300347" indent="0">
              <a:buNone/>
              <a:defRPr sz="2600" b="1"/>
            </a:lvl3pPr>
            <a:lvl4pPr marL="1950522" indent="0">
              <a:buNone/>
              <a:defRPr sz="2300" b="1"/>
            </a:lvl4pPr>
            <a:lvl5pPr marL="2600695" indent="0">
              <a:buNone/>
              <a:defRPr sz="2300" b="1"/>
            </a:lvl5pPr>
            <a:lvl6pPr marL="3250869" indent="0">
              <a:buNone/>
              <a:defRPr sz="2300" b="1"/>
            </a:lvl6pPr>
            <a:lvl7pPr marL="3901042" indent="0">
              <a:buNone/>
              <a:defRPr sz="2300" b="1"/>
            </a:lvl7pPr>
            <a:lvl8pPr marL="4551216" indent="0">
              <a:buNone/>
              <a:defRPr sz="2300" b="1"/>
            </a:lvl8pPr>
            <a:lvl9pPr marL="5201389" indent="0">
              <a:buNone/>
              <a:defRPr sz="2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757077" y="1981200"/>
            <a:ext cx="5462017" cy="6471921"/>
          </a:xfrm>
        </p:spPr>
        <p:txBody>
          <a:bodyPr>
            <a:normAutofit/>
          </a:bodyPr>
          <a:lstStyle>
            <a:lvl1pPr marL="225425" indent="-225425">
              <a:spcBef>
                <a:spcPts val="2276"/>
              </a:spcBef>
              <a:buFont typeface="+mj-lt"/>
              <a:buAutoNum type="arabicPeriod"/>
              <a:defRPr sz="1200"/>
            </a:lvl1pPr>
            <a:lvl2pPr marL="1012021" indent="-514350">
              <a:buFont typeface="+mj-lt"/>
              <a:buAutoNum type="arabicPeriod"/>
              <a:defRPr sz="1200"/>
            </a:lvl2pPr>
            <a:lvl3pPr marL="1489214" indent="-514350">
              <a:buFont typeface="+mj-lt"/>
              <a:buAutoNum type="arabicPeriod"/>
              <a:defRPr sz="1200"/>
            </a:lvl3pPr>
            <a:lvl4pPr marL="1890628" indent="-514350">
              <a:buFont typeface="+mj-lt"/>
              <a:buAutoNum type="arabicPeriod"/>
              <a:defRPr sz="1200"/>
            </a:lvl4pPr>
            <a:lvl5pPr marL="2310476" indent="-514350">
              <a:buFont typeface="+mj-lt"/>
              <a:buAutoNum type="arabicPeriod"/>
              <a:defRPr sz="12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351093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/>
          <p:cNvSpPr>
            <a:spLocks noGrp="1"/>
          </p:cNvSpPr>
          <p:nvPr>
            <p:ph type="title"/>
          </p:nvPr>
        </p:nvSpPr>
        <p:spPr bwMode="auto">
          <a:xfrm>
            <a:off x="780289" y="153617"/>
            <a:ext cx="11438079" cy="1900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30034" tIns="65017" rIns="130034" bIns="65017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80289" y="2275567"/>
            <a:ext cx="11438079" cy="61774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30034" tIns="65017" rIns="130034" bIns="6501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397204" y="9006003"/>
            <a:ext cx="6881280" cy="357388"/>
          </a:xfrm>
          <a:prstGeom prst="rect">
            <a:avLst/>
          </a:prstGeom>
          <a:noFill/>
        </p:spPr>
        <p:txBody>
          <a:bodyPr wrap="square" lIns="117967" tIns="58983" rIns="117967" bIns="58983" rtlCol="0">
            <a:spAutoFit/>
          </a:bodyPr>
          <a:lstStyle/>
          <a:p>
            <a:pPr marL="0" marR="0" indent="0" algn="l" defTabSz="58983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1500" dirty="0" smtClean="0">
                <a:solidFill>
                  <a:schemeClr val="bg1"/>
                </a:solidFill>
              </a:rPr>
              <a:t>Intro to IT &amp; Web Science – HTTP &amp; Intro HTML</a:t>
            </a:r>
            <a:endParaRPr lang="en-US" sz="15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068652" y="8995653"/>
            <a:ext cx="1955732" cy="357388"/>
          </a:xfrm>
          <a:prstGeom prst="rect">
            <a:avLst/>
          </a:prstGeom>
          <a:noFill/>
        </p:spPr>
        <p:txBody>
          <a:bodyPr wrap="square" lIns="117967" tIns="58983" rIns="117967" bIns="58983" rtlCol="0">
            <a:spAutoFit/>
          </a:bodyPr>
          <a:lstStyle/>
          <a:p>
            <a:pPr marL="0" marR="0" indent="0" algn="r" defTabSz="58983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1500" dirty="0" smtClean="0">
                <a:solidFill>
                  <a:schemeClr val="bg1"/>
                </a:solidFill>
              </a:rPr>
              <a:t>rev 2017-09-13</a:t>
            </a:r>
            <a:endParaRPr lang="en-US" sz="15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220991" y="9000476"/>
            <a:ext cx="1376256" cy="357388"/>
          </a:xfrm>
          <a:prstGeom prst="rect">
            <a:avLst/>
          </a:prstGeom>
          <a:noFill/>
        </p:spPr>
        <p:txBody>
          <a:bodyPr wrap="square" lIns="117967" tIns="58983" rIns="117967" bIns="58983" rtlCol="0">
            <a:spAutoFit/>
          </a:bodyPr>
          <a:lstStyle/>
          <a:p>
            <a:pPr marL="0" marR="0" indent="0" algn="r" defTabSz="58983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B18C7E6-C3BD-49B5-A2FD-A3D0A1B3F1A5}" type="slidenum">
              <a:rPr lang="en-US" sz="1500" smtClean="0">
                <a:solidFill>
                  <a:schemeClr val="bg1"/>
                </a:solidFill>
              </a:rPr>
              <a:pPr marL="0" marR="0" indent="0" algn="r" defTabSz="589834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500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66" r:id="rId1"/>
    <p:sldLayoutId id="2147484367" r:id="rId2"/>
    <p:sldLayoutId id="2147484368" r:id="rId3"/>
    <p:sldLayoutId id="2147484369" r:id="rId4"/>
    <p:sldLayoutId id="2147484370" r:id="rId5"/>
    <p:sldLayoutId id="2147484371" r:id="rId6"/>
    <p:sldLayoutId id="2147484379" r:id="rId7"/>
    <p:sldLayoutId id="2147484372" r:id="rId8"/>
    <p:sldLayoutId id="2147484373" r:id="rId9"/>
    <p:sldLayoutId id="2147484374" r:id="rId10"/>
    <p:sldLayoutId id="2147484375" r:id="rId11"/>
    <p:sldLayoutId id="2147484376" r:id="rId12"/>
    <p:sldLayoutId id="2147484377" r:id="rId13"/>
    <p:sldLayoutId id="2147484378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1298453" rtl="0" eaLnBrk="1" fontAlgn="base" hangingPunct="1">
        <a:spcBef>
          <a:spcPct val="0"/>
        </a:spcBef>
        <a:spcAft>
          <a:spcPct val="0"/>
        </a:spcAft>
        <a:defRPr sz="6600" kern="1200">
          <a:solidFill>
            <a:schemeClr val="accent1"/>
          </a:solidFill>
          <a:latin typeface="Kozuka Gothic Pro M" pitchFamily="34" charset="-128"/>
          <a:ea typeface="Kozuka Gothic Pro M" pitchFamily="34" charset="-128"/>
          <a:cs typeface="Kozuka Gothic Pro M" pitchFamily="34" charset="-128"/>
        </a:defRPr>
      </a:lvl1pPr>
      <a:lvl2pPr algn="ctr" defTabSz="1298453" rtl="0" eaLnBrk="1" fontAlgn="base" hangingPunct="1">
        <a:spcBef>
          <a:spcPct val="0"/>
        </a:spcBef>
        <a:spcAft>
          <a:spcPct val="0"/>
        </a:spcAft>
        <a:defRPr sz="6600">
          <a:solidFill>
            <a:schemeClr val="accent1"/>
          </a:solidFill>
          <a:latin typeface="News Gothic MT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1298453" rtl="0" eaLnBrk="1" fontAlgn="base" hangingPunct="1">
        <a:spcBef>
          <a:spcPct val="0"/>
        </a:spcBef>
        <a:spcAft>
          <a:spcPct val="0"/>
        </a:spcAft>
        <a:defRPr sz="6600">
          <a:solidFill>
            <a:schemeClr val="accent1"/>
          </a:solidFill>
          <a:latin typeface="News Gothic MT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1298453" rtl="0" eaLnBrk="1" fontAlgn="base" hangingPunct="1">
        <a:spcBef>
          <a:spcPct val="0"/>
        </a:spcBef>
        <a:spcAft>
          <a:spcPct val="0"/>
        </a:spcAft>
        <a:defRPr sz="6600">
          <a:solidFill>
            <a:schemeClr val="accent1"/>
          </a:solidFill>
          <a:latin typeface="News Gothic MT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1298453" rtl="0" eaLnBrk="1" fontAlgn="base" hangingPunct="1">
        <a:spcBef>
          <a:spcPct val="0"/>
        </a:spcBef>
        <a:spcAft>
          <a:spcPct val="0"/>
        </a:spcAft>
        <a:defRPr sz="6600">
          <a:solidFill>
            <a:schemeClr val="accent1"/>
          </a:solidFill>
          <a:latin typeface="News Gothic MT" pitchFamily="-109" charset="0"/>
          <a:ea typeface="ＭＳ Ｐゴシック" pitchFamily="-109" charset="-128"/>
          <a:cs typeface="ＭＳ Ｐゴシック" pitchFamily="-109" charset="-128"/>
        </a:defRPr>
      </a:lvl5pPr>
      <a:lvl6pPr marL="589834" algn="ctr" defTabSz="1298453" rtl="0" eaLnBrk="1" fontAlgn="base" hangingPunct="1">
        <a:spcBef>
          <a:spcPct val="0"/>
        </a:spcBef>
        <a:spcAft>
          <a:spcPct val="0"/>
        </a:spcAft>
        <a:defRPr sz="6600">
          <a:solidFill>
            <a:schemeClr val="accent1"/>
          </a:solidFill>
          <a:latin typeface="News Gothic MT" pitchFamily="-109" charset="0"/>
          <a:ea typeface="ＭＳ Ｐゴシック" pitchFamily="-109" charset="-128"/>
          <a:cs typeface="ＭＳ Ｐゴシック" pitchFamily="-109" charset="-128"/>
        </a:defRPr>
      </a:lvl6pPr>
      <a:lvl7pPr marL="1179667" algn="ctr" defTabSz="1298453" rtl="0" eaLnBrk="1" fontAlgn="base" hangingPunct="1">
        <a:spcBef>
          <a:spcPct val="0"/>
        </a:spcBef>
        <a:spcAft>
          <a:spcPct val="0"/>
        </a:spcAft>
        <a:defRPr sz="6600">
          <a:solidFill>
            <a:schemeClr val="accent1"/>
          </a:solidFill>
          <a:latin typeface="News Gothic MT" pitchFamily="-109" charset="0"/>
          <a:ea typeface="ＭＳ Ｐゴシック" pitchFamily="-109" charset="-128"/>
          <a:cs typeface="ＭＳ Ｐゴシック" pitchFamily="-109" charset="-128"/>
        </a:defRPr>
      </a:lvl7pPr>
      <a:lvl8pPr marL="1769501" algn="ctr" defTabSz="1298453" rtl="0" eaLnBrk="1" fontAlgn="base" hangingPunct="1">
        <a:spcBef>
          <a:spcPct val="0"/>
        </a:spcBef>
        <a:spcAft>
          <a:spcPct val="0"/>
        </a:spcAft>
        <a:defRPr sz="6600">
          <a:solidFill>
            <a:schemeClr val="accent1"/>
          </a:solidFill>
          <a:latin typeface="News Gothic MT" pitchFamily="-109" charset="0"/>
          <a:ea typeface="ＭＳ Ｐゴシック" pitchFamily="-109" charset="-128"/>
          <a:cs typeface="ＭＳ Ｐゴシック" pitchFamily="-109" charset="-128"/>
        </a:defRPr>
      </a:lvl8pPr>
      <a:lvl9pPr marL="2359335" algn="ctr" defTabSz="1298453" rtl="0" eaLnBrk="1" fontAlgn="base" hangingPunct="1">
        <a:spcBef>
          <a:spcPct val="0"/>
        </a:spcBef>
        <a:spcAft>
          <a:spcPct val="0"/>
        </a:spcAft>
        <a:defRPr sz="6600">
          <a:solidFill>
            <a:schemeClr val="accent1"/>
          </a:solidFill>
          <a:latin typeface="News Gothic MT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495624" indent="-495624" algn="l" defTabSz="1298453" rtl="0" eaLnBrk="1" fontAlgn="base" hangingPunct="1">
        <a:spcBef>
          <a:spcPts val="2838"/>
        </a:spcBef>
        <a:spcAft>
          <a:spcPct val="0"/>
        </a:spcAft>
        <a:buClr>
          <a:srgbClr val="6FB7D7"/>
        </a:buClr>
        <a:buSzPct val="110000"/>
        <a:buFont typeface="Wingdings 2" pitchFamily="18" charset="2"/>
        <a:buChar char=""/>
        <a:defRPr sz="3400" kern="1200">
          <a:solidFill>
            <a:srgbClr val="595959"/>
          </a:solidFill>
          <a:latin typeface="Kozuka Gothic Pro M" pitchFamily="34" charset="-128"/>
          <a:ea typeface="Kozuka Gothic Pro M" pitchFamily="34" charset="-128"/>
          <a:cs typeface="Kozuka Gothic Pro M" pitchFamily="34" charset="-128"/>
        </a:defRPr>
      </a:lvl1pPr>
      <a:lvl2pPr marL="974864" indent="-477193" algn="l" defTabSz="1298453" rtl="0" eaLnBrk="1" fontAlgn="base" hangingPunct="1">
        <a:spcBef>
          <a:spcPts val="855"/>
        </a:spcBef>
        <a:spcAft>
          <a:spcPct val="0"/>
        </a:spcAft>
        <a:buClr>
          <a:srgbClr val="215D77"/>
        </a:buClr>
        <a:buSzPct val="110000"/>
        <a:buFont typeface="Wingdings 2" pitchFamily="18" charset="2"/>
        <a:buChar char=""/>
        <a:defRPr sz="3100" kern="1200">
          <a:solidFill>
            <a:srgbClr val="595959"/>
          </a:solidFill>
          <a:latin typeface="Kozuka Gothic Pro M" pitchFamily="34" charset="-128"/>
          <a:ea typeface="Kozuka Gothic Pro M" pitchFamily="34" charset="-128"/>
          <a:cs typeface="+mn-cs"/>
        </a:defRPr>
      </a:lvl2pPr>
      <a:lvl3pPr marL="1376279" indent="-401415" algn="l" defTabSz="1298453" rtl="0" eaLnBrk="1" fontAlgn="base" hangingPunct="1">
        <a:spcBef>
          <a:spcPts val="855"/>
        </a:spcBef>
        <a:spcAft>
          <a:spcPct val="0"/>
        </a:spcAft>
        <a:buClr>
          <a:srgbClr val="6FB7D7"/>
        </a:buClr>
        <a:buSzPct val="110000"/>
        <a:buFont typeface="Wingdings 2" pitchFamily="18" charset="2"/>
        <a:buChar char=""/>
        <a:defRPr sz="2800" kern="1200">
          <a:solidFill>
            <a:srgbClr val="595959"/>
          </a:solidFill>
          <a:latin typeface="Kozuka Gothic Pro M" pitchFamily="34" charset="-128"/>
          <a:ea typeface="Kozuka Gothic Pro M" pitchFamily="34" charset="-128"/>
          <a:cs typeface="+mn-cs"/>
        </a:defRPr>
      </a:lvl3pPr>
      <a:lvl4pPr marL="1796126" indent="-419848" algn="l" defTabSz="1298453" rtl="0" eaLnBrk="1" fontAlgn="base" hangingPunct="1">
        <a:spcBef>
          <a:spcPts val="855"/>
        </a:spcBef>
        <a:spcAft>
          <a:spcPct val="0"/>
        </a:spcAft>
        <a:buClr>
          <a:srgbClr val="215D77"/>
        </a:buClr>
        <a:buSzPct val="110000"/>
        <a:buFont typeface="Wingdings 2" pitchFamily="18" charset="2"/>
        <a:buChar char=""/>
        <a:defRPr sz="2600" kern="1200">
          <a:solidFill>
            <a:srgbClr val="595959"/>
          </a:solidFill>
          <a:latin typeface="Kozuka Gothic Pro M" pitchFamily="34" charset="-128"/>
          <a:ea typeface="Kozuka Gothic Pro M" pitchFamily="34" charset="-128"/>
          <a:cs typeface="+mn-cs"/>
        </a:defRPr>
      </a:lvl4pPr>
      <a:lvl5pPr marL="2197541" indent="-401415" algn="l" defTabSz="1298453" rtl="0" eaLnBrk="1" fontAlgn="base" hangingPunct="1">
        <a:spcBef>
          <a:spcPts val="855"/>
        </a:spcBef>
        <a:spcAft>
          <a:spcPct val="0"/>
        </a:spcAft>
        <a:buClr>
          <a:srgbClr val="6FB7D7"/>
        </a:buClr>
        <a:buSzPct val="110000"/>
        <a:buFont typeface="Wingdings 2" pitchFamily="18" charset="2"/>
        <a:buChar char=""/>
        <a:defRPr sz="2600" kern="1200">
          <a:solidFill>
            <a:srgbClr val="595959"/>
          </a:solidFill>
          <a:latin typeface="Kozuka Gothic Pro M" pitchFamily="34" charset="-128"/>
          <a:ea typeface="Kozuka Gothic Pro M" pitchFamily="34" charset="-128"/>
          <a:cs typeface="+mn-cs"/>
        </a:defRPr>
      </a:lvl5pPr>
      <a:lvl6pPr marL="3575956" indent="-325087" algn="l" defTabSz="1300347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226129" indent="-325087" algn="l" defTabSz="1300347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876303" indent="-325087" algn="l" defTabSz="1300347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526476" indent="-325087" algn="l" defTabSz="1300347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300347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0174" algn="l" defTabSz="1300347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0347" algn="l" defTabSz="1300347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0522" algn="l" defTabSz="1300347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00695" algn="l" defTabSz="1300347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50869" algn="l" defTabSz="1300347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01042" algn="l" defTabSz="1300347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51216" algn="l" defTabSz="1300347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01389" algn="l" defTabSz="1300347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3.org/Protocols/rfc2616/rfc2616-sec9.html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3.org/Protocols/rfc2616/rfc2616-sec9.html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3.org/Protocols/rfc2616/rfc2616-sec10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en.wikipedia.org/wiki/List_of_HTTP_header_fields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etf.org/rfc/rfc2616.txt" TargetMode="External"/><Relationship Id="rId4" Type="http://schemas.openxmlformats.org/officeDocument/2006/relationships/hyperlink" Target="http://xml.apache.org/commons/components/resolver/resolver-article.html" TargetMode="External"/><Relationship Id="rId5" Type="http://schemas.openxmlformats.org/officeDocument/2006/relationships/hyperlink" Target="http://www.w3schools.com/sitemap/sitemap_references.asp" TargetMode="External"/><Relationship Id="rId6" Type="http://schemas.openxmlformats.org/officeDocument/2006/relationships/hyperlink" Target="http://www.cisco.com/en/US/products/ps9343/prod_view_selector.html" TargetMode="External"/><Relationship Id="rId7" Type="http://schemas.openxmlformats.org/officeDocument/2006/relationships/hyperlink" Target="http://images.highspeedbackbone.net/skuimages/large/C94-2196-main.jpg" TargetMode="External"/><Relationship Id="rId1" Type="http://schemas.openxmlformats.org/officeDocument/2006/relationships/slideLayout" Target="../slideLayouts/slideLayout7.xml"/><Relationship Id="rId2" Type="http://schemas.openxmlformats.org/officeDocument/2006/relationships/hyperlink" Target="http://www.w3.org/Protocols/rfc2616/rfc2616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jpeg"/><Relationship Id="rId5" Type="http://schemas.openxmlformats.org/officeDocument/2006/relationships/image" Target="../media/image4.png"/><Relationship Id="rId6" Type="http://schemas.openxmlformats.org/officeDocument/2006/relationships/image" Target="../media/image5.gif"/><Relationship Id="rId7" Type="http://schemas.openxmlformats.org/officeDocument/2006/relationships/image" Target="../media/image6.png"/><Relationship Id="rId8" Type="http://schemas.openxmlformats.org/officeDocument/2006/relationships/image" Target="../media/image7.gif"/><Relationship Id="rId9" Type="http://schemas.openxmlformats.org/officeDocument/2006/relationships/image" Target="../media/image8.gif"/><Relationship Id="rId10" Type="http://schemas.openxmlformats.org/officeDocument/2006/relationships/image" Target="../media/image9.gif"/><Relationship Id="rId11" Type="http://schemas.openxmlformats.org/officeDocument/2006/relationships/image" Target="../media/image10.gif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jpeg"/><Relationship Id="rId5" Type="http://schemas.openxmlformats.org/officeDocument/2006/relationships/image" Target="../media/image4.png"/><Relationship Id="rId6" Type="http://schemas.openxmlformats.org/officeDocument/2006/relationships/image" Target="../media/image6.png"/><Relationship Id="rId7" Type="http://schemas.openxmlformats.org/officeDocument/2006/relationships/image" Target="../media/image7.gif"/><Relationship Id="rId8" Type="http://schemas.openxmlformats.org/officeDocument/2006/relationships/image" Target="../media/image8.gif"/><Relationship Id="rId9" Type="http://schemas.openxmlformats.org/officeDocument/2006/relationships/image" Target="../media/image9.gif"/><Relationship Id="rId10" Type="http://schemas.openxmlformats.org/officeDocument/2006/relationships/image" Target="../media/image10.gif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rivate_network" TargetMode="External"/><Relationship Id="rId4" Type="http://schemas.openxmlformats.org/officeDocument/2006/relationships/hyperlink" Target="https://en.wikipedia.org/wiki/Point-to-point_(network_topology)" TargetMode="External"/><Relationship Id="rId5" Type="http://schemas.openxmlformats.org/officeDocument/2006/relationships/hyperlink" Target="https://en.wikipedia.org/wiki/Tunneling_protocols" TargetMode="External"/><Relationship Id="rId6" Type="http://schemas.openxmlformats.org/officeDocument/2006/relationships/hyperlink" Target="https://en.wikipedia.org/wiki/Encryption" TargetMode="External"/><Relationship Id="rId7" Type="http://schemas.openxmlformats.org/officeDocument/2006/relationships/hyperlink" Target="https://en.wikipedia.org/wiki/Wide_area_network" TargetMode="External"/><Relationship Id="rId8" Type="http://schemas.openxmlformats.org/officeDocument/2006/relationships/hyperlink" Target="https://en.wikipedia.org/wiki/Virtual_private_network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tif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tif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HTTP &amp; HTML</a:t>
            </a:r>
            <a:endParaRPr lang="en-US" dirty="0"/>
          </a:p>
        </p:txBody>
      </p:sp>
      <p:sp>
        <p:nvSpPr>
          <p:cNvPr id="176130" name="Rectangle 2"/>
          <p:cNvSpPr>
            <a:spLocks noGrp="1" noChangeArrowheads="1"/>
          </p:cNvSpPr>
          <p:nvPr>
            <p:ph type="subTitle" idx="1"/>
          </p:nvPr>
        </p:nvSpPr>
        <p:spPr/>
        <p:txBody>
          <a:bodyPr anchor="ctr">
            <a:normAutofit fontScale="62500" lnSpcReduction="20000"/>
          </a:bodyPr>
          <a:lstStyle/>
          <a:p>
            <a:r>
              <a:rPr lang="en-US" sz="5400" dirty="0"/>
              <a:t>Hypertext Transfer Protocol </a:t>
            </a:r>
            <a:r>
              <a:rPr lang="en-US" sz="5400" dirty="0" smtClean="0"/>
              <a:t>&amp;</a:t>
            </a:r>
            <a:r>
              <a:rPr lang="en-US" sz="5400" dirty="0"/>
              <a:t/>
            </a:r>
            <a:br>
              <a:rPr lang="en-US" sz="5400" dirty="0"/>
            </a:br>
            <a:r>
              <a:rPr lang="en-US" sz="5400" dirty="0" smtClean="0"/>
              <a:t>Introduction to Hypertext </a:t>
            </a:r>
            <a:r>
              <a:rPr lang="en-US" sz="5400" dirty="0"/>
              <a:t>Markup </a:t>
            </a:r>
            <a:r>
              <a:rPr lang="en-US" sz="5400" dirty="0" smtClean="0"/>
              <a:t>Language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HTTP Request</a:t>
            </a:r>
          </a:p>
        </p:txBody>
      </p:sp>
      <p:graphicFrame>
        <p:nvGraphicFramePr>
          <p:cNvPr id="51203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6798689"/>
              </p:ext>
            </p:extLst>
          </p:nvPr>
        </p:nvGraphicFramePr>
        <p:xfrm>
          <a:off x="2184400" y="2362200"/>
          <a:ext cx="8636000" cy="6005514"/>
        </p:xfrm>
        <a:graphic>
          <a:graphicData uri="http://schemas.openxmlformats.org/drawingml/2006/table">
            <a:tbl>
              <a:tblPr/>
              <a:tblGrid>
                <a:gridCol w="8636000"/>
              </a:tblGrid>
              <a:tr h="1123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0000"/>
                        <a:buFont typeface="Helvetica" pitchFamily="-109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4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Helvetica" pitchFamily="-109" charset="0"/>
                          <a:ea typeface="ヒラギノ角ゴ ProN W3" pitchFamily="-109" charset="-128"/>
                          <a:cs typeface="ヒラギノ角ゴ ProN W3" pitchFamily="-109" charset="-128"/>
                          <a:sym typeface="Helvetica" pitchFamily="-109" charset="0"/>
                        </a:rPr>
                        <a:t>Request-Line</a:t>
                      </a:r>
                      <a:endParaRPr kumimoji="0" lang="en-US" sz="4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Helvetica" pitchFamily="-109" charset="0"/>
                        <a:ea typeface="ヒラギノ角ゴ ProN W3" pitchFamily="-109" charset="-128"/>
                        <a:cs typeface="ヒラギノ角ゴ ProN W3" pitchFamily="-109" charset="-128"/>
                        <a:sym typeface="Helvetica" pitchFamily="-109" charset="0"/>
                      </a:endParaRPr>
                    </a:p>
                  </a:txBody>
                  <a:tcPr marL="50800" marR="50800" marT="50800" marB="50800" anchor="ctr" horzOverflow="overflow">
                    <a:lnL w="508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28797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0000"/>
                        <a:buFont typeface="Helvetica" pitchFamily="-109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4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-109" charset="0"/>
                          <a:ea typeface="ヒラギノ角ゴ ProN W3" pitchFamily="-109" charset="-128"/>
                          <a:cs typeface="ヒラギノ角ゴ ProN W3" pitchFamily="-109" charset="-128"/>
                          <a:sym typeface="Helvetica" pitchFamily="-109" charset="0"/>
                        </a:rPr>
                        <a:t>Request </a:t>
                      </a:r>
                      <a:r>
                        <a:rPr kumimoji="0" lang="en-US" sz="4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-109" charset="0"/>
                          <a:ea typeface="ヒラギノ角ゴ ProN W3" pitchFamily="-109" charset="-128"/>
                          <a:cs typeface="ヒラギノ角ゴ ProN W3" pitchFamily="-109" charset="-128"/>
                          <a:sym typeface="Helvetica" pitchFamily="-109" charset="0"/>
                        </a:rPr>
                        <a:t>Headers</a:t>
                      </a:r>
                    </a:p>
                  </a:txBody>
                  <a:tcPr marL="50800" marR="50800" marT="50800" marB="50800" anchor="ctr" horzOverflow="overflow">
                    <a:lnL w="508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001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0000"/>
                        <a:buFont typeface="Helvetica" pitchFamily="-109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4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-109" charset="0"/>
                          <a:ea typeface="ヒラギノ角ゴ ProN W3" pitchFamily="-109" charset="-128"/>
                          <a:cs typeface="ヒラギノ角ゴ ProN W3" pitchFamily="-109" charset="-128"/>
                          <a:sym typeface="Helvetica" pitchFamily="-109" charset="0"/>
                        </a:rPr>
                        <a:t>Message Body </a:t>
                      </a: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-109" charset="0"/>
                          <a:ea typeface="ヒラギノ角ゴ ProN W3" pitchFamily="-109" charset="-128"/>
                          <a:cs typeface="ヒラギノ角ゴ ProN W3" pitchFamily="-109" charset="-128"/>
                          <a:sym typeface="Helvetica" pitchFamily="-109" charset="0"/>
                        </a:rPr>
                        <a:t>(often empty)</a:t>
                      </a:r>
                    </a:p>
                  </a:txBody>
                  <a:tcPr marL="50800" marR="50800" marT="50800" marB="50800" anchor="ctr" horzOverflow="overflow">
                    <a:lnL w="508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smtClean="0"/>
              <a:t>HTTP Request:  </a:t>
            </a:r>
            <a:br>
              <a:rPr lang="en-US" sz="5400" dirty="0" smtClean="0"/>
            </a:br>
            <a:r>
              <a:rPr lang="en-US" sz="5400" dirty="0" smtClean="0"/>
              <a:t>Request-line &amp; Headers</a:t>
            </a:r>
            <a:endParaRPr lang="en-US" sz="5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25500" y="2286000"/>
          <a:ext cx="11353800" cy="5974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15554"/>
                <a:gridCol w="8338246"/>
              </a:tblGrid>
              <a:tr h="457200">
                <a:tc gridSpan="2">
                  <a:txBody>
                    <a:bodyPr/>
                    <a:lstStyle/>
                    <a:p>
                      <a:pPr marL="0" marR="0" indent="0" algn="l" defTabSz="130034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dirty="0" smtClean="0">
                          <a:latin typeface="Courier New" pitchFamily="49" charset="0"/>
                          <a:cs typeface="Courier New" pitchFamily="49" charset="0"/>
                        </a:rPr>
                        <a:t>GET / HTTP/1.1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spcBef>
                          <a:spcPts val="1800"/>
                        </a:spcBef>
                        <a:buNone/>
                      </a:pPr>
                      <a:r>
                        <a:rPr lang="en-US" sz="2000" dirty="0" smtClean="0">
                          <a:latin typeface="Courier New" pitchFamily="49" charset="0"/>
                          <a:cs typeface="Courier New" pitchFamily="49" charset="0"/>
                        </a:rPr>
                        <a:t>Host: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urier New" pitchFamily="49" charset="0"/>
                          <a:cs typeface="Courier New" pitchFamily="49" charset="0"/>
                        </a:rPr>
                        <a:t>www.nytimes.com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urier New" pitchFamily="49" charset="0"/>
                          <a:cs typeface="Courier New" pitchFamily="49" charset="0"/>
                        </a:rPr>
                        <a:t>User-Agent: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urier New" pitchFamily="49" charset="0"/>
                          <a:cs typeface="Courier New" pitchFamily="49" charset="0"/>
                        </a:rPr>
                        <a:t>Mozilla/5.0 (Windows; U; Windows NT 5.1; en-US; rv:1.9.2.8) Gecko/20100722 Firefox/3.6.8 ( .NET CLR 3.5.30729)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urier New" pitchFamily="49" charset="0"/>
                          <a:cs typeface="Courier New" pitchFamily="49" charset="0"/>
                        </a:rPr>
                        <a:t>Accept: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urier New" pitchFamily="49" charset="0"/>
                          <a:cs typeface="Courier New" pitchFamily="49" charset="0"/>
                        </a:rPr>
                        <a:t>text/</a:t>
                      </a:r>
                      <a:r>
                        <a:rPr lang="en-US" sz="2000" dirty="0" err="1" smtClean="0">
                          <a:latin typeface="Courier New" pitchFamily="49" charset="0"/>
                          <a:cs typeface="Courier New" pitchFamily="49" charset="0"/>
                        </a:rPr>
                        <a:t>html,application</a:t>
                      </a:r>
                      <a:r>
                        <a:rPr lang="en-US" sz="2000" dirty="0" smtClean="0">
                          <a:latin typeface="Courier New" pitchFamily="49" charset="0"/>
                          <a:cs typeface="Courier New" pitchFamily="49" charset="0"/>
                        </a:rPr>
                        <a:t>/</a:t>
                      </a:r>
                      <a:r>
                        <a:rPr lang="en-US" sz="2000" dirty="0" err="1" smtClean="0">
                          <a:latin typeface="Courier New" pitchFamily="49" charset="0"/>
                          <a:cs typeface="Courier New" pitchFamily="49" charset="0"/>
                        </a:rPr>
                        <a:t>xhtml+xml,application</a:t>
                      </a:r>
                      <a:r>
                        <a:rPr lang="en-US" sz="2000" dirty="0" smtClean="0">
                          <a:latin typeface="Courier New" pitchFamily="49" charset="0"/>
                          <a:cs typeface="Courier New" pitchFamily="49" charset="0"/>
                        </a:rPr>
                        <a:t>/</a:t>
                      </a:r>
                      <a:r>
                        <a:rPr lang="en-US" sz="2000" dirty="0" err="1" smtClean="0">
                          <a:latin typeface="Courier New" pitchFamily="49" charset="0"/>
                          <a:cs typeface="Courier New" pitchFamily="49" charset="0"/>
                        </a:rPr>
                        <a:t>xml;q</a:t>
                      </a:r>
                      <a:r>
                        <a:rPr lang="en-US" sz="2000" dirty="0" smtClean="0">
                          <a:latin typeface="Courier New" pitchFamily="49" charset="0"/>
                          <a:cs typeface="Courier New" pitchFamily="49" charset="0"/>
                        </a:rPr>
                        <a:t>=0.9,*/*;q=0.8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urier New" pitchFamily="49" charset="0"/>
                          <a:cs typeface="Courier New" pitchFamily="49" charset="0"/>
                        </a:rPr>
                        <a:t>Accept-Language: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urier New" pitchFamily="49" charset="0"/>
                          <a:cs typeface="Courier New" pitchFamily="49" charset="0"/>
                        </a:rPr>
                        <a:t>en-</a:t>
                      </a:r>
                      <a:r>
                        <a:rPr lang="en-US" sz="2000" dirty="0" err="1" smtClean="0">
                          <a:latin typeface="Courier New" pitchFamily="49" charset="0"/>
                          <a:cs typeface="Courier New" pitchFamily="49" charset="0"/>
                        </a:rPr>
                        <a:t>us,en;q</a:t>
                      </a:r>
                      <a:r>
                        <a:rPr lang="en-US" sz="2000" dirty="0" smtClean="0">
                          <a:latin typeface="Courier New" pitchFamily="49" charset="0"/>
                          <a:cs typeface="Courier New" pitchFamily="49" charset="0"/>
                        </a:rPr>
                        <a:t>=0.9,en-gb-hixie;q=0.8,us-en;q=0.8,us;q=0.7,es-es;q=0.6,es;q=0.5,de-de;q=0.5,de;q=0.4,en-us;q=0.3,en;q=0.2,en-us;q=0.2,en;q=0.1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urier New" pitchFamily="49" charset="0"/>
                          <a:cs typeface="Courier New" pitchFamily="49" charset="0"/>
                        </a:rPr>
                        <a:t>Accept-Encoding: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Courier New" pitchFamily="49" charset="0"/>
                          <a:cs typeface="Courier New" pitchFamily="49" charset="0"/>
                        </a:rPr>
                        <a:t>gzip,deflate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urier New" pitchFamily="49" charset="0"/>
                          <a:cs typeface="Courier New" pitchFamily="49" charset="0"/>
                        </a:rPr>
                        <a:t>Accept-</a:t>
                      </a:r>
                      <a:r>
                        <a:rPr lang="en-US" sz="2000" dirty="0" err="1" smtClean="0">
                          <a:latin typeface="Courier New" pitchFamily="49" charset="0"/>
                          <a:cs typeface="Courier New" pitchFamily="49" charset="0"/>
                        </a:rPr>
                        <a:t>Charset</a:t>
                      </a:r>
                      <a:r>
                        <a:rPr lang="en-US" sz="2000" dirty="0" smtClean="0">
                          <a:latin typeface="Courier New" pitchFamily="49" charset="0"/>
                          <a:cs typeface="Courier New" pitchFamily="49" charset="0"/>
                        </a:rPr>
                        <a:t>: 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urier New" pitchFamily="49" charset="0"/>
                          <a:cs typeface="Courier New" pitchFamily="49" charset="0"/>
                        </a:rPr>
                        <a:t>ISO-8859-1,utf-8;q=0.7,*;q=0.7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urier New" pitchFamily="49" charset="0"/>
                          <a:cs typeface="Courier New" pitchFamily="49" charset="0"/>
                        </a:rPr>
                        <a:t>Keep-Alive: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urier New" pitchFamily="49" charset="0"/>
                          <a:cs typeface="Courier New" pitchFamily="49" charset="0"/>
                        </a:rPr>
                        <a:t>115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urier New" pitchFamily="49" charset="0"/>
                          <a:cs typeface="Courier New" pitchFamily="49" charset="0"/>
                        </a:rPr>
                        <a:t>Connection: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urier New" pitchFamily="49" charset="0"/>
                          <a:cs typeface="Courier New" pitchFamily="49" charset="0"/>
                        </a:rPr>
                        <a:t>keep-alive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urier New" pitchFamily="49" charset="0"/>
                          <a:cs typeface="Courier New" pitchFamily="49" charset="0"/>
                        </a:rPr>
                        <a:t>Cookie: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urier New" pitchFamily="49" charset="0"/>
                          <a:cs typeface="Courier New" pitchFamily="49" charset="0"/>
                        </a:rPr>
                        <a:t>up=9CE1u02F20kA0OK]; …etc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646250" y="2310825"/>
            <a:ext cx="24320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 smtClean="0">
                <a:solidFill>
                  <a:srgbClr val="F7D489"/>
                </a:solidFill>
                <a:latin typeface="Kozuka Gothic Pro M" pitchFamily="34" charset="-128"/>
                <a:ea typeface="Kozuka Gothic Pro M" pitchFamily="34" charset="-128"/>
              </a:rPr>
              <a:t>request-line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7493000" y="2603212"/>
            <a:ext cx="2149928" cy="0"/>
          </a:xfrm>
          <a:prstGeom prst="straightConnector1">
            <a:avLst/>
          </a:prstGeom>
          <a:ln w="38100" cmpd="sng">
            <a:solidFill>
              <a:srgbClr val="F7D48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HTTP Response</a:t>
            </a:r>
          </a:p>
        </p:txBody>
      </p:sp>
      <p:graphicFrame>
        <p:nvGraphicFramePr>
          <p:cNvPr id="62466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1564943"/>
              </p:ext>
            </p:extLst>
          </p:nvPr>
        </p:nvGraphicFramePr>
        <p:xfrm>
          <a:off x="2184400" y="2376487"/>
          <a:ext cx="8636000" cy="6005513"/>
        </p:xfrm>
        <a:graphic>
          <a:graphicData uri="http://schemas.openxmlformats.org/drawingml/2006/table">
            <a:tbl>
              <a:tblPr/>
              <a:tblGrid>
                <a:gridCol w="8636000"/>
              </a:tblGrid>
              <a:tr h="1123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0000"/>
                        <a:buFont typeface="Helvetica" pitchFamily="-109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4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Helvetica" pitchFamily="-109" charset="0"/>
                          <a:ea typeface="ヒラギノ角ゴ ProN W3" pitchFamily="-109" charset="-128"/>
                          <a:cs typeface="ヒラギノ角ゴ ProN W3" pitchFamily="-109" charset="-128"/>
                          <a:sym typeface="Helvetica" pitchFamily="-109" charset="0"/>
                        </a:rPr>
                        <a:t>Status-Line</a:t>
                      </a:r>
                      <a:endParaRPr kumimoji="0" lang="en-US" sz="4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Helvetica" pitchFamily="-109" charset="0"/>
                        <a:ea typeface="ヒラギノ角ゴ ProN W3" pitchFamily="-109" charset="-128"/>
                        <a:cs typeface="ヒラギノ角ゴ ProN W3" pitchFamily="-109" charset="-128"/>
                        <a:sym typeface="Helvetica" pitchFamily="-109" charset="0"/>
                      </a:endParaRPr>
                    </a:p>
                  </a:txBody>
                  <a:tcPr marL="50800" marR="50800" marT="50800" marB="50800" anchor="ctr" horzOverflow="overflow">
                    <a:lnL w="508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20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0000"/>
                        <a:buFont typeface="Helvetica" pitchFamily="-109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4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-109" charset="0"/>
                          <a:ea typeface="ヒラギノ角ゴ ProN W3" pitchFamily="-109" charset="-128"/>
                          <a:cs typeface="ヒラギノ角ゴ ProN W3" pitchFamily="-109" charset="-128"/>
                          <a:sym typeface="Helvetica" pitchFamily="-109" charset="0"/>
                        </a:rPr>
                        <a:t>Response </a:t>
                      </a:r>
                      <a:r>
                        <a:rPr kumimoji="0" lang="en-US" sz="4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-109" charset="0"/>
                          <a:ea typeface="ヒラギノ角ゴ ProN W3" pitchFamily="-109" charset="-128"/>
                          <a:cs typeface="ヒラギノ角ゴ ProN W3" pitchFamily="-109" charset="-128"/>
                          <a:sym typeface="Helvetica" pitchFamily="-109" charset="0"/>
                        </a:rPr>
                        <a:t>Headers</a:t>
                      </a:r>
                    </a:p>
                  </a:txBody>
                  <a:tcPr marL="50800" marR="50800" marT="50800" marB="50800" anchor="ctr" horzOverflow="overflow">
                    <a:lnL w="508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849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0000"/>
                        <a:buFont typeface="Helvetica" pitchFamily="-109" charset="0"/>
                        <a:buNone/>
                        <a:tabLst>
                          <a:tab pos="914400" algn="l"/>
                          <a:tab pos="914400" algn="l"/>
                        </a:tabLst>
                      </a:pPr>
                      <a:r>
                        <a:rPr kumimoji="0" lang="en-US" sz="4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-109" charset="0"/>
                          <a:ea typeface="ヒラギノ角ゴ ProN W3" pitchFamily="-109" charset="-128"/>
                          <a:cs typeface="ヒラギノ角ゴ ProN W3" pitchFamily="-109" charset="-128"/>
                          <a:sym typeface="Helvetica" pitchFamily="-109" charset="0"/>
                        </a:rPr>
                        <a:t>Message Body </a:t>
                      </a:r>
                      <a:endParaRPr kumimoji="0" lang="en-US" sz="4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-109" charset="0"/>
                        <a:ea typeface="ヒラギノ角ゴ ProN W3" pitchFamily="-109" charset="-128"/>
                        <a:cs typeface="ヒラギノ角ゴ ProN W3" pitchFamily="-109" charset="-128"/>
                        <a:sym typeface="Helvetica" pitchFamily="-109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0000"/>
                        <a:buFont typeface="Helvetica" pitchFamily="-109" charset="0"/>
                        <a:buNone/>
                        <a:tabLst>
                          <a:tab pos="914400" algn="l"/>
                          <a:tab pos="914400" algn="l"/>
                        </a:tabLst>
                      </a:pPr>
                      <a:r>
                        <a:rPr kumimoji="0" lang="en-US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-109" charset="0"/>
                          <a:ea typeface="ヒラギノ角ゴ ProN W3" pitchFamily="-109" charset="-128"/>
                          <a:cs typeface="ヒラギノ角ゴ ProN W3" pitchFamily="-109" charset="-128"/>
                          <a:sym typeface="Helvetica" pitchFamily="-109" charset="0"/>
                        </a:rPr>
                        <a:t>(e.g. contains an </a:t>
                      </a: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-109" charset="0"/>
                          <a:ea typeface="ヒラギノ角ゴ ProN W3" pitchFamily="-109" charset="-128"/>
                          <a:cs typeface="ヒラギノ角ゴ ProN W3" pitchFamily="-109" charset="-128"/>
                          <a:sym typeface="Helvetica" pitchFamily="-109" charset="0"/>
                        </a:rPr>
                        <a:t>HTML </a:t>
                      </a:r>
                      <a:r>
                        <a:rPr kumimoji="0" lang="en-US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-109" charset="0"/>
                          <a:ea typeface="ヒラギノ角ゴ ProN W3" pitchFamily="-109" charset="-128"/>
                          <a:cs typeface="ヒラギノ角ゴ ProN W3" pitchFamily="-109" charset="-128"/>
                          <a:sym typeface="Helvetica" pitchFamily="-109" charset="0"/>
                        </a:rPr>
                        <a:t>document)</a:t>
                      </a:r>
                      <a:endParaRPr kumimoji="0" lang="en-US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-109" charset="0"/>
                        <a:ea typeface="ヒラギノ角ゴ ProN W3" pitchFamily="-109" charset="-128"/>
                        <a:cs typeface="ヒラギノ角ゴ ProN W3" pitchFamily="-109" charset="-128"/>
                        <a:sym typeface="Helvetica" pitchFamily="-109" charset="0"/>
                      </a:endParaRPr>
                    </a:p>
                  </a:txBody>
                  <a:tcPr marL="50800" marR="50800" marT="50800" marB="50800" anchor="ctr" horzOverflow="overflow">
                    <a:lnL w="508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smtClean="0"/>
              <a:t>HTTP Response:</a:t>
            </a:r>
            <a:br>
              <a:rPr lang="en-US" sz="5400" dirty="0" smtClean="0"/>
            </a:br>
            <a:r>
              <a:rPr lang="en-US" sz="5400" dirty="0" smtClean="0"/>
              <a:t>Status-line &amp; Headers</a:t>
            </a:r>
            <a:endParaRPr lang="en-US" sz="5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25500" y="2286000"/>
          <a:ext cx="11353800" cy="505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15554"/>
                <a:gridCol w="8338246"/>
              </a:tblGrid>
              <a:tr h="457200">
                <a:tc gridSpan="2">
                  <a:txBody>
                    <a:bodyPr/>
                    <a:lstStyle/>
                    <a:p>
                      <a:pPr marL="0" marR="0" indent="0" algn="l" defTabSz="130034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>
                          <a:latin typeface="Courier New" pitchFamily="49" charset="0"/>
                          <a:cs typeface="Courier New" pitchFamily="49" charset="0"/>
                        </a:rPr>
                        <a:t>HTTP/1.1 200 OK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spcBef>
                          <a:spcPts val="1800"/>
                        </a:spcBef>
                        <a:buNone/>
                      </a:pPr>
                      <a:r>
                        <a:rPr lang="en-US" sz="2000" dirty="0" smtClean="0">
                          <a:latin typeface="Courier New" pitchFamily="49" charset="0"/>
                          <a:cs typeface="Courier New" pitchFamily="49" charset="0"/>
                        </a:rPr>
                        <a:t>Server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urier New" pitchFamily="49" charset="0"/>
                          <a:cs typeface="Courier New" pitchFamily="49" charset="0"/>
                        </a:rPr>
                        <a:t>Sun-ONE-Web-Server/6.1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urier New" pitchFamily="49" charset="0"/>
                          <a:cs typeface="Courier New" pitchFamily="49" charset="0"/>
                        </a:rPr>
                        <a:t>Date: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 smtClean="0">
                          <a:latin typeface="Courier New" pitchFamily="49" charset="0"/>
                          <a:cs typeface="Courier New" pitchFamily="49" charset="0"/>
                        </a:rPr>
                        <a:t>Mon, 06 Sep 2010 18:38:58 GMT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urier New" pitchFamily="49" charset="0"/>
                          <a:cs typeface="Courier New" pitchFamily="49" charset="0"/>
                        </a:rPr>
                        <a:t>Content-Type: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urier New" pitchFamily="49" charset="0"/>
                          <a:cs typeface="Courier New" pitchFamily="49" charset="0"/>
                        </a:rPr>
                        <a:t>text/html; </a:t>
                      </a:r>
                      <a:r>
                        <a:rPr lang="en-US" sz="2000" dirty="0" err="1" smtClean="0">
                          <a:latin typeface="Courier New" pitchFamily="49" charset="0"/>
                          <a:cs typeface="Courier New" pitchFamily="49" charset="0"/>
                        </a:rPr>
                        <a:t>charset</a:t>
                      </a:r>
                      <a:r>
                        <a:rPr lang="en-US" sz="2000" dirty="0" smtClean="0">
                          <a:latin typeface="Courier New" pitchFamily="49" charset="0"/>
                          <a:cs typeface="Courier New" pitchFamily="49" charset="0"/>
                        </a:rPr>
                        <a:t>=UTF-8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urier New" pitchFamily="49" charset="0"/>
                          <a:cs typeface="Courier New" pitchFamily="49" charset="0"/>
                        </a:rPr>
                        <a:t>Set-Cookie: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Courier New" pitchFamily="49" charset="0"/>
                          <a:cs typeface="Courier New" pitchFamily="49" charset="0"/>
                        </a:rPr>
                        <a:t>adxcl</a:t>
                      </a:r>
                      <a:r>
                        <a:rPr lang="en-US" sz="2000" dirty="0" smtClean="0">
                          <a:latin typeface="Courier New" pitchFamily="49" charset="0"/>
                          <a:cs typeface="Courier New" pitchFamily="49" charset="0"/>
                        </a:rPr>
                        <a:t>=t*1f68e=4d23facf:1261633043|t*21967=4d439ecf:1272896437|t*21968=4d439ecf:1272896015; expires=Tuesday, 06-Sep-2011 18:38:58 GMT; path=/; domain=.</a:t>
                      </a:r>
                      <a:r>
                        <a:rPr lang="en-US" sz="2000" dirty="0" err="1" smtClean="0">
                          <a:latin typeface="Courier New" pitchFamily="49" charset="0"/>
                          <a:cs typeface="Courier New" pitchFamily="49" charset="0"/>
                        </a:rPr>
                        <a:t>nytimes.com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urier New" pitchFamily="49" charset="0"/>
                          <a:cs typeface="Courier New" pitchFamily="49" charset="0"/>
                        </a:rPr>
                        <a:t>Expires: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2000" dirty="0" smtClean="0">
                          <a:latin typeface="Courier New" pitchFamily="49" charset="0"/>
                          <a:cs typeface="Courier New" pitchFamily="49" charset="0"/>
                        </a:rPr>
                        <a:t>Thu, 01 Dec 1994 16:00:00 GMT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urier New" pitchFamily="49" charset="0"/>
                          <a:cs typeface="Courier New" pitchFamily="49" charset="0"/>
                        </a:rPr>
                        <a:t>Cache-Control: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urier New" pitchFamily="49" charset="0"/>
                          <a:cs typeface="Courier New" pitchFamily="49" charset="0"/>
                        </a:rPr>
                        <a:t>no-cache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Courier New" pitchFamily="49" charset="0"/>
                          <a:cs typeface="Courier New" pitchFamily="49" charset="0"/>
                        </a:rPr>
                        <a:t>Pragma</a:t>
                      </a:r>
                      <a:r>
                        <a:rPr lang="en-US" sz="2000" dirty="0" smtClean="0">
                          <a:latin typeface="Courier New" pitchFamily="49" charset="0"/>
                          <a:cs typeface="Courier New" pitchFamily="49" charset="0"/>
                        </a:rPr>
                        <a:t>: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urier New" pitchFamily="49" charset="0"/>
                          <a:cs typeface="Courier New" pitchFamily="49" charset="0"/>
                        </a:rPr>
                        <a:t>no-cache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urier New" pitchFamily="49" charset="0"/>
                          <a:cs typeface="Courier New" pitchFamily="49" charset="0"/>
                        </a:rPr>
                        <a:t>Content-Encoding: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Courier New" pitchFamily="49" charset="0"/>
                          <a:cs typeface="Courier New" pitchFamily="49" charset="0"/>
                        </a:rPr>
                        <a:t>gzip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urier New" pitchFamily="49" charset="0"/>
                          <a:cs typeface="Courier New" pitchFamily="49" charset="0"/>
                        </a:rPr>
                        <a:t>Transfer-Encoding: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urier New" pitchFamily="49" charset="0"/>
                          <a:cs typeface="Courier New" pitchFamily="49" charset="0"/>
                        </a:rPr>
                        <a:t>chunked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947728" y="2310825"/>
            <a:ext cx="21339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 smtClean="0">
                <a:solidFill>
                  <a:srgbClr val="F7D489"/>
                </a:solidFill>
                <a:latin typeface="Kozuka Gothic Pro M" pitchFamily="34" charset="-128"/>
                <a:ea typeface="Kozuka Gothic Pro M" pitchFamily="34" charset="-128"/>
              </a:rPr>
              <a:t>status-line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7797800" y="2603212"/>
            <a:ext cx="2149928" cy="0"/>
          </a:xfrm>
          <a:prstGeom prst="straightConnector1">
            <a:avLst/>
          </a:prstGeom>
          <a:ln w="38100" cmpd="sng">
            <a:solidFill>
              <a:srgbClr val="F7D48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Request Line</a:t>
            </a:r>
          </a:p>
        </p:txBody>
      </p:sp>
      <p:sp>
        <p:nvSpPr>
          <p:cNvPr id="198659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sz="5400" b="1" dirty="0" smtClean="0">
                <a:solidFill>
                  <a:schemeClr val="tx1"/>
                </a:solidFill>
                <a:latin typeface="Gill Sans"/>
                <a:sym typeface="Courier" pitchFamily="-109" charset="0"/>
              </a:rPr>
              <a:t>Method   URI   Version</a:t>
            </a:r>
            <a:endParaRPr lang="en-US" b="1" dirty="0">
              <a:latin typeface="Gill Sans"/>
              <a:sym typeface="Courier" pitchFamily="-109" charset="0"/>
            </a:endParaRPr>
          </a:p>
          <a:p>
            <a:pPr algn="ctr">
              <a:buNone/>
            </a:pPr>
            <a:r>
              <a:rPr lang="en-US" sz="3600" b="1" dirty="0" smtClean="0">
                <a:latin typeface="Gill Sans"/>
                <a:cs typeface="Courier New" pitchFamily="49" charset="0"/>
                <a:sym typeface="Courier" pitchFamily="-109" charset="0"/>
              </a:rPr>
              <a:t>example:   </a:t>
            </a:r>
            <a:r>
              <a:rPr lang="en-US" sz="3600" b="1" dirty="0" smtClean="0">
                <a:latin typeface="Courier New" pitchFamily="49" charset="0"/>
                <a:cs typeface="Courier New" pitchFamily="49" charset="0"/>
              </a:rPr>
              <a:t>GET /index.html HTTP/1.1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Method can be GET, POST, HEAD, etc.</a:t>
            </a:r>
          </a:p>
          <a:p>
            <a:r>
              <a:rPr lang="en-US" dirty="0" smtClean="0"/>
              <a:t>URI is a Uniform Resource Identifier</a:t>
            </a:r>
          </a:p>
          <a:p>
            <a:pPr lvl="1"/>
            <a:r>
              <a:rPr lang="en-US" dirty="0" smtClean="0"/>
              <a:t>generally a URL (Uniform Resource Locator)</a:t>
            </a:r>
          </a:p>
          <a:p>
            <a:r>
              <a:rPr lang="en-US" dirty="0" smtClean="0"/>
              <a:t>Version is “HTTP/1.1”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Request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a number of methods, e.g. GET, POST, HEAD, PUT, DELETE ...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000" dirty="0" smtClean="0"/>
              <a:t>See </a:t>
            </a:r>
            <a:r>
              <a:rPr lang="en-US" sz="2000" dirty="0">
                <a:hlinkClick r:id="rId2"/>
              </a:rPr>
              <a:t>http://www.w3.org/Protocols/rfc2616/rfc2616-sec9.html#sec9</a:t>
            </a:r>
            <a:r>
              <a:rPr lang="en-US" sz="2000" dirty="0"/>
              <a:t> for a full listing </a:t>
            </a:r>
            <a:endParaRPr lang="en-US" dirty="0" smtClean="0"/>
          </a:p>
          <a:p>
            <a:r>
              <a:rPr lang="en-US" dirty="0" smtClean="0"/>
              <a:t>GET and POST have historically been the only supported methods for HTML forms </a:t>
            </a:r>
          </a:p>
          <a:p>
            <a:pPr lvl="1"/>
            <a:r>
              <a:rPr lang="en-US" dirty="0" smtClean="0"/>
              <a:t>and are by far the most common methods used</a:t>
            </a:r>
          </a:p>
          <a:p>
            <a:r>
              <a:rPr lang="en-US" dirty="0" smtClean="0"/>
              <a:t>HTML 5 allows HTML forms to use GET, POST, PUT, and DELETE natively</a:t>
            </a:r>
          </a:p>
          <a:p>
            <a:r>
              <a:rPr lang="en-US" dirty="0" smtClean="0"/>
              <a:t>For the purposes of this class, we will focus only on GET and POST</a:t>
            </a:r>
          </a:p>
        </p:txBody>
      </p:sp>
    </p:spTree>
    <p:extLst>
      <p:ext uri="{BB962C8B-B14F-4D97-AF65-F5344CB8AC3E}">
        <p14:creationId xmlns:p14="http://schemas.microsoft.com/office/powerpoint/2010/main" val="3560681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GET Method</a:t>
            </a:r>
          </a:p>
        </p:txBody>
      </p:sp>
      <p:sp>
        <p:nvSpPr>
          <p:cNvPr id="203779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Requests a resource from the server</a:t>
            </a:r>
          </a:p>
          <a:p>
            <a:r>
              <a:rPr lang="en-US" dirty="0" smtClean="0"/>
              <a:t>Most often used method</a:t>
            </a:r>
          </a:p>
          <a:p>
            <a:pPr lvl="1"/>
            <a:r>
              <a:rPr lang="en-US" dirty="0" smtClean="0"/>
              <a:t>Any time you click a hyperlink</a:t>
            </a:r>
          </a:p>
          <a:p>
            <a:r>
              <a:rPr lang="en-US" dirty="0" smtClean="0"/>
              <a:t>No content is sent in the request </a:t>
            </a:r>
          </a:p>
          <a:p>
            <a:pPr lvl="1"/>
            <a:r>
              <a:rPr lang="en-US" dirty="0" smtClean="0"/>
              <a:t>That is, the body is empty</a:t>
            </a:r>
          </a:p>
          <a:p>
            <a:pPr lvl="1"/>
            <a:r>
              <a:rPr lang="en-US" dirty="0" smtClean="0"/>
              <a:t>The blank line is the end of the request</a:t>
            </a:r>
          </a:p>
          <a:p>
            <a:endParaRPr lang="en-US" sz="2400" dirty="0" smtClean="0"/>
          </a:p>
          <a:p>
            <a:r>
              <a:rPr lang="en-US" sz="2400" dirty="0" smtClean="0"/>
              <a:t>From the HTTP Spec:</a:t>
            </a:r>
            <a:br>
              <a:rPr lang="en-US" sz="2400" dirty="0" smtClean="0"/>
            </a:br>
            <a:r>
              <a:rPr lang="en-US" sz="2400" dirty="0" smtClean="0">
                <a:hlinkClick r:id="rId2"/>
              </a:rPr>
              <a:t>http</a:t>
            </a:r>
            <a:r>
              <a:rPr lang="en-US" sz="2400" dirty="0">
                <a:hlinkClick r:id="rId2"/>
              </a:rPr>
              <a:t>://</a:t>
            </a:r>
            <a:r>
              <a:rPr lang="en-US" sz="2400" dirty="0" smtClean="0">
                <a:hlinkClick r:id="rId2"/>
              </a:rPr>
              <a:t>www.w3.org/Protocols/rfc2616/rfc2616-sec9.html#sec9.3</a:t>
            </a:r>
            <a:r>
              <a:rPr lang="en-US" sz="2400" dirty="0" smtClean="0"/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POST Method</a:t>
            </a:r>
          </a:p>
        </p:txBody>
      </p:sp>
      <p:sp>
        <p:nvSpPr>
          <p:cNvPr id="204803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(typically) to submit forms</a:t>
            </a:r>
          </a:p>
          <a:p>
            <a:pPr lvl="1"/>
            <a:r>
              <a:rPr lang="en-US" dirty="0" smtClean="0"/>
              <a:t>The form field values are included as the content of the request (in the message body) </a:t>
            </a:r>
          </a:p>
          <a:p>
            <a:pPr lvl="1"/>
            <a:r>
              <a:rPr lang="en-US" dirty="0" smtClean="0"/>
              <a:t>Requires additional headers (to specify how many bytes in the content, what kind of encoding, etc)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Uniform Resource Identifier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0289" y="2286000"/>
            <a:ext cx="11438079" cy="6177417"/>
          </a:xfrm>
        </p:spPr>
        <p:txBody>
          <a:bodyPr/>
          <a:lstStyle/>
          <a:p>
            <a:r>
              <a:rPr lang="en-US" sz="2700" dirty="0" smtClean="0"/>
              <a:t>URIs come in two flavors: URL and URN</a:t>
            </a:r>
            <a:endParaRPr lang="en-US" sz="2300" dirty="0" smtClean="0"/>
          </a:p>
          <a:p>
            <a:pPr lvl="1">
              <a:spcBef>
                <a:spcPts val="0"/>
              </a:spcBef>
            </a:pPr>
            <a:endParaRPr lang="en-US" sz="2300" dirty="0" smtClean="0"/>
          </a:p>
          <a:p>
            <a:pPr lvl="1"/>
            <a:r>
              <a:rPr lang="en-US" sz="2300" dirty="0" smtClean="0"/>
              <a:t>URL: Uniform Resource Locator</a:t>
            </a:r>
          </a:p>
          <a:p>
            <a:pPr lvl="2"/>
            <a:r>
              <a:rPr lang="en-US" sz="2200" b="1" i="1" dirty="0" smtClean="0"/>
              <a:t>where</a:t>
            </a:r>
            <a:r>
              <a:rPr lang="en-US" sz="2200" dirty="0" smtClean="0"/>
              <a:t> a thing is</a:t>
            </a:r>
          </a:p>
          <a:p>
            <a:pPr lvl="2"/>
            <a:r>
              <a:rPr lang="en-US" sz="2200" dirty="0" smtClean="0"/>
              <a:t>format : 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scheme://domain:port/path?query_string</a:t>
            </a:r>
            <a:br>
              <a:rPr lang="en-US" sz="22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(complete format: scheme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://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username:password@domain:port/path?query_string#anchor)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sz="2200" dirty="0" smtClean="0"/>
              <a:t>example: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http://www.example.com:8080/details.do?artkey=21</a:t>
            </a:r>
            <a:endParaRPr lang="en-US" sz="2300" dirty="0" smtClean="0"/>
          </a:p>
          <a:p>
            <a:pPr lvl="1">
              <a:spcBef>
                <a:spcPts val="0"/>
              </a:spcBef>
            </a:pPr>
            <a:endParaRPr lang="en-US" sz="2300" dirty="0" smtClean="0"/>
          </a:p>
          <a:p>
            <a:pPr lvl="1"/>
            <a:r>
              <a:rPr lang="en-US" sz="2300" dirty="0" smtClean="0"/>
              <a:t>URN: Uniform Resource Name</a:t>
            </a:r>
          </a:p>
          <a:p>
            <a:pPr lvl="2"/>
            <a:r>
              <a:rPr lang="en-US" sz="2200" b="1" i="1" dirty="0" smtClean="0"/>
              <a:t>what</a:t>
            </a:r>
            <a:r>
              <a:rPr lang="en-US" sz="2200" dirty="0" smtClean="0"/>
              <a:t> a thing is</a:t>
            </a:r>
          </a:p>
          <a:p>
            <a:pPr lvl="2"/>
            <a:r>
              <a:rPr lang="en-US" sz="2200" dirty="0" smtClean="0"/>
              <a:t>format: 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urn:</a:t>
            </a:r>
            <a:r>
              <a:rPr lang="en-US" sz="2200" i="1" dirty="0" err="1" smtClean="0">
                <a:latin typeface="Courier New" pitchFamily="49" charset="0"/>
                <a:cs typeface="Courier New" pitchFamily="49" charset="0"/>
              </a:rPr>
              <a:t>NamespaceIdentifier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2200" i="1" dirty="0" err="1" smtClean="0">
                <a:latin typeface="Courier New" pitchFamily="49" charset="0"/>
                <a:cs typeface="Courier New" pitchFamily="49" charset="0"/>
              </a:rPr>
              <a:t>NamespaceSpecificString</a:t>
            </a:r>
            <a:endParaRPr lang="en-US" sz="2200" i="1" dirty="0" smtClean="0"/>
          </a:p>
          <a:p>
            <a:pPr lvl="2"/>
            <a:r>
              <a:rPr lang="en-US" sz="2200" dirty="0" smtClean="0"/>
              <a:t>example:   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urn:isbn: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0765323117</a:t>
            </a:r>
            <a:endParaRPr lang="en-US" sz="2200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sz="2200" dirty="0" smtClean="0">
                <a:cs typeface="Courier New" pitchFamily="49" charset="0"/>
              </a:rPr>
              <a:t>resolvers can be used to map urns to </a:t>
            </a:r>
            <a:r>
              <a:rPr lang="en-US" sz="2200" dirty="0" err="1" smtClean="0">
                <a:cs typeface="Courier New" pitchFamily="49" charset="0"/>
              </a:rPr>
              <a:t>urls</a:t>
            </a:r>
            <a:endParaRPr lang="en-US" sz="2200" dirty="0" smtClean="0">
              <a:cs typeface="Courier New" pitchFamily="49" charset="0"/>
            </a:endParaRPr>
          </a:p>
          <a:p>
            <a:pPr lvl="1">
              <a:spcBef>
                <a:spcPts val="0"/>
              </a:spcBef>
            </a:pPr>
            <a:endParaRPr lang="en-US" sz="2400" dirty="0"/>
          </a:p>
          <a:p>
            <a:pPr lvl="1"/>
            <a:r>
              <a:rPr lang="en-US" sz="2400" dirty="0" smtClean="0"/>
              <a:t>RFC </a:t>
            </a:r>
            <a:r>
              <a:rPr lang="en-US" sz="2400" dirty="0"/>
              <a:t>2396, http://tools.ietf.org/html/rfc2396</a:t>
            </a:r>
          </a:p>
          <a:p>
            <a:pPr marL="497671" lvl="1" indent="0">
              <a:buNone/>
            </a:pPr>
            <a:endParaRPr lang="en-US" sz="2500" dirty="0" smtClean="0"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7565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Response Status-Line</a:t>
            </a:r>
          </a:p>
        </p:txBody>
      </p:sp>
      <p:sp>
        <p:nvSpPr>
          <p:cNvPr id="207875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sz="4000" b="1" dirty="0" smtClean="0">
                <a:solidFill>
                  <a:schemeClr val="tx1"/>
                </a:solidFill>
                <a:latin typeface="Gill Sans"/>
                <a:sym typeface="Courier" pitchFamily="-109" charset="0"/>
              </a:rPr>
              <a:t>HTTP-Version  Status-Code  Reason-Phrase</a:t>
            </a:r>
            <a:endParaRPr lang="en-US" sz="3200" i="1" dirty="0">
              <a:solidFill>
                <a:schemeClr val="tx1"/>
              </a:solidFill>
              <a:sym typeface="Courier" pitchFamily="-109" charset="0"/>
            </a:endParaRPr>
          </a:p>
          <a:p>
            <a:pPr algn="ctr">
              <a:buNone/>
            </a:pPr>
            <a:r>
              <a:rPr lang="en-US" sz="3600" b="1" dirty="0" smtClean="0">
                <a:latin typeface="Gill Sans"/>
                <a:cs typeface="Courier New" pitchFamily="49" charset="0"/>
                <a:sym typeface="Courier" pitchFamily="-109" charset="0"/>
              </a:rPr>
              <a:t>example: </a:t>
            </a:r>
            <a:r>
              <a:rPr lang="en-US" sz="3600" dirty="0" smtClean="0">
                <a:latin typeface="Courier New" pitchFamily="49" charset="0"/>
                <a:cs typeface="Courier New" pitchFamily="49" charset="0"/>
              </a:rPr>
              <a:t>HTTP/1.1 200 OK</a:t>
            </a:r>
          </a:p>
          <a:p>
            <a:endParaRPr lang="en-US" dirty="0" smtClean="0">
              <a:sym typeface="Courier" pitchFamily="-109" charset="0"/>
            </a:endParaRPr>
          </a:p>
          <a:p>
            <a:r>
              <a:rPr lang="en-US" dirty="0" smtClean="0">
                <a:sym typeface="Courier" pitchFamily="-109" charset="0"/>
              </a:rPr>
              <a:t>Version</a:t>
            </a:r>
            <a:r>
              <a:rPr lang="en-US" dirty="0" smtClean="0"/>
              <a:t> is the HTTP version</a:t>
            </a:r>
          </a:p>
          <a:p>
            <a:r>
              <a:rPr lang="en-US" dirty="0" smtClean="0">
                <a:sym typeface="Courier" pitchFamily="-109" charset="0"/>
                <a:hlinkClick r:id="rId2"/>
              </a:rPr>
              <a:t>Status-Code</a:t>
            </a:r>
            <a:r>
              <a:rPr lang="en-US" dirty="0" smtClean="0">
                <a:sym typeface="Courier" pitchFamily="-109" charset="0"/>
              </a:rPr>
              <a:t> </a:t>
            </a:r>
            <a:r>
              <a:rPr lang="en-US" dirty="0" smtClean="0"/>
              <a:t>is a 3 digit number</a:t>
            </a:r>
          </a:p>
          <a:p>
            <a:pPr lvl="1"/>
            <a:r>
              <a:rPr lang="en-US" dirty="0" smtClean="0"/>
              <a:t>200, 404, etc. </a:t>
            </a:r>
            <a:r>
              <a:rPr lang="en-US" sz="1600" dirty="0" smtClean="0"/>
              <a:t>(</a:t>
            </a:r>
            <a:r>
              <a:rPr lang="en-US" sz="1600" dirty="0"/>
              <a:t>see </a:t>
            </a:r>
            <a:r>
              <a:rPr lang="en-US" sz="1600" dirty="0">
                <a:hlinkClick r:id="rId2"/>
              </a:rPr>
              <a:t>http://www.w3.org/Protocols/rfc2616/rfc2616-sec10.</a:t>
            </a:r>
            <a:r>
              <a:rPr lang="en-US" sz="1600" dirty="0" smtClean="0">
                <a:hlinkClick r:id="rId2"/>
              </a:rPr>
              <a:t>html</a:t>
            </a:r>
            <a:r>
              <a:rPr lang="en-US" sz="1600" dirty="0" smtClean="0"/>
              <a:t> for a complete list)</a:t>
            </a:r>
          </a:p>
          <a:p>
            <a:r>
              <a:rPr lang="en-US" dirty="0" smtClean="0">
                <a:sym typeface="Courier" pitchFamily="-109" charset="0"/>
              </a:rPr>
              <a:t>Reason-Phrase</a:t>
            </a:r>
            <a:r>
              <a:rPr lang="en-US" dirty="0" smtClean="0"/>
              <a:t> is a description of the status</a:t>
            </a:r>
          </a:p>
          <a:p>
            <a:pPr lvl="1"/>
            <a:r>
              <a:rPr lang="en-US" dirty="0" smtClean="0"/>
              <a:t>OK, Not Found, etc.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revisited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Binary 0101 0010 0101 0000 0100 1001 = </a:t>
            </a:r>
          </a:p>
          <a:p>
            <a:r>
              <a:rPr lang="en-US" dirty="0" smtClean="0"/>
              <a:t>Hex 52 50 49 = </a:t>
            </a:r>
          </a:p>
          <a:p>
            <a:r>
              <a:rPr lang="en-US" dirty="0" smtClean="0"/>
              <a:t>ASCII </a:t>
            </a:r>
            <a:r>
              <a:rPr lang="en-US" dirty="0"/>
              <a:t>Decimal 82 80 73 = </a:t>
            </a:r>
            <a:endParaRPr lang="en-US" dirty="0" smtClean="0"/>
          </a:p>
          <a:p>
            <a:r>
              <a:rPr lang="en-US" dirty="0" smtClean="0"/>
              <a:t>____ In ASCII Text?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1197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Response Content</a:t>
            </a:r>
          </a:p>
        </p:txBody>
      </p:sp>
      <p:sp>
        <p:nvSpPr>
          <p:cNvPr id="209923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Often an HTML document (ASCII)</a:t>
            </a:r>
          </a:p>
          <a:p>
            <a:r>
              <a:rPr lang="en-US" smtClean="0"/>
              <a:t>Could be an image (binary)</a:t>
            </a:r>
          </a:p>
          <a:p>
            <a:r>
              <a:rPr lang="en-US" smtClean="0"/>
              <a:t>Could be anything...</a:t>
            </a:r>
          </a:p>
          <a:p>
            <a:pPr lvl="1"/>
            <a:r>
              <a:rPr lang="en-US" smtClean="0"/>
              <a:t>might not be something the client can understand... That’s why clients send an accept: header.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Request/Response Headers</a:t>
            </a:r>
          </a:p>
        </p:txBody>
      </p:sp>
      <p:sp>
        <p:nvSpPr>
          <p:cNvPr id="201731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These are “name: value” pairs</a:t>
            </a:r>
          </a:p>
          <a:p>
            <a:pPr lvl="1"/>
            <a:r>
              <a:rPr lang="en-US" sz="2900" dirty="0" smtClean="0"/>
              <a:t>e.g.    </a:t>
            </a:r>
            <a:r>
              <a:rPr lang="en-US" sz="2900" b="1" dirty="0" smtClean="0">
                <a:latin typeface="Courier New" pitchFamily="49" charset="0"/>
                <a:cs typeface="Courier New" pitchFamily="49" charset="0"/>
              </a:rPr>
              <a:t>Host: www.nytimes.com</a:t>
            </a:r>
          </a:p>
          <a:p>
            <a:r>
              <a:rPr lang="en-US" sz="3200" dirty="0" smtClean="0"/>
              <a:t>Each header is a single line that tells the server information about the request or response</a:t>
            </a:r>
          </a:p>
          <a:p>
            <a:r>
              <a:rPr lang="en-US" sz="3200" dirty="0" smtClean="0"/>
              <a:t>A blank line after the last header marks the end of the headers</a:t>
            </a:r>
          </a:p>
          <a:p>
            <a:r>
              <a:rPr lang="en-US" sz="3200" dirty="0" smtClean="0"/>
              <a:t>There are many headers.  A good listing may be found at </a:t>
            </a:r>
            <a:r>
              <a:rPr lang="en-US" sz="3200" dirty="0" smtClean="0">
                <a:hlinkClick r:id="rId2"/>
              </a:rPr>
              <a:t>http://en.wikipedia.org/wiki/List_of_HTTP_header_fields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(or you can look at the spec) </a:t>
            </a:r>
          </a:p>
        </p:txBody>
      </p:sp>
    </p:spTree>
    <p:extLst>
      <p:ext uri="{BB962C8B-B14F-4D97-AF65-F5344CB8AC3E}">
        <p14:creationId xmlns:p14="http://schemas.microsoft.com/office/powerpoint/2010/main" val="2611198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Making HTTP Requests</a:t>
            </a:r>
          </a:p>
        </p:txBody>
      </p:sp>
      <p:sp>
        <p:nvSpPr>
          <p:cNvPr id="210947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Use a browser</a:t>
            </a:r>
          </a:p>
          <a:p>
            <a:pPr lvl="1"/>
            <a:r>
              <a:rPr lang="en-US" sz="2800" dirty="0" smtClean="0"/>
              <a:t>Type in a URL - becomes a GET request.</a:t>
            </a:r>
          </a:p>
          <a:p>
            <a:pPr lvl="1"/>
            <a:r>
              <a:rPr lang="en-US" sz="2800" dirty="0" smtClean="0"/>
              <a:t>Click on a link - becomes a GET request.</a:t>
            </a:r>
          </a:p>
          <a:p>
            <a:pPr lvl="1"/>
            <a:r>
              <a:rPr lang="en-US" sz="2800" dirty="0" smtClean="0"/>
              <a:t>Submit a web form - could be GET or POST</a:t>
            </a:r>
          </a:p>
          <a:p>
            <a:r>
              <a:rPr lang="en-US" sz="3200" dirty="0" smtClean="0"/>
              <a:t>Use programs like </a:t>
            </a:r>
            <a:r>
              <a:rPr lang="en-US" sz="3200" dirty="0" err="1" smtClean="0">
                <a:sym typeface="Courier" pitchFamily="-109" charset="0"/>
              </a:rPr>
              <a:t>Wget</a:t>
            </a:r>
            <a:r>
              <a:rPr lang="en-US" sz="3200" dirty="0" smtClean="0"/>
              <a:t> or </a:t>
            </a:r>
            <a:r>
              <a:rPr lang="en-US" sz="3200" dirty="0" err="1" smtClean="0">
                <a:sym typeface="Courier" pitchFamily="-109" charset="0"/>
              </a:rPr>
              <a:t>cURL</a:t>
            </a:r>
            <a:endParaRPr lang="en-US" sz="3200" dirty="0" smtClean="0">
              <a:sym typeface="Courier" pitchFamily="-109" charset="0"/>
            </a:endParaRPr>
          </a:p>
          <a:p>
            <a:r>
              <a:rPr lang="en-US" sz="3200" dirty="0" smtClean="0">
                <a:sym typeface="Courier" pitchFamily="-109" charset="0"/>
              </a:rPr>
              <a:t>Use </a:t>
            </a:r>
            <a:r>
              <a:rPr lang="en-US" sz="3200" dirty="0" err="1" smtClean="0">
                <a:sym typeface="Courier" pitchFamily="-109" charset="0"/>
              </a:rPr>
              <a:t>XMLHttpRequest</a:t>
            </a:r>
            <a:r>
              <a:rPr lang="en-US" sz="3200" dirty="0" smtClean="0">
                <a:sym typeface="Courier" pitchFamily="-109" charset="0"/>
              </a:rPr>
              <a:t> (e.g. in AJAX-style interactions)</a:t>
            </a:r>
          </a:p>
          <a:p>
            <a:r>
              <a:rPr lang="en-US" sz="3200" dirty="0" smtClean="0">
                <a:sym typeface="Courier" pitchFamily="-109" charset="0"/>
              </a:rPr>
              <a:t>Bear in mind: when a web page is loaded in a browser, more requests will be fired off to download resources built into the page </a:t>
            </a:r>
          </a:p>
          <a:p>
            <a:pPr lvl="1"/>
            <a:r>
              <a:rPr lang="en-US" sz="2800" dirty="0" smtClean="0">
                <a:sym typeface="Courier" pitchFamily="-109" charset="0"/>
              </a:rPr>
              <a:t>e.g. images, CSS files, JS files, flash objects, </a:t>
            </a:r>
            <a:r>
              <a:rPr lang="en-US" sz="2800" dirty="0" err="1" smtClean="0">
                <a:sym typeface="Courier" pitchFamily="-109" charset="0"/>
              </a:rPr>
              <a:t>iframe</a:t>
            </a:r>
            <a:r>
              <a:rPr lang="en-US" sz="2800" dirty="0" smtClean="0">
                <a:sym typeface="Courier" pitchFamily="-109" charset="0"/>
              </a:rPr>
              <a:t> sources, etc.</a:t>
            </a:r>
            <a:endParaRPr lang="en-US" sz="28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1: Protocols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Download Lab 1 from the course website</a:t>
            </a:r>
          </a:p>
          <a:p>
            <a:r>
              <a:rPr lang="en-US" dirty="0" smtClean="0"/>
              <a:t>We will begin the lab in class</a:t>
            </a:r>
          </a:p>
          <a:p>
            <a:r>
              <a:rPr lang="en-US" dirty="0" smtClean="0"/>
              <a:t>It must be submitted before end of day </a:t>
            </a:r>
            <a:r>
              <a:rPr lang="en-US" smtClean="0"/>
              <a:t>of </a:t>
            </a:r>
            <a:r>
              <a:rPr lang="en-US" smtClean="0"/>
              <a:t>next class </a:t>
            </a:r>
            <a:r>
              <a:rPr lang="en-US" dirty="0" smtClean="0"/>
              <a:t>to the LMS assignments area for Lab 1</a:t>
            </a:r>
          </a:p>
          <a:p>
            <a:pPr lvl="1"/>
            <a:r>
              <a:rPr lang="en-US" dirty="0" smtClean="0"/>
              <a:t>Name the file "Lab1-</a:t>
            </a:r>
            <a:r>
              <a:rPr lang="en-US" i="1" dirty="0" smtClean="0"/>
              <a:t>YourFullName.</a:t>
            </a:r>
            <a:r>
              <a:rPr lang="en-US" dirty="0" smtClean="0"/>
              <a:t>docx" (if you do not have Word, you can use a text editor to answer the questions; save as a text file).</a:t>
            </a:r>
          </a:p>
          <a:p>
            <a:pPr lvl="1"/>
            <a:r>
              <a:rPr lang="en-US" dirty="0" smtClean="0"/>
              <a:t>Do not use Google docs/sheets</a:t>
            </a:r>
          </a:p>
        </p:txBody>
      </p:sp>
    </p:spTree>
    <p:extLst>
      <p:ext uri="{BB962C8B-B14F-4D97-AF65-F5344CB8AC3E}">
        <p14:creationId xmlns:p14="http://schemas.microsoft.com/office/powerpoint/2010/main" val="3663696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Further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/>
              <a:t>Hypertext Transfer Protocol</a:t>
            </a:r>
            <a:br>
              <a:rPr lang="de-DE" dirty="0"/>
            </a:br>
            <a:r>
              <a:rPr lang="de-DE" dirty="0">
                <a:hlinkClick r:id="rId2"/>
              </a:rPr>
              <a:t>http://</a:t>
            </a:r>
            <a:r>
              <a:rPr lang="de-DE" dirty="0" smtClean="0">
                <a:hlinkClick r:id="rId2"/>
              </a:rPr>
              <a:t>www.w3.org/Protocols/rfc2616/rfc2616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>
                <a:hlinkClick r:id="rId3"/>
              </a:rPr>
              <a:t>http://</a:t>
            </a:r>
            <a:r>
              <a:rPr lang="de-DE" dirty="0" smtClean="0">
                <a:hlinkClick r:id="rId3"/>
              </a:rPr>
              <a:t>www.ietf.org/rfc/rfc2616.txt</a:t>
            </a:r>
            <a:r>
              <a:rPr lang="de-DE" dirty="0" smtClean="0"/>
              <a:t> </a:t>
            </a:r>
            <a:endParaRPr lang="en-US" dirty="0" smtClean="0"/>
          </a:p>
          <a:p>
            <a:r>
              <a:rPr lang="en-US" dirty="0" smtClean="0"/>
              <a:t>XML </a:t>
            </a:r>
            <a:r>
              <a:rPr lang="en-US" dirty="0"/>
              <a:t>Entity and URI </a:t>
            </a:r>
            <a:r>
              <a:rPr lang="en-US" dirty="0" smtClean="0"/>
              <a:t>Resolvers </a:t>
            </a:r>
            <a:r>
              <a:rPr lang="en-US" dirty="0" smtClean="0">
                <a:hlinkClick r:id="rId4"/>
              </a:rPr>
              <a:t>http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xml.apache.org/commons/components/resolver/resolver-article.html</a:t>
            </a:r>
            <a:endParaRPr lang="en-US" dirty="0" smtClean="0"/>
          </a:p>
          <a:p>
            <a:r>
              <a:rPr lang="en-US" dirty="0" smtClean="0"/>
              <a:t>W3Schools Reference </a:t>
            </a:r>
            <a:r>
              <a:rPr lang="en-US" dirty="0" smtClean="0">
                <a:hlinkClick r:id="rId5"/>
              </a:rPr>
              <a:t>http</a:t>
            </a:r>
            <a:r>
              <a:rPr lang="en-US" dirty="0">
                <a:hlinkClick r:id="rId5"/>
              </a:rPr>
              <a:t>://</a:t>
            </a:r>
            <a:r>
              <a:rPr lang="en-US" dirty="0" smtClean="0">
                <a:hlinkClick r:id="rId5"/>
              </a:rPr>
              <a:t>www.w3schools.com/sitemap/sitemap_references.asp</a:t>
            </a:r>
            <a:r>
              <a:rPr lang="en-US" dirty="0"/>
              <a:t> 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mtClean="0"/>
              <a:t>List of Figures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6654801" y="1981200"/>
            <a:ext cx="5564294" cy="6471921"/>
          </a:xfrm>
        </p:spPr>
        <p:txBody>
          <a:bodyPr/>
          <a:lstStyle/>
          <a:p>
            <a:r>
              <a:rPr lang="en-US" dirty="0" smtClean="0"/>
              <a:t>Slides </a:t>
            </a:r>
            <a:r>
              <a:rPr lang="en-US" dirty="0"/>
              <a:t>2</a:t>
            </a:r>
            <a:r>
              <a:rPr lang="en-US" dirty="0" smtClean="0"/>
              <a:t> &amp; 3:</a:t>
            </a:r>
            <a:br>
              <a:rPr lang="en-US" dirty="0" smtClean="0"/>
            </a:br>
            <a:r>
              <a:rPr lang="en-US" dirty="0" smtClean="0"/>
              <a:t>Cisco ASR 1000 Series Aggregation Services Routers [Photograph]. Retrieved September 5, 2010 from </a:t>
            </a:r>
            <a:r>
              <a:rPr lang="en-US" dirty="0" smtClean="0">
                <a:hlinkClick r:id="rId6"/>
              </a:rPr>
              <a:t>http://www.cisco.com/en/US/products/ps9343/prod_view_selector.html</a:t>
            </a:r>
            <a:r>
              <a:rPr lang="en-US" dirty="0" smtClean="0"/>
              <a:t>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Cisco WS-C3750-48PS-S Catalyst 3750-48PS SMI Network Switch - 48-Port, 10/100, </a:t>
            </a:r>
            <a:r>
              <a:rPr lang="en-US" dirty="0" err="1" smtClean="0"/>
              <a:t>PoE</a:t>
            </a:r>
            <a:r>
              <a:rPr lang="en-US" dirty="0" smtClean="0"/>
              <a:t> [Photograph]. Retrieved September 5, 2010 from </a:t>
            </a:r>
            <a:r>
              <a:rPr lang="en-US" dirty="0" smtClean="0">
                <a:hlinkClick r:id="rId7"/>
              </a:rPr>
              <a:t>http://images.highspeedbackbone.net/skuimages/large/C94-2196-main.jpg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83871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Documents and Settings\arlen\Local Settings\Temporary Internet Files\Content.IE5\60JUL2MZ\MC900435242[1]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760200" y="2438400"/>
            <a:ext cx="1040076" cy="2057400"/>
          </a:xfrm>
          <a:prstGeom prst="rect">
            <a:avLst/>
          </a:prstGeom>
          <a:noFill/>
        </p:spPr>
      </p:pic>
      <p:pic>
        <p:nvPicPr>
          <p:cNvPr id="1027" name="Picture 3" descr="C:\Documents and Settings\arlen\Local Settings\Temporary Internet Files\Content.IE5\QLKWF6EG\MP900314180[1]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2514600"/>
            <a:ext cx="1549400" cy="1087162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Browsing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939800" y="2743200"/>
            <a:ext cx="300804" cy="5232086"/>
            <a:chOff x="4197031" y="2743200"/>
            <a:chExt cx="400369" cy="5232086"/>
          </a:xfrm>
        </p:grpSpPr>
        <p:sp>
          <p:nvSpPr>
            <p:cNvPr id="3" name="Rectangle 12"/>
            <p:cNvSpPr>
              <a:spLocks/>
            </p:cNvSpPr>
            <p:nvPr/>
          </p:nvSpPr>
          <p:spPr bwMode="auto">
            <a:xfrm>
              <a:off x="4197031" y="4725011"/>
              <a:ext cx="400369" cy="106618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vert270" anchor="ctr" anchorCtr="0"/>
            <a:lstStyle/>
            <a:p>
              <a:r>
                <a:rPr lang="en-US" sz="1400" dirty="0" smtClean="0">
                  <a:solidFill>
                    <a:schemeClr val="tx1"/>
                  </a:solidFill>
                  <a:latin typeface="Kozuka Gothic Pro M" pitchFamily="34" charset="-128"/>
                  <a:ea typeface="Kozuka Gothic Pro M" pitchFamily="34" charset="-128"/>
                </a:rPr>
                <a:t>Transport</a:t>
              </a:r>
              <a:endParaRPr lang="en-US" sz="1400" dirty="0">
                <a:solidFill>
                  <a:schemeClr val="tx1"/>
                </a:solidFill>
                <a:latin typeface="Kozuka Gothic Pro M" pitchFamily="34" charset="-128"/>
                <a:ea typeface="Kozuka Gothic Pro M" pitchFamily="34" charset="-128"/>
              </a:endParaRPr>
            </a:p>
          </p:txBody>
        </p:sp>
        <p:sp>
          <p:nvSpPr>
            <p:cNvPr id="4" name="Rectangle 12"/>
            <p:cNvSpPr>
              <a:spLocks/>
            </p:cNvSpPr>
            <p:nvPr/>
          </p:nvSpPr>
          <p:spPr bwMode="auto">
            <a:xfrm>
              <a:off x="4197031" y="5796410"/>
              <a:ext cx="400369" cy="90919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vert270" anchor="ctr" anchorCtr="0"/>
            <a:lstStyle/>
            <a:p>
              <a:r>
                <a:rPr lang="en-US" sz="1400" dirty="0" smtClean="0">
                  <a:solidFill>
                    <a:schemeClr val="tx1"/>
                  </a:solidFill>
                  <a:latin typeface="Kozuka Gothic Pro M" pitchFamily="34" charset="-128"/>
                  <a:ea typeface="Kozuka Gothic Pro M" pitchFamily="34" charset="-128"/>
                </a:rPr>
                <a:t>Network</a:t>
              </a:r>
              <a:endParaRPr lang="en-US" sz="1400" dirty="0">
                <a:latin typeface="Kozuka Gothic Pro M" pitchFamily="34" charset="-128"/>
                <a:ea typeface="Kozuka Gothic Pro M" pitchFamily="34" charset="-128"/>
              </a:endParaRPr>
            </a:p>
          </p:txBody>
        </p:sp>
        <p:sp>
          <p:nvSpPr>
            <p:cNvPr id="5" name="Rectangle 12"/>
            <p:cNvSpPr>
              <a:spLocks/>
            </p:cNvSpPr>
            <p:nvPr/>
          </p:nvSpPr>
          <p:spPr bwMode="auto">
            <a:xfrm>
              <a:off x="4197031" y="6705600"/>
              <a:ext cx="400369" cy="126968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vert270" anchor="ctr" anchorCtr="0"/>
            <a:lstStyle/>
            <a:p>
              <a:r>
                <a:rPr lang="en-US" sz="14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latin typeface="Kozuka Gothic Pro M" pitchFamily="34" charset="-128"/>
                  <a:ea typeface="Kozuka Gothic Pro M" pitchFamily="34" charset="-128"/>
                </a:rPr>
                <a:t>Link</a:t>
              </a:r>
            </a:p>
          </p:txBody>
        </p:sp>
        <p:sp>
          <p:nvSpPr>
            <p:cNvPr id="6" name="Rectangle 12"/>
            <p:cNvSpPr>
              <a:spLocks/>
            </p:cNvSpPr>
            <p:nvPr/>
          </p:nvSpPr>
          <p:spPr bwMode="auto">
            <a:xfrm>
              <a:off x="4197031" y="2743200"/>
              <a:ext cx="400369" cy="198181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vert270" anchor="ctr" anchorCtr="0"/>
            <a:lstStyle/>
            <a:p>
              <a:r>
                <a:rPr lang="en-US" sz="1400" dirty="0" smtClean="0">
                  <a:latin typeface="Kozuka Gothic Pro M" pitchFamily="34" charset="-128"/>
                  <a:ea typeface="Kozuka Gothic Pro M" pitchFamily="34" charset="-128"/>
                </a:rPr>
                <a:t>Application</a:t>
              </a:r>
              <a:endParaRPr lang="en-US" sz="1400" dirty="0">
                <a:latin typeface="Kozuka Gothic Pro M" pitchFamily="34" charset="-128"/>
                <a:ea typeface="Kozuka Gothic Pro M" pitchFamily="34" charset="-128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1684000" y="2743200"/>
            <a:ext cx="300804" cy="5232086"/>
            <a:chOff x="4197031" y="2743200"/>
            <a:chExt cx="400369" cy="5232086"/>
          </a:xfrm>
        </p:grpSpPr>
        <p:sp>
          <p:nvSpPr>
            <p:cNvPr id="9" name="Rectangle 12"/>
            <p:cNvSpPr>
              <a:spLocks/>
            </p:cNvSpPr>
            <p:nvPr/>
          </p:nvSpPr>
          <p:spPr bwMode="auto">
            <a:xfrm>
              <a:off x="4197031" y="4725011"/>
              <a:ext cx="400369" cy="106618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vert270" anchor="ctr" anchorCtr="0"/>
            <a:lstStyle/>
            <a:p>
              <a:r>
                <a:rPr lang="en-US" sz="1400" dirty="0" smtClean="0">
                  <a:solidFill>
                    <a:schemeClr val="tx1"/>
                  </a:solidFill>
                  <a:latin typeface="Kozuka Gothic Pro M" pitchFamily="34" charset="-128"/>
                  <a:ea typeface="Kozuka Gothic Pro M" pitchFamily="34" charset="-128"/>
                </a:rPr>
                <a:t>Transport</a:t>
              </a:r>
              <a:endParaRPr lang="en-US" sz="1400" dirty="0">
                <a:solidFill>
                  <a:schemeClr val="tx1"/>
                </a:solidFill>
                <a:latin typeface="Kozuka Gothic Pro M" pitchFamily="34" charset="-128"/>
                <a:ea typeface="Kozuka Gothic Pro M" pitchFamily="34" charset="-128"/>
              </a:endParaRPr>
            </a:p>
          </p:txBody>
        </p:sp>
        <p:sp>
          <p:nvSpPr>
            <p:cNvPr id="10" name="Rectangle 12"/>
            <p:cNvSpPr>
              <a:spLocks/>
            </p:cNvSpPr>
            <p:nvPr/>
          </p:nvSpPr>
          <p:spPr bwMode="auto">
            <a:xfrm>
              <a:off x="4197031" y="5796410"/>
              <a:ext cx="400369" cy="90919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vert270" anchor="ctr" anchorCtr="0"/>
            <a:lstStyle/>
            <a:p>
              <a:r>
                <a:rPr lang="en-US" sz="1400" dirty="0" smtClean="0">
                  <a:solidFill>
                    <a:schemeClr val="tx1"/>
                  </a:solidFill>
                  <a:latin typeface="Kozuka Gothic Pro M" pitchFamily="34" charset="-128"/>
                  <a:ea typeface="Kozuka Gothic Pro M" pitchFamily="34" charset="-128"/>
                </a:rPr>
                <a:t>Network</a:t>
              </a:r>
              <a:endParaRPr lang="en-US" sz="1400" dirty="0">
                <a:latin typeface="Kozuka Gothic Pro M" pitchFamily="34" charset="-128"/>
                <a:ea typeface="Kozuka Gothic Pro M" pitchFamily="34" charset="-128"/>
              </a:endParaRPr>
            </a:p>
          </p:txBody>
        </p:sp>
        <p:sp>
          <p:nvSpPr>
            <p:cNvPr id="11" name="Rectangle 12"/>
            <p:cNvSpPr>
              <a:spLocks/>
            </p:cNvSpPr>
            <p:nvPr/>
          </p:nvSpPr>
          <p:spPr bwMode="auto">
            <a:xfrm>
              <a:off x="4197031" y="6705600"/>
              <a:ext cx="400369" cy="126968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vert270" anchor="ctr" anchorCtr="0"/>
            <a:lstStyle/>
            <a:p>
              <a:r>
                <a:rPr lang="en-US" sz="14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latin typeface="Kozuka Gothic Pro M" pitchFamily="34" charset="-128"/>
                  <a:ea typeface="Kozuka Gothic Pro M" pitchFamily="34" charset="-128"/>
                </a:rPr>
                <a:t>Link</a:t>
              </a:r>
            </a:p>
          </p:txBody>
        </p:sp>
        <p:sp>
          <p:nvSpPr>
            <p:cNvPr id="12" name="Rectangle 12"/>
            <p:cNvSpPr>
              <a:spLocks/>
            </p:cNvSpPr>
            <p:nvPr/>
          </p:nvSpPr>
          <p:spPr bwMode="auto">
            <a:xfrm>
              <a:off x="4197031" y="2743200"/>
              <a:ext cx="400369" cy="198181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vert270" anchor="ctr" anchorCtr="0"/>
            <a:lstStyle/>
            <a:p>
              <a:r>
                <a:rPr lang="en-US" sz="1400" dirty="0" smtClean="0">
                  <a:latin typeface="Kozuka Gothic Pro M" pitchFamily="34" charset="-128"/>
                  <a:ea typeface="Kozuka Gothic Pro M" pitchFamily="34" charset="-128"/>
                </a:rPr>
                <a:t>Application</a:t>
              </a:r>
              <a:endParaRPr lang="en-US" sz="1400" dirty="0">
                <a:latin typeface="Kozuka Gothic Pro M" pitchFamily="34" charset="-128"/>
                <a:ea typeface="Kozuka Gothic Pro M" pitchFamily="34" charset="-128"/>
              </a:endParaRPr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6600" y="2895600"/>
            <a:ext cx="1078014" cy="1142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53497">
            <a:off x="2984955" y="3403749"/>
            <a:ext cx="533400" cy="840105"/>
          </a:xfrm>
          <a:prstGeom prst="rect">
            <a:avLst/>
          </a:prstGeom>
        </p:spPr>
      </p:pic>
      <p:pic>
        <p:nvPicPr>
          <p:cNvPr id="1030" name="Picture 6" descr="C:\Documents and Settings\arlen\Local Settings\Temporary Internet Files\Content.IE5\S1C6TV35\MC900432567[1]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397000" y="7772400"/>
            <a:ext cx="1295172" cy="1295172"/>
          </a:xfrm>
          <a:prstGeom prst="rect">
            <a:avLst/>
          </a:prstGeom>
          <a:noFill/>
        </p:spPr>
      </p:pic>
      <p:sp>
        <p:nvSpPr>
          <p:cNvPr id="1032" name="Cloud"/>
          <p:cNvSpPr>
            <a:spLocks noChangeAspect="1" noEditPoints="1" noChangeArrowheads="1"/>
          </p:cNvSpPr>
          <p:nvPr/>
        </p:nvSpPr>
        <p:spPr bwMode="auto">
          <a:xfrm>
            <a:off x="4064000" y="7924800"/>
            <a:ext cx="1250785" cy="83820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 w="9525">
            <a:solidFill>
              <a:srgbClr val="000000">
                <a:alpha val="15000"/>
              </a:srgbClr>
            </a:solidFill>
            <a:miter lim="800000"/>
            <a:headEnd/>
            <a:tailEnd/>
          </a:ln>
          <a:effectLst>
            <a:outerShdw blurRad="190500" dist="38100" dir="2700000" sx="101000" sy="101000" algn="tl" rotWithShape="0">
              <a:prstClr val="black">
                <a:alpha val="24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7" name="Picture 26" descr="cableModem.gif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25800" y="7772400"/>
            <a:ext cx="360827" cy="790575"/>
          </a:xfrm>
          <a:prstGeom prst="rect">
            <a:avLst/>
          </a:prstGeom>
        </p:spPr>
      </p:pic>
      <p:cxnSp>
        <p:nvCxnSpPr>
          <p:cNvPr id="29" name="Straight Connector 28"/>
          <p:cNvCxnSpPr>
            <a:stCxn id="1030" idx="3"/>
            <a:endCxn id="27" idx="1"/>
          </p:cNvCxnSpPr>
          <p:nvPr/>
        </p:nvCxnSpPr>
        <p:spPr>
          <a:xfrm flipV="1">
            <a:off x="2692172" y="8167688"/>
            <a:ext cx="533628" cy="252298"/>
          </a:xfrm>
          <a:prstGeom prst="line">
            <a:avLst/>
          </a:prstGeom>
          <a:ln w="38100" cmpd="sng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Cloud"/>
          <p:cNvSpPr>
            <a:spLocks noChangeAspect="1" noEditPoints="1" noChangeArrowheads="1"/>
          </p:cNvSpPr>
          <p:nvPr/>
        </p:nvSpPr>
        <p:spPr bwMode="auto">
          <a:xfrm>
            <a:off x="7035800" y="7924800"/>
            <a:ext cx="1250785" cy="83820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 w="9525">
            <a:solidFill>
              <a:srgbClr val="000000">
                <a:alpha val="15000"/>
              </a:srgbClr>
            </a:solidFill>
            <a:miter lim="800000"/>
            <a:headEnd/>
            <a:tailEnd/>
          </a:ln>
          <a:effectLst>
            <a:outerShdw blurRad="190500" dist="38100" dir="2700000" sx="101000" sy="101000" algn="tl" rotWithShape="0">
              <a:prstClr val="black">
                <a:alpha val="24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32" name="Straight Connector 31"/>
          <p:cNvCxnSpPr>
            <a:stCxn id="27" idx="3"/>
            <a:endCxn id="1032" idx="0"/>
          </p:cNvCxnSpPr>
          <p:nvPr/>
        </p:nvCxnSpPr>
        <p:spPr>
          <a:xfrm>
            <a:off x="3586627" y="8167688"/>
            <a:ext cx="481253" cy="176212"/>
          </a:xfrm>
          <a:prstGeom prst="line">
            <a:avLst/>
          </a:prstGeom>
          <a:ln w="38100" cmpd="sng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3" name="Picture 32" descr="router.gif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40400" y="7696200"/>
            <a:ext cx="723900" cy="1014557"/>
          </a:xfrm>
          <a:prstGeom prst="rect">
            <a:avLst/>
          </a:prstGeom>
        </p:spPr>
      </p:pic>
      <p:pic>
        <p:nvPicPr>
          <p:cNvPr id="34" name="Picture 33" descr="router.gif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88400" y="7620000"/>
            <a:ext cx="723900" cy="1014557"/>
          </a:xfrm>
          <a:prstGeom prst="rect">
            <a:avLst/>
          </a:prstGeom>
        </p:spPr>
      </p:pic>
      <p:pic>
        <p:nvPicPr>
          <p:cNvPr id="42" name="Picture 41" descr="nic.gif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5000" y="7620000"/>
            <a:ext cx="857250" cy="516194"/>
          </a:xfrm>
          <a:prstGeom prst="rect">
            <a:avLst/>
          </a:prstGeom>
        </p:spPr>
      </p:pic>
      <p:pic>
        <p:nvPicPr>
          <p:cNvPr id="43" name="Picture 42" descr="nic.gif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379200" y="7620000"/>
            <a:ext cx="857250" cy="516194"/>
          </a:xfrm>
          <a:prstGeom prst="rect">
            <a:avLst/>
          </a:prstGeom>
        </p:spPr>
      </p:pic>
      <p:cxnSp>
        <p:nvCxnSpPr>
          <p:cNvPr id="49" name="Straight Connector 48"/>
          <p:cNvCxnSpPr>
            <a:stCxn id="42" idx="2"/>
            <a:endCxn id="1030" idx="1"/>
          </p:cNvCxnSpPr>
          <p:nvPr/>
        </p:nvCxnSpPr>
        <p:spPr>
          <a:xfrm rot="16200000" flipH="1">
            <a:off x="1088416" y="8111402"/>
            <a:ext cx="283792" cy="333375"/>
          </a:xfrm>
          <a:prstGeom prst="line">
            <a:avLst/>
          </a:prstGeom>
          <a:ln w="38100" cmpd="sng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1032" idx="2"/>
            <a:endCxn id="33" idx="1"/>
          </p:cNvCxnSpPr>
          <p:nvPr/>
        </p:nvCxnSpPr>
        <p:spPr>
          <a:xfrm flipV="1">
            <a:off x="5313743" y="8203479"/>
            <a:ext cx="426657" cy="140421"/>
          </a:xfrm>
          <a:prstGeom prst="line">
            <a:avLst/>
          </a:prstGeom>
          <a:ln w="38100" cmpd="sng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33" idx="3"/>
            <a:endCxn id="30" idx="0"/>
          </p:cNvCxnSpPr>
          <p:nvPr/>
        </p:nvCxnSpPr>
        <p:spPr>
          <a:xfrm>
            <a:off x="6464300" y="8203479"/>
            <a:ext cx="575380" cy="140421"/>
          </a:xfrm>
          <a:prstGeom prst="line">
            <a:avLst/>
          </a:prstGeom>
          <a:ln w="38100" cmpd="sng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30" idx="2"/>
            <a:endCxn id="34" idx="1"/>
          </p:cNvCxnSpPr>
          <p:nvPr/>
        </p:nvCxnSpPr>
        <p:spPr>
          <a:xfrm flipV="1">
            <a:off x="8285543" y="8127279"/>
            <a:ext cx="502857" cy="216621"/>
          </a:xfrm>
          <a:prstGeom prst="line">
            <a:avLst/>
          </a:prstGeom>
          <a:ln w="38100" cmpd="sng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7" name="Picture 56" descr="switch.gif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083800" y="8305800"/>
            <a:ext cx="1352550" cy="284036"/>
          </a:xfrm>
          <a:prstGeom prst="rect">
            <a:avLst/>
          </a:prstGeom>
        </p:spPr>
      </p:pic>
      <p:cxnSp>
        <p:nvCxnSpPr>
          <p:cNvPr id="82" name="Straight Connector 81"/>
          <p:cNvCxnSpPr>
            <a:stCxn id="34" idx="3"/>
            <a:endCxn id="57" idx="1"/>
          </p:cNvCxnSpPr>
          <p:nvPr/>
        </p:nvCxnSpPr>
        <p:spPr>
          <a:xfrm>
            <a:off x="9512300" y="8127279"/>
            <a:ext cx="571500" cy="320539"/>
          </a:xfrm>
          <a:prstGeom prst="line">
            <a:avLst/>
          </a:prstGeom>
          <a:ln w="38100" cmpd="sng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57" idx="3"/>
            <a:endCxn id="43" idx="2"/>
          </p:cNvCxnSpPr>
          <p:nvPr/>
        </p:nvCxnSpPr>
        <p:spPr>
          <a:xfrm flipV="1">
            <a:off x="11436350" y="8136194"/>
            <a:ext cx="371475" cy="311624"/>
          </a:xfrm>
          <a:prstGeom prst="line">
            <a:avLst/>
          </a:prstGeom>
          <a:ln w="38100" cmpd="sng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2792094" y="1981200"/>
            <a:ext cx="74206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Kozuka Gothic Pro M" pitchFamily="34" charset="-128"/>
                <a:ea typeface="Kozuka Gothic Pro M" pitchFamily="34" charset="-128"/>
              </a:rPr>
              <a:t>1. TCP three-way-handshake: </a:t>
            </a:r>
            <a:r>
              <a:rPr lang="en-US" sz="2400" i="1" dirty="0" smtClean="0">
                <a:solidFill>
                  <a:schemeClr val="accent1">
                    <a:lumMod val="75000"/>
                  </a:schemeClr>
                </a:solidFill>
                <a:latin typeface="Kozuka Gothic Pro M" pitchFamily="34" charset="-128"/>
                <a:ea typeface="Kozuka Gothic Pro M" pitchFamily="34" charset="-128"/>
              </a:rPr>
              <a:t>establish a connection</a:t>
            </a:r>
          </a:p>
        </p:txBody>
      </p:sp>
      <p:cxnSp>
        <p:nvCxnSpPr>
          <p:cNvPr id="91" name="Straight Arrow Connector 90"/>
          <p:cNvCxnSpPr>
            <a:stCxn id="2050" idx="2"/>
          </p:cNvCxnSpPr>
          <p:nvPr/>
        </p:nvCxnSpPr>
        <p:spPr>
          <a:xfrm rot="5400000">
            <a:off x="1618757" y="4311839"/>
            <a:ext cx="1200395" cy="653307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2365960" y="5238690"/>
            <a:ext cx="9637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Kozuka Gothic Pro M" pitchFamily="34" charset="-128"/>
                <a:ea typeface="Kozuka Gothic Pro M" pitchFamily="34" charset="-128"/>
              </a:rPr>
              <a:t>1. SYN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8854263" y="5238690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Kozuka Gothic Pro M" pitchFamily="34" charset="-128"/>
                <a:ea typeface="Kozuka Gothic Pro M" pitchFamily="34" charset="-128"/>
              </a:rPr>
              <a:t>2. SYN+ACK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3417898" y="5238690"/>
            <a:ext cx="9717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Kozuka Gothic Pro M" pitchFamily="34" charset="-128"/>
                <a:ea typeface="Kozuka Gothic Pro M" pitchFamily="34" charset="-128"/>
              </a:rPr>
              <a:t>3. ACK</a:t>
            </a:r>
          </a:p>
        </p:txBody>
      </p:sp>
      <p:cxnSp>
        <p:nvCxnSpPr>
          <p:cNvPr id="103" name="Straight Arrow Connector 102"/>
          <p:cNvCxnSpPr>
            <a:stCxn id="150" idx="2"/>
            <a:endCxn id="152" idx="0"/>
          </p:cNvCxnSpPr>
          <p:nvPr/>
        </p:nvCxnSpPr>
        <p:spPr>
          <a:xfrm rot="5400000">
            <a:off x="1612225" y="5924550"/>
            <a:ext cx="571500" cy="1588"/>
          </a:xfrm>
          <a:prstGeom prst="straightConnector1">
            <a:avLst/>
          </a:prstGeom>
          <a:ln w="38100" cmpd="sng"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152" idx="2"/>
            <a:endCxn id="5" idx="3"/>
          </p:cNvCxnSpPr>
          <p:nvPr/>
        </p:nvCxnSpPr>
        <p:spPr>
          <a:xfrm rot="5400000">
            <a:off x="1194719" y="6637186"/>
            <a:ext cx="749143" cy="657371"/>
          </a:xfrm>
          <a:prstGeom prst="straightConnector1">
            <a:avLst/>
          </a:prstGeom>
          <a:ln w="38100" cmpd="sng"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stCxn id="151" idx="2"/>
            <a:endCxn id="153" idx="0"/>
          </p:cNvCxnSpPr>
          <p:nvPr/>
        </p:nvCxnSpPr>
        <p:spPr>
          <a:xfrm rot="5400000">
            <a:off x="10674696" y="5924204"/>
            <a:ext cx="571500" cy="692"/>
          </a:xfrm>
          <a:prstGeom prst="straightConnector1">
            <a:avLst/>
          </a:prstGeom>
          <a:ln w="38100" cmpd="sng"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stCxn id="153" idx="2"/>
            <a:endCxn id="11" idx="1"/>
          </p:cNvCxnSpPr>
          <p:nvPr/>
        </p:nvCxnSpPr>
        <p:spPr>
          <a:xfrm rot="16200000" flipH="1">
            <a:off x="10947479" y="6603921"/>
            <a:ext cx="749143" cy="723900"/>
          </a:xfrm>
          <a:prstGeom prst="straightConnector1">
            <a:avLst/>
          </a:prstGeom>
          <a:ln w="38100" cmpd="sng"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1191701" y="2590800"/>
            <a:ext cx="8707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Kozuka Gothic Pro M" pitchFamily="34" charset="-128"/>
                <a:ea typeface="Kozuka Gothic Pro M" pitchFamily="34" charset="-128"/>
              </a:rPr>
              <a:t>client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10801226" y="2602468"/>
            <a:ext cx="9396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Kozuka Gothic Pro M" pitchFamily="34" charset="-128"/>
                <a:ea typeface="Kozuka Gothic Pro M" pitchFamily="34" charset="-128"/>
              </a:rPr>
              <a:t>server</a:t>
            </a:r>
          </a:p>
        </p:txBody>
      </p:sp>
      <p:grpSp>
        <p:nvGrpSpPr>
          <p:cNvPr id="130" name="Group 129"/>
          <p:cNvGrpSpPr/>
          <p:nvPr/>
        </p:nvGrpSpPr>
        <p:grpSpPr>
          <a:xfrm>
            <a:off x="1298766" y="7391400"/>
            <a:ext cx="685800" cy="206566"/>
            <a:chOff x="1440149" y="7140766"/>
            <a:chExt cx="685800" cy="206566"/>
          </a:xfrm>
        </p:grpSpPr>
        <p:sp>
          <p:nvSpPr>
            <p:cNvPr id="129" name="Rectangle 128"/>
            <p:cNvSpPr/>
            <p:nvPr/>
          </p:nvSpPr>
          <p:spPr>
            <a:xfrm>
              <a:off x="1440149" y="7140766"/>
              <a:ext cx="685800" cy="20656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3" name="Group 122"/>
            <p:cNvGrpSpPr/>
            <p:nvPr/>
          </p:nvGrpSpPr>
          <p:grpSpPr>
            <a:xfrm>
              <a:off x="1549400" y="7162800"/>
              <a:ext cx="533400" cy="152400"/>
              <a:chOff x="3965766" y="6205251"/>
              <a:chExt cx="533400" cy="152400"/>
            </a:xfrm>
          </p:grpSpPr>
          <p:sp>
            <p:nvSpPr>
              <p:cNvPr id="124" name="Rectangle 123"/>
              <p:cNvSpPr/>
              <p:nvPr/>
            </p:nvSpPr>
            <p:spPr>
              <a:xfrm>
                <a:off x="3965766" y="6205251"/>
                <a:ext cx="533400" cy="1524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4086034" y="6226366"/>
                <a:ext cx="381000" cy="109251"/>
              </a:xfrm>
              <a:prstGeom prst="rect">
                <a:avLst/>
              </a:prstGeom>
              <a:solidFill>
                <a:schemeClr val="accent5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</p:grpSp>
      </p:grpSp>
      <p:grpSp>
        <p:nvGrpSpPr>
          <p:cNvPr id="131" name="Group 130"/>
          <p:cNvGrpSpPr/>
          <p:nvPr/>
        </p:nvGrpSpPr>
        <p:grpSpPr>
          <a:xfrm>
            <a:off x="10922000" y="7489634"/>
            <a:ext cx="685800" cy="206566"/>
            <a:chOff x="1440149" y="7140766"/>
            <a:chExt cx="685800" cy="206566"/>
          </a:xfrm>
        </p:grpSpPr>
        <p:sp>
          <p:nvSpPr>
            <p:cNvPr id="132" name="Rectangle 131"/>
            <p:cNvSpPr/>
            <p:nvPr/>
          </p:nvSpPr>
          <p:spPr>
            <a:xfrm>
              <a:off x="1440149" y="7140766"/>
              <a:ext cx="685800" cy="20656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3" name="Group 132"/>
            <p:cNvGrpSpPr/>
            <p:nvPr/>
          </p:nvGrpSpPr>
          <p:grpSpPr>
            <a:xfrm>
              <a:off x="1549400" y="7162800"/>
              <a:ext cx="533400" cy="152400"/>
              <a:chOff x="3965766" y="6205251"/>
              <a:chExt cx="533400" cy="152400"/>
            </a:xfrm>
          </p:grpSpPr>
          <p:sp>
            <p:nvSpPr>
              <p:cNvPr id="134" name="Rectangle 133"/>
              <p:cNvSpPr/>
              <p:nvPr/>
            </p:nvSpPr>
            <p:spPr>
              <a:xfrm>
                <a:off x="3965766" y="6205251"/>
                <a:ext cx="533400" cy="1524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135" name="Rectangle 134"/>
              <p:cNvSpPr/>
              <p:nvPr/>
            </p:nvSpPr>
            <p:spPr>
              <a:xfrm>
                <a:off x="4086034" y="6226366"/>
                <a:ext cx="381000" cy="109251"/>
              </a:xfrm>
              <a:prstGeom prst="rect">
                <a:avLst/>
              </a:prstGeom>
              <a:solidFill>
                <a:schemeClr val="accent5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</p:grpSp>
      </p:grpSp>
      <p:sp>
        <p:nvSpPr>
          <p:cNvPr id="142" name="TextBox 141"/>
          <p:cNvSpPr txBox="1"/>
          <p:nvPr/>
        </p:nvSpPr>
        <p:spPr>
          <a:xfrm>
            <a:off x="2235200" y="4643735"/>
            <a:ext cx="20794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  <a:latin typeface="Kozuka Gothic Pro M" pitchFamily="34" charset="-128"/>
                <a:ea typeface="Kozuka Gothic Pro M" pitchFamily="34" charset="-128"/>
              </a:rPr>
              <a:t>Note: There’s a DNS lookup</a:t>
            </a:r>
            <a:br>
              <a:rPr lang="en-US" sz="1200" dirty="0" smtClean="0">
                <a:solidFill>
                  <a:schemeClr val="accent1">
                    <a:lumMod val="75000"/>
                  </a:schemeClr>
                </a:solidFill>
                <a:latin typeface="Kozuka Gothic Pro M" pitchFamily="34" charset="-128"/>
                <a:ea typeface="Kozuka Gothic Pro M" pitchFamily="34" charset="-128"/>
              </a:rPr>
            </a:b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  <a:latin typeface="Kozuka Gothic Pro M" pitchFamily="34" charset="-128"/>
                <a:ea typeface="Kozuka Gothic Pro M" pitchFamily="34" charset="-128"/>
              </a:rPr>
              <a:t>of hostname over UDP...</a:t>
            </a:r>
          </a:p>
        </p:txBody>
      </p:sp>
      <p:sp>
        <p:nvSpPr>
          <p:cNvPr id="150" name="Rectangle 149"/>
          <p:cNvSpPr/>
          <p:nvPr/>
        </p:nvSpPr>
        <p:spPr>
          <a:xfrm>
            <a:off x="1402675" y="5257800"/>
            <a:ext cx="990600" cy="381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1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1">
                  <a:lumMod val="40000"/>
                  <a:lumOff val="60000"/>
                  <a:shade val="100000"/>
                  <a:satMod val="115000"/>
                </a:schemeClr>
              </a:gs>
            </a:gsLst>
            <a:lin ang="108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TCP</a:t>
            </a:r>
            <a:endParaRPr lang="en-US" sz="2400" dirty="0"/>
          </a:p>
        </p:txBody>
      </p:sp>
      <p:sp>
        <p:nvSpPr>
          <p:cNvPr id="151" name="Rectangle 150"/>
          <p:cNvSpPr/>
          <p:nvPr/>
        </p:nvSpPr>
        <p:spPr>
          <a:xfrm>
            <a:off x="10465492" y="5257800"/>
            <a:ext cx="990600" cy="381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1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1">
                  <a:lumMod val="40000"/>
                  <a:lumOff val="60000"/>
                  <a:shade val="100000"/>
                  <a:satMod val="115000"/>
                </a:schemeClr>
              </a:gs>
            </a:gsLst>
            <a:lin ang="108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TCP</a:t>
            </a:r>
            <a:endParaRPr lang="en-US" sz="2400" dirty="0"/>
          </a:p>
        </p:txBody>
      </p:sp>
      <p:sp>
        <p:nvSpPr>
          <p:cNvPr id="152" name="Rectangle 151"/>
          <p:cNvSpPr/>
          <p:nvPr/>
        </p:nvSpPr>
        <p:spPr>
          <a:xfrm>
            <a:off x="1402675" y="6210300"/>
            <a:ext cx="9906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IP</a:t>
            </a:r>
            <a:endParaRPr lang="en-US" sz="2400" dirty="0"/>
          </a:p>
        </p:txBody>
      </p:sp>
      <p:sp>
        <p:nvSpPr>
          <p:cNvPr id="153" name="Rectangle 152"/>
          <p:cNvSpPr/>
          <p:nvPr/>
        </p:nvSpPr>
        <p:spPr>
          <a:xfrm>
            <a:off x="10464800" y="6210300"/>
            <a:ext cx="9906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IP</a:t>
            </a:r>
            <a:endParaRPr lang="en-US" sz="2400" dirty="0"/>
          </a:p>
        </p:txBody>
      </p:sp>
      <p:sp>
        <p:nvSpPr>
          <p:cNvPr id="62" name="TextBox 61"/>
          <p:cNvSpPr txBox="1"/>
          <p:nvPr/>
        </p:nvSpPr>
        <p:spPr>
          <a:xfrm>
            <a:off x="12028933" y="7391400"/>
            <a:ext cx="6415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  <a:latin typeface="Kozuka Gothic Pro M" pitchFamily="34" charset="-128"/>
                <a:ea typeface="Kozuka Gothic Pro M" pitchFamily="34" charset="-128"/>
              </a:rPr>
              <a:t>MAC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30200" y="7467600"/>
            <a:ext cx="6415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  <a:latin typeface="Kozuka Gothic Pro M" pitchFamily="34" charset="-128"/>
                <a:ea typeface="Kozuka Gothic Pro M" pitchFamily="34" charset="-128"/>
              </a:rPr>
              <a:t>MAC</a:t>
            </a:r>
          </a:p>
        </p:txBody>
      </p:sp>
    </p:spTree>
    <p:extLst>
      <p:ext uri="{BB962C8B-B14F-4D97-AF65-F5344CB8AC3E}">
        <p14:creationId xmlns:p14="http://schemas.microsoft.com/office/powerpoint/2010/main" val="2145684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Documents and Settings\arlen\Local Settings\Temporary Internet Files\Content.IE5\60JUL2MZ\MC900435242[1]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760200" y="2438400"/>
            <a:ext cx="1040076" cy="2057400"/>
          </a:xfrm>
          <a:prstGeom prst="rect">
            <a:avLst/>
          </a:prstGeom>
          <a:noFill/>
        </p:spPr>
      </p:pic>
      <p:pic>
        <p:nvPicPr>
          <p:cNvPr id="1027" name="Picture 3" descr="C:\Documents and Settings\arlen\Local Settings\Temporary Internet Files\Content.IE5\QLKWF6EG\MP900314180[1]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2514600"/>
            <a:ext cx="1549400" cy="1087162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Browsing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939800" y="2743200"/>
            <a:ext cx="300804" cy="5232086"/>
            <a:chOff x="4197031" y="2743200"/>
            <a:chExt cx="400369" cy="5232086"/>
          </a:xfrm>
        </p:grpSpPr>
        <p:sp>
          <p:nvSpPr>
            <p:cNvPr id="3" name="Rectangle 12"/>
            <p:cNvSpPr>
              <a:spLocks/>
            </p:cNvSpPr>
            <p:nvPr/>
          </p:nvSpPr>
          <p:spPr bwMode="auto">
            <a:xfrm>
              <a:off x="4197031" y="4725011"/>
              <a:ext cx="400369" cy="106618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vert270" anchor="ctr" anchorCtr="0"/>
            <a:lstStyle/>
            <a:p>
              <a:r>
                <a:rPr lang="en-US" sz="1400" dirty="0" smtClean="0">
                  <a:solidFill>
                    <a:schemeClr val="tx1"/>
                  </a:solidFill>
                  <a:latin typeface="Kozuka Gothic Pro M" pitchFamily="34" charset="-128"/>
                  <a:ea typeface="Kozuka Gothic Pro M" pitchFamily="34" charset="-128"/>
                </a:rPr>
                <a:t>Transport</a:t>
              </a:r>
              <a:endParaRPr lang="en-US" sz="1400" dirty="0">
                <a:solidFill>
                  <a:schemeClr val="tx1"/>
                </a:solidFill>
                <a:latin typeface="Kozuka Gothic Pro M" pitchFamily="34" charset="-128"/>
                <a:ea typeface="Kozuka Gothic Pro M" pitchFamily="34" charset="-128"/>
              </a:endParaRPr>
            </a:p>
          </p:txBody>
        </p:sp>
        <p:sp>
          <p:nvSpPr>
            <p:cNvPr id="4" name="Rectangle 12"/>
            <p:cNvSpPr>
              <a:spLocks/>
            </p:cNvSpPr>
            <p:nvPr/>
          </p:nvSpPr>
          <p:spPr bwMode="auto">
            <a:xfrm>
              <a:off x="4197031" y="5796410"/>
              <a:ext cx="400369" cy="90919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vert270" anchor="ctr" anchorCtr="0"/>
            <a:lstStyle/>
            <a:p>
              <a:r>
                <a:rPr lang="en-US" sz="1400" dirty="0" smtClean="0">
                  <a:solidFill>
                    <a:schemeClr val="tx1"/>
                  </a:solidFill>
                  <a:latin typeface="Kozuka Gothic Pro M" pitchFamily="34" charset="-128"/>
                  <a:ea typeface="Kozuka Gothic Pro M" pitchFamily="34" charset="-128"/>
                </a:rPr>
                <a:t>Network</a:t>
              </a:r>
              <a:endParaRPr lang="en-US" sz="1400" dirty="0">
                <a:latin typeface="Kozuka Gothic Pro M" pitchFamily="34" charset="-128"/>
                <a:ea typeface="Kozuka Gothic Pro M" pitchFamily="34" charset="-128"/>
              </a:endParaRPr>
            </a:p>
          </p:txBody>
        </p:sp>
        <p:sp>
          <p:nvSpPr>
            <p:cNvPr id="5" name="Rectangle 12"/>
            <p:cNvSpPr>
              <a:spLocks/>
            </p:cNvSpPr>
            <p:nvPr/>
          </p:nvSpPr>
          <p:spPr bwMode="auto">
            <a:xfrm>
              <a:off x="4197031" y="6705600"/>
              <a:ext cx="400369" cy="126968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vert270" anchor="ctr" anchorCtr="0"/>
            <a:lstStyle/>
            <a:p>
              <a:r>
                <a:rPr lang="en-US" sz="14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latin typeface="Kozuka Gothic Pro M" pitchFamily="34" charset="-128"/>
                  <a:ea typeface="Kozuka Gothic Pro M" pitchFamily="34" charset="-128"/>
                </a:rPr>
                <a:t>Link</a:t>
              </a:r>
            </a:p>
          </p:txBody>
        </p:sp>
        <p:sp>
          <p:nvSpPr>
            <p:cNvPr id="6" name="Rectangle 12"/>
            <p:cNvSpPr>
              <a:spLocks/>
            </p:cNvSpPr>
            <p:nvPr/>
          </p:nvSpPr>
          <p:spPr bwMode="auto">
            <a:xfrm>
              <a:off x="4197031" y="2743200"/>
              <a:ext cx="400369" cy="198181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vert270" anchor="ctr" anchorCtr="0"/>
            <a:lstStyle/>
            <a:p>
              <a:r>
                <a:rPr lang="en-US" sz="1400" dirty="0" smtClean="0">
                  <a:latin typeface="Kozuka Gothic Pro M" pitchFamily="34" charset="-128"/>
                  <a:ea typeface="Kozuka Gothic Pro M" pitchFamily="34" charset="-128"/>
                </a:rPr>
                <a:t>Application</a:t>
              </a:r>
              <a:endParaRPr lang="en-US" sz="1400" dirty="0">
                <a:latin typeface="Kozuka Gothic Pro M" pitchFamily="34" charset="-128"/>
                <a:ea typeface="Kozuka Gothic Pro M" pitchFamily="34" charset="-128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1684000" y="2743200"/>
            <a:ext cx="300804" cy="5232086"/>
            <a:chOff x="4197031" y="2743200"/>
            <a:chExt cx="400369" cy="5232086"/>
          </a:xfrm>
        </p:grpSpPr>
        <p:sp>
          <p:nvSpPr>
            <p:cNvPr id="9" name="Rectangle 12"/>
            <p:cNvSpPr>
              <a:spLocks/>
            </p:cNvSpPr>
            <p:nvPr/>
          </p:nvSpPr>
          <p:spPr bwMode="auto">
            <a:xfrm>
              <a:off x="4197031" y="4725011"/>
              <a:ext cx="400369" cy="106618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vert270" anchor="ctr" anchorCtr="0"/>
            <a:lstStyle/>
            <a:p>
              <a:r>
                <a:rPr lang="en-US" sz="1400" dirty="0" smtClean="0">
                  <a:solidFill>
                    <a:schemeClr val="tx1"/>
                  </a:solidFill>
                  <a:latin typeface="Kozuka Gothic Pro M" pitchFamily="34" charset="-128"/>
                  <a:ea typeface="Kozuka Gothic Pro M" pitchFamily="34" charset="-128"/>
                </a:rPr>
                <a:t>Transport</a:t>
              </a:r>
              <a:endParaRPr lang="en-US" sz="1400" dirty="0">
                <a:solidFill>
                  <a:schemeClr val="tx1"/>
                </a:solidFill>
                <a:latin typeface="Kozuka Gothic Pro M" pitchFamily="34" charset="-128"/>
                <a:ea typeface="Kozuka Gothic Pro M" pitchFamily="34" charset="-128"/>
              </a:endParaRPr>
            </a:p>
          </p:txBody>
        </p:sp>
        <p:sp>
          <p:nvSpPr>
            <p:cNvPr id="10" name="Rectangle 12"/>
            <p:cNvSpPr>
              <a:spLocks/>
            </p:cNvSpPr>
            <p:nvPr/>
          </p:nvSpPr>
          <p:spPr bwMode="auto">
            <a:xfrm>
              <a:off x="4197031" y="5796410"/>
              <a:ext cx="400369" cy="90919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vert270" anchor="ctr" anchorCtr="0"/>
            <a:lstStyle/>
            <a:p>
              <a:r>
                <a:rPr lang="en-US" sz="1400" dirty="0" smtClean="0">
                  <a:solidFill>
                    <a:schemeClr val="tx1"/>
                  </a:solidFill>
                  <a:latin typeface="Kozuka Gothic Pro M" pitchFamily="34" charset="-128"/>
                  <a:ea typeface="Kozuka Gothic Pro M" pitchFamily="34" charset="-128"/>
                </a:rPr>
                <a:t>Network</a:t>
              </a:r>
              <a:endParaRPr lang="en-US" sz="1400" dirty="0">
                <a:latin typeface="Kozuka Gothic Pro M" pitchFamily="34" charset="-128"/>
                <a:ea typeface="Kozuka Gothic Pro M" pitchFamily="34" charset="-128"/>
              </a:endParaRPr>
            </a:p>
          </p:txBody>
        </p:sp>
        <p:sp>
          <p:nvSpPr>
            <p:cNvPr id="11" name="Rectangle 12"/>
            <p:cNvSpPr>
              <a:spLocks/>
            </p:cNvSpPr>
            <p:nvPr/>
          </p:nvSpPr>
          <p:spPr bwMode="auto">
            <a:xfrm>
              <a:off x="4197031" y="6705600"/>
              <a:ext cx="400369" cy="126968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vert270" anchor="ctr" anchorCtr="0"/>
            <a:lstStyle/>
            <a:p>
              <a:r>
                <a:rPr lang="en-US" sz="14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latin typeface="Kozuka Gothic Pro M" pitchFamily="34" charset="-128"/>
                  <a:ea typeface="Kozuka Gothic Pro M" pitchFamily="34" charset="-128"/>
                </a:rPr>
                <a:t>Link</a:t>
              </a:r>
            </a:p>
          </p:txBody>
        </p:sp>
        <p:sp>
          <p:nvSpPr>
            <p:cNvPr id="12" name="Rectangle 12"/>
            <p:cNvSpPr>
              <a:spLocks/>
            </p:cNvSpPr>
            <p:nvPr/>
          </p:nvSpPr>
          <p:spPr bwMode="auto">
            <a:xfrm>
              <a:off x="4197031" y="2743200"/>
              <a:ext cx="400369" cy="198181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vert270" anchor="ctr" anchorCtr="0"/>
            <a:lstStyle/>
            <a:p>
              <a:r>
                <a:rPr lang="en-US" sz="1400" dirty="0" smtClean="0">
                  <a:latin typeface="Kozuka Gothic Pro M" pitchFamily="34" charset="-128"/>
                  <a:ea typeface="Kozuka Gothic Pro M" pitchFamily="34" charset="-128"/>
                </a:rPr>
                <a:t>Application</a:t>
              </a:r>
              <a:endParaRPr lang="en-US" sz="1400" dirty="0">
                <a:latin typeface="Kozuka Gothic Pro M" pitchFamily="34" charset="-128"/>
                <a:ea typeface="Kozuka Gothic Pro M" pitchFamily="34" charset="-128"/>
              </a:endParaRPr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6600" y="2895600"/>
            <a:ext cx="1078014" cy="1142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 descr="C:\Documents and Settings\arlen\Local Settings\Temporary Internet Files\Content.IE5\S1C6TV35\MC900432567[1]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397000" y="7772400"/>
            <a:ext cx="1295172" cy="1295172"/>
          </a:xfrm>
          <a:prstGeom prst="rect">
            <a:avLst/>
          </a:prstGeom>
          <a:noFill/>
        </p:spPr>
      </p:pic>
      <p:sp>
        <p:nvSpPr>
          <p:cNvPr id="1032" name="Cloud"/>
          <p:cNvSpPr>
            <a:spLocks noChangeAspect="1" noEditPoints="1" noChangeArrowheads="1"/>
          </p:cNvSpPr>
          <p:nvPr/>
        </p:nvSpPr>
        <p:spPr bwMode="auto">
          <a:xfrm>
            <a:off x="4064000" y="7924800"/>
            <a:ext cx="1250785" cy="83820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 w="9525">
            <a:solidFill>
              <a:srgbClr val="000000">
                <a:alpha val="15000"/>
              </a:srgbClr>
            </a:solidFill>
            <a:miter lim="800000"/>
            <a:headEnd/>
            <a:tailEnd/>
          </a:ln>
          <a:effectLst>
            <a:outerShdw blurRad="190500" dist="38100" dir="2700000" sx="101000" sy="101000" algn="tl" rotWithShape="0">
              <a:prstClr val="black">
                <a:alpha val="24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7" name="Picture 26" descr="cableModem.gif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25800" y="7772400"/>
            <a:ext cx="360827" cy="790575"/>
          </a:xfrm>
          <a:prstGeom prst="rect">
            <a:avLst/>
          </a:prstGeom>
        </p:spPr>
      </p:pic>
      <p:cxnSp>
        <p:nvCxnSpPr>
          <p:cNvPr id="29" name="Straight Connector 28"/>
          <p:cNvCxnSpPr>
            <a:stCxn id="1030" idx="3"/>
            <a:endCxn id="27" idx="1"/>
          </p:cNvCxnSpPr>
          <p:nvPr/>
        </p:nvCxnSpPr>
        <p:spPr>
          <a:xfrm flipV="1">
            <a:off x="2692172" y="8167688"/>
            <a:ext cx="533628" cy="252298"/>
          </a:xfrm>
          <a:prstGeom prst="line">
            <a:avLst/>
          </a:prstGeom>
          <a:ln w="38100" cmpd="sng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Cloud"/>
          <p:cNvSpPr>
            <a:spLocks noChangeAspect="1" noEditPoints="1" noChangeArrowheads="1"/>
          </p:cNvSpPr>
          <p:nvPr/>
        </p:nvSpPr>
        <p:spPr bwMode="auto">
          <a:xfrm>
            <a:off x="7035800" y="7924800"/>
            <a:ext cx="1250785" cy="83820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 w="9525">
            <a:solidFill>
              <a:srgbClr val="000000">
                <a:alpha val="15000"/>
              </a:srgbClr>
            </a:solidFill>
            <a:miter lim="800000"/>
            <a:headEnd/>
            <a:tailEnd/>
          </a:ln>
          <a:effectLst>
            <a:outerShdw blurRad="190500" dist="38100" dir="2700000" sx="101000" sy="101000" algn="tl" rotWithShape="0">
              <a:prstClr val="black">
                <a:alpha val="24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32" name="Straight Connector 31"/>
          <p:cNvCxnSpPr>
            <a:stCxn id="27" idx="3"/>
            <a:endCxn id="1032" idx="0"/>
          </p:cNvCxnSpPr>
          <p:nvPr/>
        </p:nvCxnSpPr>
        <p:spPr>
          <a:xfrm>
            <a:off x="3586627" y="8167688"/>
            <a:ext cx="481253" cy="176212"/>
          </a:xfrm>
          <a:prstGeom prst="line">
            <a:avLst/>
          </a:prstGeom>
          <a:ln w="38100" cmpd="sng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3" name="Picture 32" descr="router.gif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40400" y="7696200"/>
            <a:ext cx="723900" cy="1014557"/>
          </a:xfrm>
          <a:prstGeom prst="rect">
            <a:avLst/>
          </a:prstGeom>
        </p:spPr>
      </p:pic>
      <p:pic>
        <p:nvPicPr>
          <p:cNvPr id="34" name="Picture 33" descr="router.gif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88400" y="7620000"/>
            <a:ext cx="723900" cy="1014557"/>
          </a:xfrm>
          <a:prstGeom prst="rect">
            <a:avLst/>
          </a:prstGeom>
        </p:spPr>
      </p:pic>
      <p:pic>
        <p:nvPicPr>
          <p:cNvPr id="42" name="Picture 41" descr="nic.gif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5000" y="7620000"/>
            <a:ext cx="857250" cy="516194"/>
          </a:xfrm>
          <a:prstGeom prst="rect">
            <a:avLst/>
          </a:prstGeom>
        </p:spPr>
      </p:pic>
      <p:pic>
        <p:nvPicPr>
          <p:cNvPr id="43" name="Picture 42" descr="nic.gif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379200" y="7620000"/>
            <a:ext cx="857250" cy="516194"/>
          </a:xfrm>
          <a:prstGeom prst="rect">
            <a:avLst/>
          </a:prstGeom>
        </p:spPr>
      </p:pic>
      <p:cxnSp>
        <p:nvCxnSpPr>
          <p:cNvPr id="49" name="Straight Connector 48"/>
          <p:cNvCxnSpPr>
            <a:stCxn id="42" idx="2"/>
            <a:endCxn id="1030" idx="1"/>
          </p:cNvCxnSpPr>
          <p:nvPr/>
        </p:nvCxnSpPr>
        <p:spPr>
          <a:xfrm rot="16200000" flipH="1">
            <a:off x="1088416" y="8111402"/>
            <a:ext cx="283792" cy="333375"/>
          </a:xfrm>
          <a:prstGeom prst="line">
            <a:avLst/>
          </a:prstGeom>
          <a:ln w="38100" cmpd="sng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1032" idx="2"/>
            <a:endCxn id="33" idx="1"/>
          </p:cNvCxnSpPr>
          <p:nvPr/>
        </p:nvCxnSpPr>
        <p:spPr>
          <a:xfrm flipV="1">
            <a:off x="5313743" y="8203479"/>
            <a:ext cx="426657" cy="140421"/>
          </a:xfrm>
          <a:prstGeom prst="line">
            <a:avLst/>
          </a:prstGeom>
          <a:ln w="38100" cmpd="sng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33" idx="3"/>
            <a:endCxn id="30" idx="0"/>
          </p:cNvCxnSpPr>
          <p:nvPr/>
        </p:nvCxnSpPr>
        <p:spPr>
          <a:xfrm>
            <a:off x="6464300" y="8203479"/>
            <a:ext cx="575380" cy="140421"/>
          </a:xfrm>
          <a:prstGeom prst="line">
            <a:avLst/>
          </a:prstGeom>
          <a:ln w="38100" cmpd="sng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30" idx="2"/>
            <a:endCxn id="34" idx="1"/>
          </p:cNvCxnSpPr>
          <p:nvPr/>
        </p:nvCxnSpPr>
        <p:spPr>
          <a:xfrm flipV="1">
            <a:off x="8285543" y="8127279"/>
            <a:ext cx="502857" cy="216621"/>
          </a:xfrm>
          <a:prstGeom prst="line">
            <a:avLst/>
          </a:prstGeom>
          <a:ln w="38100" cmpd="sng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7" name="Picture 56" descr="switch.gif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083800" y="8305800"/>
            <a:ext cx="1352550" cy="284036"/>
          </a:xfrm>
          <a:prstGeom prst="rect">
            <a:avLst/>
          </a:prstGeom>
        </p:spPr>
      </p:pic>
      <p:cxnSp>
        <p:nvCxnSpPr>
          <p:cNvPr id="82" name="Straight Connector 81"/>
          <p:cNvCxnSpPr>
            <a:stCxn id="34" idx="3"/>
            <a:endCxn id="57" idx="1"/>
          </p:cNvCxnSpPr>
          <p:nvPr/>
        </p:nvCxnSpPr>
        <p:spPr>
          <a:xfrm>
            <a:off x="9512300" y="8127279"/>
            <a:ext cx="571500" cy="320539"/>
          </a:xfrm>
          <a:prstGeom prst="line">
            <a:avLst/>
          </a:prstGeom>
          <a:ln w="38100" cmpd="sng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57" idx="3"/>
            <a:endCxn id="43" idx="2"/>
          </p:cNvCxnSpPr>
          <p:nvPr/>
        </p:nvCxnSpPr>
        <p:spPr>
          <a:xfrm flipV="1">
            <a:off x="11436350" y="8136194"/>
            <a:ext cx="371475" cy="311624"/>
          </a:xfrm>
          <a:prstGeom prst="line">
            <a:avLst/>
          </a:prstGeom>
          <a:ln w="38100" cmpd="sng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Rectangle 86"/>
          <p:cNvSpPr/>
          <p:nvPr/>
        </p:nvSpPr>
        <p:spPr>
          <a:xfrm>
            <a:off x="1402675" y="5257800"/>
            <a:ext cx="990600" cy="381000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TCP</a:t>
            </a:r>
            <a:endParaRPr lang="en-US" sz="2400" dirty="0"/>
          </a:p>
        </p:txBody>
      </p:sp>
      <p:sp>
        <p:nvSpPr>
          <p:cNvPr id="88" name="Rectangle 87"/>
          <p:cNvSpPr/>
          <p:nvPr/>
        </p:nvSpPr>
        <p:spPr>
          <a:xfrm>
            <a:off x="10465492" y="5257800"/>
            <a:ext cx="990600" cy="381000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TCP</a:t>
            </a:r>
            <a:endParaRPr lang="en-US" sz="2400" dirty="0"/>
          </a:p>
        </p:txBody>
      </p:sp>
      <p:sp>
        <p:nvSpPr>
          <p:cNvPr id="89" name="TextBox 88"/>
          <p:cNvSpPr txBox="1"/>
          <p:nvPr/>
        </p:nvSpPr>
        <p:spPr>
          <a:xfrm>
            <a:off x="2429835" y="1981200"/>
            <a:ext cx="81451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Kozuka Gothic Pro M" pitchFamily="34" charset="-128"/>
                <a:ea typeface="Kozuka Gothic Pro M" pitchFamily="34" charset="-128"/>
              </a:rPr>
              <a:t>2. Use the HTTP protocol to get a web page</a:t>
            </a:r>
            <a:b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Kozuka Gothic Pro M" pitchFamily="34" charset="-128"/>
                <a:ea typeface="Kozuka Gothic Pro M" pitchFamily="34" charset="-128"/>
              </a:rPr>
            </a:b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Kozuka Gothic Pro M" pitchFamily="34" charset="-128"/>
                <a:ea typeface="Kozuka Gothic Pro M" pitchFamily="34" charset="-128"/>
              </a:rPr>
              <a:t>(and we’ll make further requests for all its resources, too)</a:t>
            </a:r>
            <a:endParaRPr lang="en-US" sz="2400" i="1" dirty="0" smtClean="0">
              <a:solidFill>
                <a:schemeClr val="accent1">
                  <a:lumMod val="75000"/>
                </a:schemeClr>
              </a:solidFill>
              <a:latin typeface="Kozuka Gothic Pro M" pitchFamily="34" charset="-128"/>
              <a:ea typeface="Kozuka Gothic Pro M" pitchFamily="34" charset="-128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1402675" y="6210300"/>
            <a:ext cx="9906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IP</a:t>
            </a:r>
            <a:endParaRPr lang="en-US" sz="2400" dirty="0"/>
          </a:p>
        </p:txBody>
      </p:sp>
      <p:cxnSp>
        <p:nvCxnSpPr>
          <p:cNvPr id="103" name="Straight Arrow Connector 102"/>
          <p:cNvCxnSpPr>
            <a:stCxn id="87" idx="2"/>
            <a:endCxn id="92" idx="0"/>
          </p:cNvCxnSpPr>
          <p:nvPr/>
        </p:nvCxnSpPr>
        <p:spPr>
          <a:xfrm rot="5400000">
            <a:off x="1612225" y="5924550"/>
            <a:ext cx="571500" cy="1588"/>
          </a:xfrm>
          <a:prstGeom prst="straightConnector1">
            <a:avLst/>
          </a:prstGeom>
          <a:ln w="38100" cmpd="sng">
            <a:prstDash val="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92" idx="2"/>
            <a:endCxn id="5" idx="3"/>
          </p:cNvCxnSpPr>
          <p:nvPr/>
        </p:nvCxnSpPr>
        <p:spPr>
          <a:xfrm rot="5400000">
            <a:off x="1194719" y="6637186"/>
            <a:ext cx="749143" cy="657371"/>
          </a:xfrm>
          <a:prstGeom prst="straightConnector1">
            <a:avLst/>
          </a:prstGeom>
          <a:ln w="38100" cmpd="sng">
            <a:prstDash val="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Rectangle 105"/>
          <p:cNvSpPr/>
          <p:nvPr/>
        </p:nvSpPr>
        <p:spPr>
          <a:xfrm>
            <a:off x="10464800" y="6210300"/>
            <a:ext cx="9906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IP</a:t>
            </a:r>
            <a:endParaRPr lang="en-US" sz="2400" dirty="0"/>
          </a:p>
        </p:txBody>
      </p:sp>
      <p:cxnSp>
        <p:nvCxnSpPr>
          <p:cNvPr id="108" name="Straight Arrow Connector 107"/>
          <p:cNvCxnSpPr>
            <a:stCxn id="88" idx="2"/>
            <a:endCxn id="106" idx="0"/>
          </p:cNvCxnSpPr>
          <p:nvPr/>
        </p:nvCxnSpPr>
        <p:spPr>
          <a:xfrm rot="5400000">
            <a:off x="10674696" y="5924204"/>
            <a:ext cx="571500" cy="692"/>
          </a:xfrm>
          <a:prstGeom prst="straightConnector1">
            <a:avLst/>
          </a:prstGeom>
          <a:ln w="38100" cmpd="sng">
            <a:prstDash val="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stCxn id="106" idx="2"/>
            <a:endCxn id="11" idx="1"/>
          </p:cNvCxnSpPr>
          <p:nvPr/>
        </p:nvCxnSpPr>
        <p:spPr>
          <a:xfrm rot="16200000" flipH="1">
            <a:off x="10947479" y="6603921"/>
            <a:ext cx="749143" cy="723900"/>
          </a:xfrm>
          <a:prstGeom prst="straightConnector1">
            <a:avLst/>
          </a:prstGeom>
          <a:ln w="38100" cmpd="sng">
            <a:prstDash val="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343844" y="4278868"/>
            <a:ext cx="28631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Kozuka Gothic Pro M" pitchFamily="34" charset="-128"/>
                <a:ea typeface="Kozuka Gothic Pro M" pitchFamily="34" charset="-128"/>
              </a:rPr>
              <a:t>HTTP GET Request</a:t>
            </a:r>
            <a:endParaRPr lang="en-US" sz="2400" b="1" dirty="0">
              <a:solidFill>
                <a:schemeClr val="accent1">
                  <a:lumMod val="75000"/>
                </a:schemeClr>
              </a:solidFill>
              <a:latin typeface="Kozuka Gothic Pro M" pitchFamily="34" charset="-128"/>
              <a:ea typeface="Kozuka Gothic Pro M" pitchFamily="34" charset="-128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8788400" y="3048000"/>
            <a:ext cx="2514600" cy="533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apache web server</a:t>
            </a:r>
            <a:endParaRPr lang="en-US" sz="2000" b="1" dirty="0"/>
          </a:p>
        </p:txBody>
      </p:sp>
      <p:cxnSp>
        <p:nvCxnSpPr>
          <p:cNvPr id="52" name="Straight Arrow Connector 51"/>
          <p:cNvCxnSpPr>
            <a:stCxn id="2050" idx="2"/>
            <a:endCxn id="87" idx="0"/>
          </p:cNvCxnSpPr>
          <p:nvPr/>
        </p:nvCxnSpPr>
        <p:spPr>
          <a:xfrm rot="5400000">
            <a:off x="1612039" y="4324231"/>
            <a:ext cx="1219505" cy="647632"/>
          </a:xfrm>
          <a:prstGeom prst="straightConnector1">
            <a:avLst/>
          </a:prstGeom>
          <a:ln w="38100" cmpd="sng"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48" idx="2"/>
            <a:endCxn id="88" idx="0"/>
          </p:cNvCxnSpPr>
          <p:nvPr/>
        </p:nvCxnSpPr>
        <p:spPr>
          <a:xfrm rot="16200000" flipH="1">
            <a:off x="9665046" y="3962054"/>
            <a:ext cx="1676400" cy="915092"/>
          </a:xfrm>
          <a:prstGeom prst="straightConnector1">
            <a:avLst/>
          </a:prstGeom>
          <a:ln w="38100" cmpd="sng"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8102600" y="4278868"/>
            <a:ext cx="24303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Kozuka Gothic Pro M" pitchFamily="34" charset="-128"/>
                <a:ea typeface="Kozuka Gothic Pro M" pitchFamily="34" charset="-128"/>
              </a:rPr>
              <a:t>HTTP Response</a:t>
            </a:r>
            <a:endParaRPr lang="en-US" sz="2400" b="1" dirty="0">
              <a:solidFill>
                <a:schemeClr val="accent1">
                  <a:lumMod val="75000"/>
                </a:schemeClr>
              </a:solidFill>
              <a:latin typeface="Kozuka Gothic Pro M" pitchFamily="34" charset="-128"/>
              <a:ea typeface="Kozuka Gothic Pro M" pitchFamily="34" charset="-128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393157" y="5300246"/>
            <a:ext cx="1670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chemeClr val="accent1">
                    <a:lumMod val="75000"/>
                  </a:schemeClr>
                </a:solidFill>
                <a:latin typeface="Kozuka Gothic Pro M" pitchFamily="34" charset="-128"/>
                <a:ea typeface="Kozuka Gothic Pro M" pitchFamily="34" charset="-128"/>
              </a:rPr>
              <a:t>ESTABLISHED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8788400" y="5300246"/>
            <a:ext cx="1670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chemeClr val="accent1">
                    <a:lumMod val="75000"/>
                  </a:schemeClr>
                </a:solidFill>
                <a:latin typeface="Kozuka Gothic Pro M" pitchFamily="34" charset="-128"/>
                <a:ea typeface="Kozuka Gothic Pro M" pitchFamily="34" charset="-128"/>
              </a:rPr>
              <a:t>ESTABLISHED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2028933" y="7391400"/>
            <a:ext cx="6415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  <a:latin typeface="Kozuka Gothic Pro M" pitchFamily="34" charset="-128"/>
                <a:ea typeface="Kozuka Gothic Pro M" pitchFamily="34" charset="-128"/>
              </a:rPr>
              <a:t>MAC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1068623" y="5029200"/>
            <a:ext cx="4299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  <a:latin typeface="Kozuka Gothic Pro M" pitchFamily="34" charset="-128"/>
                <a:ea typeface="Kozuka Gothic Pro M" pitchFamily="34" charset="-128"/>
              </a:rPr>
              <a:t>:80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191701" y="2590800"/>
            <a:ext cx="8707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Kozuka Gothic Pro M" pitchFamily="34" charset="-128"/>
                <a:ea typeface="Kozuka Gothic Pro M" pitchFamily="34" charset="-128"/>
              </a:rPr>
              <a:t>client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0801226" y="2602468"/>
            <a:ext cx="9396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Kozuka Gothic Pro M" pitchFamily="34" charset="-128"/>
                <a:ea typeface="Kozuka Gothic Pro M" pitchFamily="34" charset="-128"/>
              </a:rPr>
              <a:t>server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330200" y="7467600"/>
            <a:ext cx="6415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  <a:latin typeface="Kozuka Gothic Pro M" pitchFamily="34" charset="-128"/>
                <a:ea typeface="Kozuka Gothic Pro M" pitchFamily="34" charset="-128"/>
              </a:rPr>
              <a:t>MAC</a:t>
            </a:r>
          </a:p>
        </p:txBody>
      </p:sp>
      <p:grpSp>
        <p:nvGrpSpPr>
          <p:cNvPr id="77" name="Group 76"/>
          <p:cNvGrpSpPr/>
          <p:nvPr/>
        </p:nvGrpSpPr>
        <p:grpSpPr>
          <a:xfrm>
            <a:off x="1298766" y="7391400"/>
            <a:ext cx="685800" cy="206566"/>
            <a:chOff x="1440149" y="7140766"/>
            <a:chExt cx="685800" cy="206566"/>
          </a:xfrm>
        </p:grpSpPr>
        <p:sp>
          <p:nvSpPr>
            <p:cNvPr id="78" name="Rectangle 77"/>
            <p:cNvSpPr/>
            <p:nvPr/>
          </p:nvSpPr>
          <p:spPr>
            <a:xfrm>
              <a:off x="1440149" y="7140766"/>
              <a:ext cx="685800" cy="20656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9" name="Group 122"/>
            <p:cNvGrpSpPr/>
            <p:nvPr/>
          </p:nvGrpSpPr>
          <p:grpSpPr>
            <a:xfrm>
              <a:off x="1549400" y="7162800"/>
              <a:ext cx="533400" cy="152400"/>
              <a:chOff x="3965766" y="6205251"/>
              <a:chExt cx="533400" cy="152400"/>
            </a:xfrm>
          </p:grpSpPr>
          <p:sp>
            <p:nvSpPr>
              <p:cNvPr id="80" name="Rectangle 79"/>
              <p:cNvSpPr/>
              <p:nvPr/>
            </p:nvSpPr>
            <p:spPr>
              <a:xfrm>
                <a:off x="3965766" y="6205251"/>
                <a:ext cx="533400" cy="1524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4086034" y="6226366"/>
                <a:ext cx="381000" cy="109251"/>
              </a:xfrm>
              <a:prstGeom prst="rect">
                <a:avLst/>
              </a:prstGeom>
              <a:solidFill>
                <a:schemeClr val="accent5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</p:grpSp>
      </p:grpSp>
      <p:grpSp>
        <p:nvGrpSpPr>
          <p:cNvPr id="83" name="Group 82"/>
          <p:cNvGrpSpPr/>
          <p:nvPr/>
        </p:nvGrpSpPr>
        <p:grpSpPr>
          <a:xfrm>
            <a:off x="10922000" y="7489634"/>
            <a:ext cx="685800" cy="206566"/>
            <a:chOff x="1440149" y="7140766"/>
            <a:chExt cx="685800" cy="206566"/>
          </a:xfrm>
        </p:grpSpPr>
        <p:sp>
          <p:nvSpPr>
            <p:cNvPr id="85" name="Rectangle 84"/>
            <p:cNvSpPr/>
            <p:nvPr/>
          </p:nvSpPr>
          <p:spPr>
            <a:xfrm>
              <a:off x="1440149" y="7140766"/>
              <a:ext cx="685800" cy="20656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6" name="Group 132"/>
            <p:cNvGrpSpPr/>
            <p:nvPr/>
          </p:nvGrpSpPr>
          <p:grpSpPr>
            <a:xfrm>
              <a:off x="1549400" y="7162800"/>
              <a:ext cx="533400" cy="152400"/>
              <a:chOff x="3965766" y="6205251"/>
              <a:chExt cx="533400" cy="152400"/>
            </a:xfrm>
          </p:grpSpPr>
          <p:sp>
            <p:nvSpPr>
              <p:cNvPr id="90" name="Rectangle 89"/>
              <p:cNvSpPr/>
              <p:nvPr/>
            </p:nvSpPr>
            <p:spPr>
              <a:xfrm>
                <a:off x="3965766" y="6205251"/>
                <a:ext cx="533400" cy="1524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4086034" y="6226366"/>
                <a:ext cx="381000" cy="109251"/>
              </a:xfrm>
              <a:prstGeom prst="rect">
                <a:avLst/>
              </a:prstGeom>
              <a:solidFill>
                <a:schemeClr val="accent5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45684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Web Browsing, In Words</a:t>
            </a:r>
            <a:endParaRPr lang="en-US" dirty="0" smtClean="0"/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Your browser makes an HTTP request to a domain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The domain name is translated into its IP address (DNS)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The request is routed to the destination address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The server on the other end handles the request and builds a response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The response gets routed back to your machine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Your browser takes that response and displays it ... and makes requests for any other resources </a:t>
            </a:r>
            <a:r>
              <a:rPr lang="en-US" sz="3200" smtClean="0"/>
              <a:t>the response may </a:t>
            </a:r>
            <a:r>
              <a:rPr lang="en-US" sz="3200" dirty="0" smtClean="0"/>
              <a:t>include</a:t>
            </a:r>
          </a:p>
        </p:txBody>
      </p:sp>
    </p:spTree>
    <p:extLst>
      <p:ext uri="{BB962C8B-B14F-4D97-AF65-F5344CB8AC3E}">
        <p14:creationId xmlns:p14="http://schemas.microsoft.com/office/powerpoint/2010/main" val="1128941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0289" y="153617"/>
            <a:ext cx="11438079" cy="1065583"/>
          </a:xfrm>
        </p:spPr>
        <p:txBody>
          <a:bodyPr/>
          <a:lstStyle/>
          <a:p>
            <a:r>
              <a:rPr lang="en-US" dirty="0" smtClean="0"/>
              <a:t>VPN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02600" y="5334000"/>
            <a:ext cx="4363755" cy="308768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11825" y="1676400"/>
            <a:ext cx="102616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l">
              <a:buFont typeface="Arial" charset="0"/>
              <a:buChar char="•"/>
            </a:pPr>
            <a:r>
              <a:rPr lang="en-US" sz="2400" dirty="0" smtClean="0">
                <a:solidFill>
                  <a:srgbClr val="222222"/>
                </a:solidFill>
                <a:latin typeface="+mn-lt"/>
              </a:rPr>
              <a:t>According to </a:t>
            </a:r>
            <a:r>
              <a:rPr lang="en-US" sz="2400" dirty="0" err="1" smtClean="0">
                <a:solidFill>
                  <a:srgbClr val="222222"/>
                </a:solidFill>
                <a:latin typeface="+mn-lt"/>
              </a:rPr>
              <a:t>Wikipedis</a:t>
            </a:r>
            <a:r>
              <a:rPr lang="en-US" sz="2400" dirty="0" smtClean="0">
                <a:solidFill>
                  <a:srgbClr val="222222"/>
                </a:solidFill>
                <a:latin typeface="+mn-lt"/>
              </a:rPr>
              <a:t>: A</a:t>
            </a:r>
            <a:r>
              <a:rPr lang="en-US" sz="2400" dirty="0">
                <a:solidFill>
                  <a:srgbClr val="222222"/>
                </a:solidFill>
                <a:latin typeface="+mn-lt"/>
              </a:rPr>
              <a:t> </a:t>
            </a:r>
            <a:r>
              <a:rPr lang="en-US" sz="2400" b="1" dirty="0">
                <a:solidFill>
                  <a:srgbClr val="222222"/>
                </a:solidFill>
                <a:latin typeface="+mn-lt"/>
              </a:rPr>
              <a:t>virtual private network</a:t>
            </a:r>
            <a:r>
              <a:rPr lang="en-US" sz="2400" dirty="0">
                <a:solidFill>
                  <a:srgbClr val="222222"/>
                </a:solidFill>
                <a:latin typeface="+mn-lt"/>
              </a:rPr>
              <a:t> (</a:t>
            </a:r>
            <a:r>
              <a:rPr lang="en-US" sz="2400" b="1" dirty="0">
                <a:solidFill>
                  <a:srgbClr val="222222"/>
                </a:solidFill>
                <a:latin typeface="+mn-lt"/>
              </a:rPr>
              <a:t>VPN</a:t>
            </a:r>
            <a:r>
              <a:rPr lang="en-US" sz="2400" dirty="0">
                <a:solidFill>
                  <a:srgbClr val="222222"/>
                </a:solidFill>
                <a:latin typeface="+mn-lt"/>
              </a:rPr>
              <a:t>) extends a </a:t>
            </a:r>
            <a:r>
              <a:rPr lang="en-US" sz="2400" dirty="0">
                <a:solidFill>
                  <a:srgbClr val="0B0080"/>
                </a:solidFill>
                <a:latin typeface="+mn-lt"/>
                <a:hlinkClick r:id="rId3" tooltip="Private network"/>
              </a:rPr>
              <a:t>private network</a:t>
            </a:r>
            <a:r>
              <a:rPr lang="en-US" sz="2400" dirty="0">
                <a:solidFill>
                  <a:srgbClr val="222222"/>
                </a:solidFill>
                <a:latin typeface="+mn-lt"/>
              </a:rPr>
              <a:t> across a public network, and enables users to send and receive data across shared or public networks </a:t>
            </a:r>
            <a:r>
              <a:rPr lang="en-US" sz="2400" b="1" i="1" dirty="0">
                <a:solidFill>
                  <a:srgbClr val="222222"/>
                </a:solidFill>
                <a:latin typeface="+mn-lt"/>
              </a:rPr>
              <a:t>as if</a:t>
            </a:r>
            <a:r>
              <a:rPr lang="en-US" sz="2400" dirty="0">
                <a:solidFill>
                  <a:srgbClr val="222222"/>
                </a:solidFill>
                <a:latin typeface="+mn-lt"/>
              </a:rPr>
              <a:t> their computing devices were directly connected to the private network</a:t>
            </a:r>
            <a:r>
              <a:rPr lang="en-US" sz="2400" dirty="0" smtClean="0">
                <a:solidFill>
                  <a:srgbClr val="222222"/>
                </a:solidFill>
                <a:latin typeface="+mn-lt"/>
              </a:rPr>
              <a:t>.</a:t>
            </a:r>
          </a:p>
          <a:p>
            <a:pPr marL="457200" indent="-457200" algn="l">
              <a:buFont typeface="Arial" charset="0"/>
              <a:buChar char="•"/>
            </a:pPr>
            <a:r>
              <a:rPr lang="en-US" sz="2400" dirty="0" smtClean="0">
                <a:latin typeface="+mn-lt"/>
              </a:rPr>
              <a:t>A </a:t>
            </a:r>
            <a:r>
              <a:rPr lang="en-US" sz="2400" dirty="0">
                <a:latin typeface="+mn-lt"/>
              </a:rPr>
              <a:t>VPN is created </a:t>
            </a:r>
            <a:r>
              <a:rPr lang="en-US" sz="2400" dirty="0" smtClean="0">
                <a:latin typeface="+mn-lt"/>
              </a:rPr>
              <a:t>by;</a:t>
            </a:r>
          </a:p>
          <a:p>
            <a:pPr marL="912813" lvl="1" indent="-457200" algn="l">
              <a:buFont typeface="Arial" charset="0"/>
              <a:buChar char="•"/>
            </a:pPr>
            <a:r>
              <a:rPr lang="en-US" sz="2400" dirty="0" smtClean="0">
                <a:latin typeface="+mn-lt"/>
              </a:rPr>
              <a:t>establishing </a:t>
            </a:r>
            <a:r>
              <a:rPr lang="en-US" sz="2400" dirty="0">
                <a:latin typeface="+mn-lt"/>
              </a:rPr>
              <a:t>a virtual </a:t>
            </a:r>
            <a:r>
              <a:rPr lang="en-US" sz="2400" dirty="0">
                <a:latin typeface="+mn-lt"/>
                <a:hlinkClick r:id="rId4" tooltip="Point-to-point (network topology)"/>
              </a:rPr>
              <a:t>point-to-point</a:t>
            </a:r>
            <a:r>
              <a:rPr lang="en-US" sz="2400" dirty="0">
                <a:latin typeface="+mn-lt"/>
              </a:rPr>
              <a:t> connection through the use of dedicated connections, </a:t>
            </a:r>
            <a:r>
              <a:rPr lang="en-US" sz="2400" dirty="0" smtClean="0">
                <a:latin typeface="+mn-lt"/>
              </a:rPr>
              <a:t>virtual</a:t>
            </a:r>
            <a:r>
              <a:rPr lang="en-US" sz="2400" dirty="0">
                <a:latin typeface="+mn-lt"/>
              </a:rPr>
              <a:t> </a:t>
            </a:r>
            <a:r>
              <a:rPr lang="en-US" sz="2400" dirty="0">
                <a:latin typeface="+mn-lt"/>
                <a:hlinkClick r:id="rId5" tooltip="Tunneling protocols"/>
              </a:rPr>
              <a:t>tunneling protocols</a:t>
            </a:r>
            <a:r>
              <a:rPr lang="en-US" sz="2400" dirty="0">
                <a:latin typeface="+mn-lt"/>
              </a:rPr>
              <a:t>, </a:t>
            </a:r>
            <a:r>
              <a:rPr lang="en-US" sz="2400" dirty="0" smtClean="0">
                <a:latin typeface="+mn-lt"/>
              </a:rPr>
              <a:t>or traffic</a:t>
            </a:r>
            <a:r>
              <a:rPr lang="en-US" sz="2400" dirty="0">
                <a:latin typeface="+mn-lt"/>
              </a:rPr>
              <a:t> </a:t>
            </a:r>
            <a:r>
              <a:rPr lang="en-US" sz="2400" dirty="0">
                <a:latin typeface="+mn-lt"/>
                <a:hlinkClick r:id="rId6" tooltip="Encryption"/>
              </a:rPr>
              <a:t>encryption</a:t>
            </a:r>
            <a:r>
              <a:rPr lang="en-US" sz="2400" dirty="0">
                <a:latin typeface="+mn-lt"/>
              </a:rPr>
              <a:t>. </a:t>
            </a:r>
            <a:endParaRPr lang="en-US" sz="2400" dirty="0" smtClean="0">
              <a:latin typeface="+mn-lt"/>
            </a:endParaRPr>
          </a:p>
          <a:p>
            <a:pPr marL="457200" indent="-457200" algn="l">
              <a:buFont typeface="Arial" charset="0"/>
              <a:buChar char="•"/>
            </a:pPr>
            <a:r>
              <a:rPr lang="en-US" sz="2400" dirty="0" smtClean="0">
                <a:latin typeface="+mn-lt"/>
              </a:rPr>
              <a:t>A </a:t>
            </a:r>
            <a:r>
              <a:rPr lang="en-US" sz="2400" dirty="0">
                <a:latin typeface="+mn-lt"/>
              </a:rPr>
              <a:t>VPN available from the public Internet can provide some of the benefits of a </a:t>
            </a:r>
            <a:r>
              <a:rPr lang="en-US" sz="2400" dirty="0">
                <a:latin typeface="+mn-lt"/>
                <a:hlinkClick r:id="rId7" tooltip="Wide area network"/>
              </a:rPr>
              <a:t>wide area network</a:t>
            </a:r>
            <a:r>
              <a:rPr lang="en-US" sz="2400" dirty="0">
                <a:latin typeface="+mn-lt"/>
              </a:rPr>
              <a:t> (WAN). </a:t>
            </a:r>
            <a:endParaRPr lang="en-US" sz="2400" dirty="0" smtClean="0">
              <a:latin typeface="+mn-lt"/>
            </a:endParaRPr>
          </a:p>
          <a:p>
            <a:pPr marL="457200" indent="-457200" algn="l">
              <a:buFont typeface="Arial" charset="0"/>
              <a:buChar char="•"/>
            </a:pPr>
            <a:r>
              <a:rPr lang="en-US" sz="2400" dirty="0" smtClean="0">
                <a:latin typeface="+mn-lt"/>
              </a:rPr>
              <a:t>From </a:t>
            </a:r>
            <a:r>
              <a:rPr lang="en-US" sz="2400" dirty="0">
                <a:latin typeface="+mn-lt"/>
              </a:rPr>
              <a:t>a user perspective, the resources available within the private network can be accessed remotely.</a:t>
            </a:r>
          </a:p>
        </p:txBody>
      </p:sp>
      <p:sp>
        <p:nvSpPr>
          <p:cNvPr id="5" name="Rectangle 4"/>
          <p:cNvSpPr/>
          <p:nvPr/>
        </p:nvSpPr>
        <p:spPr>
          <a:xfrm>
            <a:off x="330200" y="8421687"/>
            <a:ext cx="1267460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000" smtClean="0">
                <a:hlinkClick r:id="rId8"/>
              </a:rPr>
              <a:t>https</a:t>
            </a:r>
            <a:r>
              <a:rPr lang="en-US" sz="2000" dirty="0">
                <a:hlinkClick r:id="rId8"/>
              </a:rPr>
              <a:t>://</a:t>
            </a:r>
            <a:r>
              <a:rPr lang="en-US" sz="2000" dirty="0" smtClean="0">
                <a:hlinkClick r:id="rId8"/>
              </a:rPr>
              <a:t>en.wikipedia.org/wiki/Virtual_private_network</a:t>
            </a:r>
            <a:endParaRPr lang="en-US" sz="2000" dirty="0" smtClean="0"/>
          </a:p>
          <a:p>
            <a:pPr algn="l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29255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0289" y="153617"/>
            <a:ext cx="11438079" cy="1141783"/>
          </a:xfrm>
        </p:spPr>
        <p:txBody>
          <a:bodyPr/>
          <a:lstStyle/>
          <a:p>
            <a:r>
              <a:rPr lang="en-US" dirty="0" smtClean="0"/>
              <a:t>VPN </a:t>
            </a:r>
            <a:r>
              <a:rPr lang="en-US" sz="3200" dirty="0" smtClean="0"/>
              <a:t>(continued)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02264" y="2286000"/>
            <a:ext cx="5302536" cy="375194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1295400"/>
            <a:ext cx="7829928" cy="82791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Arial" charset="0"/>
              <a:buChar char="•"/>
            </a:pP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+mn-lt"/>
                <a:ea typeface="Kozuka Gothic Pro M" pitchFamily="34" charset="-128"/>
              </a:rPr>
              <a:t>Basically, using the Internet (which is Wide Open </a:t>
            </a:r>
            <a:r>
              <a:rPr lang="mr-IN" sz="2800" dirty="0" smtClean="0">
                <a:solidFill>
                  <a:schemeClr val="accent1">
                    <a:lumMod val="75000"/>
                  </a:schemeClr>
                </a:solidFill>
                <a:latin typeface="+mn-lt"/>
                <a:ea typeface="Kozuka Gothic Pro M" pitchFamily="34" charset="-128"/>
              </a:rPr>
              <a:t>–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+mn-lt"/>
                <a:ea typeface="Kozuka Gothic Pro M" pitchFamily="34" charset="-128"/>
              </a:rPr>
              <a:t> we can create a ‘Tunnel’ using encryption software on either end</a:t>
            </a:r>
          </a:p>
          <a:p>
            <a:pPr marL="457200" indent="-457200" algn="l">
              <a:buFont typeface="Arial" charset="0"/>
              <a:buChar char="•"/>
            </a:pP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+mn-lt"/>
                <a:ea typeface="Kozuka Gothic Pro M" pitchFamily="34" charset="-128"/>
              </a:rPr>
              <a:t>We have a program in our computer that talks to a program on another computer.  </a:t>
            </a:r>
          </a:p>
          <a:p>
            <a:pPr marL="457200" indent="-457200" algn="l">
              <a:buFont typeface="Arial" charset="0"/>
              <a:buChar char="•"/>
            </a:pP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+mn-lt"/>
                <a:ea typeface="Kozuka Gothic Pro M" pitchFamily="34" charset="-128"/>
              </a:rPr>
              <a:t>They share encryption key information and create a private session or ’tunnel’ between the 2 sides</a:t>
            </a:r>
          </a:p>
          <a:p>
            <a:pPr marL="457200" indent="-457200" algn="l">
              <a:buFont typeface="Arial" charset="0"/>
              <a:buChar char="•"/>
            </a:pP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+mn-lt"/>
                <a:ea typeface="Kozuka Gothic Pro M" pitchFamily="34" charset="-128"/>
              </a:rPr>
              <a:t>Information sent from one end to the other is therefore kept private because of the encryption.</a:t>
            </a:r>
          </a:p>
          <a:p>
            <a:pPr marL="457200" indent="-457200" algn="l">
              <a:buFont typeface="Arial" charset="0"/>
              <a:buChar char="•"/>
            </a:pP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+mn-lt"/>
                <a:ea typeface="Kozuka Gothic Pro M" pitchFamily="34" charset="-128"/>
              </a:rPr>
              <a:t>Since the connection is private we can act as if we are on the LAN even though we are not physically connected.</a:t>
            </a:r>
          </a:p>
          <a:p>
            <a:pPr marL="457200" indent="-457200" algn="l">
              <a:buFont typeface="Arial" charset="0"/>
              <a:buChar char="•"/>
            </a:pP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+mn-lt"/>
                <a:ea typeface="Kozuka Gothic Pro M" pitchFamily="34" charset="-128"/>
              </a:rPr>
              <a:t>This connection via the WAN (ala Internet) acts like a private connection </a:t>
            </a:r>
            <a:r>
              <a:rPr lang="mr-IN" sz="2800" dirty="0" smtClean="0">
                <a:solidFill>
                  <a:schemeClr val="accent1">
                    <a:lumMod val="75000"/>
                  </a:schemeClr>
                </a:solidFill>
                <a:latin typeface="+mn-lt"/>
                <a:ea typeface="Kozuka Gothic Pro M" pitchFamily="34" charset="-128"/>
              </a:rPr>
              <a:t>–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+mn-lt"/>
                <a:ea typeface="Kozuka Gothic Pro M" pitchFamily="34" charset="-128"/>
              </a:rPr>
              <a:t> as if we had run a physical wire between the two sides, and is hence called a Virtual Private Network or VPN</a:t>
            </a:r>
          </a:p>
        </p:txBody>
      </p:sp>
    </p:spTree>
    <p:extLst>
      <p:ext uri="{BB962C8B-B14F-4D97-AF65-F5344CB8AC3E}">
        <p14:creationId xmlns:p14="http://schemas.microsoft.com/office/powerpoint/2010/main" val="356501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Hypertext Transfer </a:t>
            </a:r>
            <a:r>
              <a:rPr lang="en-US" dirty="0"/>
              <a:t>Protocol</a:t>
            </a:r>
            <a:br>
              <a:rPr lang="en-US" dirty="0"/>
            </a:br>
            <a:r>
              <a:rPr lang="en-US" dirty="0"/>
              <a:t>http://www.w3.org/Protocols/rfc2616/rfc2616</a:t>
            </a:r>
            <a:br>
              <a:rPr lang="en-US" dirty="0"/>
            </a:br>
            <a:r>
              <a:rPr lang="en-US" dirty="0"/>
              <a:t>http://www.ietf.org/rfc/rfc2616.txt</a:t>
            </a:r>
          </a:p>
        </p:txBody>
      </p:sp>
    </p:spTree>
    <p:extLst>
      <p:ext uri="{BB962C8B-B14F-4D97-AF65-F5344CB8AC3E}">
        <p14:creationId xmlns:p14="http://schemas.microsoft.com/office/powerpoint/2010/main" val="4158728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smtClean="0"/>
              <a:t>HTTP: Hypertext Transfer Protocol</a:t>
            </a:r>
            <a:endParaRPr lang="en-US" sz="5400" dirty="0" smtClean="0"/>
          </a:p>
        </p:txBody>
      </p:sp>
      <p:sp>
        <p:nvSpPr>
          <p:cNvPr id="196611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application-level protocol used every time your browser fetches a web page</a:t>
            </a:r>
          </a:p>
          <a:p>
            <a:r>
              <a:rPr lang="en-US" dirty="0" smtClean="0"/>
              <a:t>Runs over TCP – commonly on port 80</a:t>
            </a:r>
            <a:r>
              <a:rPr lang="en-US" sz="2000" dirty="0" smtClean="0"/>
              <a:t> (but not always)</a:t>
            </a:r>
            <a:endParaRPr lang="en-US" dirty="0" smtClean="0"/>
          </a:p>
          <a:p>
            <a:r>
              <a:rPr lang="en-US" dirty="0" smtClean="0"/>
              <a:t>Client-server:</a:t>
            </a:r>
          </a:p>
          <a:p>
            <a:pPr lvl="1"/>
            <a:r>
              <a:rPr lang="en-US" dirty="0" smtClean="0"/>
              <a:t>HTTP Request is formed and sent to server</a:t>
            </a:r>
          </a:p>
          <a:p>
            <a:pPr lvl="1"/>
            <a:r>
              <a:rPr lang="en-US" dirty="0" smtClean="0"/>
              <a:t>Server responds with an HTTP Response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roIT-Them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</a:majorFont>
      <a:minorFont>
        <a:latin typeface="News Gothic MT"/>
        <a:ea typeface=""/>
        <a:cs typeface=""/>
        <a:font script="Jpan" typeface="ＭＳ Ｐゴシック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8100" cmpd="sng"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3200" dirty="0" smtClean="0">
            <a:solidFill>
              <a:schemeClr val="accent1">
                <a:lumMod val="75000"/>
              </a:schemeClr>
            </a:solidFill>
            <a:latin typeface="Kozuka Gothic Pro M" pitchFamily="34" charset="-128"/>
            <a:ea typeface="Kozuka Gothic Pro M" pitchFamily="34" charset="-128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IntroIT-Theme</Template>
  <TotalTime>10048</TotalTime>
  <Pages>0</Pages>
  <Words>1063</Words>
  <Characters>0</Characters>
  <Application>Microsoft Macintosh PowerPoint</Application>
  <PresentationFormat>Custom</PresentationFormat>
  <Lines>0</Lines>
  <Paragraphs>224</Paragraphs>
  <Slides>24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7" baseType="lpstr">
      <vt:lpstr>Calibri</vt:lpstr>
      <vt:lpstr>Courier</vt:lpstr>
      <vt:lpstr>Courier New</vt:lpstr>
      <vt:lpstr>Gill Sans</vt:lpstr>
      <vt:lpstr>Helvetica</vt:lpstr>
      <vt:lpstr>Kozuka Gothic Pro M</vt:lpstr>
      <vt:lpstr>ＭＳ Ｐゴシック</vt:lpstr>
      <vt:lpstr>News Gothic MT</vt:lpstr>
      <vt:lpstr>Times New Roman</vt:lpstr>
      <vt:lpstr>Wingdings 2</vt:lpstr>
      <vt:lpstr>ヒラギノ角ゴ ProN W3</vt:lpstr>
      <vt:lpstr>Arial</vt:lpstr>
      <vt:lpstr>IntroIT-Theme</vt:lpstr>
      <vt:lpstr>HTTP &amp; HTML</vt:lpstr>
      <vt:lpstr>Binary revisited</vt:lpstr>
      <vt:lpstr>Web Browsing</vt:lpstr>
      <vt:lpstr>Web Browsing</vt:lpstr>
      <vt:lpstr>Web Browsing, In Words</vt:lpstr>
      <vt:lpstr>VPN</vt:lpstr>
      <vt:lpstr>VPN (continued)</vt:lpstr>
      <vt:lpstr>HTTP</vt:lpstr>
      <vt:lpstr>HTTP: Hypertext Transfer Protocol</vt:lpstr>
      <vt:lpstr>HTTP Request</vt:lpstr>
      <vt:lpstr>HTTP Request:   Request-line &amp; Headers</vt:lpstr>
      <vt:lpstr>HTTP Response</vt:lpstr>
      <vt:lpstr>HTTP Response: Status-line &amp; Headers</vt:lpstr>
      <vt:lpstr>Request Line</vt:lpstr>
      <vt:lpstr>Request Methods</vt:lpstr>
      <vt:lpstr>GET Method</vt:lpstr>
      <vt:lpstr>POST Method</vt:lpstr>
      <vt:lpstr>Uniform Resource Identifier</vt:lpstr>
      <vt:lpstr>Response Status-Line</vt:lpstr>
      <vt:lpstr>Response Content</vt:lpstr>
      <vt:lpstr>Request/Response Headers</vt:lpstr>
      <vt:lpstr>Making HTTP Requests</vt:lpstr>
      <vt:lpstr>Lab 1: Protocols</vt:lpstr>
      <vt:lpstr>PowerPoint Presentation</vt:lpstr>
    </vt:vector>
  </TitlesOfParts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Networking and The Internet</dc:title>
  <dc:creator>Johnson, Arlen D</dc:creator>
  <cp:lastModifiedBy>Richard Plotka</cp:lastModifiedBy>
  <cp:revision>267</cp:revision>
  <dcterms:created xsi:type="dcterms:W3CDTF">2009-09-06T20:09:08Z</dcterms:created>
  <dcterms:modified xsi:type="dcterms:W3CDTF">2018-01-21T23:57:29Z</dcterms:modified>
</cp:coreProperties>
</file>