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39"/>
  </p:notesMasterIdLst>
  <p:handoutMasterIdLst>
    <p:handoutMasterId r:id="rId40"/>
  </p:handoutMasterIdLst>
  <p:sldIdLst>
    <p:sldId id="257" r:id="rId2"/>
    <p:sldId id="318" r:id="rId3"/>
    <p:sldId id="319" r:id="rId4"/>
    <p:sldId id="320" r:id="rId5"/>
    <p:sldId id="321" r:id="rId6"/>
    <p:sldId id="322" r:id="rId7"/>
    <p:sldId id="287" r:id="rId8"/>
    <p:sldId id="323" r:id="rId9"/>
    <p:sldId id="329" r:id="rId10"/>
    <p:sldId id="324" r:id="rId11"/>
    <p:sldId id="325" r:id="rId12"/>
    <p:sldId id="326" r:id="rId13"/>
    <p:sldId id="286" r:id="rId14"/>
    <p:sldId id="283" r:id="rId15"/>
    <p:sldId id="285" r:id="rId16"/>
    <p:sldId id="291" r:id="rId17"/>
    <p:sldId id="292" r:id="rId18"/>
    <p:sldId id="297" r:id="rId19"/>
    <p:sldId id="303" r:id="rId20"/>
    <p:sldId id="316" r:id="rId21"/>
    <p:sldId id="304" r:id="rId22"/>
    <p:sldId id="317" r:id="rId23"/>
    <p:sldId id="298" r:id="rId24"/>
    <p:sldId id="295" r:id="rId25"/>
    <p:sldId id="302" r:id="rId26"/>
    <p:sldId id="296" r:id="rId27"/>
    <p:sldId id="301" r:id="rId28"/>
    <p:sldId id="305" r:id="rId29"/>
    <p:sldId id="299" r:id="rId30"/>
    <p:sldId id="288" r:id="rId31"/>
    <p:sldId id="289" r:id="rId32"/>
    <p:sldId id="290" r:id="rId33"/>
    <p:sldId id="293" r:id="rId34"/>
    <p:sldId id="294" r:id="rId35"/>
    <p:sldId id="327" r:id="rId36"/>
    <p:sldId id="328" r:id="rId37"/>
    <p:sldId id="315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62"/>
    <p:restoredTop sz="94607"/>
  </p:normalViewPr>
  <p:slideViewPr>
    <p:cSldViewPr snapToGrid="0" snapToObjects="1">
      <p:cViewPr varScale="1">
        <p:scale>
          <a:sx n="111" d="100"/>
          <a:sy n="111" d="100"/>
        </p:scale>
        <p:origin x="208" y="4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handoutMaster" Target="handoutMasters/handoutMaster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EF9B7-6BF7-B44C-9680-19AFE88D3E0A}" type="datetimeFigureOut">
              <a:rPr lang="en-US" smtClean="0"/>
              <a:t>1/31/18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12F3B1-B58C-E548-8BC1-039336F9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6171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E720B-BE6A-FB4B-9CD8-77D912E0FF05}" type="datetimeFigureOut">
              <a:rPr lang="en-US" smtClean="0"/>
              <a:pPr/>
              <a:t>1/31/18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348FD-417E-BC4B-85B9-A87AE63942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013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-109" charset="2"/>
              <a:buNone/>
            </a:pPr>
            <a:fld id="{311C75D7-F00C-D942-A740-04C5BD4F3BC7}" type="slidenum">
              <a:rPr lang="en-GB">
                <a:latin typeface="Times New Roman" pitchFamily="-109" charset="0"/>
                <a:ea typeface="Bitstream Vera Sans" pitchFamily="-109" charset="0"/>
                <a:cs typeface="Bitstream Vera Sans" pitchFamily="-109" charset="0"/>
              </a:rPr>
              <a:pPr>
                <a:buFont typeface="Wingdings" pitchFamily="-109" charset="2"/>
                <a:buNone/>
              </a:pPr>
              <a:t>1</a:t>
            </a:fld>
            <a:endParaRPr lang="en-GB">
              <a:latin typeface="Times New Roman" pitchFamily="-109" charset="0"/>
              <a:ea typeface="Bitstream Vera Sans" pitchFamily="-109" charset="0"/>
              <a:cs typeface="Bitstream Vera Sans" pitchFamily="-109" charset="0"/>
            </a:endParaRPr>
          </a:p>
        </p:txBody>
      </p:sp>
      <p:sp>
        <p:nvSpPr>
          <p:cNvPr id="17411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74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10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106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https://validator.w3.org/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348FD-417E-BC4B-85B9-A87AE63942A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982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HTML &amp; CSS - ex1.html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348FD-417E-BC4B-85B9-A87AE63942A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7372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</a:t>
            </a:r>
            <a:r>
              <a:rPr lang="en-US" baseline="0" dirty="0" smtClean="0"/>
              <a:t> </a:t>
            </a:r>
            <a:r>
              <a:rPr lang="mr-IN" baseline="0" dirty="0" smtClean="0"/>
              <a:t>–</a:t>
            </a:r>
            <a:r>
              <a:rPr lang="en-US" baseline="0" dirty="0" smtClean="0"/>
              <a:t> height of a lowercase letter.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348FD-417E-BC4B-85B9-A87AE63942A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816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www.websiteoptimization.com</a:t>
            </a:r>
            <a:r>
              <a:rPr lang="en-US" dirty="0" smtClean="0"/>
              <a:t>/speed/tweak/hex/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348FD-417E-BC4B-85B9-A87AE63942A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2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348FD-417E-BC4B-85B9-A87AE63942A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46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348FD-417E-BC4B-85B9-A87AE63942A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79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348FD-417E-BC4B-85B9-A87AE63942A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861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-109" charset="2"/>
              <a:buNone/>
            </a:pPr>
            <a:fld id="{D4CBECD9-8867-4749-882E-F18FBF0F2D46}" type="slidenum">
              <a:rPr lang="en-GB">
                <a:latin typeface="Times New Roman" pitchFamily="-109" charset="0"/>
                <a:ea typeface="Bitstream Vera Sans" pitchFamily="-109" charset="0"/>
                <a:cs typeface="Bitstream Vera Sans" pitchFamily="-109" charset="0"/>
              </a:rPr>
              <a:pPr>
                <a:buFont typeface="Wingdings" pitchFamily="-109" charset="2"/>
                <a:buNone/>
              </a:pPr>
              <a:t>6</a:t>
            </a:fld>
            <a:endParaRPr lang="en-GB" dirty="0">
              <a:latin typeface="Times New Roman" pitchFamily="-109" charset="0"/>
              <a:ea typeface="Bitstream Vera Sans" pitchFamily="-109" charset="0"/>
              <a:cs typeface="Bitstream Vera Sans" pitchFamily="-109" charset="0"/>
            </a:endParaRPr>
          </a:p>
        </p:txBody>
      </p:sp>
      <p:sp>
        <p:nvSpPr>
          <p:cNvPr id="19459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946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4"/>
            <a:ext cx="5486681" cy="4033693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-10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547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348FD-417E-BC4B-85B9-A87AE63942A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348FD-417E-BC4B-85B9-A87AE63942A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090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https://www.w3schools.com/</a:t>
            </a:r>
            <a:r>
              <a:rPr lang="en-US" dirty="0" err="1" smtClean="0"/>
              <a:t>css</a:t>
            </a:r>
            <a:r>
              <a:rPr lang="en-US" dirty="0" smtClean="0"/>
              <a:t>/</a:t>
            </a:r>
            <a:r>
              <a:rPr lang="en-US" dirty="0" err="1" smtClean="0"/>
              <a:t>css_boxmodel.asp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348FD-417E-BC4B-85B9-A87AE63942A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522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348FD-417E-BC4B-85B9-A87AE63942A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8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7680" y="1294697"/>
            <a:ext cx="6488640" cy="3153931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lIns="91430" tIns="45715" rIns="91430" bIns="45715">
            <a:normAutofit/>
          </a:bodyPr>
          <a:lstStyle/>
          <a:p>
            <a:pPr defTabSz="912973">
              <a:lnSpc>
                <a:spcPct val="96000"/>
              </a:lnSpc>
              <a:spcBef>
                <a:spcPts val="1996"/>
              </a:spcBef>
              <a:buClr>
                <a:srgbClr val="6FB7D7"/>
              </a:buClr>
              <a:buSzPct val="110000"/>
              <a:buFont typeface="Wingdings 2" pitchFamily="-109" charset="2"/>
              <a:buNone/>
              <a:defRPr/>
            </a:pPr>
            <a:endParaRPr lang="en-US" sz="3200">
              <a:solidFill>
                <a:srgbClr val="595959"/>
              </a:solidFill>
              <a:latin typeface="Kozuka Gothic Pro M" pitchFamily="34" charset="-128"/>
              <a:ea typeface="Kozuka Gothic Pro M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3360" y="1286054"/>
            <a:ext cx="6498158" cy="3179854"/>
          </a:xfrm>
        </p:spPr>
        <p:txBody>
          <a:bodyPr rtlCol="0" anchor="ctr" anchorCtr="0">
            <a:noAutofit/>
          </a:bodyPr>
          <a:lstStyle>
            <a:lvl1pPr marL="0" indent="0" algn="ctr" defTabSz="914305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Kozuka Gothic Pro M" pitchFamily="34" charset="-128"/>
                <a:ea typeface="Kozuka Gothic Pro M" pitchFamily="34" charset="-128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2" y="4517049"/>
            <a:ext cx="6498159" cy="916641"/>
          </a:xfrm>
        </p:spPr>
        <p:txBody>
          <a:bodyPr rtlCol="0">
            <a:normAutofit/>
          </a:bodyPr>
          <a:lstStyle>
            <a:lvl1pPr marL="0" indent="0" algn="ctr" defTabSz="914305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Kozuka Gothic Pro M" pitchFamily="34" charset="-128"/>
                <a:ea typeface="Kozuka Gothic Pro M" pitchFamily="34" charset="-128"/>
                <a:cs typeface="+mn-cs"/>
              </a:defRPr>
            </a:lvl1pPr>
            <a:lvl2pPr marL="457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rev 1/2018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5CF6-7BAC-4F54-AE7D-88DBDD879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3"/>
            <a:ext cx="4079545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153" indent="0">
              <a:buNone/>
              <a:defRPr sz="1200"/>
            </a:lvl2pPr>
            <a:lvl3pPr marL="914305" indent="0">
              <a:buNone/>
              <a:defRPr sz="1000"/>
            </a:lvl3pPr>
            <a:lvl4pPr marL="1371458" indent="0">
              <a:buNone/>
              <a:defRPr sz="900"/>
            </a:lvl4pPr>
            <a:lvl5pPr marL="1828610" indent="0">
              <a:buNone/>
              <a:defRPr sz="900"/>
            </a:lvl5pPr>
            <a:lvl6pPr marL="2285763" indent="0">
              <a:buNone/>
              <a:defRPr sz="900"/>
            </a:lvl6pPr>
            <a:lvl7pPr marL="2742915" indent="0">
              <a:buNone/>
              <a:defRPr sz="900"/>
            </a:lvl7pPr>
            <a:lvl8pPr marL="3200068" indent="0">
              <a:buNone/>
              <a:defRPr sz="900"/>
            </a:lvl8pPr>
            <a:lvl9pPr marL="365722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3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 algn="l" defTabSz="914305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53" indent="0">
              <a:buNone/>
              <a:defRPr sz="2800"/>
            </a:lvl2pPr>
            <a:lvl3pPr marL="914305" indent="0">
              <a:buNone/>
              <a:defRPr sz="2400"/>
            </a:lvl3pPr>
            <a:lvl4pPr marL="1371458" indent="0">
              <a:buNone/>
              <a:defRPr sz="2000"/>
            </a:lvl4pPr>
            <a:lvl5pPr marL="1828610" indent="0">
              <a:buNone/>
              <a:defRPr sz="2000"/>
            </a:lvl5pPr>
            <a:lvl6pPr marL="2285763" indent="0">
              <a:buNone/>
              <a:defRPr sz="2000"/>
            </a:lvl6pPr>
            <a:lvl7pPr marL="2742915" indent="0">
              <a:buNone/>
              <a:defRPr sz="2000"/>
            </a:lvl7pPr>
            <a:lvl8pPr marL="3200068" indent="0">
              <a:buNone/>
              <a:defRPr sz="2000"/>
            </a:lvl8pPr>
            <a:lvl9pPr marL="365722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rev 1/2018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5CF6-7BAC-4F54-AE7D-88DBDD879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rev 1/2018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5CF6-7BAC-4F54-AE7D-88DBDD879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rev 1/2018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5CF6-7BAC-4F54-AE7D-88DBDD879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8160" cy="1143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rev 1/2018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5CF6-7BAC-4F54-AE7D-88DBDD879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428625"/>
            <a:ext cx="3840481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75000"/>
                  </a:schemeClr>
                </a:solidFill>
              </a:defRPr>
            </a:lvl1pPr>
            <a:lvl2pPr marL="457137" indent="0">
              <a:buNone/>
              <a:defRPr sz="2000" b="1"/>
            </a:lvl2pPr>
            <a:lvl3pPr marL="914274" indent="0">
              <a:buNone/>
              <a:defRPr sz="1800" b="1"/>
            </a:lvl3pPr>
            <a:lvl4pPr marL="1371412" indent="0">
              <a:buNone/>
              <a:defRPr sz="1600" b="1"/>
            </a:lvl4pPr>
            <a:lvl5pPr marL="1828549" indent="0">
              <a:buNone/>
              <a:defRPr sz="1600" b="1"/>
            </a:lvl5pPr>
            <a:lvl6pPr marL="2285686" indent="0">
              <a:buNone/>
              <a:defRPr sz="1600" b="1"/>
            </a:lvl6pPr>
            <a:lvl7pPr marL="2742823" indent="0">
              <a:buNone/>
              <a:defRPr sz="1600" b="1"/>
            </a:lvl7pPr>
            <a:lvl8pPr marL="3199960" indent="0">
              <a:buNone/>
              <a:defRPr sz="1600" b="1"/>
            </a:lvl8pPr>
            <a:lvl9pPr marL="3657097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1393032"/>
            <a:ext cx="3840481" cy="4550569"/>
          </a:xfrm>
        </p:spPr>
        <p:txBody>
          <a:bodyPr>
            <a:normAutofit/>
          </a:bodyPr>
          <a:lstStyle>
            <a:lvl1pPr marL="158496" indent="-158496">
              <a:spcBef>
                <a:spcPts val="1600"/>
              </a:spcBef>
              <a:defRPr sz="8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428625"/>
            <a:ext cx="3840481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75000"/>
                  </a:schemeClr>
                </a:solidFill>
              </a:defRPr>
            </a:lvl1pPr>
            <a:lvl2pPr marL="457137" indent="0">
              <a:buNone/>
              <a:defRPr sz="2000" b="1"/>
            </a:lvl2pPr>
            <a:lvl3pPr marL="914274" indent="0">
              <a:buNone/>
              <a:defRPr sz="1800" b="1"/>
            </a:lvl3pPr>
            <a:lvl4pPr marL="1371412" indent="0">
              <a:buNone/>
              <a:defRPr sz="1600" b="1"/>
            </a:lvl4pPr>
            <a:lvl5pPr marL="1828549" indent="0">
              <a:buNone/>
              <a:defRPr sz="1600" b="1"/>
            </a:lvl5pPr>
            <a:lvl6pPr marL="2285686" indent="0">
              <a:buNone/>
              <a:defRPr sz="1600" b="1"/>
            </a:lvl6pPr>
            <a:lvl7pPr marL="2742823" indent="0">
              <a:buNone/>
              <a:defRPr sz="1600" b="1"/>
            </a:lvl7pPr>
            <a:lvl8pPr marL="3199960" indent="0">
              <a:buNone/>
              <a:defRPr sz="1600" b="1"/>
            </a:lvl8pPr>
            <a:lvl9pPr marL="365709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1393032"/>
            <a:ext cx="3840481" cy="4550569"/>
          </a:xfrm>
        </p:spPr>
        <p:txBody>
          <a:bodyPr>
            <a:normAutofit/>
          </a:bodyPr>
          <a:lstStyle>
            <a:lvl1pPr marL="158496" indent="-158496">
              <a:spcBef>
                <a:spcPts val="1600"/>
              </a:spcBef>
              <a:buFont typeface="+mj-lt"/>
              <a:buAutoNum type="arabicPeriod"/>
              <a:defRPr sz="800"/>
            </a:lvl1pPr>
            <a:lvl2pPr marL="711552" indent="-361639">
              <a:buFont typeface="+mj-lt"/>
              <a:buAutoNum type="arabicPeriod"/>
              <a:defRPr sz="800"/>
            </a:lvl2pPr>
            <a:lvl3pPr marL="1047066" indent="-361639">
              <a:buFont typeface="+mj-lt"/>
              <a:buAutoNum type="arabicPeriod"/>
              <a:defRPr sz="800"/>
            </a:lvl3pPr>
            <a:lvl4pPr marL="1329301" indent="-361639">
              <a:buFont typeface="+mj-lt"/>
              <a:buAutoNum type="arabicPeriod"/>
              <a:defRPr sz="800"/>
            </a:lvl4pPr>
            <a:lvl5pPr marL="1624496" indent="-361639">
              <a:buFont typeface="+mj-lt"/>
              <a:buAutoNum type="arabicPeriod"/>
              <a:defRPr sz="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rev 1/2018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5CF6-7BAC-4F54-AE7D-88DBDD87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34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rev 1/2018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5CF6-7BAC-4F54-AE7D-88DBDD879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9" y="3352802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9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53" indent="0">
              <a:buNone/>
              <a:defRPr sz="2800"/>
            </a:lvl2pPr>
            <a:lvl3pPr marL="914305" indent="0">
              <a:buNone/>
              <a:defRPr sz="2400"/>
            </a:lvl3pPr>
            <a:lvl4pPr marL="1371458" indent="0">
              <a:buNone/>
              <a:defRPr sz="2000"/>
            </a:lvl4pPr>
            <a:lvl5pPr marL="1828610" indent="0">
              <a:buNone/>
              <a:defRPr sz="2000"/>
            </a:lvl5pPr>
            <a:lvl6pPr marL="2285763" indent="0">
              <a:buNone/>
              <a:defRPr sz="2000"/>
            </a:lvl6pPr>
            <a:lvl7pPr marL="2742915" indent="0">
              <a:buNone/>
              <a:defRPr sz="2000"/>
            </a:lvl7pPr>
            <a:lvl8pPr marL="3200068" indent="0">
              <a:buNone/>
              <a:defRPr sz="2000"/>
            </a:lvl8pPr>
            <a:lvl9pPr marL="365722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rev 1/2018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Intro to ITWS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995CF6-7BAC-4F54-AE7D-88DBDD879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6" y="2403145"/>
            <a:ext cx="8056563" cy="1362075"/>
          </a:xfrm>
        </p:spPr>
        <p:txBody>
          <a:bodyPr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6" y="3736005"/>
            <a:ext cx="8056563" cy="150018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15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5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1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rev 1/2018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5CF6-7BAC-4F54-AE7D-88DBDD879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2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rev 1/2018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5CF6-7BAC-4F54-AE7D-88DBDD879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5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53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8" indent="0">
              <a:buNone/>
              <a:defRPr sz="1600" b="1"/>
            </a:lvl4pPr>
            <a:lvl5pPr marL="1828610" indent="0">
              <a:buNone/>
              <a:defRPr sz="1600" b="1"/>
            </a:lvl5pPr>
            <a:lvl6pPr marL="2285763" indent="0">
              <a:buNone/>
              <a:defRPr sz="1600" b="1"/>
            </a:lvl6pPr>
            <a:lvl7pPr marL="2742915" indent="0">
              <a:buNone/>
              <a:defRPr sz="1600" b="1"/>
            </a:lvl7pPr>
            <a:lvl8pPr marL="3200068" indent="0">
              <a:buNone/>
              <a:defRPr sz="1600" b="1"/>
            </a:lvl8pPr>
            <a:lvl9pPr marL="365722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6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5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53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8" indent="0">
              <a:buNone/>
              <a:defRPr sz="1600" b="1"/>
            </a:lvl4pPr>
            <a:lvl5pPr marL="1828610" indent="0">
              <a:buNone/>
              <a:defRPr sz="1600" b="1"/>
            </a:lvl5pPr>
            <a:lvl6pPr marL="2285763" indent="0">
              <a:buNone/>
              <a:defRPr sz="1600" b="1"/>
            </a:lvl6pPr>
            <a:lvl7pPr marL="2742915" indent="0">
              <a:buNone/>
              <a:defRPr sz="1600" b="1"/>
            </a:lvl7pPr>
            <a:lvl8pPr marL="3200068" indent="0">
              <a:buNone/>
              <a:defRPr sz="1600" b="1"/>
            </a:lvl8pPr>
            <a:lvl9pPr marL="365722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6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rev 1/2018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5CF6-7BAC-4F54-AE7D-88DBDD879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rev 1/2018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5CF6-7BAC-4F54-AE7D-88DBDD879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rev 1/2018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5CF6-7BAC-4F54-AE7D-88DBDD879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3"/>
            <a:ext cx="3840480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5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153" indent="0">
              <a:buNone/>
              <a:defRPr sz="1200"/>
            </a:lvl2pPr>
            <a:lvl3pPr marL="914305" indent="0">
              <a:buNone/>
              <a:defRPr sz="1000"/>
            </a:lvl3pPr>
            <a:lvl4pPr marL="1371458" indent="0">
              <a:buNone/>
              <a:defRPr sz="900"/>
            </a:lvl4pPr>
            <a:lvl5pPr marL="1828610" indent="0">
              <a:buNone/>
              <a:defRPr sz="900"/>
            </a:lvl5pPr>
            <a:lvl6pPr marL="2285763" indent="0">
              <a:buNone/>
              <a:defRPr sz="900"/>
            </a:lvl6pPr>
            <a:lvl7pPr marL="2742915" indent="0">
              <a:buNone/>
              <a:defRPr sz="900"/>
            </a:lvl7pPr>
            <a:lvl8pPr marL="3200068" indent="0">
              <a:buNone/>
              <a:defRPr sz="900"/>
            </a:lvl8pPr>
            <a:lvl9pPr marL="365722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rev 1/2018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5CF6-7BAC-4F54-AE7D-88DBDD879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548641" y="108012"/>
            <a:ext cx="8042400" cy="1336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5" rIns="91430" bIns="4571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8641" y="1600008"/>
            <a:ext cx="8042400" cy="4343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79284" y="6332346"/>
            <a:ext cx="4838400" cy="251288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marL="0" marR="0" indent="0" algn="l" defTabSz="4147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100" dirty="0" smtClean="0">
                <a:solidFill>
                  <a:schemeClr val="bg1"/>
                </a:solidFill>
              </a:rPr>
              <a:t>Intro to ITWS – HTML &amp; CSS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76396" y="6325069"/>
            <a:ext cx="1375124" cy="251288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marL="0" marR="0" indent="0" algn="r" defTabSz="4147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100" dirty="0" smtClean="0">
                <a:solidFill>
                  <a:schemeClr val="bg1"/>
                </a:solidFill>
              </a:rPr>
              <a:t>2011-09-15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89760" y="6328460"/>
            <a:ext cx="967680" cy="251288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marL="0" marR="0" indent="0" algn="r" defTabSz="4147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B18C7E6-C3BD-49B5-A2FD-A3D0A1B3F1A5}" type="slidenum">
              <a:rPr lang="en-US" sz="1100" smtClean="0">
                <a:solidFill>
                  <a:schemeClr val="bg1"/>
                </a:solidFill>
              </a:rPr>
              <a:pPr marL="0" marR="0" indent="0" algn="r" defTabSz="41472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rev 1/2018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486150" y="6356350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Intro to ITWS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057900" y="6356350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95CF6-7BAC-4F54-AE7D-88DBDD87904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iming>
    <p:tnLst>
      <p:par>
        <p:cTn id="1" dur="indefinite" restart="never" nodeType="tmRoot"/>
      </p:par>
    </p:tnLst>
  </p:timing>
  <p:hf hdr="0"/>
  <p:txStyles>
    <p:titleStyle>
      <a:lvl1pPr algn="ctr" defTabSz="912973" rtl="0" eaLnBrk="1" fontAlgn="base" hangingPunct="1">
        <a:spcBef>
          <a:spcPct val="0"/>
        </a:spcBef>
        <a:spcAft>
          <a:spcPct val="0"/>
        </a:spcAft>
        <a:defRPr sz="4600" kern="1200">
          <a:solidFill>
            <a:schemeClr val="accent1"/>
          </a:solidFill>
          <a:latin typeface="Kozuka Gothic Pro M" pitchFamily="34" charset="-128"/>
          <a:ea typeface="Kozuka Gothic Pro M" pitchFamily="34" charset="-128"/>
          <a:cs typeface="Kozuka Gothic Pro M" pitchFamily="34" charset="-128"/>
        </a:defRPr>
      </a:lvl1pPr>
      <a:lvl2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5pPr>
      <a:lvl6pPr marL="414726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6pPr>
      <a:lvl7pPr marL="829452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7pPr>
      <a:lvl8pPr marL="1244178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8pPr>
      <a:lvl9pPr marL="1658904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8485" indent="-348485" algn="l" defTabSz="912973" rtl="0" eaLnBrk="1" fontAlgn="base" hangingPunct="1">
        <a:spcBef>
          <a:spcPts val="1996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24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Kozuka Gothic Pro M" pitchFamily="34" charset="-128"/>
        </a:defRPr>
      </a:lvl1pPr>
      <a:lvl2pPr marL="685450" indent="-335525" algn="l" defTabSz="912973" rtl="0" eaLnBrk="1" fontAlgn="base" hangingPunct="1">
        <a:spcBef>
          <a:spcPts val="601"/>
        </a:spcBef>
        <a:spcAft>
          <a:spcPct val="0"/>
        </a:spcAft>
        <a:buClr>
          <a:srgbClr val="215D77"/>
        </a:buClr>
        <a:buSzPct val="110000"/>
        <a:buFont typeface="Wingdings 2" pitchFamily="18" charset="2"/>
        <a:buChar char=""/>
        <a:defRPr sz="22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2pPr>
      <a:lvl3pPr marL="967694" indent="-282244" algn="l" defTabSz="912973" rtl="0" eaLnBrk="1" fontAlgn="base" hangingPunct="1">
        <a:spcBef>
          <a:spcPts val="601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20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3pPr>
      <a:lvl4pPr marL="1262899" indent="-295205" algn="l" defTabSz="912973" rtl="0" eaLnBrk="1" fontAlgn="base" hangingPunct="1">
        <a:spcBef>
          <a:spcPts val="601"/>
        </a:spcBef>
        <a:spcAft>
          <a:spcPct val="0"/>
        </a:spcAft>
        <a:buClr>
          <a:srgbClr val="215D77"/>
        </a:buClr>
        <a:buSzPct val="110000"/>
        <a:buFont typeface="Wingdings 2" pitchFamily="18" charset="2"/>
        <a:buChar char=""/>
        <a:defRPr sz="18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4pPr>
      <a:lvl5pPr marL="1545143" indent="-282244" algn="l" defTabSz="912973" rtl="0" eaLnBrk="1" fontAlgn="base" hangingPunct="1">
        <a:spcBef>
          <a:spcPts val="601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18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5pPr>
      <a:lvl6pPr marL="2514340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92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45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97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3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5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58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3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5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68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w3.org/TR/CSS/#css" TargetMode="External"/><Relationship Id="rId3" Type="http://schemas.openxmlformats.org/officeDocument/2006/relationships/hyperlink" Target="http://css.maxdesign.com.au/selectutorial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www.w3.org/TR/CSS2/selector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w3.org/WhatIs.html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hyperlink" Target="http://www.mandalatv.net/itp/drivebys/css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tags/ref_byfunc.asp" TargetMode="External"/><Relationship Id="rId4" Type="http://schemas.openxmlformats.org/officeDocument/2006/relationships/hyperlink" Target="http://www.w3schools.com/css/css_reference.asp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html/html_xhtml.asp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ublimetext.com/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://www.mandalatv.net/itp/drivebys/cs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2014/REC-html5-20141028/" TargetMode="External"/><Relationship Id="rId4" Type="http://schemas.openxmlformats.org/officeDocument/2006/relationships/hyperlink" Target="http://www.w3.org/TR/2013/CR-html5-20130806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html4/loose.dtd" TargetMode="External"/><Relationship Id="rId4" Type="http://schemas.openxmlformats.org/officeDocument/2006/relationships/hyperlink" Target="http://www.w3.org/TR/xhtml1/DTD/xhtml1-strict.dtd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html4/strict.dtd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HTML, XHTML &amp; CSS</a:t>
            </a:r>
            <a:endParaRPr lang="en-US" dirty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 anchor="ctr"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GB" sz="3600" dirty="0" smtClean="0"/>
              <a:t>Hypertext </a:t>
            </a:r>
            <a:r>
              <a:rPr lang="en-GB" sz="3600" dirty="0" err="1" smtClean="0"/>
              <a:t>Markup</a:t>
            </a:r>
            <a:r>
              <a:rPr lang="en-GB" sz="3600" dirty="0" smtClean="0"/>
              <a:t> Language &amp; Cascading </a:t>
            </a:r>
            <a:r>
              <a:rPr lang="en-GB" sz="3600" dirty="0" err="1" smtClean="0"/>
              <a:t>Stylesheets</a:t>
            </a:r>
            <a:endParaRPr lang="en-GB" sz="36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rev 1/2018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5CF6-7BAC-4F54-AE7D-88DBDD879045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&lt;head&gt;…&lt;/head&gt;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00008"/>
            <a:ext cx="8515349" cy="4343496"/>
          </a:xfrm>
        </p:spPr>
        <p:txBody>
          <a:bodyPr/>
          <a:lstStyle/>
          <a:p>
            <a:r>
              <a:rPr lang="en-US" sz="2000" smtClean="0"/>
              <a:t>Contains document header information, e.g. the document title, file includes, meta information, page-level scripts and styles ...</a:t>
            </a:r>
          </a:p>
          <a:p>
            <a:r>
              <a:rPr lang="en-US" sz="2000" smtClean="0"/>
              <a:t>Examples of markup found in the head:</a:t>
            </a:r>
          </a:p>
          <a:p>
            <a:pPr lvl="1"/>
            <a:r>
              <a:rPr lang="en-US" sz="1700" smtClean="0"/>
              <a:t>&lt;title&gt;Document Title&lt;/title&gt;</a:t>
            </a:r>
          </a:p>
          <a:p>
            <a:pPr lvl="1"/>
            <a:r>
              <a:rPr lang="en-US" sz="1700" smtClean="0"/>
              <a:t>&lt;style type=“text/css”&gt;</a:t>
            </a:r>
          </a:p>
          <a:p>
            <a:pPr lvl="1"/>
            <a:r>
              <a:rPr lang="en-US" sz="1700" smtClean="0"/>
              <a:t>&lt;link href=“styles.css" rel="stylesheet" type="text/css"/&gt;</a:t>
            </a:r>
          </a:p>
          <a:p>
            <a:pPr lvl="1"/>
            <a:r>
              <a:rPr lang="en-US" sz="1700" smtClean="0"/>
              <a:t>&lt;script type=“text/javascript”&gt; some javascript here &lt;/script&gt;</a:t>
            </a:r>
          </a:p>
          <a:p>
            <a:pPr lvl="1"/>
            <a:r>
              <a:rPr lang="en-US" sz="1700" smtClean="0"/>
              <a:t>&lt;meta http-equiv="Content-Type” content="text/html; charset=UTF-8"/&gt;</a:t>
            </a:r>
            <a:endParaRPr lang="en-US" sz="17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rev 1/2018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B1E3-8DB0-4270-B6E8-5F6F231475D3}" type="slidenum">
              <a:rPr lang="en-US" smtClean="0"/>
              <a:t>10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2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&lt;body&gt;…&lt;/body&gt;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Contains document content, e.g. paragraphs of text, images, captions, videos, interactive components, inline scripts ...</a:t>
            </a:r>
          </a:p>
          <a:p>
            <a:r>
              <a:rPr lang="en-US" sz="2000" dirty="0"/>
              <a:t>Examples of markup found in the body:</a:t>
            </a:r>
          </a:p>
          <a:p>
            <a:pPr lvl="1"/>
            <a:r>
              <a:rPr lang="en-US" sz="1700" dirty="0"/>
              <a:t>&lt;h1&gt;This is a First-level Heading&lt;/h1&gt;</a:t>
            </a:r>
          </a:p>
          <a:p>
            <a:pPr lvl="1"/>
            <a:r>
              <a:rPr lang="en-US" sz="1700" dirty="0"/>
              <a:t>&lt;h2&gt;This is a Second-level Heading&lt;/h2&gt;</a:t>
            </a:r>
          </a:p>
          <a:p>
            <a:pPr lvl="1"/>
            <a:r>
              <a:rPr lang="en-US" sz="1700" dirty="0"/>
              <a:t>&lt;p&gt;paragraph text&lt;/p&gt;</a:t>
            </a:r>
          </a:p>
          <a:p>
            <a:pPr lvl="1"/>
            <a:r>
              <a:rPr lang="en-US" sz="1700" dirty="0"/>
              <a:t>&lt;</a:t>
            </a:r>
            <a:r>
              <a:rPr lang="en-US" sz="1700" dirty="0" err="1"/>
              <a:t>em</a:t>
            </a:r>
            <a:r>
              <a:rPr lang="en-US" sz="1700" dirty="0"/>
              <a:t>&gt;emphasized text&lt;/</a:t>
            </a:r>
            <a:r>
              <a:rPr lang="en-US" sz="1700" dirty="0" err="1"/>
              <a:t>em</a:t>
            </a:r>
            <a:r>
              <a:rPr lang="en-US" sz="1700" dirty="0"/>
              <a:t>&gt;</a:t>
            </a:r>
          </a:p>
          <a:p>
            <a:pPr lvl="1"/>
            <a:r>
              <a:rPr lang="en-US" sz="1700" dirty="0"/>
              <a:t>&lt;div id=“footer”&gt;An arbitrary block named “footer”&lt;/div&gt;</a:t>
            </a:r>
          </a:p>
          <a:p>
            <a:pPr lvl="1"/>
            <a:r>
              <a:rPr lang="en-US" sz="1700" dirty="0"/>
              <a:t>&lt;</a:t>
            </a:r>
            <a:r>
              <a:rPr lang="en-US" sz="1700" dirty="0" err="1"/>
              <a:t>img</a:t>
            </a:r>
            <a:r>
              <a:rPr lang="en-US" sz="1700" dirty="0"/>
              <a:t> </a:t>
            </a:r>
            <a:r>
              <a:rPr lang="en-US" sz="1700" dirty="0" err="1"/>
              <a:t>src</a:t>
            </a:r>
            <a:r>
              <a:rPr lang="en-US" sz="1700" dirty="0"/>
              <a:t>=“figure1.jpg” width=“500” height=“300” alt=“Figure 1”/&gt;</a:t>
            </a:r>
          </a:p>
          <a:p>
            <a:pPr lvl="1"/>
            <a:r>
              <a:rPr lang="en-US" sz="1700" dirty="0"/>
              <a:t>&lt;</a:t>
            </a:r>
            <a:r>
              <a:rPr lang="en-US" sz="1700" dirty="0" err="1"/>
              <a:t>ul</a:t>
            </a:r>
            <a:r>
              <a:rPr lang="en-US" sz="1700" dirty="0"/>
              <a:t>&gt;</a:t>
            </a:r>
            <a:br>
              <a:rPr lang="en-US" sz="1700" dirty="0"/>
            </a:br>
            <a:r>
              <a:rPr lang="en-US" sz="1700" dirty="0"/>
              <a:t>      &lt;li&gt;bulleted list item 1&lt;/li&gt;</a:t>
            </a:r>
            <a:br>
              <a:rPr lang="en-US" sz="1700" dirty="0"/>
            </a:br>
            <a:r>
              <a:rPr lang="en-US" sz="1700" dirty="0"/>
              <a:t>      &lt;li&gt;bulleted list item 2&lt;/li&gt;</a:t>
            </a:r>
            <a:br>
              <a:rPr lang="en-US" sz="1700" dirty="0"/>
            </a:br>
            <a:r>
              <a:rPr lang="en-US" sz="1700" dirty="0"/>
              <a:t>&lt;/</a:t>
            </a:r>
            <a:r>
              <a:rPr lang="en-US" sz="1700" dirty="0" err="1"/>
              <a:t>ul</a:t>
            </a:r>
            <a:r>
              <a:rPr lang="en-US" sz="1700" dirty="0"/>
              <a:t>&gt;</a:t>
            </a:r>
          </a:p>
          <a:p>
            <a:pPr lvl="1"/>
            <a:endParaRPr lang="en-US" sz="17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rev 1/2018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B1E3-8DB0-4270-B6E8-5F6F231475D3}" type="slidenum">
              <a:rPr lang="en-US" smtClean="0"/>
              <a:t>11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25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Markup Display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Tags have three basic display states:</a:t>
            </a:r>
          </a:p>
          <a:p>
            <a:pPr marL="711552" lvl="1" indent="-361639">
              <a:buFont typeface="+mj-lt"/>
              <a:buAutoNum type="arabicPeriod"/>
            </a:pPr>
            <a:r>
              <a:rPr lang="en-US" dirty="0" smtClean="0"/>
              <a:t>block</a:t>
            </a:r>
            <a:endParaRPr lang="en-US" dirty="0"/>
          </a:p>
          <a:p>
            <a:pPr marL="993787" lvl="2" indent="-361639"/>
            <a:r>
              <a:rPr lang="en-US" dirty="0" smtClean="0"/>
              <a:t>block elements can be thought of as </a:t>
            </a:r>
            <a:br>
              <a:rPr lang="en-US" dirty="0" smtClean="0"/>
            </a:br>
            <a:r>
              <a:rPr lang="en-US" dirty="0" smtClean="0"/>
              <a:t>a box with breaks before and after, </a:t>
            </a:r>
            <a:br>
              <a:rPr lang="en-US" dirty="0" smtClean="0"/>
            </a:br>
            <a:r>
              <a:rPr lang="en-US" dirty="0" smtClean="0"/>
              <a:t>e.g. paragraphs </a:t>
            </a:r>
            <a:r>
              <a:rPr lang="en-US" dirty="0"/>
              <a:t> </a:t>
            </a:r>
            <a:r>
              <a:rPr lang="en-US" dirty="0" smtClean="0"/>
              <a:t>&amp; headings</a:t>
            </a:r>
          </a:p>
          <a:p>
            <a:pPr marL="711552" lvl="1" indent="-361639">
              <a:buFont typeface="+mj-lt"/>
              <a:buAutoNum type="arabicPeriod"/>
            </a:pPr>
            <a:r>
              <a:rPr lang="en-US" dirty="0" smtClean="0"/>
              <a:t>inline</a:t>
            </a:r>
          </a:p>
          <a:p>
            <a:pPr marL="993787" lvl="2" indent="-361639"/>
            <a:r>
              <a:rPr lang="en-US" dirty="0" smtClean="0"/>
              <a:t>inline elements flow with the content</a:t>
            </a:r>
            <a:br>
              <a:rPr lang="en-US" dirty="0" smtClean="0"/>
            </a:br>
            <a:r>
              <a:rPr lang="en-US" dirty="0" smtClean="0"/>
              <a:t>around them and do not break before </a:t>
            </a:r>
            <a:br>
              <a:rPr lang="en-US" dirty="0" smtClean="0"/>
            </a:br>
            <a:r>
              <a:rPr lang="en-US" dirty="0" smtClean="0"/>
              <a:t>and after, e.g. </a:t>
            </a:r>
            <a:r>
              <a:rPr lang="en-US" i="1" dirty="0" smtClean="0"/>
              <a:t>emphasized text</a:t>
            </a:r>
          </a:p>
          <a:p>
            <a:pPr marL="711552" lvl="1" indent="-361639">
              <a:buFont typeface="+mj-lt"/>
              <a:buAutoNum type="arabicPeriod"/>
            </a:pPr>
            <a:r>
              <a:rPr lang="en-US" dirty="0" smtClean="0"/>
              <a:t>none</a:t>
            </a:r>
          </a:p>
          <a:p>
            <a:pPr marL="993787" lvl="2" indent="-361639"/>
            <a:r>
              <a:rPr lang="en-US" dirty="0" smtClean="0"/>
              <a:t>elements with display set to none will be hidden in the browser (though their content will still exist in the markup), e.g. scripts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766" y="2089547"/>
            <a:ext cx="2678906" cy="2678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552710" y="4661297"/>
            <a:ext cx="1849860" cy="372696"/>
          </a:xfrm>
          <a:prstGeom prst="rect">
            <a:avLst/>
          </a:prstGeom>
          <a:noFill/>
        </p:spPr>
        <p:txBody>
          <a:bodyPr wrap="none" lIns="64291" tIns="32146" rIns="64291" bIns="32146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Kozuka Gothic Pro M" pitchFamily="34" charset="-128"/>
                <a:ea typeface="Kozuka Gothic Pro M" pitchFamily="34" charset="-128"/>
              </a:rPr>
              <a:t>CSS Box Model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67543" y="4768453"/>
            <a:ext cx="190707" cy="194765"/>
          </a:xfrm>
          <a:prstGeom prst="rect">
            <a:avLst/>
          </a:prstGeom>
          <a:noFill/>
        </p:spPr>
        <p:txBody>
          <a:bodyPr wrap="none" lIns="64291" tIns="32146" rIns="64291" bIns="32146" rtlCol="0">
            <a:spAutoFit/>
          </a:bodyPr>
          <a:lstStyle/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Kozuka Gothic Pro M" pitchFamily="34" charset="-128"/>
                <a:ea typeface="Kozuka Gothic Pro M" pitchFamily="34" charset="-128"/>
              </a:rPr>
              <a:t>2</a:t>
            </a:r>
            <a:endParaRPr lang="en-US" sz="2200" dirty="0">
              <a:solidFill>
                <a:schemeClr val="accent1">
                  <a:lumMod val="75000"/>
                </a:schemeClr>
              </a:solidFill>
              <a:latin typeface="Kozuka Gothic Pro M" pitchFamily="34" charset="-128"/>
              <a:ea typeface="Kozuka Gothic Pro M" pitchFamily="34" charset="-128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rev 1/2018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B1E3-8DB0-4270-B6E8-5F6F231475D3}" type="slidenum">
              <a:rPr lang="en-US" smtClean="0"/>
              <a:t>12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0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4111" y="1521438"/>
            <a:ext cx="8815227" cy="45335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964" tIns="58983" rIns="117964" bIns="58983" rtlCol="0" anchor="t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8641" y="2428790"/>
            <a:ext cx="8042400" cy="172845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17964" tIns="58983" rIns="117964" bIns="58983" rtlCol="0" anchor="t"/>
          <a:lstStyle/>
          <a:p>
            <a:pPr algn="l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8641" y="4151089"/>
            <a:ext cx="8042400" cy="142954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17964" tIns="58983" rIns="117964" bIns="58983" rtlCol="0" anchor="t"/>
          <a:lstStyle/>
          <a:p>
            <a:pPr algn="l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8641" y="108012"/>
            <a:ext cx="8042400" cy="1336460"/>
          </a:xfrm>
        </p:spPr>
        <p:txBody>
          <a:bodyPr/>
          <a:lstStyle/>
          <a:p>
            <a:r>
              <a:rPr lang="en-US" smtClean="0"/>
              <a:t>XHTML Document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65942" y="1616479"/>
            <a:ext cx="8591563" cy="4343496"/>
          </a:xfrm>
        </p:spPr>
        <p:txBody>
          <a:bodyPr/>
          <a:lstStyle/>
          <a:p>
            <a:pPr>
              <a:spcBef>
                <a:spcPts val="141"/>
              </a:spcBef>
              <a:buNone/>
              <a:tabLst>
                <a:tab pos="461595" algn="l"/>
                <a:tab pos="923188" algn="l"/>
                <a:tab pos="1384784" algn="l"/>
                <a:tab pos="1846379" algn="l"/>
                <a:tab pos="2307972" algn="l"/>
                <a:tab pos="2769569" algn="l"/>
                <a:tab pos="3231163" algn="l"/>
                <a:tab pos="3692757" algn="l"/>
                <a:tab pos="4154352" algn="l"/>
                <a:tab pos="4615947" algn="l"/>
                <a:tab pos="5077541" algn="l"/>
                <a:tab pos="5539136" algn="l"/>
              </a:tabLst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&lt;!DOCTYPE html PUBLIC "-//W3C//DTD XHTML 1.0 Strict//EN" "http://www.w3.org/TR/xhtml1/DTD/xhtml1-strict.dtd"&gt;</a:t>
            </a:r>
          </a:p>
          <a:p>
            <a:pPr>
              <a:spcBef>
                <a:spcPts val="141"/>
              </a:spcBef>
              <a:buNone/>
              <a:tabLst>
                <a:tab pos="461595" algn="l"/>
                <a:tab pos="923188" algn="l"/>
                <a:tab pos="1384784" algn="l"/>
                <a:tab pos="1846379" algn="l"/>
                <a:tab pos="2307972" algn="l"/>
                <a:tab pos="2769569" algn="l"/>
                <a:tab pos="3231163" algn="l"/>
                <a:tab pos="3692757" algn="l"/>
                <a:tab pos="4154352" algn="l"/>
                <a:tab pos="4615947" algn="l"/>
                <a:tab pos="5077541" algn="l"/>
                <a:tab pos="5539136" algn="l"/>
              </a:tabLst>
            </a:pP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&lt;html </a:t>
            </a:r>
            <a:r>
              <a:rPr lang="en-US" sz="1600" dirty="0" err="1" smtClean="0">
                <a:solidFill>
                  <a:schemeClr val="tx1"/>
                </a:solidFill>
                <a:latin typeface="+mn-lt"/>
              </a:rPr>
              <a:t>xmlns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="http://www.w3.org/1999/xhtml" </a:t>
            </a:r>
            <a:r>
              <a:rPr lang="en-US" sz="1600" dirty="0" err="1" smtClean="0">
                <a:solidFill>
                  <a:schemeClr val="tx1"/>
                </a:solidFill>
                <a:latin typeface="+mn-lt"/>
              </a:rPr>
              <a:t>xml:lang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="en" </a:t>
            </a:r>
            <a:r>
              <a:rPr lang="en-US" sz="1600" dirty="0" err="1" smtClean="0">
                <a:solidFill>
                  <a:schemeClr val="tx1"/>
                </a:solidFill>
                <a:latin typeface="+mn-lt"/>
              </a:rPr>
              <a:t>lang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="en"&gt; </a:t>
            </a:r>
            <a:endParaRPr lang="en-US" sz="1800" dirty="0" smtClean="0">
              <a:solidFill>
                <a:schemeClr val="tx1"/>
              </a:solidFill>
              <a:latin typeface="+mn-lt"/>
            </a:endParaRPr>
          </a:p>
          <a:p>
            <a:pPr>
              <a:spcBef>
                <a:spcPts val="141"/>
              </a:spcBef>
              <a:buNone/>
              <a:tabLst>
                <a:tab pos="461595" algn="l"/>
                <a:tab pos="923188" algn="l"/>
                <a:tab pos="1384784" algn="l"/>
                <a:tab pos="1846379" algn="l"/>
                <a:tab pos="2307972" algn="l"/>
                <a:tab pos="2769569" algn="l"/>
                <a:tab pos="3231163" algn="l"/>
                <a:tab pos="3692757" algn="l"/>
                <a:tab pos="4154352" algn="l"/>
                <a:tab pos="4615947" algn="l"/>
                <a:tab pos="5077541" algn="l"/>
                <a:tab pos="5539136" algn="l"/>
              </a:tabLst>
            </a:pP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    &lt;head&gt;</a:t>
            </a:r>
          </a:p>
          <a:p>
            <a:pPr>
              <a:spcBef>
                <a:spcPts val="141"/>
              </a:spcBef>
              <a:buNone/>
              <a:tabLst>
                <a:tab pos="461595" algn="l"/>
                <a:tab pos="923188" algn="l"/>
                <a:tab pos="1384784" algn="l"/>
                <a:tab pos="1846379" algn="l"/>
                <a:tab pos="2307972" algn="l"/>
                <a:tab pos="2769569" algn="l"/>
                <a:tab pos="3231163" algn="l"/>
                <a:tab pos="3692757" algn="l"/>
                <a:tab pos="4154352" algn="l"/>
                <a:tab pos="4615947" algn="l"/>
                <a:tab pos="5077541" algn="l"/>
                <a:tab pos="5539136" algn="l"/>
              </a:tabLst>
            </a:pP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        &lt;meta http-</a:t>
            </a:r>
            <a:r>
              <a:rPr lang="en-US" sz="1800" dirty="0" err="1" smtClean="0">
                <a:solidFill>
                  <a:schemeClr val="tx1"/>
                </a:solidFill>
                <a:latin typeface="+mn-lt"/>
              </a:rPr>
              <a:t>equiv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="Content-Type" content="text/html; charset=UTF-8"/&gt; </a:t>
            </a:r>
          </a:p>
          <a:p>
            <a:pPr>
              <a:spcBef>
                <a:spcPts val="141"/>
              </a:spcBef>
              <a:buNone/>
              <a:tabLst>
                <a:tab pos="461595" algn="l"/>
                <a:tab pos="923188" algn="l"/>
                <a:tab pos="1384784" algn="l"/>
                <a:tab pos="1846379" algn="l"/>
                <a:tab pos="2307972" algn="l"/>
                <a:tab pos="2769569" algn="l"/>
                <a:tab pos="3231163" algn="l"/>
                <a:tab pos="3692757" algn="l"/>
                <a:tab pos="4154352" algn="l"/>
                <a:tab pos="4615947" algn="l"/>
                <a:tab pos="5077541" algn="l"/>
                <a:tab pos="5539136" algn="l"/>
              </a:tabLst>
            </a:pP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        &lt;title&gt;</a:t>
            </a:r>
          </a:p>
          <a:p>
            <a:pPr>
              <a:spcBef>
                <a:spcPts val="141"/>
              </a:spcBef>
              <a:buNone/>
              <a:tabLst>
                <a:tab pos="461595" algn="l"/>
                <a:tab pos="923188" algn="l"/>
                <a:tab pos="1384784" algn="l"/>
                <a:tab pos="1846379" algn="l"/>
                <a:tab pos="2307972" algn="l"/>
                <a:tab pos="2769569" algn="l"/>
                <a:tab pos="3231163" algn="l"/>
                <a:tab pos="3692757" algn="l"/>
                <a:tab pos="4154352" algn="l"/>
                <a:tab pos="4615947" algn="l"/>
                <a:tab pos="5077541" algn="l"/>
                <a:tab pos="5539136" algn="l"/>
              </a:tabLst>
            </a:pP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              a title for the document</a:t>
            </a:r>
          </a:p>
          <a:p>
            <a:pPr>
              <a:spcBef>
                <a:spcPts val="141"/>
              </a:spcBef>
              <a:buNone/>
              <a:tabLst>
                <a:tab pos="461595" algn="l"/>
                <a:tab pos="923188" algn="l"/>
                <a:tab pos="1384784" algn="l"/>
                <a:tab pos="1846379" algn="l"/>
                <a:tab pos="2307972" algn="l"/>
                <a:tab pos="2769569" algn="l"/>
                <a:tab pos="3231163" algn="l"/>
                <a:tab pos="3692757" algn="l"/>
                <a:tab pos="4154352" algn="l"/>
                <a:tab pos="4615947" algn="l"/>
                <a:tab pos="5077541" algn="l"/>
                <a:tab pos="5539136" algn="l"/>
              </a:tabLst>
            </a:pP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        &lt;/title&gt;</a:t>
            </a:r>
          </a:p>
          <a:p>
            <a:pPr>
              <a:spcBef>
                <a:spcPts val="141"/>
              </a:spcBef>
              <a:buNone/>
              <a:tabLst>
                <a:tab pos="461595" algn="l"/>
                <a:tab pos="923188" algn="l"/>
                <a:tab pos="1384784" algn="l"/>
                <a:tab pos="1846379" algn="l"/>
                <a:tab pos="2307972" algn="l"/>
                <a:tab pos="2769569" algn="l"/>
                <a:tab pos="3231163" algn="l"/>
                <a:tab pos="3692757" algn="l"/>
                <a:tab pos="4154352" algn="l"/>
                <a:tab pos="4615947" algn="l"/>
                <a:tab pos="5077541" algn="l"/>
                <a:tab pos="5539136" algn="l"/>
              </a:tabLst>
            </a:pP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    &lt;/head&gt;</a:t>
            </a:r>
          </a:p>
          <a:p>
            <a:pPr>
              <a:spcBef>
                <a:spcPts val="141"/>
              </a:spcBef>
              <a:buNone/>
              <a:tabLst>
                <a:tab pos="461595" algn="l"/>
                <a:tab pos="923188" algn="l"/>
                <a:tab pos="1384784" algn="l"/>
                <a:tab pos="1846379" algn="l"/>
                <a:tab pos="2307972" algn="l"/>
                <a:tab pos="2769569" algn="l"/>
                <a:tab pos="3231163" algn="l"/>
                <a:tab pos="3692757" algn="l"/>
                <a:tab pos="4154352" algn="l"/>
                <a:tab pos="4615947" algn="l"/>
                <a:tab pos="5077541" algn="l"/>
                <a:tab pos="5539136" algn="l"/>
              </a:tabLst>
            </a:pP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    &lt;body&gt;</a:t>
            </a:r>
          </a:p>
          <a:p>
            <a:pPr>
              <a:spcBef>
                <a:spcPts val="141"/>
              </a:spcBef>
              <a:buNone/>
              <a:tabLst>
                <a:tab pos="461595" algn="l"/>
                <a:tab pos="923188" algn="l"/>
                <a:tab pos="1384784" algn="l"/>
                <a:tab pos="1846379" algn="l"/>
                <a:tab pos="2307972" algn="l"/>
                <a:tab pos="2769569" algn="l"/>
                <a:tab pos="3231163" algn="l"/>
                <a:tab pos="3692757" algn="l"/>
                <a:tab pos="4154352" algn="l"/>
                <a:tab pos="4615947" algn="l"/>
                <a:tab pos="5077541" algn="l"/>
                <a:tab pos="5539136" algn="l"/>
              </a:tabLst>
            </a:pP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        &lt;div id=“content”&gt;</a:t>
            </a:r>
          </a:p>
          <a:p>
            <a:pPr>
              <a:spcBef>
                <a:spcPts val="141"/>
              </a:spcBef>
              <a:buNone/>
              <a:tabLst>
                <a:tab pos="461595" algn="l"/>
                <a:tab pos="923188" algn="l"/>
                <a:tab pos="1384784" algn="l"/>
                <a:tab pos="1846379" algn="l"/>
                <a:tab pos="2307972" algn="l"/>
                <a:tab pos="2769569" algn="l"/>
                <a:tab pos="3231163" algn="l"/>
                <a:tab pos="3692757" algn="l"/>
                <a:tab pos="4154352" algn="l"/>
                <a:tab pos="4615947" algn="l"/>
                <a:tab pos="5077541" algn="l"/>
                <a:tab pos="5539136" algn="l"/>
              </a:tabLst>
            </a:pP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             document content goes here</a:t>
            </a:r>
          </a:p>
          <a:p>
            <a:pPr>
              <a:spcBef>
                <a:spcPts val="141"/>
              </a:spcBef>
              <a:buNone/>
              <a:tabLst>
                <a:tab pos="461595" algn="l"/>
                <a:tab pos="923188" algn="l"/>
                <a:tab pos="1384784" algn="l"/>
                <a:tab pos="1846379" algn="l"/>
                <a:tab pos="2307972" algn="l"/>
                <a:tab pos="2769569" algn="l"/>
                <a:tab pos="3231163" algn="l"/>
                <a:tab pos="3692757" algn="l"/>
                <a:tab pos="4154352" algn="l"/>
                <a:tab pos="4615947" algn="l"/>
                <a:tab pos="5077541" algn="l"/>
                <a:tab pos="5539136" algn="l"/>
              </a:tabLst>
            </a:pP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        &lt;/div&gt;</a:t>
            </a:r>
          </a:p>
          <a:p>
            <a:pPr>
              <a:spcBef>
                <a:spcPts val="141"/>
              </a:spcBef>
              <a:buNone/>
              <a:tabLst>
                <a:tab pos="461595" algn="l"/>
                <a:tab pos="923188" algn="l"/>
                <a:tab pos="1384784" algn="l"/>
                <a:tab pos="1846379" algn="l"/>
                <a:tab pos="2307972" algn="l"/>
                <a:tab pos="2769569" algn="l"/>
                <a:tab pos="3231163" algn="l"/>
                <a:tab pos="3692757" algn="l"/>
                <a:tab pos="4154352" algn="l"/>
                <a:tab pos="4615947" algn="l"/>
                <a:tab pos="5077541" algn="l"/>
                <a:tab pos="5539136" algn="l"/>
              </a:tabLst>
            </a:pP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    &lt;/body&gt;</a:t>
            </a:r>
          </a:p>
          <a:p>
            <a:pPr>
              <a:spcBef>
                <a:spcPts val="141"/>
              </a:spcBef>
              <a:buNone/>
              <a:tabLst>
                <a:tab pos="461595" algn="l"/>
                <a:tab pos="923188" algn="l"/>
                <a:tab pos="1384784" algn="l"/>
                <a:tab pos="1846379" algn="l"/>
                <a:tab pos="2307972" algn="l"/>
                <a:tab pos="2769569" algn="l"/>
                <a:tab pos="3231163" algn="l"/>
                <a:tab pos="3692757" algn="l"/>
                <a:tab pos="4154352" algn="l"/>
                <a:tab pos="4615947" algn="l"/>
                <a:tab pos="5077541" algn="l"/>
                <a:tab pos="5539136" algn="l"/>
              </a:tabLst>
            </a:pP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&lt;/html&gt;</a:t>
            </a:r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rev 1/2018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5CF6-7BAC-4F54-AE7D-88DBDD87904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9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1" y="108012"/>
            <a:ext cx="8042400" cy="1336460"/>
          </a:xfrm>
        </p:spPr>
        <p:txBody>
          <a:bodyPr/>
          <a:lstStyle/>
          <a:p>
            <a:r>
              <a:rPr lang="en-US" dirty="0" smtClean="0"/>
              <a:t>XHTML </a:t>
            </a:r>
            <a:r>
              <a:rPr lang="en-US" sz="2000" dirty="0" smtClean="0"/>
              <a:t>1 of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eXtensible</a:t>
            </a:r>
            <a:r>
              <a:rPr lang="en-US" dirty="0" smtClean="0"/>
              <a:t> </a:t>
            </a:r>
            <a:r>
              <a:rPr lang="en-US" dirty="0" err="1" smtClean="0"/>
              <a:t>HyperText</a:t>
            </a:r>
            <a:r>
              <a:rPr lang="en-US" dirty="0" smtClean="0"/>
              <a:t> Markup Language</a:t>
            </a:r>
          </a:p>
          <a:p>
            <a:r>
              <a:rPr lang="en-US" dirty="0" smtClean="0"/>
              <a:t>Consists of </a:t>
            </a:r>
          </a:p>
          <a:p>
            <a:pPr lvl="1"/>
            <a:r>
              <a:rPr lang="en-US" dirty="0"/>
              <a:t>a DOCTYPE to </a:t>
            </a:r>
            <a:r>
              <a:rPr lang="en-US" dirty="0" smtClean="0"/>
              <a:t>tell us what html version we are using</a:t>
            </a:r>
          </a:p>
          <a:p>
            <a:pPr lvl="1"/>
            <a:r>
              <a:rPr lang="en-US" dirty="0" smtClean="0"/>
              <a:t>A &lt;head&gt;, &lt;title&gt;, and &lt;body&gt;</a:t>
            </a:r>
            <a:endParaRPr lang="en-US" dirty="0"/>
          </a:p>
          <a:p>
            <a:pPr lvl="1"/>
            <a:r>
              <a:rPr lang="en-US" dirty="0" smtClean="0"/>
              <a:t>elements or “tags”: </a:t>
            </a:r>
            <a:r>
              <a:rPr lang="en-US" sz="1800" dirty="0" smtClean="0"/>
              <a:t>&lt;p&gt;A paragraph tag&lt;/p&gt;</a:t>
            </a:r>
          </a:p>
          <a:p>
            <a:pPr lvl="1"/>
            <a:r>
              <a:rPr lang="en-US" dirty="0" smtClean="0"/>
              <a:t>attributes: </a:t>
            </a:r>
            <a:r>
              <a:rPr lang="en-US" sz="1800" dirty="0" smtClean="0"/>
              <a:t>&lt;p class=“golden”&gt;</a:t>
            </a:r>
            <a:r>
              <a:rPr lang="en-US" sz="1800" i="1" dirty="0" smtClean="0"/>
              <a:t>class</a:t>
            </a:r>
            <a:r>
              <a:rPr lang="en-US" sz="1800" dirty="0" smtClean="0"/>
              <a:t> is an attribute on </a:t>
            </a:r>
            <a:r>
              <a:rPr lang="en-US" sz="1800" i="1" dirty="0" smtClean="0"/>
              <a:t>p</a:t>
            </a:r>
            <a:r>
              <a:rPr lang="en-US" sz="1800" dirty="0" smtClean="0"/>
              <a:t>&lt;/p&gt;</a:t>
            </a:r>
          </a:p>
          <a:p>
            <a:pPr lvl="2"/>
            <a:r>
              <a:rPr lang="en-US" sz="1600" dirty="0" smtClean="0"/>
              <a:t>some attributes are mandatory, e.g. the script tag requires a </a:t>
            </a:r>
            <a:r>
              <a:rPr lang="en-US" sz="1600" i="1" dirty="0" smtClean="0"/>
              <a:t>type:</a:t>
            </a:r>
            <a:br>
              <a:rPr lang="en-US" sz="1600" i="1" dirty="0" smtClean="0"/>
            </a:br>
            <a:r>
              <a:rPr lang="en-US" sz="1600" dirty="0" smtClean="0"/>
              <a:t>&lt;script type=“text/</a:t>
            </a:r>
            <a:r>
              <a:rPr lang="en-US" sz="1600" dirty="0" err="1" smtClean="0"/>
              <a:t>javascript</a:t>
            </a:r>
            <a:r>
              <a:rPr lang="en-US" sz="1600" dirty="0" smtClean="0"/>
              <a:t>”&gt;&lt;/script&gt;</a:t>
            </a:r>
          </a:p>
          <a:p>
            <a:pPr lvl="1"/>
            <a:r>
              <a:rPr lang="en-US" dirty="0" smtClean="0"/>
              <a:t>Text nodes (e.g. the text we see in a paragraph)</a:t>
            </a:r>
          </a:p>
          <a:p>
            <a:pPr lvl="1"/>
            <a:r>
              <a:rPr lang="en-US" dirty="0" smtClean="0"/>
              <a:t>There may be embedded scripts or styles (within &lt;script&gt; and &lt;style&gt; tags.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rev 1/2018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5CF6-7BAC-4F54-AE7D-88DBDD87904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7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1" y="108012"/>
            <a:ext cx="8042400" cy="1336460"/>
          </a:xfrm>
        </p:spPr>
        <p:txBody>
          <a:bodyPr/>
          <a:lstStyle/>
          <a:p>
            <a:r>
              <a:rPr lang="en-US" dirty="0" smtClean="0"/>
              <a:t>XHTML </a:t>
            </a:r>
            <a:r>
              <a:rPr lang="en-US" sz="1800" dirty="0" smtClean="0"/>
              <a:t>2 of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Rules of the road:</a:t>
            </a:r>
          </a:p>
          <a:p>
            <a:pPr lvl="1"/>
            <a:r>
              <a:rPr lang="en-US" dirty="0" smtClean="0"/>
              <a:t>elements must be closed </a:t>
            </a:r>
            <a:r>
              <a:rPr lang="en-US" sz="1400" dirty="0" smtClean="0"/>
              <a:t>&lt;p&gt; closing tag </a:t>
            </a:r>
            <a:r>
              <a:rPr lang="en-US" sz="1400" dirty="0" smtClean="0">
                <a:sym typeface="Wingdings" pitchFamily="2" charset="2"/>
              </a:rPr>
              <a:t> </a:t>
            </a:r>
            <a:r>
              <a:rPr lang="en-US" sz="1400" dirty="0" smtClean="0"/>
              <a:t>&lt;/p&gt;, &lt;</a:t>
            </a:r>
            <a:r>
              <a:rPr lang="en-US" sz="1400" dirty="0" err="1" smtClean="0"/>
              <a:t>br</a:t>
            </a:r>
            <a:r>
              <a:rPr lang="en-US" sz="1400" dirty="0" smtClean="0"/>
              <a:t> /&gt; </a:t>
            </a:r>
            <a:r>
              <a:rPr lang="en-US" sz="1400" dirty="0" smtClean="0">
                <a:sym typeface="Wingdings" pitchFamily="2" charset="2"/>
              </a:rPr>
              <a:t></a:t>
            </a:r>
            <a:r>
              <a:rPr lang="en-US" sz="1400" dirty="0" smtClean="0"/>
              <a:t> also closed</a:t>
            </a:r>
            <a:endParaRPr lang="en-US" dirty="0" smtClean="0"/>
          </a:p>
          <a:p>
            <a:pPr lvl="1"/>
            <a:r>
              <a:rPr lang="en-US" dirty="0"/>
              <a:t>attributes must be quoted </a:t>
            </a:r>
            <a:r>
              <a:rPr lang="en-US" sz="1400" dirty="0"/>
              <a:t>&lt;p class=“</a:t>
            </a:r>
            <a:r>
              <a:rPr lang="en-US" sz="1400" dirty="0" err="1"/>
              <a:t>shinyGem</a:t>
            </a:r>
            <a:r>
              <a:rPr lang="en-US" sz="1400" dirty="0" smtClean="0"/>
              <a:t>”&gt;is correct&lt;/</a:t>
            </a:r>
            <a:r>
              <a:rPr lang="en-US" sz="1400" dirty="0"/>
              <a:t>p&gt;</a:t>
            </a:r>
          </a:p>
          <a:p>
            <a:pPr lvl="1"/>
            <a:r>
              <a:rPr lang="en-US" dirty="0" smtClean="0"/>
              <a:t>elements and attribute names must be lower case </a:t>
            </a:r>
            <a:br>
              <a:rPr lang="en-US" dirty="0" smtClean="0"/>
            </a:br>
            <a:r>
              <a:rPr lang="en-US" sz="1400" dirty="0" smtClean="0"/>
              <a:t>&lt;p&gt;is correct&lt;/p&gt;, &lt;P&gt; is not, &lt;p class=“LOVELY”&gt;is correct&lt;/p&gt;, &lt;p CLASS=“</a:t>
            </a:r>
            <a:r>
              <a:rPr lang="en-US" sz="1400" dirty="0" err="1" smtClean="0"/>
              <a:t>isnot</a:t>
            </a:r>
            <a:r>
              <a:rPr lang="en-US" sz="1400" dirty="0" smtClean="0"/>
              <a:t>”&gt;...</a:t>
            </a:r>
          </a:p>
          <a:p>
            <a:pPr lvl="1"/>
            <a:r>
              <a:rPr lang="en-US" dirty="0" smtClean="0"/>
              <a:t>nesting must be correct </a:t>
            </a:r>
            <a:r>
              <a:rPr lang="en-US" sz="1400" dirty="0" smtClean="0"/>
              <a:t>&lt;strong&gt;&lt;</a:t>
            </a:r>
            <a:r>
              <a:rPr lang="en-US" sz="1400" dirty="0" err="1" smtClean="0"/>
              <a:t>em</a:t>
            </a:r>
            <a:r>
              <a:rPr lang="en-US" sz="1400" dirty="0" smtClean="0"/>
              <a:t>&gt;is correct&lt;/</a:t>
            </a:r>
            <a:r>
              <a:rPr lang="en-US" sz="1400" dirty="0" err="1" smtClean="0"/>
              <a:t>em</a:t>
            </a:r>
            <a:r>
              <a:rPr lang="en-US" sz="1400" dirty="0" smtClean="0"/>
              <a:t>&gt;&lt;/strong&gt;</a:t>
            </a:r>
            <a:endParaRPr lang="en-US" dirty="0" smtClean="0"/>
          </a:p>
          <a:p>
            <a:pPr lvl="1"/>
            <a:r>
              <a:rPr lang="en-US" dirty="0" smtClean="0"/>
              <a:t>DOCTYPE, head, title, and body are mandatory</a:t>
            </a:r>
          </a:p>
          <a:p>
            <a:pPr lvl="1"/>
            <a:r>
              <a:rPr lang="en-US" dirty="0"/>
              <a:t>extra white space is ignored by the browser </a:t>
            </a:r>
            <a:br>
              <a:rPr lang="en-US" dirty="0"/>
            </a:br>
            <a:r>
              <a:rPr lang="en-US" sz="1400" dirty="0"/>
              <a:t>ten spaces are the same as </a:t>
            </a:r>
            <a:r>
              <a:rPr lang="en-US" sz="1400" dirty="0" smtClean="0"/>
              <a:t>one</a:t>
            </a:r>
          </a:p>
          <a:p>
            <a:r>
              <a:rPr lang="en-US" b="1" u="sng" dirty="0" smtClean="0"/>
              <a:t>Validate your code</a:t>
            </a:r>
            <a:r>
              <a:rPr lang="en-US" b="1" dirty="0" smtClean="0"/>
              <a:t>. </a:t>
            </a:r>
            <a:endParaRPr lang="en-US" sz="1800" b="1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rev 1/2018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5CF6-7BAC-4F54-AE7D-88DBDD87904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15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1" y="108012"/>
            <a:ext cx="8042400" cy="1336460"/>
          </a:xfrm>
        </p:spPr>
        <p:txBody>
          <a:bodyPr/>
          <a:lstStyle/>
          <a:p>
            <a:r>
              <a:rPr lang="en-US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Cascading Style </a:t>
            </a:r>
            <a:r>
              <a:rPr lang="en-US" sz="1800" dirty="0" smtClean="0"/>
              <a:t>Sheets</a:t>
            </a:r>
          </a:p>
          <a:p>
            <a:pPr lvl="1"/>
            <a:r>
              <a:rPr lang="en-US" sz="1600" dirty="0" smtClean="0"/>
              <a:t>we </a:t>
            </a:r>
            <a:r>
              <a:rPr lang="en-US" sz="1600" dirty="0" smtClean="0"/>
              <a:t>will focus </a:t>
            </a:r>
            <a:r>
              <a:rPr lang="en-US" sz="1600" dirty="0" smtClean="0"/>
              <a:t>primarily on </a:t>
            </a:r>
            <a:r>
              <a:rPr lang="en-US" sz="1600" dirty="0" smtClean="0"/>
              <a:t>CSS 2 </a:t>
            </a:r>
            <a:r>
              <a:rPr lang="en-US" sz="1600" dirty="0" smtClean="0"/>
              <a:t>(some </a:t>
            </a:r>
            <a:r>
              <a:rPr lang="en-US" sz="1600" dirty="0" smtClean="0"/>
              <a:t>CSS 3)</a:t>
            </a:r>
          </a:p>
          <a:p>
            <a:r>
              <a:rPr lang="en-US" sz="1800" dirty="0" smtClean="0"/>
              <a:t>A CSS document is a list of rules that apply styles to HTML elements</a:t>
            </a:r>
          </a:p>
          <a:p>
            <a:r>
              <a:rPr lang="en-US" sz="1800" dirty="0" smtClean="0"/>
              <a:t>Consists of </a:t>
            </a:r>
          </a:p>
          <a:p>
            <a:pPr lvl="1"/>
            <a:r>
              <a:rPr lang="en-US" sz="1800" dirty="0" smtClean="0"/>
              <a:t>Selectors</a:t>
            </a:r>
          </a:p>
          <a:p>
            <a:pPr lvl="2"/>
            <a:r>
              <a:rPr lang="en-US" sz="1600" dirty="0" smtClean="0"/>
              <a:t>quite literally, things we select for styling</a:t>
            </a:r>
          </a:p>
          <a:p>
            <a:pPr lvl="2"/>
            <a:r>
              <a:rPr lang="en-US" sz="1600" dirty="0" smtClean="0"/>
              <a:t>can select on tags, IDs, classes, pseudo-classes, and combinations thereof</a:t>
            </a:r>
          </a:p>
          <a:p>
            <a:pPr lvl="2"/>
            <a:r>
              <a:rPr lang="en-US" sz="1600" dirty="0" smtClean="0"/>
              <a:t>can select children, descendants, parents, ancestors, etc. of an element</a:t>
            </a:r>
          </a:p>
          <a:p>
            <a:pPr lvl="2"/>
            <a:r>
              <a:rPr lang="en-US" sz="1600" dirty="0"/>
              <a:t>See </a:t>
            </a:r>
            <a:r>
              <a:rPr lang="en-US" sz="1600" dirty="0">
                <a:hlinkClick r:id="rId2"/>
              </a:rPr>
              <a:t>https://www.w3.org/TR/CSS/#</a:t>
            </a:r>
            <a:r>
              <a:rPr lang="en-US" sz="1600" dirty="0" smtClean="0">
                <a:hlinkClick r:id="rId2"/>
              </a:rPr>
              <a:t>css</a:t>
            </a:r>
            <a:endParaRPr lang="en-US" sz="1600" dirty="0" smtClean="0"/>
          </a:p>
          <a:p>
            <a:pPr lvl="2"/>
            <a:r>
              <a:rPr lang="en-US" sz="1600" dirty="0" smtClean="0"/>
              <a:t>See </a:t>
            </a:r>
            <a:r>
              <a:rPr lang="en-US" sz="1600" dirty="0">
                <a:hlinkClick r:id="rId3"/>
              </a:rPr>
              <a:t>http://css.maxdesign.com.au/selectutorial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smtClean="0"/>
              <a:t> </a:t>
            </a:r>
            <a:br>
              <a:rPr lang="en-US" sz="1600" dirty="0" smtClean="0"/>
            </a:br>
            <a:endParaRPr lang="en-US" sz="1600" dirty="0" smtClean="0"/>
          </a:p>
          <a:p>
            <a:pPr lvl="1"/>
            <a:r>
              <a:rPr lang="en-US" sz="1800" dirty="0" smtClean="0"/>
              <a:t>Property/value pairs in declaration blocks</a:t>
            </a:r>
            <a:endParaRPr lang="en-US" sz="16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rev 1/2018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5CF6-7BAC-4F54-AE7D-88DBDD87904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41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1" y="108012"/>
            <a:ext cx="8042400" cy="1336460"/>
          </a:xfrm>
        </p:spPr>
        <p:txBody>
          <a:bodyPr/>
          <a:lstStyle/>
          <a:p>
            <a:r>
              <a:rPr lang="en-US" dirty="0" smtClean="0"/>
              <a:t>CSS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#footer {</a:t>
            </a:r>
            <a:br>
              <a:rPr lang="en-US" sz="2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border-top: 1px solid black;</a:t>
            </a:r>
            <a:br>
              <a:rPr lang="en-US" sz="2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padding: 0.5em 1em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1em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1em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2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color: #333;</a:t>
            </a:r>
            <a:br>
              <a:rPr lang="en-US" sz="2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background-color: #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eee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2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sz="2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#footer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p {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margin: 0 0 1em 0;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padding: 0;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#footer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p a:hover {</a:t>
            </a:r>
            <a:br>
              <a:rPr lang="en-US" sz="2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font-weight: bold;</a:t>
            </a:r>
            <a:br>
              <a:rPr lang="en-US" sz="2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font-style: italic;</a:t>
            </a:r>
            <a:br>
              <a:rPr lang="en-US" sz="2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48843" y="3596760"/>
            <a:ext cx="4011064" cy="2585323"/>
          </a:xfrm>
          <a:prstGeom prst="rect">
            <a:avLst/>
          </a:prstGeom>
        </p:spPr>
        <p:style>
          <a:lnRef idx="1">
            <a:schemeClr val="accent2"/>
          </a:lnRef>
          <a:fillRef idx="1003">
            <a:schemeClr val="l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&lt;div id=“footer”&gt;</a:t>
            </a:r>
          </a:p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&lt;p&gt;</a:t>
            </a:r>
          </a:p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  &lt;a 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=“somepage.html”&gt; </a:t>
            </a:r>
          </a:p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    This link will be </a:t>
            </a:r>
            <a:b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     styled on a mouse</a:t>
            </a:r>
            <a:b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     hover</a:t>
            </a:r>
          </a:p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  &lt;/a&gt;</a:t>
            </a:r>
          </a:p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 &lt;/p&gt;</a:t>
            </a:r>
          </a:p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&lt;/div&gt;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rev 1/2018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5CF6-7BAC-4F54-AE7D-88DBDD879045}" type="slidenum">
              <a:rPr lang="en-US" smtClean="0"/>
              <a:t>17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804415" y="3256558"/>
            <a:ext cx="821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54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1" y="108012"/>
            <a:ext cx="8042400" cy="1336460"/>
          </a:xfrm>
        </p:spPr>
        <p:txBody>
          <a:bodyPr/>
          <a:lstStyle/>
          <a:p>
            <a:r>
              <a:rPr lang="en-US" dirty="0" smtClean="0"/>
              <a:t>Declaring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Where to put them?  Three ways to do it:</a:t>
            </a:r>
          </a:p>
          <a:p>
            <a:pPr marL="807125" lvl="1" indent="-457200">
              <a:buFont typeface="+mj-lt"/>
              <a:buAutoNum type="arabicPeriod"/>
            </a:pPr>
            <a:r>
              <a:rPr lang="en-US" sz="2000" dirty="0"/>
              <a:t>external </a:t>
            </a:r>
            <a:r>
              <a:rPr lang="en-US" sz="2000" dirty="0" err="1" smtClean="0"/>
              <a:t>stylesheets</a:t>
            </a:r>
            <a:endParaRPr lang="en-US" sz="2000" dirty="0" smtClean="0"/>
          </a:p>
          <a:p>
            <a:pPr lvl="2"/>
            <a:r>
              <a:rPr lang="en-US" sz="1800" dirty="0" smtClean="0"/>
              <a:t>this is best – your </a:t>
            </a:r>
            <a:r>
              <a:rPr lang="en-US" sz="1800" dirty="0" err="1" smtClean="0"/>
              <a:t>stylesheets</a:t>
            </a:r>
            <a:r>
              <a:rPr lang="en-US" sz="1800" dirty="0" smtClean="0"/>
              <a:t> will be cached by the browser and can be referenced by all your pages</a:t>
            </a:r>
          </a:p>
          <a:p>
            <a:pPr lvl="2"/>
            <a:r>
              <a:rPr lang="en-US" sz="1800" dirty="0"/>
              <a:t>ex: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&lt;link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=“mystyle.css"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rel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stylesheet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" type="text/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"/&gt;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marL="807125" lvl="1" indent="-457200">
              <a:buFont typeface="+mj-lt"/>
              <a:buAutoNum type="arabicPeriod"/>
            </a:pPr>
            <a:r>
              <a:rPr lang="en-US" sz="2000" dirty="0" smtClean="0"/>
              <a:t>embedded (in-page) styles</a:t>
            </a:r>
          </a:p>
          <a:p>
            <a:pPr lvl="2"/>
            <a:r>
              <a:rPr lang="en-US" sz="1800" dirty="0" smtClean="0"/>
              <a:t>useful for a one-off style on a specific page</a:t>
            </a:r>
          </a:p>
          <a:p>
            <a:pPr lvl="2"/>
            <a:r>
              <a:rPr lang="en-US" sz="1800" dirty="0" smtClean="0"/>
              <a:t>ex: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&lt;head&gt;&lt;style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type="text/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"&gt;…styles go here…&lt;/style&gt;&lt;/head&gt;</a:t>
            </a:r>
            <a:endParaRPr lang="en-US" sz="1800" dirty="0" smtClean="0"/>
          </a:p>
          <a:p>
            <a:pPr marL="807125" lvl="1" indent="-457200">
              <a:buFont typeface="+mj-lt"/>
              <a:buAutoNum type="arabicPeriod"/>
            </a:pPr>
            <a:r>
              <a:rPr lang="en-US" sz="2000" dirty="0"/>
              <a:t>inline </a:t>
            </a:r>
            <a:r>
              <a:rPr lang="en-US" sz="2000" dirty="0" smtClean="0"/>
              <a:t>styles</a:t>
            </a:r>
          </a:p>
          <a:p>
            <a:pPr lvl="2"/>
            <a:r>
              <a:rPr lang="en-US" sz="1800" dirty="0"/>
              <a:t>G</a:t>
            </a:r>
            <a:r>
              <a:rPr lang="en-US" sz="1800" dirty="0" smtClean="0"/>
              <a:t>ood for testing, and </a:t>
            </a:r>
            <a:r>
              <a:rPr lang="en-US" sz="1800" i="1" dirty="0" smtClean="0"/>
              <a:t>sometimes</a:t>
            </a:r>
            <a:r>
              <a:rPr lang="en-US" sz="1800" dirty="0" smtClean="0"/>
              <a:t> helpful when generating sites</a:t>
            </a:r>
          </a:p>
          <a:p>
            <a:pPr lvl="2"/>
            <a:r>
              <a:rPr lang="en-US" sz="1800" dirty="0" smtClean="0"/>
              <a:t>Generally avoid</a:t>
            </a:r>
          </a:p>
          <a:p>
            <a:pPr lvl="2"/>
            <a:r>
              <a:rPr lang="en-US" sz="1800" dirty="0" smtClean="0"/>
              <a:t>ex: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&lt;p style="font-weight: bold;"&gt;…&lt;/p&gt;</a:t>
            </a:r>
            <a:endParaRPr lang="en-US" sz="1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rev 1/2018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5CF6-7BAC-4F54-AE7D-88DBDD87904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857437"/>
              </p:ext>
            </p:extLst>
          </p:nvPr>
        </p:nvGraphicFramePr>
        <p:xfrm>
          <a:off x="718457" y="1650575"/>
          <a:ext cx="7707086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3543"/>
                <a:gridCol w="38535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HTML like this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might</a:t>
                      </a:r>
                      <a:r>
                        <a:rPr lang="en-US" dirty="0" smtClean="0"/>
                        <a:t> be selected like</a:t>
                      </a:r>
                      <a:r>
                        <a:rPr lang="en-US" baseline="0" dirty="0" smtClean="0"/>
                        <a:t> this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indent="0" algn="ctr" defTabSz="9143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+mn-lt"/>
                          <a:cs typeface="Courier New" pitchFamily="49" charset="0"/>
                        </a:rPr>
                        <a:t>ID selectors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3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&lt;div id=“header”&gt;&lt;/div&gt;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#header {}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3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&lt;h2 id=“</a:t>
                      </a:r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mainTitle</a:t>
                      </a: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”&gt;&lt;/h2&gt;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h2#mainTitle {}</a:t>
                      </a:r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indent="0" algn="ctr" defTabSz="9143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+mn-lt"/>
                          <a:cs typeface="Courier New" pitchFamily="49" charset="0"/>
                        </a:rPr>
                        <a:t>class selectors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3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&lt;p class=“green”&gt;&lt;/p&gt;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.green {}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3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&lt;li class=“selected”&gt;&lt;/li&gt;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li.selected</a:t>
                      </a: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 {}</a:t>
                      </a:r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indent="0" algn="ctr" defTabSz="9143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+mn-lt"/>
                          <a:cs typeface="Courier New" pitchFamily="49" charset="0"/>
                        </a:rPr>
                        <a:t>element</a:t>
                      </a:r>
                      <a:r>
                        <a:rPr lang="en-US" b="1" baseline="0" dirty="0" smtClean="0">
                          <a:latin typeface="+mn-lt"/>
                          <a:cs typeface="Courier New" pitchFamily="49" charset="0"/>
                        </a:rPr>
                        <a:t> selectors</a:t>
                      </a:r>
                      <a:endParaRPr lang="en-US" b="1" dirty="0" smtClean="0">
                        <a:latin typeface="+mn-lt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3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&lt;p class=“green”&gt;&lt;/p&gt;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p {}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3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&lt;h1&gt;&lt;/h1&gt;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h1 {}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3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&lt;p&gt;&lt;strong&gt;hi&lt;/strong&gt;&lt;/p&gt;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p strong {}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18457" y="5899868"/>
            <a:ext cx="4416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en-US" sz="1600" dirty="0"/>
              <a:t>See </a:t>
            </a:r>
            <a:r>
              <a:rPr lang="en-US" sz="1600" dirty="0">
                <a:hlinkClick r:id="rId2"/>
              </a:rPr>
              <a:t>http://www.w3.org/TR/CSS2/selector.html</a:t>
            </a:r>
            <a:r>
              <a:rPr lang="en-US" sz="1600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rev 1/2018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5CF6-7BAC-4F54-AE7D-88DBDD87904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8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1" y="108012"/>
            <a:ext cx="8042400" cy="755017"/>
          </a:xfrm>
        </p:spPr>
        <p:txBody>
          <a:bodyPr/>
          <a:lstStyle/>
          <a:p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H</a:t>
            </a:r>
            <a:r>
              <a:rPr lang="en-US" smtClean="0"/>
              <a:t>yper</a:t>
            </a:r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smtClean="0"/>
              <a:t>ext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</a:t>
            </a:r>
            <a:r>
              <a:rPr lang="en-US" dirty="0" smtClean="0"/>
              <a:t>arkup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</a:t>
            </a:r>
            <a:r>
              <a:rPr lang="en-US" dirty="0" smtClean="0"/>
              <a:t>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1" y="863029"/>
            <a:ext cx="8042400" cy="4343496"/>
          </a:xfrm>
        </p:spPr>
        <p:txBody>
          <a:bodyPr/>
          <a:lstStyle/>
          <a:p>
            <a:r>
              <a:rPr lang="en-US" sz="2200" dirty="0" smtClean="0"/>
              <a:t>What is Hypertext?</a:t>
            </a:r>
            <a:endParaRPr lang="en-US" sz="1600" dirty="0" smtClean="0"/>
          </a:p>
          <a:p>
            <a:pPr lvl="1"/>
            <a:r>
              <a:rPr lang="en-US" sz="1600" dirty="0" smtClean="0"/>
              <a:t>Text containing links to more text. (see </a:t>
            </a:r>
            <a:r>
              <a:rPr lang="en-US" sz="1600" dirty="0" smtClean="0">
                <a:hlinkClick r:id="rId3"/>
              </a:rPr>
              <a:t>http://www.w3.org/WhatIs.html</a:t>
            </a:r>
            <a:r>
              <a:rPr lang="en-US" sz="1600" dirty="0" smtClean="0"/>
              <a:t>)</a:t>
            </a:r>
          </a:p>
          <a:p>
            <a:r>
              <a:rPr lang="en-US" sz="2200" dirty="0" smtClean="0"/>
              <a:t>What is a markup language?</a:t>
            </a:r>
          </a:p>
          <a:p>
            <a:pPr lvl="1"/>
            <a:r>
              <a:rPr lang="en-US" sz="1600" dirty="0" smtClean="0"/>
              <a:t>A way to embed formatting information within a text file by using tags</a:t>
            </a:r>
          </a:p>
          <a:p>
            <a:pPr lvl="1"/>
            <a:r>
              <a:rPr lang="en-US" sz="1600" dirty="0" smtClean="0"/>
              <a:t>A way to describe the data or information (metadata) contained in a text file</a:t>
            </a:r>
          </a:p>
          <a:p>
            <a:r>
              <a:rPr lang="en-US" sz="2200" dirty="0" smtClean="0"/>
              <a:t>What is a tag?</a:t>
            </a:r>
          </a:p>
          <a:p>
            <a:pPr lvl="1"/>
            <a:r>
              <a:rPr lang="en-US" sz="1600" dirty="0" smtClean="0"/>
              <a:t>Method of identifying metadata within a document</a:t>
            </a:r>
          </a:p>
          <a:p>
            <a:r>
              <a:rPr lang="en-US" sz="2200" dirty="0" smtClean="0"/>
              <a:t>What is metadata?</a:t>
            </a:r>
          </a:p>
          <a:p>
            <a:pPr lvl="1"/>
            <a:r>
              <a:rPr lang="en-US" sz="1600" dirty="0" smtClean="0"/>
              <a:t>Data that describes data (</a:t>
            </a:r>
            <a:r>
              <a:rPr lang="en-US" sz="1600" dirty="0" err="1" smtClean="0"/>
              <a:t>ie</a:t>
            </a:r>
            <a:r>
              <a:rPr lang="en-US" sz="1600" dirty="0" smtClean="0"/>
              <a:t> GPS info in a digital picture)</a:t>
            </a:r>
          </a:p>
          <a:p>
            <a:pPr lvl="1"/>
            <a:r>
              <a:rPr lang="en-US" sz="1600" dirty="0" smtClean="0"/>
              <a:t>Tags are used to describe the </a:t>
            </a:r>
            <a:r>
              <a:rPr lang="en-US" sz="1600" dirty="0" smtClean="0"/>
              <a:t>information</a:t>
            </a:r>
          </a:p>
          <a:p>
            <a:r>
              <a:rPr lang="en-US" sz="1800" dirty="0" smtClean="0"/>
              <a:t>An example</a:t>
            </a:r>
          </a:p>
          <a:p>
            <a:pPr lvl="1"/>
            <a:r>
              <a:rPr lang="en-US" sz="1600" dirty="0" smtClean="0"/>
              <a:t>&lt;</a:t>
            </a:r>
            <a:r>
              <a:rPr lang="en-US" sz="1600" dirty="0" err="1" smtClean="0"/>
              <a:t>booktitle</a:t>
            </a:r>
            <a:r>
              <a:rPr lang="en-US" sz="1600" dirty="0" smtClean="0"/>
              <a:t>&gt;</a:t>
            </a:r>
            <a:r>
              <a:rPr lang="en-US" sz="1600" dirty="0" smtClean="0"/>
              <a:t>Fantastic </a:t>
            </a:r>
            <a:r>
              <a:rPr lang="en-US" sz="1600" dirty="0"/>
              <a:t>Beasts and Where to Find </a:t>
            </a:r>
            <a:r>
              <a:rPr lang="en-US" sz="1600" dirty="0" smtClean="0"/>
              <a:t>Them</a:t>
            </a:r>
            <a:r>
              <a:rPr lang="en-US" sz="1600" dirty="0" smtClean="0"/>
              <a:t>&lt;/</a:t>
            </a:r>
            <a:r>
              <a:rPr lang="en-US" sz="1600" dirty="0" err="1" smtClean="0"/>
              <a:t>booktitle</a:t>
            </a:r>
            <a:r>
              <a:rPr lang="en-US" sz="1600" dirty="0" smtClean="0"/>
              <a:t>&gt;</a:t>
            </a: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rev 1/2018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B1E3-8DB0-4270-B6E8-5F6F231475D3}" type="slidenum">
              <a:rPr lang="en-US" smtClean="0"/>
              <a:t>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 to ITWS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1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1" y="108012"/>
            <a:ext cx="8042400" cy="1336460"/>
          </a:xfrm>
        </p:spPr>
        <p:txBody>
          <a:bodyPr/>
          <a:lstStyle/>
          <a:p>
            <a:r>
              <a:rPr lang="en-US" dirty="0" smtClean="0"/>
              <a:t>IDs and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"id" is a </a:t>
            </a:r>
            <a:r>
              <a:rPr lang="en-US" i="1" u="sng" dirty="0" smtClean="0"/>
              <a:t>unique</a:t>
            </a:r>
            <a:r>
              <a:rPr lang="en-US" dirty="0" smtClean="0"/>
              <a:t> identifier for an element</a:t>
            </a:r>
          </a:p>
          <a:p>
            <a:pPr lvl="1"/>
            <a:r>
              <a:rPr lang="en-US" dirty="0" smtClean="0"/>
              <a:t>For example, &lt;div id="footer"&gt;&lt;/div&gt;</a:t>
            </a:r>
          </a:p>
          <a:p>
            <a:pPr lvl="1"/>
            <a:r>
              <a:rPr lang="en-US" dirty="0" smtClean="0"/>
              <a:t>An id of a specific name should only exist once in a document (it must be unique)</a:t>
            </a:r>
          </a:p>
          <a:p>
            <a:pPr lvl="1"/>
            <a:r>
              <a:rPr lang="en-US" dirty="0" smtClean="0"/>
              <a:t>Ids are useful for naming important blocks </a:t>
            </a:r>
          </a:p>
          <a:p>
            <a:pPr lvl="1"/>
            <a:r>
              <a:rPr lang="en-US" sz="1600" i="1" dirty="0" smtClean="0"/>
              <a:t>Aside: </a:t>
            </a:r>
            <a:r>
              <a:rPr lang="en-US" sz="1600" i="1" dirty="0"/>
              <a:t>"</a:t>
            </a:r>
            <a:r>
              <a:rPr lang="en-US" sz="1600" i="1" dirty="0" smtClean="0"/>
              <a:t>footer"  actually has its own element defined in HTML5 </a:t>
            </a:r>
            <a:br>
              <a:rPr lang="en-US" sz="1600" i="1" dirty="0" smtClean="0"/>
            </a:br>
            <a:r>
              <a:rPr lang="en-US" sz="1600" i="1" dirty="0" smtClean="0"/>
              <a:t>&lt;footer&gt;&lt;/footer&gt;</a:t>
            </a:r>
            <a:endParaRPr lang="en-US" i="1" dirty="0" smtClean="0"/>
          </a:p>
          <a:p>
            <a:r>
              <a:rPr lang="en-US" dirty="0" smtClean="0"/>
              <a:t>A "class" is a </a:t>
            </a:r>
            <a:r>
              <a:rPr lang="en-US" i="1" u="sng" dirty="0" smtClean="0"/>
              <a:t>non-unique</a:t>
            </a:r>
            <a:r>
              <a:rPr lang="en-US" dirty="0" smtClean="0"/>
              <a:t> identifier for an element</a:t>
            </a:r>
          </a:p>
          <a:p>
            <a:pPr lvl="1"/>
            <a:r>
              <a:rPr lang="en-US" dirty="0" smtClean="0"/>
              <a:t>For example, &lt;div class="</a:t>
            </a:r>
            <a:r>
              <a:rPr lang="en-US" dirty="0" err="1" smtClean="0"/>
              <a:t>rightCallOut</a:t>
            </a:r>
            <a:r>
              <a:rPr lang="en-US" dirty="0" smtClean="0"/>
              <a:t>"&gt;&lt;/div&gt;</a:t>
            </a:r>
          </a:p>
          <a:p>
            <a:pPr lvl="1"/>
            <a:r>
              <a:rPr lang="en-US" dirty="0" smtClean="0"/>
              <a:t>A class can be placed on many elements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rev 1/2018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5CF6-7BAC-4F54-AE7D-88DBDD87904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7074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1" y="108012"/>
            <a:ext cx="8042400" cy="1336460"/>
          </a:xfrm>
        </p:spPr>
        <p:txBody>
          <a:bodyPr/>
          <a:lstStyle/>
          <a:p>
            <a:r>
              <a:rPr lang="en-US" dirty="0" smtClean="0"/>
              <a:t>Precedence and the Cascade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IDs trump </a:t>
            </a:r>
            <a:r>
              <a:rPr lang="en-US" dirty="0" smtClean="0"/>
              <a:t>classes (by a lot)</a:t>
            </a:r>
          </a:p>
          <a:p>
            <a:r>
              <a:rPr lang="en-US" dirty="0" smtClean="0"/>
              <a:t> More </a:t>
            </a:r>
            <a:r>
              <a:rPr lang="en-US" dirty="0"/>
              <a:t>specific trumps less </a:t>
            </a:r>
            <a:r>
              <a:rPr lang="en-US" dirty="0" smtClean="0"/>
              <a:t>specific</a:t>
            </a:r>
          </a:p>
          <a:p>
            <a:pPr lvl="1"/>
            <a:r>
              <a:rPr lang="en-US" dirty="0" smtClean="0"/>
              <a:t>You can set general rules and then override with a class</a:t>
            </a:r>
            <a:endParaRPr lang="en-US" dirty="0"/>
          </a:p>
          <a:p>
            <a:pPr lvl="1"/>
            <a:r>
              <a:rPr lang="en-US" dirty="0"/>
              <a:t>ex:  </a:t>
            </a:r>
            <a:endParaRPr lang="en-US" dirty="0" smtClean="0"/>
          </a:p>
          <a:p>
            <a:pPr marL="685450" lvl="2" indent="0">
              <a:buNone/>
            </a:pPr>
            <a:r>
              <a:rPr lang="en-US" dirty="0" err="1" smtClean="0"/>
              <a:t>p.someclass</a:t>
            </a:r>
            <a:r>
              <a:rPr lang="en-US" dirty="0" smtClean="0"/>
              <a:t> (more specific) trumps </a:t>
            </a:r>
            <a:r>
              <a:rPr lang="en-US" dirty="0"/>
              <a:t>a simple </a:t>
            </a:r>
            <a:r>
              <a:rPr lang="en-US" dirty="0" smtClean="0"/>
              <a:t>p (less specific)</a:t>
            </a:r>
          </a:p>
          <a:p>
            <a:r>
              <a:rPr lang="en-US" dirty="0" smtClean="0"/>
              <a:t>Style rules are read in order top to bottom.  </a:t>
            </a:r>
            <a:br>
              <a:rPr lang="en-US" dirty="0" smtClean="0"/>
            </a:br>
            <a:r>
              <a:rPr lang="en-US" dirty="0" smtClean="0"/>
              <a:t>If two style rules call the same selector, </a:t>
            </a:r>
          </a:p>
          <a:p>
            <a:pPr lvl="1"/>
            <a:r>
              <a:rPr lang="en-US" dirty="0" smtClean="0"/>
              <a:t>Later styles trump earlier styles</a:t>
            </a:r>
          </a:p>
          <a:p>
            <a:pPr lvl="1"/>
            <a:r>
              <a:rPr lang="en-US" dirty="0" smtClean="0"/>
              <a:t>Inline styles trump embedded styles</a:t>
            </a:r>
          </a:p>
          <a:p>
            <a:pPr lvl="1"/>
            <a:r>
              <a:rPr lang="en-US" dirty="0" smtClean="0"/>
              <a:t>Embedded styles trump externally declared styles</a:t>
            </a:r>
          </a:p>
          <a:p>
            <a:pPr lvl="1"/>
            <a:r>
              <a:rPr lang="en-US" dirty="0" smtClean="0"/>
              <a:t>(So again, more specific trumps less specific)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rev 1/2018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5CF6-7BAC-4F54-AE7D-88DBDD87904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34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Precedence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4451" y="1846682"/>
            <a:ext cx="3057445" cy="2780968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 smtClean="0">
                <a:latin typeface="Courier New"/>
                <a:cs typeface="Courier New"/>
              </a:rPr>
              <a:t>&lt;</a:t>
            </a:r>
            <a:r>
              <a:rPr lang="en-US" sz="1600" b="1" dirty="0" err="1" smtClean="0">
                <a:latin typeface="Courier New"/>
                <a:cs typeface="Courier New"/>
              </a:rPr>
              <a:t>ul</a:t>
            </a:r>
            <a:r>
              <a:rPr lang="en-US" sz="1600" b="1" dirty="0" smtClean="0">
                <a:latin typeface="Courier New"/>
                <a:cs typeface="Courier New"/>
              </a:rPr>
              <a:t> class="menu"&gt;</a:t>
            </a:r>
            <a:br>
              <a:rPr lang="en-US" sz="1600" b="1" dirty="0" smtClean="0">
                <a:latin typeface="Courier New"/>
                <a:cs typeface="Courier New"/>
              </a:rPr>
            </a:br>
            <a:r>
              <a:rPr lang="en-US" sz="1600" b="1" dirty="0" smtClean="0">
                <a:latin typeface="Courier New"/>
                <a:cs typeface="Courier New"/>
              </a:rPr>
              <a:t>      &lt;li&gt;item 1&lt;/li&gt;</a:t>
            </a:r>
            <a:br>
              <a:rPr lang="en-US" sz="1600" b="1" dirty="0" smtClean="0">
                <a:latin typeface="Courier New"/>
                <a:cs typeface="Courier New"/>
              </a:rPr>
            </a:br>
            <a:r>
              <a:rPr lang="en-US" sz="1600" b="1" dirty="0" smtClean="0">
                <a:latin typeface="Courier New"/>
                <a:cs typeface="Courier New"/>
              </a:rPr>
              <a:t>      &lt;</a:t>
            </a:r>
            <a:r>
              <a:rPr lang="en-US" sz="1600" b="1" dirty="0">
                <a:latin typeface="Courier New"/>
                <a:cs typeface="Courier New"/>
              </a:rPr>
              <a:t>li&gt;item </a:t>
            </a:r>
            <a:r>
              <a:rPr lang="en-US" sz="1600" b="1" dirty="0" smtClean="0">
                <a:latin typeface="Courier New"/>
                <a:cs typeface="Courier New"/>
              </a:rPr>
              <a:t>2&lt;/</a:t>
            </a:r>
            <a:r>
              <a:rPr lang="en-US" sz="1600" b="1" dirty="0">
                <a:latin typeface="Courier New"/>
                <a:cs typeface="Courier New"/>
              </a:rPr>
              <a:t>li&gt;</a:t>
            </a:r>
            <a:br>
              <a:rPr lang="en-US" sz="1600" b="1" dirty="0">
                <a:latin typeface="Courier New"/>
                <a:cs typeface="Courier New"/>
              </a:rPr>
            </a:br>
            <a:r>
              <a:rPr lang="en-US" sz="1600" b="1" dirty="0" smtClean="0">
                <a:latin typeface="Courier New"/>
                <a:cs typeface="Courier New"/>
              </a:rPr>
              <a:t>      &lt;</a:t>
            </a:r>
            <a:r>
              <a:rPr lang="en-US" sz="1600" b="1" dirty="0">
                <a:latin typeface="Courier New"/>
                <a:cs typeface="Courier New"/>
              </a:rPr>
              <a:t>li&gt;item </a:t>
            </a:r>
            <a:r>
              <a:rPr lang="en-US" sz="1600" b="1" dirty="0" smtClean="0">
                <a:latin typeface="Courier New"/>
                <a:cs typeface="Courier New"/>
              </a:rPr>
              <a:t>3&lt;/</a:t>
            </a:r>
            <a:r>
              <a:rPr lang="en-US" sz="1600" b="1" dirty="0">
                <a:latin typeface="Courier New"/>
                <a:cs typeface="Courier New"/>
              </a:rPr>
              <a:t>li</a:t>
            </a:r>
            <a:r>
              <a:rPr lang="en-US" sz="1600" b="1" dirty="0" smtClean="0">
                <a:latin typeface="Courier New"/>
                <a:cs typeface="Courier New"/>
              </a:rPr>
              <a:t>&gt;</a:t>
            </a:r>
            <a:br>
              <a:rPr lang="en-US" sz="1600" b="1" dirty="0" smtClean="0">
                <a:latin typeface="Courier New"/>
                <a:cs typeface="Courier New"/>
              </a:rPr>
            </a:br>
            <a:r>
              <a:rPr lang="en-US" sz="1600" b="1" dirty="0" smtClean="0">
                <a:latin typeface="Courier New"/>
                <a:cs typeface="Courier New"/>
              </a:rPr>
              <a:t>&lt;/</a:t>
            </a:r>
            <a:r>
              <a:rPr lang="en-US" sz="1600" b="1" dirty="0" err="1" smtClean="0">
                <a:latin typeface="Courier New"/>
                <a:cs typeface="Courier New"/>
              </a:rPr>
              <a:t>ul</a:t>
            </a:r>
            <a:r>
              <a:rPr lang="en-US" sz="1600" b="1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896" y="1846682"/>
            <a:ext cx="2413053" cy="2780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Courier New"/>
                <a:cs typeface="Courier New"/>
              </a:rPr>
              <a:t>.</a:t>
            </a:r>
            <a:r>
              <a:rPr lang="en-US" sz="1800" b="1" dirty="0" smtClean="0">
                <a:latin typeface="Courier New"/>
                <a:cs typeface="Courier New"/>
              </a:rPr>
              <a:t>menu </a:t>
            </a:r>
            <a:r>
              <a:rPr lang="en-US" sz="1800" b="1" dirty="0">
                <a:latin typeface="Courier New"/>
                <a:cs typeface="Courier New"/>
              </a:rPr>
              <a:t>li {</a:t>
            </a:r>
            <a:br>
              <a:rPr lang="en-US" sz="1800" b="1" dirty="0">
                <a:latin typeface="Courier New"/>
                <a:cs typeface="Courier New"/>
              </a:rPr>
            </a:br>
            <a:r>
              <a:rPr lang="en-US" sz="1800" b="1" dirty="0">
                <a:latin typeface="Courier New"/>
                <a:cs typeface="Courier New"/>
              </a:rPr>
              <a:t>    color: blue;</a:t>
            </a:r>
            <a:br>
              <a:rPr lang="en-US" sz="1800" b="1" dirty="0">
                <a:latin typeface="Courier New"/>
                <a:cs typeface="Courier New"/>
              </a:rPr>
            </a:br>
            <a:r>
              <a:rPr lang="en-US" sz="1800" b="1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/>
                <a:cs typeface="Courier New"/>
              </a:rPr>
              <a:t>li {</a:t>
            </a:r>
            <a:br>
              <a:rPr lang="en-US" sz="1800" b="1" dirty="0" smtClean="0">
                <a:latin typeface="Courier New"/>
                <a:cs typeface="Courier New"/>
              </a:rPr>
            </a:br>
            <a:r>
              <a:rPr lang="en-US" sz="1800" b="1" dirty="0" smtClean="0">
                <a:latin typeface="Courier New"/>
                <a:cs typeface="Courier New"/>
              </a:rPr>
              <a:t>   color: green;</a:t>
            </a:r>
            <a:br>
              <a:rPr lang="en-US" sz="1800" b="1" dirty="0" smtClean="0">
                <a:latin typeface="Courier New"/>
                <a:cs typeface="Courier New"/>
              </a:rPr>
            </a:br>
            <a:r>
              <a:rPr lang="en-US" sz="1800" b="1" dirty="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38578" y="4842335"/>
            <a:ext cx="60668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o M" pitchFamily="34" charset="-128"/>
                <a:ea typeface="Kozuka Gothic Pro M" pitchFamily="34" charset="-128"/>
              </a:rPr>
              <a:t>Will the list elements be rendered in blue or green?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Kozuka Gothic Pro M" pitchFamily="34" charset="-128"/>
              <a:ea typeface="Kozuka Gothic Pro M" pitchFamily="34" charset="-128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rev 1/2018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5CF6-7BAC-4F54-AE7D-88DBDD87904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04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1" y="108012"/>
            <a:ext cx="8042400" cy="1336460"/>
          </a:xfrm>
        </p:spPr>
        <p:txBody>
          <a:bodyPr/>
          <a:lstStyle/>
          <a:p>
            <a:r>
              <a:rPr lang="en-US" dirty="0" smtClean="0"/>
              <a:t>CSS Sizes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Sizes of fonts, margins, borders, and so forth can be declared using the following units:</a:t>
            </a:r>
          </a:p>
          <a:p>
            <a:pPr lvl="1"/>
            <a:r>
              <a:rPr lang="en-US" dirty="0" err="1" smtClean="0"/>
              <a:t>em</a:t>
            </a:r>
            <a:r>
              <a:rPr lang="en-US" dirty="0" smtClean="0"/>
              <a:t> – ems are the size of an “M” and scale relative to your font.  Very handy. – Why an M?</a:t>
            </a:r>
          </a:p>
          <a:p>
            <a:pPr lvl="1"/>
            <a:r>
              <a:rPr lang="en-US" dirty="0" err="1" smtClean="0"/>
              <a:t>px</a:t>
            </a:r>
            <a:r>
              <a:rPr lang="en-US" dirty="0" smtClean="0"/>
              <a:t> – pixels … for when you need precision (e.g. for a fixed-width layout)</a:t>
            </a:r>
          </a:p>
          <a:p>
            <a:pPr lvl="1"/>
            <a:r>
              <a:rPr lang="en-US" dirty="0" smtClean="0"/>
              <a:t>% </a:t>
            </a:r>
            <a:r>
              <a:rPr lang="en-US" dirty="0"/>
              <a:t>– </a:t>
            </a:r>
            <a:r>
              <a:rPr lang="en-US" dirty="0" smtClean="0"/>
              <a:t>percent (e.g. 90%) </a:t>
            </a:r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there are others, but let’s avoid them for now.</a:t>
            </a:r>
          </a:p>
          <a:p>
            <a:r>
              <a:rPr lang="en-US" dirty="0" smtClean="0"/>
              <a:t>Always put units on sizes</a:t>
            </a:r>
          </a:p>
          <a:p>
            <a:pPr lvl="1"/>
            <a:r>
              <a:rPr lang="en-US" sz="2000" dirty="0" smtClean="0"/>
              <a:t>with the exception of zero which does not require a unit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rev 1/2018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5CF6-7BAC-4F54-AE7D-88DBDD87904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7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1" y="108012"/>
            <a:ext cx="8042400" cy="1336460"/>
          </a:xfrm>
        </p:spPr>
        <p:txBody>
          <a:bodyPr/>
          <a:lstStyle/>
          <a:p>
            <a:r>
              <a:rPr lang="en-US" dirty="0" smtClean="0"/>
              <a:t>CSS Colors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Red, Green, Blue values used in additive color are commonly represented by hex values, one byte of information per color:</a:t>
            </a:r>
            <a:br>
              <a:rPr lang="en-US" dirty="0" smtClean="0"/>
            </a:b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#</a:t>
            </a:r>
            <a:r>
              <a:rPr lang="en-US" dirty="0" smtClean="0">
                <a:solidFill>
                  <a:srgbClr val="FF0000"/>
                </a:solidFill>
              </a:rPr>
              <a:t>00</a:t>
            </a:r>
            <a:r>
              <a:rPr lang="en-US" dirty="0" smtClean="0">
                <a:solidFill>
                  <a:schemeClr val="accent5"/>
                </a:solidFill>
              </a:rPr>
              <a:t>00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00</a:t>
            </a:r>
            <a:r>
              <a:rPr lang="en-US" dirty="0" smtClean="0"/>
              <a:t> (black) to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#</a:t>
            </a:r>
            <a:r>
              <a:rPr lang="en-US" dirty="0" smtClean="0">
                <a:solidFill>
                  <a:srgbClr val="FF0000"/>
                </a:solidFill>
              </a:rPr>
              <a:t>FF</a:t>
            </a:r>
            <a:r>
              <a:rPr lang="en-US" dirty="0" smtClean="0">
                <a:solidFill>
                  <a:schemeClr val="accent5"/>
                </a:solidFill>
              </a:rPr>
              <a:t>FF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FF</a:t>
            </a:r>
            <a:r>
              <a:rPr lang="en-US" dirty="0" smtClean="0"/>
              <a:t> (white)</a:t>
            </a:r>
          </a:p>
          <a:p>
            <a:pPr marL="0" indent="0" algn="ctr">
              <a:buNone/>
            </a:pPr>
            <a:r>
              <a:rPr lang="en-US" dirty="0" smtClean="0"/>
              <a:t>16</a:t>
            </a:r>
            <a:r>
              <a:rPr lang="en-US" baseline="30000" dirty="0" smtClean="0"/>
              <a:t>6</a:t>
            </a:r>
            <a:r>
              <a:rPr lang="en-US" dirty="0" smtClean="0"/>
              <a:t> = 16 million colors </a:t>
            </a:r>
            <a:r>
              <a:rPr lang="en-US" sz="1300" dirty="0"/>
              <a:t>(16.8 million, really)</a:t>
            </a:r>
            <a:br>
              <a:rPr lang="en-US" sz="1300" dirty="0"/>
            </a:br>
            <a:r>
              <a:rPr lang="en-US" sz="1300" dirty="0"/>
              <a:t/>
            </a:r>
            <a:br>
              <a:rPr lang="en-US" sz="1300" dirty="0"/>
            </a:br>
            <a:r>
              <a:rPr lang="en-US" sz="1800" dirty="0"/>
              <a:t>For example, solid red is:</a:t>
            </a:r>
            <a:br>
              <a:rPr lang="en-US" sz="1800" dirty="0"/>
            </a:br>
            <a:r>
              <a:rPr lang="en-US" sz="1800" dirty="0"/>
              <a:t>Red  Green  Blue</a:t>
            </a:r>
            <a:br>
              <a:rPr lang="en-US" sz="1800" dirty="0"/>
            </a:br>
            <a:r>
              <a:rPr lang="en-US" sz="2900" dirty="0"/>
              <a:t>FF   00   00</a:t>
            </a:r>
          </a:p>
          <a:p>
            <a:pPr marL="0" indent="0" algn="ctr">
              <a:buNone/>
            </a:pPr>
            <a:r>
              <a:rPr lang="en-US" sz="1800" dirty="0"/>
              <a:t>Q: How many values of Red are possible?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rev 1/2018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5CF6-7BAC-4F54-AE7D-88DBDD87904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15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Box Model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287" y="1486859"/>
            <a:ext cx="4391426" cy="4391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101784" y="5934564"/>
            <a:ext cx="494043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[Untitled graphic of the CSS Box Model, Bitmap].  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Retrieved 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September 10 from 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http://www.mandalatv.net/itp/drivebys/css/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rev 1/2018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5CF6-7BAC-4F54-AE7D-88DBDD87904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4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1" y="108012"/>
            <a:ext cx="8042400" cy="1336460"/>
          </a:xfrm>
        </p:spPr>
        <p:txBody>
          <a:bodyPr/>
          <a:lstStyle/>
          <a:p>
            <a:r>
              <a:rPr lang="en-US" smtClean="0"/>
              <a:t>CSS Shorthand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Colors:</a:t>
            </a:r>
          </a:p>
          <a:p>
            <a:pPr lvl="1"/>
            <a:r>
              <a:rPr lang="en-US" dirty="0" smtClean="0"/>
              <a:t>If Red is #FF0000, we can write shorthand as #F00</a:t>
            </a:r>
          </a:p>
          <a:p>
            <a:r>
              <a:rPr lang="en-US" dirty="0" smtClean="0"/>
              <a:t>Margins, padding, borders, </a:t>
            </a:r>
            <a:r>
              <a:rPr lang="en-US" dirty="0" err="1" smtClean="0"/>
              <a:t>etc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Properties that have top, right, bottom, and left values can be shorthanded with a single value for all or  in various combinations.  For this class, either use a single value or write the whole thing out.  You can also specify specific top, right, bottom, and left properties</a:t>
            </a:r>
          </a:p>
          <a:p>
            <a:pPr lvl="1"/>
            <a:r>
              <a:rPr lang="en-US" dirty="0" smtClean="0"/>
              <a:t>Examples:</a:t>
            </a:r>
          </a:p>
          <a:p>
            <a:pPr lvl="2"/>
            <a:r>
              <a:rPr lang="en-US" dirty="0" smtClean="0"/>
              <a:t>margin: 20px;</a:t>
            </a:r>
          </a:p>
          <a:p>
            <a:pPr lvl="2"/>
            <a:r>
              <a:rPr lang="en-US" dirty="0" smtClean="0"/>
              <a:t>margin: 1em 2em 3em 2em;  /* clockwise from top */</a:t>
            </a:r>
          </a:p>
          <a:p>
            <a:pPr lvl="2"/>
            <a:r>
              <a:rPr lang="en-US" dirty="0" smtClean="0"/>
              <a:t>margin-top: 200px;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rev 1/2018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5CF6-7BAC-4F54-AE7D-88DBDD87904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3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1" y="108012"/>
            <a:ext cx="8042400" cy="1336460"/>
          </a:xfrm>
        </p:spPr>
        <p:txBody>
          <a:bodyPr/>
          <a:lstStyle/>
          <a:p>
            <a:r>
              <a:rPr lang="en-US" dirty="0" smtClean="0"/>
              <a:t>Floating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element may be floated left or right</a:t>
            </a:r>
            <a:br>
              <a:rPr lang="en-US" dirty="0" smtClean="0"/>
            </a:br>
            <a:r>
              <a:rPr lang="en-US" dirty="0" smtClean="0"/>
              <a:t>(or not at all, which is default)</a:t>
            </a:r>
          </a:p>
          <a:p>
            <a:r>
              <a:rPr lang="en-US" dirty="0" smtClean="0"/>
              <a:t>Text / elements will flow to the left </a:t>
            </a:r>
            <a:br>
              <a:rPr lang="en-US" dirty="0" smtClean="0"/>
            </a:br>
            <a:r>
              <a:rPr lang="en-US" dirty="0" smtClean="0"/>
              <a:t>around items floated to the right.  Text</a:t>
            </a:r>
            <a:br>
              <a:rPr lang="en-US" dirty="0" smtClean="0"/>
            </a:br>
            <a:r>
              <a:rPr lang="en-US" dirty="0" smtClean="0"/>
              <a:t>will flow to the right around items floated left.</a:t>
            </a:r>
          </a:p>
          <a:p>
            <a:r>
              <a:rPr lang="en-US" dirty="0" smtClean="0"/>
              <a:t>The “clear” property allows you to force the flow to break on the left side, right side, or both.</a:t>
            </a:r>
            <a:br>
              <a:rPr lang="en-US" dirty="0" smtClean="0"/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pullQuote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float: right;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clear: right;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611840" y="1670348"/>
            <a:ext cx="1774093" cy="1200329"/>
          </a:xfrm>
          <a:prstGeom prst="rect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square" lIns="91440" tIns="182880" rIns="91440" bIns="182880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“A pull quote is a good example.”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rev 1/2018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5CF6-7BAC-4F54-AE7D-88DBDD87904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589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1509" y="812587"/>
            <a:ext cx="7660982" cy="52328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54911" y="1344706"/>
            <a:ext cx="1751959" cy="33425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float right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1160289" y="3442450"/>
            <a:ext cx="6746581" cy="2090057"/>
          </a:xfrm>
          <a:custGeom>
            <a:avLst/>
            <a:gdLst>
              <a:gd name="connsiteX0" fmla="*/ 4702629 w 6723529"/>
              <a:gd name="connsiteY0" fmla="*/ 0 h 2090057"/>
              <a:gd name="connsiteX1" fmla="*/ 4702629 w 6723529"/>
              <a:gd name="connsiteY1" fmla="*/ 1536807 h 2090057"/>
              <a:gd name="connsiteX2" fmla="*/ 6723529 w 6723529"/>
              <a:gd name="connsiteY2" fmla="*/ 1536807 h 2090057"/>
              <a:gd name="connsiteX3" fmla="*/ 6723529 w 6723529"/>
              <a:gd name="connsiteY3" fmla="*/ 2090057 h 2090057"/>
              <a:gd name="connsiteX4" fmla="*/ 0 w 6723529"/>
              <a:gd name="connsiteY4" fmla="*/ 2090057 h 2090057"/>
              <a:gd name="connsiteX5" fmla="*/ 0 w 6723529"/>
              <a:gd name="connsiteY5" fmla="*/ 15368 h 2090057"/>
              <a:gd name="connsiteX6" fmla="*/ 4702629 w 6723529"/>
              <a:gd name="connsiteY6" fmla="*/ 15368 h 2090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23529" h="2090057">
                <a:moveTo>
                  <a:pt x="4702629" y="0"/>
                </a:moveTo>
                <a:lnTo>
                  <a:pt x="4702629" y="1536807"/>
                </a:lnTo>
                <a:lnTo>
                  <a:pt x="6723529" y="1536807"/>
                </a:lnTo>
                <a:lnTo>
                  <a:pt x="6723529" y="2090057"/>
                </a:lnTo>
                <a:lnTo>
                  <a:pt x="0" y="2090057"/>
                </a:lnTo>
                <a:lnTo>
                  <a:pt x="0" y="15368"/>
                </a:lnTo>
                <a:lnTo>
                  <a:pt x="4702629" y="15368"/>
                </a:ln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       paragraph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60289" y="1344706"/>
            <a:ext cx="4710313" cy="1844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paragraph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5-Point Star 9"/>
          <p:cNvSpPr/>
          <p:nvPr/>
        </p:nvSpPr>
        <p:spPr>
          <a:xfrm rot="1993874">
            <a:off x="1160290" y="1014295"/>
            <a:ext cx="230521" cy="215153"/>
          </a:xfrm>
          <a:prstGeom prst="star5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urved Connector 11"/>
          <p:cNvCxnSpPr>
            <a:stCxn id="6" idx="0"/>
            <a:endCxn id="10" idx="0"/>
          </p:cNvCxnSpPr>
          <p:nvPr/>
        </p:nvCxnSpPr>
        <p:spPr>
          <a:xfrm rot="16200000" flipV="1">
            <a:off x="4026289" y="-1659896"/>
            <a:ext cx="312818" cy="5696386"/>
          </a:xfrm>
          <a:prstGeom prst="curvedConnector3">
            <a:avLst>
              <a:gd name="adj1" fmla="val 284327"/>
            </a:avLst>
          </a:prstGeom>
          <a:ln w="38100" cap="flat" cmpd="sng">
            <a:solidFill>
              <a:schemeClr val="tx2">
                <a:lumMod val="75000"/>
                <a:lumOff val="25000"/>
              </a:schemeClr>
            </a:solidFill>
            <a:headEnd type="triangle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rev 1/2018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5CF6-7BAC-4F54-AE7D-88DBDD87904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312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1" y="108012"/>
            <a:ext cx="8042400" cy="1336460"/>
          </a:xfrm>
        </p:spPr>
        <p:txBody>
          <a:bodyPr/>
          <a:lstStyle/>
          <a:p>
            <a:r>
              <a:rPr lang="en-US" dirty="0" smtClean="0"/>
              <a:t>Where to go for help...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the web!  (A search engine is your friend.)</a:t>
            </a:r>
          </a:p>
          <a:p>
            <a:r>
              <a:rPr lang="en-US" dirty="0" smtClean="0"/>
              <a:t>Try W3Schools:</a:t>
            </a:r>
          </a:p>
          <a:p>
            <a:pPr lvl="1"/>
            <a:r>
              <a:rPr lang="en-US" dirty="0" smtClean="0"/>
              <a:t>Particularly for its references</a:t>
            </a:r>
          </a:p>
          <a:p>
            <a:pPr lvl="1"/>
            <a:r>
              <a:rPr lang="en-US" dirty="0">
                <a:hlinkClick r:id="rId2"/>
              </a:rPr>
              <a:t>http://www.w3schools.com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Try other sites too</a:t>
            </a:r>
          </a:p>
          <a:p>
            <a:r>
              <a:rPr lang="en-US" dirty="0" smtClean="0"/>
              <a:t>View page source!  Look at CSS files.  </a:t>
            </a:r>
          </a:p>
          <a:p>
            <a:pPr lvl="1"/>
            <a:r>
              <a:rPr lang="en-US" dirty="0" smtClean="0"/>
              <a:t>The web is open – learn from others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rev 1/2018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5CF6-7BAC-4F54-AE7D-88DBDD87904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321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H</a:t>
            </a:r>
            <a:r>
              <a:rPr lang="en-US" smtClean="0"/>
              <a:t>yper</a:t>
            </a:r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smtClean="0"/>
              <a:t>ext </a:t>
            </a:r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M</a:t>
            </a:r>
            <a:r>
              <a:rPr lang="en-US" smtClean="0"/>
              <a:t>arkup </a:t>
            </a:r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L</a:t>
            </a:r>
            <a:r>
              <a:rPr lang="en-US" smtClean="0"/>
              <a:t>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/>
              <a:t>So: What is </a:t>
            </a:r>
            <a:r>
              <a:rPr lang="en-US" sz="2200" dirty="0" err="1" smtClean="0"/>
              <a:t>HyperText</a:t>
            </a:r>
            <a:r>
              <a:rPr lang="en-US" sz="2200" dirty="0" smtClean="0"/>
              <a:t> Markup Language?</a:t>
            </a:r>
            <a:endParaRPr lang="en-US" sz="1600" dirty="0" smtClean="0"/>
          </a:p>
          <a:p>
            <a:pPr lvl="1"/>
            <a:r>
              <a:rPr lang="en-US" sz="2000" dirty="0" smtClean="0"/>
              <a:t>A simple way of marking up documents so that they can </a:t>
            </a:r>
            <a:r>
              <a:rPr lang="en-US" sz="2000" dirty="0"/>
              <a:t>shared </a:t>
            </a:r>
            <a:r>
              <a:rPr lang="en-US" sz="2000" dirty="0" smtClean="0"/>
              <a:t>(and understood) over </a:t>
            </a:r>
            <a:r>
              <a:rPr lang="en-US" sz="2000" dirty="0"/>
              <a:t>networks </a:t>
            </a:r>
            <a:r>
              <a:rPr lang="en-US" sz="1100" dirty="0"/>
              <a:t>(using HTTP - which uses TCP)</a:t>
            </a:r>
            <a:endParaRPr lang="en-US" sz="2000" dirty="0"/>
          </a:p>
          <a:p>
            <a:r>
              <a:rPr lang="en-US" sz="2200" dirty="0" smtClean="0"/>
              <a:t>Why use it?</a:t>
            </a:r>
          </a:p>
          <a:p>
            <a:pPr lvl="1"/>
            <a:r>
              <a:rPr lang="en-US" sz="1600" dirty="0" smtClean="0"/>
              <a:t>Simple</a:t>
            </a:r>
          </a:p>
          <a:p>
            <a:pPr lvl="1"/>
            <a:r>
              <a:rPr lang="en-US" sz="1600" dirty="0" smtClean="0"/>
              <a:t>Lightweight (just plain text)</a:t>
            </a:r>
          </a:p>
          <a:p>
            <a:pPr lvl="1"/>
            <a:r>
              <a:rPr lang="en-US" sz="1600" dirty="0" smtClean="0"/>
              <a:t>An easy way to send information both for users to see, and computers to interpret at the same time.</a:t>
            </a:r>
          </a:p>
          <a:p>
            <a:r>
              <a:rPr lang="en-US" sz="2200" dirty="0" smtClean="0"/>
              <a:t>Tags?</a:t>
            </a:r>
          </a:p>
          <a:p>
            <a:pPr lvl="1"/>
            <a:r>
              <a:rPr lang="en-US" sz="1600" dirty="0" smtClean="0"/>
              <a:t>Tags for presentation – www </a:t>
            </a:r>
          </a:p>
          <a:p>
            <a:pPr lvl="1"/>
            <a:r>
              <a:rPr lang="en-US" sz="1600" dirty="0" smtClean="0"/>
              <a:t>Tags for interpretation – Semantic Web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rev 1/2018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B1E3-8DB0-4270-B6E8-5F6F231475D3}" type="slidenum">
              <a:rPr lang="en-US" smtClean="0"/>
              <a:t>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3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1" y="108012"/>
            <a:ext cx="8042400" cy="1336460"/>
          </a:xfrm>
        </p:spPr>
        <p:txBody>
          <a:bodyPr/>
          <a:lstStyle/>
          <a:p>
            <a:r>
              <a:rPr lang="en-US" dirty="0" smtClean="0"/>
              <a:t>Code Style </a:t>
            </a:r>
            <a:r>
              <a:rPr lang="en-US" sz="1800" dirty="0" smtClean="0"/>
              <a:t>1 of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INDENT YOUR WORK.   Carefully.  Correctly.</a:t>
            </a:r>
          </a:p>
          <a:p>
            <a:pPr lvl="1"/>
            <a:r>
              <a:rPr lang="en-US" sz="2000" dirty="0" smtClean="0"/>
              <a:t>Many IDEs will do this for you.  </a:t>
            </a:r>
          </a:p>
          <a:p>
            <a:pPr lvl="1"/>
            <a:r>
              <a:rPr lang="en-US" sz="2000" dirty="0" smtClean="0"/>
              <a:t>Modern text editors have </a:t>
            </a:r>
            <a:r>
              <a:rPr lang="en-US" sz="2000" dirty="0" smtClean="0"/>
              <a:t>plugins that can help ... but many are imperfect, and </a:t>
            </a:r>
            <a:r>
              <a:rPr lang="en-US" sz="2000" dirty="0" smtClean="0"/>
              <a:t>I won’t </a:t>
            </a:r>
            <a:r>
              <a:rPr lang="en-US" sz="2000" dirty="0" smtClean="0"/>
              <a:t>be </a:t>
            </a:r>
            <a:r>
              <a:rPr lang="en-US" sz="2000" dirty="0" smtClean="0"/>
              <a:t>recommending or supporting them </a:t>
            </a:r>
            <a:r>
              <a:rPr lang="en-US" sz="2000" dirty="0" smtClean="0"/>
              <a:t>(much) in this class.  DO take advantage of the auto-indent features in good text editors.</a:t>
            </a:r>
          </a:p>
          <a:p>
            <a:pPr lvl="1"/>
            <a:r>
              <a:rPr lang="en-US" sz="2000" dirty="0" smtClean="0"/>
              <a:t>Why?  To make your life and the lives of those you work with (or who inherit your work) easier. </a:t>
            </a:r>
          </a:p>
          <a:p>
            <a:r>
              <a:rPr lang="en-US" sz="2000" dirty="0" smtClean="0"/>
              <a:t>Indents should be </a:t>
            </a:r>
            <a:r>
              <a:rPr lang="en-US" sz="2000" dirty="0"/>
              <a:t>2</a:t>
            </a:r>
            <a:r>
              <a:rPr lang="en-US" sz="2000" dirty="0" smtClean="0"/>
              <a:t> or 3 </a:t>
            </a:r>
            <a:r>
              <a:rPr lang="en-US" sz="2000" i="1" dirty="0" smtClean="0"/>
              <a:t>spaces</a:t>
            </a:r>
            <a:r>
              <a:rPr lang="en-US" sz="2000" dirty="0" smtClean="0"/>
              <a:t> (not tabs)</a:t>
            </a:r>
          </a:p>
          <a:p>
            <a:r>
              <a:rPr lang="en-US" sz="2000" dirty="0" smtClean="0"/>
              <a:t>Use white space and comments for readability</a:t>
            </a:r>
          </a:p>
          <a:p>
            <a:r>
              <a:rPr lang="en-US" sz="2000" dirty="0" smtClean="0"/>
              <a:t>Don’t allow single lines to get too long (but for the purposes of this class, we will be flexible).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rev 1/2018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5CF6-7BAC-4F54-AE7D-88DBDD87904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3984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1" y="108012"/>
            <a:ext cx="8042400" cy="1336460"/>
          </a:xfrm>
        </p:spPr>
        <p:txBody>
          <a:bodyPr/>
          <a:lstStyle/>
          <a:p>
            <a:r>
              <a:rPr lang="en-US" dirty="0" smtClean="0"/>
              <a:t>Code Style </a:t>
            </a:r>
            <a:r>
              <a:rPr lang="en-US" sz="1800" dirty="0" smtClean="0"/>
              <a:t>2 of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Correct example: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&lt;div id=“navigation”&gt;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&lt;h3&gt;Latest News&lt;/h3&gt;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&lt;li&gt;Item 1&lt;/li&gt;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&lt;li&gt;Item 2&lt;/li&gt;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&lt;/div&gt;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rev 1/2018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5CF6-7BAC-4F54-AE7D-88DBDD87904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481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1" y="108012"/>
            <a:ext cx="8042400" cy="1336460"/>
          </a:xfrm>
        </p:spPr>
        <p:txBody>
          <a:bodyPr/>
          <a:lstStyle/>
          <a:p>
            <a:r>
              <a:rPr lang="en-US" dirty="0" smtClean="0"/>
              <a:t>Code Style </a:t>
            </a:r>
            <a:r>
              <a:rPr lang="en-US" sz="1800" dirty="0" smtClean="0"/>
              <a:t>3 of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Incorrect example (though syntactically correct):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&lt;div 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id=  “navigation”&gt;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&lt;h3&gt;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Latest 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 News&lt;/h3&gt;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&gt;&lt;li&gt;Item 1&lt;/li&gt;&lt;li&gt;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Item 2&lt;/li&gt;&lt;/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                   &lt;/div&gt;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rev 1/2018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5CF6-7BAC-4F54-AE7D-88DBDD87904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713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1" y="108012"/>
            <a:ext cx="8042400" cy="1336460"/>
          </a:xfrm>
        </p:spPr>
        <p:txBody>
          <a:bodyPr/>
          <a:lstStyle/>
          <a:p>
            <a:r>
              <a:rPr lang="en-US" dirty="0" smtClean="0"/>
              <a:t>Code Style </a:t>
            </a:r>
            <a:r>
              <a:rPr lang="en-US" sz="1800" dirty="0"/>
              <a:t>4</a:t>
            </a:r>
            <a:r>
              <a:rPr lang="en-US" sz="1800" dirty="0" smtClean="0"/>
              <a:t> of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Correct CSS example:</a:t>
            </a:r>
          </a:p>
          <a:p>
            <a:pPr marL="0" indent="0"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ul#header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li {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float: left;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width: 100px;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background-color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 #F0EEE5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color: black;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/* highlight the selected tab */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ul#header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li.selected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background-color: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#000;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color: white;  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rev 1/2018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5CF6-7BAC-4F54-AE7D-88DBDD87904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259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1" y="108012"/>
            <a:ext cx="8042400" cy="1336460"/>
          </a:xfrm>
        </p:spPr>
        <p:txBody>
          <a:bodyPr/>
          <a:lstStyle/>
          <a:p>
            <a:r>
              <a:rPr lang="en-US" dirty="0" smtClean="0"/>
              <a:t>Code Style </a:t>
            </a:r>
            <a:r>
              <a:rPr lang="en-US" sz="1800" dirty="0" smtClean="0"/>
              <a:t>5 of 5</a:t>
            </a:r>
            <a:endParaRPr lang="en-US" sz="1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In-page CSS is sometimes written like this: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 {width: 500px; padding: 0;}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For this class, style all CSS as if it were in an external CSS file, e.g. </a:t>
            </a:r>
            <a:br>
              <a:rPr lang="en-US" dirty="0" smtClean="0"/>
            </a:br>
            <a:r>
              <a:rPr lang="en-US" b="1" dirty="0" smtClean="0">
                <a:cs typeface="Courier New" pitchFamily="49" charset="0"/>
              </a:rPr>
              <a:t/>
            </a:r>
            <a:br>
              <a:rPr lang="en-US" b="1" dirty="0" smtClean="0">
                <a:cs typeface="Courier New" pitchFamily="49" charset="0"/>
              </a:rPr>
            </a:br>
            <a:r>
              <a:rPr lang="en-US" b="1" dirty="0" smtClean="0">
                <a:cs typeface="Courier New" pitchFamily="49" charset="0"/>
              </a:rPr>
              <a:t>  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rev 1/2018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5CF6-7BAC-4F54-AE7D-88DBDD879045}" type="slidenum">
              <a:rPr lang="en-US" smtClean="0"/>
              <a:t>34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07101" y="4438620"/>
            <a:ext cx="2337371" cy="1754326"/>
          </a:xfrm>
          <a:prstGeom prst="rect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// not good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 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 width: 500px; 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 padding: 0;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7578" y="4438620"/>
            <a:ext cx="2318522" cy="1754326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smtClean="0">
                <a:latin typeface="Courier New" pitchFamily="49" charset="0"/>
                <a:cs typeface="Courier New" pitchFamily="49" charset="0"/>
              </a:rPr>
              <a:t>// good</a:t>
            </a: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 width: 500px; 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 padding: 0;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3856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 to lab 2 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Look over the XHTML tutorial </a:t>
            </a:r>
            <a:r>
              <a:rPr lang="en-US" dirty="0"/>
              <a:t>at </a:t>
            </a:r>
            <a:r>
              <a:rPr lang="en-US" dirty="0">
                <a:hlinkClick r:id="rId2"/>
              </a:rPr>
              <a:t>http://www.w3schools.com/html/</a:t>
            </a:r>
            <a:r>
              <a:rPr lang="en-US" dirty="0" smtClean="0">
                <a:hlinkClick r:id="rId2"/>
              </a:rPr>
              <a:t>html_xhtml.asp</a:t>
            </a:r>
            <a:endParaRPr lang="en-US" dirty="0" smtClean="0"/>
          </a:p>
          <a:p>
            <a:pPr marL="349925" lvl="1" indent="0">
              <a:buNone/>
            </a:pPr>
            <a:r>
              <a:rPr lang="en-US" dirty="0" smtClean="0"/>
              <a:t>– This covers the basic rules of XHTML which we will be using during Monday's lab.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Visit W3Schools XHTML tag reference, listed by function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www.w3schools.com/tags/ref_byfunc.asp</a:t>
            </a:r>
            <a:endParaRPr lang="en-US" dirty="0" smtClean="0"/>
          </a:p>
          <a:p>
            <a:pPr lvl="2"/>
            <a:r>
              <a:rPr lang="en-US" dirty="0" smtClean="0"/>
              <a:t>look through the tag listing</a:t>
            </a:r>
          </a:p>
          <a:p>
            <a:pPr lvl="2"/>
            <a:r>
              <a:rPr lang="en-US" dirty="0" smtClean="0"/>
              <a:t>ignore elements marked “deprecated” – they are not to be used</a:t>
            </a:r>
          </a:p>
          <a:p>
            <a:pPr lvl="1"/>
            <a:r>
              <a:rPr lang="en-US" dirty="0" smtClean="0"/>
              <a:t>Look also at the W3Schools </a:t>
            </a:r>
            <a:r>
              <a:rPr lang="en-US" dirty="0"/>
              <a:t>CSS reference</a:t>
            </a:r>
            <a:br>
              <a:rPr lang="en-US" dirty="0"/>
            </a:b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www.w3schools.com/css/css_reference.asp</a:t>
            </a:r>
            <a:r>
              <a:rPr lang="en-US" dirty="0" smtClean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rev 1/2018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B1E3-8DB0-4270-B6E8-5F6F231475D3}" type="slidenum">
              <a:rPr lang="en-US" smtClean="0"/>
              <a:t>35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03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Editor</a:t>
            </a:r>
          </a:p>
          <a:p>
            <a:pPr lvl="1"/>
            <a:r>
              <a:rPr lang="en-US" dirty="0" smtClean="0"/>
              <a:t>Brackets, </a:t>
            </a:r>
          </a:p>
          <a:p>
            <a:pPr lvl="1"/>
            <a:r>
              <a:rPr lang="en-US" dirty="0" smtClean="0"/>
              <a:t>(alternatives=</a:t>
            </a:r>
            <a:r>
              <a:rPr lang="en-US" dirty="0" smtClean="0">
                <a:hlinkClick r:id="rId2"/>
              </a:rPr>
              <a:t>Sublime</a:t>
            </a:r>
            <a:r>
              <a:rPr lang="en-US" dirty="0" smtClean="0"/>
              <a:t> or Atom or MS Visual Studio Code, or, or, </a:t>
            </a:r>
            <a:r>
              <a:rPr lang="is-IS" dirty="0" smtClean="0"/>
              <a:t>…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NO IDEs!</a:t>
            </a:r>
          </a:p>
          <a:p>
            <a:r>
              <a:rPr lang="en-US" dirty="0" smtClean="0"/>
              <a:t>Examine browser tools</a:t>
            </a:r>
          </a:p>
          <a:p>
            <a:pPr lvl="1"/>
            <a:r>
              <a:rPr lang="en-US" dirty="0" smtClean="0"/>
              <a:t>Chrome </a:t>
            </a:r>
          </a:p>
          <a:p>
            <a:pPr lvl="1"/>
            <a:r>
              <a:rPr lang="en-US" dirty="0" smtClean="0"/>
              <a:t>Chrome Developer tools</a:t>
            </a:r>
          </a:p>
          <a:p>
            <a:pPr marL="349925" lvl="1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rev 1/2018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B1E3-8DB0-4270-B6E8-5F6F231475D3}" type="slidenum">
              <a:rPr lang="en-US" smtClean="0"/>
              <a:t>36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31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Slide </a:t>
            </a:r>
            <a:r>
              <a:rPr lang="en-US" dirty="0" smtClean="0"/>
              <a:t>9 &amp; 22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[Untitled graphic of the CSS Box Model, Bitmap].  Retrieved September </a:t>
            </a:r>
            <a:r>
              <a:rPr lang="en-US" dirty="0" smtClean="0"/>
              <a:t>10, 2010 </a:t>
            </a:r>
            <a:r>
              <a:rPr lang="en-US" dirty="0"/>
              <a:t>from </a:t>
            </a:r>
            <a:r>
              <a:rPr lang="en-US" dirty="0">
                <a:hlinkClick r:id="rId2"/>
              </a:rPr>
              <a:t>http://www.mandalatv.net/itp/drivebys/css/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679157" y="1393032"/>
            <a:ext cx="3912394" cy="4550569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 of </a:t>
            </a:r>
            <a:r>
              <a:rPr lang="en-US" dirty="0" smtClean="0"/>
              <a:t>Figures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rev 1/2018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5CF6-7BAC-4F54-AE7D-88DBDD87904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16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H</a:t>
            </a:r>
            <a:r>
              <a:rPr lang="en-US" dirty="0" err="1"/>
              <a:t>yper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dirty="0" err="1"/>
              <a:t>ext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</a:t>
            </a:r>
            <a:r>
              <a:rPr lang="en-US" dirty="0"/>
              <a:t>arkup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</a:t>
            </a:r>
            <a:r>
              <a:rPr lang="en-US" dirty="0"/>
              <a:t>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/>
              <a:t>Why </a:t>
            </a:r>
            <a:r>
              <a:rPr lang="en-US" sz="2200" dirty="0"/>
              <a:t>learn it??  Why not just use some GUI??</a:t>
            </a:r>
          </a:p>
          <a:p>
            <a:pPr lvl="1"/>
            <a:r>
              <a:rPr lang="en-US" sz="2000" dirty="0"/>
              <a:t>HTML is a </a:t>
            </a:r>
            <a:r>
              <a:rPr lang="en-US" sz="2000" i="1" dirty="0"/>
              <a:t>semantic*</a:t>
            </a:r>
            <a:r>
              <a:rPr lang="en-US" sz="2000" dirty="0"/>
              <a:t> markup – understanding the underlying semantics will help you make good decisions about how </a:t>
            </a:r>
            <a:r>
              <a:rPr lang="en-US" sz="2000" i="1" dirty="0"/>
              <a:t>machines</a:t>
            </a:r>
            <a:r>
              <a:rPr lang="en-US" sz="2000" dirty="0"/>
              <a:t> will interpret your documents (e.g. search engines!)</a:t>
            </a:r>
          </a:p>
          <a:p>
            <a:pPr lvl="1"/>
            <a:r>
              <a:rPr lang="en-US" sz="2000" dirty="0"/>
              <a:t>If you do </a:t>
            </a:r>
            <a:r>
              <a:rPr lang="en-US" sz="2000" i="1" dirty="0"/>
              <a:t>any</a:t>
            </a:r>
            <a:r>
              <a:rPr lang="en-US" sz="2000" dirty="0"/>
              <a:t> web coding, you’ll want to know it</a:t>
            </a:r>
          </a:p>
          <a:p>
            <a:pPr lvl="1"/>
            <a:r>
              <a:rPr lang="en-US" sz="2000" dirty="0"/>
              <a:t>If you want to design or develop real-world web applications with a modern user interface, you’ll want to be fluent in it</a:t>
            </a:r>
          </a:p>
          <a:p>
            <a:r>
              <a:rPr lang="en-US" sz="2200" dirty="0" smtClean="0"/>
              <a:t>Use </a:t>
            </a:r>
            <a:r>
              <a:rPr lang="en-US" sz="2200" dirty="0"/>
              <a:t>markup tags to build document structure, e.g. </a:t>
            </a:r>
            <a:endParaRPr lang="en-US" sz="2200" dirty="0" smtClean="0"/>
          </a:p>
          <a:p>
            <a:pPr marL="349925" lvl="1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	&lt;</a:t>
            </a:r>
            <a:r>
              <a:rPr lang="en-US" sz="2000" dirty="0"/>
              <a:t>p&gt;This is a paragraph.&lt;/p&gt;</a:t>
            </a:r>
          </a:p>
          <a:p>
            <a:pPr marL="0" indent="0">
              <a:buNone/>
            </a:pPr>
            <a:r>
              <a:rPr lang="en-US" sz="1700" dirty="0"/>
              <a:t>*</a:t>
            </a:r>
            <a:r>
              <a:rPr lang="en-US" sz="1700" i="1" dirty="0"/>
              <a:t>the tags can say something meaningful about the content they contain</a:t>
            </a: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rev 1/2018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B1E3-8DB0-4270-B6E8-5F6F231475D3}" type="slidenum">
              <a:rPr lang="en-US" smtClean="0"/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70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8641" y="108012"/>
            <a:ext cx="8042400" cy="794122"/>
          </a:xfrm>
        </p:spPr>
        <p:txBody>
          <a:bodyPr/>
          <a:lstStyle/>
          <a:p>
            <a:r>
              <a:rPr lang="en-US" dirty="0" smtClean="0"/>
              <a:t>HTML Versions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7222" y="1065849"/>
            <a:ext cx="8042400" cy="4343496"/>
          </a:xfrm>
        </p:spPr>
        <p:txBody>
          <a:bodyPr/>
          <a:lstStyle/>
          <a:p>
            <a:r>
              <a:rPr lang="en-US" sz="2200" dirty="0" smtClean="0"/>
              <a:t>Recent “HTML</a:t>
            </a:r>
            <a:r>
              <a:rPr lang="en-US" sz="2200" dirty="0"/>
              <a:t>” versions:</a:t>
            </a:r>
          </a:p>
          <a:p>
            <a:pPr lvl="1"/>
            <a:r>
              <a:rPr lang="en-US" sz="2000" dirty="0"/>
              <a:t>XHTML </a:t>
            </a:r>
            <a:r>
              <a:rPr lang="en-US" sz="2000" dirty="0" smtClean="0"/>
              <a:t>1.0 (Jan 2000)</a:t>
            </a:r>
            <a:endParaRPr lang="en-US" sz="2000" dirty="0"/>
          </a:p>
          <a:p>
            <a:pPr lvl="1"/>
            <a:r>
              <a:rPr lang="en-US" sz="2000" dirty="0"/>
              <a:t>HTML </a:t>
            </a:r>
            <a:r>
              <a:rPr lang="en-US" sz="2000" dirty="0" smtClean="0"/>
              <a:t>4.01(Dec 24 1999)</a:t>
            </a:r>
            <a:endParaRPr lang="en-US" sz="2000" dirty="0" smtClean="0"/>
          </a:p>
          <a:p>
            <a:r>
              <a:rPr lang="en-US" sz="2000" dirty="0" smtClean="0"/>
              <a:t>Current “HTML” versions</a:t>
            </a:r>
            <a:r>
              <a:rPr lang="en-US" sz="2000" dirty="0" smtClean="0"/>
              <a:t>:</a:t>
            </a:r>
            <a:endParaRPr lang="en-US" sz="2000" dirty="0" smtClean="0"/>
          </a:p>
          <a:p>
            <a:pPr lvl="1"/>
            <a:r>
              <a:rPr lang="en-US" sz="1800" dirty="0" smtClean="0"/>
              <a:t>HTML 5.1 v2 (as of Oct 2017)</a:t>
            </a:r>
            <a:endParaRPr lang="en-US" sz="1800" dirty="0" smtClean="0"/>
          </a:p>
          <a:p>
            <a:pPr lvl="1"/>
            <a:r>
              <a:rPr lang="en-US" sz="1800" dirty="0" smtClean="0"/>
              <a:t>HTML 5.2 </a:t>
            </a:r>
            <a:r>
              <a:rPr lang="en-US" sz="1800" dirty="0"/>
              <a:t>(as of 12/14/17</a:t>
            </a:r>
            <a:r>
              <a:rPr lang="en-US" sz="1800" dirty="0" smtClean="0"/>
              <a:t>)</a:t>
            </a:r>
          </a:p>
          <a:p>
            <a:pPr lvl="1"/>
            <a:r>
              <a:rPr lang="en-US" sz="1800" dirty="0" smtClean="0"/>
              <a:t>HTML 5.3 Candidate Recommendation (as of 12/14/17)</a:t>
            </a:r>
            <a:endParaRPr lang="en-US" sz="1800" dirty="0"/>
          </a:p>
          <a:p>
            <a:r>
              <a:rPr lang="en-US" sz="2200" dirty="0"/>
              <a:t>We will focus on </a:t>
            </a:r>
            <a:r>
              <a:rPr lang="en-US" sz="2200" dirty="0" smtClean="0"/>
              <a:t>XHTML </a:t>
            </a:r>
            <a:r>
              <a:rPr lang="en-US" sz="2200" dirty="0"/>
              <a:t>&amp; HTML </a:t>
            </a:r>
            <a:r>
              <a:rPr lang="en-US" sz="2200" dirty="0" smtClean="0"/>
              <a:t>5.x</a:t>
            </a:r>
            <a:endParaRPr lang="en-US" sz="2200" dirty="0"/>
          </a:p>
          <a:p>
            <a:r>
              <a:rPr lang="en-US" sz="2200" dirty="0"/>
              <a:t>Work on HTML 5 is ongoing</a:t>
            </a:r>
          </a:p>
          <a:p>
            <a:pPr lvl="1"/>
            <a:r>
              <a:rPr lang="en-US" sz="2000" dirty="0" smtClean="0"/>
              <a:t>Became a W3C </a:t>
            </a:r>
            <a:r>
              <a:rPr lang="en-US" sz="2000" dirty="0" smtClean="0">
                <a:hlinkClick r:id="rId3"/>
              </a:rPr>
              <a:t>Recommendation</a:t>
            </a:r>
            <a:r>
              <a:rPr lang="en-US" sz="2000" dirty="0" smtClean="0">
                <a:hlinkClick r:id="rId4"/>
              </a:rPr>
              <a:t> </a:t>
            </a:r>
            <a:r>
              <a:rPr lang="en-US" sz="2000" dirty="0" smtClean="0"/>
              <a:t>– as of Oct 2014</a:t>
            </a:r>
            <a:endParaRPr lang="en-US" sz="2000" dirty="0"/>
          </a:p>
          <a:p>
            <a:pPr lvl="1"/>
            <a:r>
              <a:rPr lang="en-US" sz="2000" dirty="0" smtClean="0"/>
              <a:t>5.1 is a Recommendation as of Nov-2016</a:t>
            </a:r>
          </a:p>
          <a:p>
            <a:pPr lvl="1"/>
            <a:r>
              <a:rPr lang="en-US" sz="2000" dirty="0" smtClean="0"/>
              <a:t>5.2 is a Candidate Recommendation </a:t>
            </a:r>
            <a:r>
              <a:rPr lang="mr-IN" sz="2000" dirty="0" smtClean="0"/>
              <a:t>–</a:t>
            </a:r>
            <a:r>
              <a:rPr lang="en-US" sz="2000" dirty="0" smtClean="0"/>
              <a:t> Aug </a:t>
            </a:r>
            <a:r>
              <a:rPr lang="en-US" sz="2000" dirty="0" smtClean="0"/>
              <a:t>2017</a:t>
            </a:r>
          </a:p>
          <a:p>
            <a:pPr lvl="1"/>
            <a:r>
              <a:rPr lang="en-US" sz="2000" dirty="0" smtClean="0"/>
              <a:t>5.3 is a recommendation </a:t>
            </a:r>
            <a:r>
              <a:rPr lang="mr-IN" sz="2000" dirty="0" smtClean="0"/>
              <a:t>–</a:t>
            </a:r>
            <a:r>
              <a:rPr lang="en-US" sz="2000" dirty="0" smtClean="0"/>
              <a:t> Dec 2017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452435" y="1721887"/>
            <a:ext cx="2478237" cy="403474"/>
          </a:xfrm>
          <a:prstGeom prst="rect">
            <a:avLst/>
          </a:prstGeom>
          <a:noFill/>
        </p:spPr>
        <p:txBody>
          <a:bodyPr wrap="none" lIns="64291" tIns="32146" rIns="64291" bIns="32146" rtlCol="0">
            <a:spAutoFit/>
          </a:bodyPr>
          <a:lstStyle/>
          <a:p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Kozuka Gothic Pro M" pitchFamily="34" charset="-128"/>
                <a:ea typeface="Kozuka Gothic Pro M" pitchFamily="34" charset="-128"/>
              </a:rPr>
              <a:t>HTML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Kozuka Gothic Pro M" pitchFamily="34" charset="-128"/>
                <a:ea typeface="Kozuka Gothic Pro M" pitchFamily="34" charset="-128"/>
              </a:rPr>
              <a:t>5 (Oct 2014)</a:t>
            </a:r>
            <a:endParaRPr lang="en-US" sz="2200" dirty="0">
              <a:solidFill>
                <a:schemeClr val="accent1">
                  <a:lumMod val="75000"/>
                </a:schemeClr>
              </a:solidFill>
              <a:latin typeface="Kozuka Gothic Pro M" pitchFamily="34" charset="-128"/>
              <a:ea typeface="Kozuka Gothic Pro M" pitchFamily="34" charset="-128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811712" y="1721887"/>
            <a:ext cx="2640723" cy="17771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152265" y="2026417"/>
            <a:ext cx="2300170" cy="126819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rev 1/2018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B1E3-8DB0-4270-B6E8-5F6F231475D3}" type="slidenum">
              <a:rPr lang="en-US" smtClean="0"/>
              <a:t>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0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0" y="273629"/>
            <a:ext cx="8229600" cy="805044"/>
          </a:xfrm>
        </p:spPr>
        <p:txBody>
          <a:bodyPr/>
          <a:lstStyle/>
          <a:p>
            <a:pPr>
              <a:tabLst>
                <a:tab pos="656480" algn="l"/>
                <a:tab pos="1312958" algn="l"/>
                <a:tab pos="1969440" algn="l"/>
                <a:tab pos="2625920" algn="l"/>
                <a:tab pos="3282398" algn="l"/>
                <a:tab pos="3938880" algn="l"/>
                <a:tab pos="4595360" algn="l"/>
                <a:tab pos="5251839" algn="l"/>
                <a:tab pos="5908319" algn="l"/>
                <a:tab pos="6564800" algn="l"/>
                <a:tab pos="7221279" algn="l"/>
                <a:tab pos="7877760" algn="l"/>
              </a:tabLst>
            </a:pPr>
            <a:r>
              <a:rPr lang="en-GB" dirty="0" smtClean="0"/>
              <a:t>An </a:t>
            </a:r>
            <a:r>
              <a:rPr lang="en-GB" dirty="0" smtClean="0"/>
              <a:t>HTML </a:t>
            </a:r>
            <a:r>
              <a:rPr lang="en-GB" dirty="0"/>
              <a:t>D</a:t>
            </a:r>
            <a:r>
              <a:rPr lang="en-GB" dirty="0" smtClean="0"/>
              <a:t>ocument</a:t>
            </a:r>
            <a:endParaRPr lang="en-GB" dirty="0"/>
          </a:p>
        </p:txBody>
      </p:sp>
      <p:grpSp>
        <p:nvGrpSpPr>
          <p:cNvPr id="3" name="Group 2"/>
          <p:cNvGrpSpPr/>
          <p:nvPr/>
        </p:nvGrpSpPr>
        <p:grpSpPr>
          <a:xfrm>
            <a:off x="1464783" y="1222974"/>
            <a:ext cx="6428160" cy="4769781"/>
            <a:chOff x="2275328" y="2123998"/>
            <a:chExt cx="9142272" cy="6783689"/>
          </a:xfrm>
        </p:grpSpPr>
        <p:sp>
          <p:nvSpPr>
            <p:cNvPr id="6" name="Rectangle 5"/>
            <p:cNvSpPr/>
            <p:nvPr/>
          </p:nvSpPr>
          <p:spPr>
            <a:xfrm>
              <a:off x="2275328" y="2123998"/>
              <a:ext cx="9142272" cy="67836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17964" tIns="365760" rIns="117964" bIns="58983" rtlCol="0" anchor="t"/>
            <a:lstStyle/>
            <a:p>
              <a:pPr algn="l"/>
              <a:r>
                <a:rPr lang="en-US" sz="4800" baseline="30000" dirty="0" smtClean="0">
                  <a:solidFill>
                    <a:schemeClr val="tx1"/>
                  </a:solidFill>
                </a:rPr>
                <a:t>&lt;html&gt;</a:t>
              </a:r>
            </a:p>
            <a:p>
              <a:pPr algn="l"/>
              <a:endParaRPr lang="en-US" sz="4800" baseline="30000" dirty="0" smtClean="0">
                <a:solidFill>
                  <a:schemeClr val="tx1"/>
                </a:solidFill>
              </a:endParaRPr>
            </a:p>
            <a:p>
              <a:pPr algn="l"/>
              <a:endParaRPr lang="en-US" sz="4800" baseline="30000" dirty="0" smtClean="0">
                <a:solidFill>
                  <a:schemeClr val="tx1"/>
                </a:solidFill>
              </a:endParaRPr>
            </a:p>
            <a:p>
              <a:pPr algn="l"/>
              <a:endParaRPr lang="en-US" sz="4800" baseline="30000" dirty="0" smtClean="0">
                <a:solidFill>
                  <a:schemeClr val="tx1"/>
                </a:solidFill>
              </a:endParaRPr>
            </a:p>
            <a:p>
              <a:pPr algn="l"/>
              <a:endParaRPr lang="en-US" sz="4800" baseline="30000" dirty="0" smtClean="0">
                <a:solidFill>
                  <a:schemeClr val="tx1"/>
                </a:solidFill>
              </a:endParaRPr>
            </a:p>
            <a:p>
              <a:pPr algn="l"/>
              <a:endParaRPr lang="en-US" sz="4800" baseline="30000" dirty="0" smtClean="0">
                <a:solidFill>
                  <a:schemeClr val="tx1"/>
                </a:solidFill>
              </a:endParaRPr>
            </a:p>
            <a:p>
              <a:pPr algn="l"/>
              <a:endParaRPr lang="en-US" sz="4800" baseline="30000" dirty="0" smtClean="0">
                <a:solidFill>
                  <a:schemeClr val="tx1"/>
                </a:solidFill>
              </a:endParaRPr>
            </a:p>
            <a:p>
              <a:pPr algn="l"/>
              <a:endParaRPr lang="en-US" sz="4800" baseline="30000" dirty="0" smtClean="0">
                <a:solidFill>
                  <a:schemeClr val="tx1"/>
                </a:solidFill>
              </a:endParaRPr>
            </a:p>
            <a:p>
              <a:pPr algn="l"/>
              <a:r>
                <a:rPr lang="en-US" sz="4800" baseline="30000" dirty="0" smtClean="0">
                  <a:solidFill>
                    <a:schemeClr val="tx1"/>
                  </a:solidFill>
                </a:rPr>
                <a:t>&lt;/html&gt;</a:t>
              </a:r>
              <a:endParaRPr lang="en-US" sz="4800" baseline="30000" dirty="0">
                <a:solidFill>
                  <a:schemeClr val="tx1"/>
                </a:solidFill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160064" y="3040799"/>
              <a:ext cx="7471104" cy="4884001"/>
              <a:chOff x="3160064" y="2812199"/>
              <a:chExt cx="7471104" cy="4884001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160064" y="2812199"/>
                <a:ext cx="7471104" cy="214080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117964" tIns="182880" rIns="117964" bIns="58983" rtlCol="0" anchor="t"/>
              <a:lstStyle/>
              <a:p>
                <a:pPr algn="l"/>
                <a:r>
                  <a:rPr lang="en-US" sz="4800" baseline="30000" dirty="0" smtClean="0">
                    <a:solidFill>
                      <a:srgbClr val="000000"/>
                    </a:solidFill>
                  </a:rPr>
                  <a:t>&lt;head&gt;</a:t>
                </a:r>
              </a:p>
              <a:p>
                <a:pPr algn="l"/>
                <a:endParaRPr lang="en-US" sz="4800" baseline="30000" dirty="0" smtClean="0">
                  <a:solidFill>
                    <a:srgbClr val="000000"/>
                  </a:solidFill>
                </a:endParaRPr>
              </a:p>
              <a:p>
                <a:pPr algn="l"/>
                <a:r>
                  <a:rPr lang="en-US" sz="4800" baseline="30000" dirty="0" smtClean="0">
                    <a:solidFill>
                      <a:srgbClr val="000000"/>
                    </a:solidFill>
                  </a:rPr>
                  <a:t>&lt;/head&gt;</a:t>
                </a:r>
                <a:endParaRPr lang="en-US" sz="4800" baseline="30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160064" y="4953000"/>
                <a:ext cx="7471104" cy="2743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lIns="117964" tIns="182880" rIns="117964" bIns="58983" rtlCol="0" anchor="t"/>
              <a:lstStyle/>
              <a:p>
                <a:pPr algn="l"/>
                <a:r>
                  <a:rPr lang="en-US" sz="4800" baseline="30000" dirty="0" smtClean="0">
                    <a:solidFill>
                      <a:srgbClr val="000000"/>
                    </a:solidFill>
                  </a:rPr>
                  <a:t>&lt;body&gt;</a:t>
                </a:r>
              </a:p>
              <a:p>
                <a:pPr algn="l"/>
                <a:endParaRPr lang="en-US" sz="4800" baseline="30000" dirty="0" smtClean="0">
                  <a:solidFill>
                    <a:srgbClr val="000000"/>
                  </a:solidFill>
                </a:endParaRPr>
              </a:p>
              <a:p>
                <a:pPr algn="l"/>
                <a:endParaRPr lang="en-US" sz="4800" baseline="30000" dirty="0" smtClean="0">
                  <a:solidFill>
                    <a:srgbClr val="000000"/>
                  </a:solidFill>
                </a:endParaRPr>
              </a:p>
              <a:p>
                <a:pPr algn="l"/>
                <a:r>
                  <a:rPr lang="en-US" sz="4800" baseline="30000" dirty="0" smtClean="0">
                    <a:solidFill>
                      <a:srgbClr val="000000"/>
                    </a:solidFill>
                  </a:rPr>
                  <a:t>&lt;/body&gt;</a:t>
                </a:r>
                <a:endParaRPr lang="en-US" sz="4800" baseline="300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rev 1/2018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B1E3-8DB0-4270-B6E8-5F6F231475D3}" type="slidenum">
              <a:rPr lang="en-US" smtClean="0"/>
              <a:t>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576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8641" y="108012"/>
            <a:ext cx="8042400" cy="806388"/>
          </a:xfrm>
        </p:spPr>
        <p:txBody>
          <a:bodyPr/>
          <a:lstStyle/>
          <a:p>
            <a:r>
              <a:rPr lang="en-US" sz="4400" dirty="0" smtClean="0"/>
              <a:t>Basic HTML </a:t>
            </a:r>
            <a:r>
              <a:rPr lang="en-US" sz="4400" dirty="0" smtClean="0"/>
              <a:t>Structure</a:t>
            </a:r>
            <a:endParaRPr lang="en-US" sz="4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41"/>
              </a:spcBef>
              <a:buNone/>
              <a:tabLst>
                <a:tab pos="461595" algn="l"/>
                <a:tab pos="923188" algn="l"/>
                <a:tab pos="1384784" algn="l"/>
                <a:tab pos="1846379" algn="l"/>
                <a:tab pos="2307972" algn="l"/>
                <a:tab pos="2769569" algn="l"/>
                <a:tab pos="3231163" algn="l"/>
                <a:tab pos="3692757" algn="l"/>
                <a:tab pos="4154352" algn="l"/>
                <a:tab pos="4615947" algn="l"/>
                <a:tab pos="5077541" algn="l"/>
                <a:tab pos="5539136" algn="l"/>
              </a:tabLst>
            </a:pPr>
            <a:r>
              <a:rPr lang="en-US" sz="2500" dirty="0"/>
              <a:t>&lt;!DOCTYPE </a:t>
            </a:r>
            <a:r>
              <a:rPr lang="en-US" sz="2500" dirty="0" smtClean="0"/>
              <a:t>html&gt;</a:t>
            </a:r>
            <a:endParaRPr lang="en-US" dirty="0" smtClean="0"/>
          </a:p>
          <a:p>
            <a:pPr>
              <a:spcBef>
                <a:spcPts val="141"/>
              </a:spcBef>
              <a:buNone/>
              <a:tabLst>
                <a:tab pos="461595" algn="l"/>
                <a:tab pos="923188" algn="l"/>
                <a:tab pos="1384784" algn="l"/>
                <a:tab pos="1846379" algn="l"/>
                <a:tab pos="2307972" algn="l"/>
                <a:tab pos="2769569" algn="l"/>
                <a:tab pos="3231163" algn="l"/>
                <a:tab pos="3692757" algn="l"/>
                <a:tab pos="4154352" algn="l"/>
                <a:tab pos="4615947" algn="l"/>
                <a:tab pos="5077541" algn="l"/>
                <a:tab pos="5539136" algn="l"/>
              </a:tabLst>
            </a:pPr>
            <a:r>
              <a:rPr lang="en-US" dirty="0" smtClean="0"/>
              <a:t>&lt;</a:t>
            </a:r>
            <a:r>
              <a:rPr lang="en-US" dirty="0"/>
              <a:t>html&gt;</a:t>
            </a:r>
          </a:p>
          <a:p>
            <a:pPr>
              <a:spcBef>
                <a:spcPts val="141"/>
              </a:spcBef>
              <a:buNone/>
              <a:tabLst>
                <a:tab pos="461595" algn="l"/>
                <a:tab pos="923188" algn="l"/>
                <a:tab pos="1384784" algn="l"/>
                <a:tab pos="1846379" algn="l"/>
                <a:tab pos="2307972" algn="l"/>
                <a:tab pos="2769569" algn="l"/>
                <a:tab pos="3231163" algn="l"/>
                <a:tab pos="3692757" algn="l"/>
                <a:tab pos="4154352" algn="l"/>
                <a:tab pos="4615947" algn="l"/>
                <a:tab pos="5077541" algn="l"/>
                <a:tab pos="5539136" algn="l"/>
              </a:tabLst>
            </a:pPr>
            <a:r>
              <a:rPr lang="en-US" dirty="0"/>
              <a:t>   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&lt;head&gt;</a:t>
            </a:r>
          </a:p>
          <a:p>
            <a:pPr>
              <a:spcBef>
                <a:spcPts val="141"/>
              </a:spcBef>
              <a:buNone/>
              <a:tabLst>
                <a:tab pos="461595" algn="l"/>
                <a:tab pos="923188" algn="l"/>
                <a:tab pos="1384784" algn="l"/>
                <a:tab pos="1846379" algn="l"/>
                <a:tab pos="2307972" algn="l"/>
                <a:tab pos="2769569" algn="l"/>
                <a:tab pos="3231163" algn="l"/>
                <a:tab pos="3692757" algn="l"/>
                <a:tab pos="4154352" algn="l"/>
                <a:tab pos="4615947" algn="l"/>
                <a:tab pos="5077541" algn="l"/>
                <a:tab pos="5539136" algn="l"/>
              </a:tabLst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       &lt;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title&gt;</a:t>
            </a:r>
          </a:p>
          <a:p>
            <a:pPr>
              <a:spcBef>
                <a:spcPts val="141"/>
              </a:spcBef>
              <a:buNone/>
              <a:tabLst>
                <a:tab pos="461595" algn="l"/>
                <a:tab pos="923188" algn="l"/>
                <a:tab pos="1384784" algn="l"/>
                <a:tab pos="1846379" algn="l"/>
                <a:tab pos="2307972" algn="l"/>
                <a:tab pos="2769569" algn="l"/>
                <a:tab pos="3231163" algn="l"/>
                <a:tab pos="3692757" algn="l"/>
                <a:tab pos="4154352" algn="l"/>
                <a:tab pos="4615947" algn="l"/>
                <a:tab pos="5077541" algn="l"/>
                <a:tab pos="5539136" algn="l"/>
              </a:tabLst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            a title for the document</a:t>
            </a:r>
          </a:p>
          <a:p>
            <a:pPr>
              <a:spcBef>
                <a:spcPts val="141"/>
              </a:spcBef>
              <a:buNone/>
              <a:tabLst>
                <a:tab pos="461595" algn="l"/>
                <a:tab pos="923188" algn="l"/>
                <a:tab pos="1384784" algn="l"/>
                <a:tab pos="1846379" algn="l"/>
                <a:tab pos="2307972" algn="l"/>
                <a:tab pos="2769569" algn="l"/>
                <a:tab pos="3231163" algn="l"/>
                <a:tab pos="3692757" algn="l"/>
                <a:tab pos="4154352" algn="l"/>
                <a:tab pos="4615947" algn="l"/>
                <a:tab pos="5077541" algn="l"/>
                <a:tab pos="5539136" algn="l"/>
              </a:tabLst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      &lt;/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title&gt;</a:t>
            </a:r>
          </a:p>
          <a:p>
            <a:pPr>
              <a:spcBef>
                <a:spcPts val="141"/>
              </a:spcBef>
              <a:buNone/>
              <a:tabLst>
                <a:tab pos="461595" algn="l"/>
                <a:tab pos="923188" algn="l"/>
                <a:tab pos="1384784" algn="l"/>
                <a:tab pos="1846379" algn="l"/>
                <a:tab pos="2307972" algn="l"/>
                <a:tab pos="2769569" algn="l"/>
                <a:tab pos="3231163" algn="l"/>
                <a:tab pos="3692757" algn="l"/>
                <a:tab pos="4154352" algn="l"/>
                <a:tab pos="4615947" algn="l"/>
                <a:tab pos="5077541" algn="l"/>
                <a:tab pos="5539136" algn="l"/>
              </a:tabLst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   &lt;/head&gt;</a:t>
            </a:r>
          </a:p>
          <a:p>
            <a:pPr>
              <a:spcBef>
                <a:spcPts val="141"/>
              </a:spcBef>
              <a:buNone/>
              <a:tabLst>
                <a:tab pos="461595" algn="l"/>
                <a:tab pos="923188" algn="l"/>
                <a:tab pos="1384784" algn="l"/>
                <a:tab pos="1846379" algn="l"/>
                <a:tab pos="2307972" algn="l"/>
                <a:tab pos="2769569" algn="l"/>
                <a:tab pos="3231163" algn="l"/>
                <a:tab pos="3692757" algn="l"/>
                <a:tab pos="4154352" algn="l"/>
                <a:tab pos="4615947" algn="l"/>
                <a:tab pos="5077541" algn="l"/>
                <a:tab pos="5539136" algn="l"/>
              </a:tabLst>
            </a:pPr>
            <a:r>
              <a:rPr lang="en-US" dirty="0"/>
              <a:t>    </a:t>
            </a:r>
            <a:r>
              <a:rPr lang="en-US" dirty="0">
                <a:solidFill>
                  <a:schemeClr val="accent6"/>
                </a:solidFill>
              </a:rPr>
              <a:t>&lt;body&gt;</a:t>
            </a:r>
          </a:p>
          <a:p>
            <a:pPr>
              <a:spcBef>
                <a:spcPts val="141"/>
              </a:spcBef>
              <a:buNone/>
              <a:tabLst>
                <a:tab pos="461595" algn="l"/>
                <a:tab pos="923188" algn="l"/>
                <a:tab pos="1384784" algn="l"/>
                <a:tab pos="1846379" algn="l"/>
                <a:tab pos="2307972" algn="l"/>
                <a:tab pos="2769569" algn="l"/>
                <a:tab pos="3231163" algn="l"/>
                <a:tab pos="3692757" algn="l"/>
                <a:tab pos="4154352" algn="l"/>
                <a:tab pos="4615947" algn="l"/>
                <a:tab pos="5077541" algn="l"/>
                <a:tab pos="5539136" algn="l"/>
              </a:tabLst>
            </a:pPr>
            <a:r>
              <a:rPr lang="en-US" dirty="0">
                <a:solidFill>
                  <a:schemeClr val="accent6"/>
                </a:solidFill>
              </a:rPr>
              <a:t>        </a:t>
            </a:r>
            <a:r>
              <a:rPr lang="en-US" dirty="0" smtClean="0">
                <a:solidFill>
                  <a:schemeClr val="accent6"/>
                </a:solidFill>
              </a:rPr>
              <a:t>      document content goes </a:t>
            </a:r>
            <a:r>
              <a:rPr lang="en-US" dirty="0">
                <a:solidFill>
                  <a:schemeClr val="accent6"/>
                </a:solidFill>
              </a:rPr>
              <a:t>here</a:t>
            </a:r>
          </a:p>
          <a:p>
            <a:pPr>
              <a:spcBef>
                <a:spcPts val="141"/>
              </a:spcBef>
              <a:buNone/>
              <a:tabLst>
                <a:tab pos="461595" algn="l"/>
                <a:tab pos="923188" algn="l"/>
                <a:tab pos="1384784" algn="l"/>
                <a:tab pos="1846379" algn="l"/>
                <a:tab pos="2307972" algn="l"/>
                <a:tab pos="2769569" algn="l"/>
                <a:tab pos="3231163" algn="l"/>
                <a:tab pos="3692757" algn="l"/>
                <a:tab pos="4154352" algn="l"/>
                <a:tab pos="4615947" algn="l"/>
                <a:tab pos="5077541" algn="l"/>
                <a:tab pos="5539136" algn="l"/>
              </a:tabLst>
            </a:pPr>
            <a:r>
              <a:rPr lang="en-US" dirty="0">
                <a:solidFill>
                  <a:schemeClr val="accent6"/>
                </a:solidFill>
              </a:rPr>
              <a:t>    &lt;/body&gt;</a:t>
            </a:r>
          </a:p>
          <a:p>
            <a:pPr>
              <a:spcBef>
                <a:spcPts val="141"/>
              </a:spcBef>
              <a:buNone/>
              <a:tabLst>
                <a:tab pos="461595" algn="l"/>
                <a:tab pos="923188" algn="l"/>
                <a:tab pos="1384784" algn="l"/>
                <a:tab pos="1846379" algn="l"/>
                <a:tab pos="2307972" algn="l"/>
                <a:tab pos="2769569" algn="l"/>
                <a:tab pos="3231163" algn="l"/>
                <a:tab pos="3692757" algn="l"/>
                <a:tab pos="4154352" algn="l"/>
                <a:tab pos="4615947" algn="l"/>
                <a:tab pos="5077541" algn="l"/>
                <a:tab pos="5539136" algn="l"/>
              </a:tabLst>
            </a:pPr>
            <a:r>
              <a:rPr lang="en-US" dirty="0"/>
              <a:t>&lt;/html&gt;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rev 1/2018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5CF6-7BAC-4F54-AE7D-88DBDD87904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8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8641" y="108012"/>
            <a:ext cx="8042400" cy="713921"/>
          </a:xfrm>
        </p:spPr>
        <p:txBody>
          <a:bodyPr/>
          <a:lstStyle/>
          <a:p>
            <a:r>
              <a:rPr lang="en-US" dirty="0" smtClean="0"/>
              <a:t>&lt;!DOCTYPE </a:t>
            </a:r>
            <a:r>
              <a:rPr lang="mr-IN" dirty="0" smtClean="0"/>
              <a:t>…</a:t>
            </a:r>
            <a:r>
              <a:rPr lang="en-US" dirty="0" smtClean="0"/>
              <a:t>&gt; declaration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963010"/>
            <a:ext cx="9144000" cy="4343496"/>
          </a:xfrm>
        </p:spPr>
        <p:txBody>
          <a:bodyPr/>
          <a:lstStyle/>
          <a:p>
            <a:r>
              <a:rPr lang="en-US" sz="1400" dirty="0" smtClean="0"/>
              <a:t>HTML </a:t>
            </a:r>
            <a:r>
              <a:rPr lang="en-US" sz="1400" dirty="0"/>
              <a:t>4.01 Strict</a:t>
            </a:r>
          </a:p>
          <a:p>
            <a:pPr lvl="1"/>
            <a:r>
              <a:rPr lang="en-US" sz="1400" dirty="0"/>
              <a:t>This DTD contains all HTML elements and attributes, but does NOT INCLUDE presentational or deprecated elements (like font). Framesets are not allowed.</a:t>
            </a:r>
          </a:p>
          <a:p>
            <a:pPr lvl="1"/>
            <a:r>
              <a:rPr lang="en-US" sz="1400" dirty="0" smtClean="0">
                <a:hlinkClick r:id="rId2"/>
              </a:rPr>
              <a:t>&lt;!DOCTYPE HTML PUBLIC "-//W3C//DTD HTML 4.01//EN" "http://www.w3.org/TR/html4/</a:t>
            </a:r>
            <a:r>
              <a:rPr lang="en-US" sz="1400" dirty="0" err="1" smtClean="0">
                <a:hlinkClick r:id="rId2"/>
              </a:rPr>
              <a:t>strict.dtd</a:t>
            </a:r>
            <a:r>
              <a:rPr lang="en-US" sz="1400" dirty="0" smtClean="0">
                <a:hlinkClick r:id="rId2"/>
              </a:rPr>
              <a:t>"&gt;</a:t>
            </a:r>
            <a:endParaRPr lang="en-US" sz="1400" dirty="0" smtClean="0"/>
          </a:p>
          <a:p>
            <a:r>
              <a:rPr lang="en-US" sz="1400" dirty="0" smtClean="0"/>
              <a:t>HTML 4.01 Transitional</a:t>
            </a:r>
          </a:p>
          <a:p>
            <a:pPr lvl="1"/>
            <a:r>
              <a:rPr lang="en-US" sz="1400" dirty="0" smtClean="0"/>
              <a:t>This </a:t>
            </a:r>
            <a:r>
              <a:rPr lang="en-US" sz="1400" dirty="0"/>
              <a:t>DTD contains all HTML elements and attributes, INCLUDING presentational and deprecated elements (like font). Framesets are not allowed.</a:t>
            </a:r>
          </a:p>
          <a:p>
            <a:pPr lvl="1"/>
            <a:r>
              <a:rPr lang="en-US" sz="1200" dirty="0" smtClean="0">
                <a:hlinkClick r:id="rId3"/>
              </a:rPr>
              <a:t>&lt;!</a:t>
            </a:r>
            <a:r>
              <a:rPr lang="en-US" sz="1200" dirty="0">
                <a:hlinkClick r:id="rId3"/>
              </a:rPr>
              <a:t>DOCTYPE HTML PUBLIC "-//W3C//DTD HTML 4.01 Transitional//EN" "http://www.w3.org/TR/html4/</a:t>
            </a:r>
            <a:r>
              <a:rPr lang="en-US" sz="1200" dirty="0" err="1">
                <a:hlinkClick r:id="rId3"/>
              </a:rPr>
              <a:t>loose.dtd</a:t>
            </a:r>
            <a:r>
              <a:rPr lang="en-US" sz="1200" dirty="0">
                <a:hlinkClick r:id="rId3"/>
              </a:rPr>
              <a:t>"&gt;</a:t>
            </a:r>
            <a:endParaRPr lang="en-US" sz="1200" dirty="0"/>
          </a:p>
          <a:p>
            <a:r>
              <a:rPr lang="en-US" sz="1400" dirty="0"/>
              <a:t>XHTML 1.0 Strict</a:t>
            </a:r>
          </a:p>
          <a:p>
            <a:pPr lvl="1"/>
            <a:r>
              <a:rPr lang="en-US" sz="1400" dirty="0"/>
              <a:t>This DTD contains all HTML elements and attributes, but does NOT INCLUDE presentational or deprecated elements (like font). Framesets are not allowed. The markup must also be written as well-formed XML.</a:t>
            </a:r>
          </a:p>
          <a:p>
            <a:pPr lvl="1"/>
            <a:r>
              <a:rPr lang="en-US" sz="1200" dirty="0">
                <a:hlinkClick r:id="rId4"/>
              </a:rPr>
              <a:t>&lt;!DOCTYPE html PUBLIC "-//W3C//DTD XHTML 1.0 Strict//EN" "http://www.w3.org/TR/xhtml1/DTD/xhtml1-strict.dtd</a:t>
            </a:r>
            <a:r>
              <a:rPr lang="en-US" sz="1200" dirty="0" smtClean="0">
                <a:hlinkClick r:id="rId4"/>
              </a:rPr>
              <a:t>"&gt;</a:t>
            </a:r>
            <a:endParaRPr lang="en-US" sz="1200" dirty="0"/>
          </a:p>
          <a:p>
            <a:r>
              <a:rPr lang="en-US" sz="1400" dirty="0" smtClean="0"/>
              <a:t>HTML 5</a:t>
            </a:r>
          </a:p>
          <a:p>
            <a:pPr lvl="1"/>
            <a:r>
              <a:rPr lang="en-US" sz="1400" dirty="0" smtClean="0"/>
              <a:t>&lt;!DOCTYPE html&gt;</a:t>
            </a:r>
          </a:p>
          <a:p>
            <a:pPr lvl="1"/>
            <a:r>
              <a:rPr lang="en-US" sz="1400" dirty="0" smtClean="0"/>
              <a:t>Prior to HTML 5 </a:t>
            </a:r>
            <a:r>
              <a:rPr lang="mr-IN" sz="1400" dirty="0" smtClean="0"/>
              <a:t>–</a:t>
            </a:r>
            <a:r>
              <a:rPr lang="en-US" sz="1400" dirty="0" smtClean="0"/>
              <a:t> HTML was based on SGML which required a reference to a DTD </a:t>
            </a:r>
            <a:r>
              <a:rPr lang="mr-IN" sz="1400" dirty="0" smtClean="0"/>
              <a:t>–</a:t>
            </a:r>
            <a:r>
              <a:rPr lang="en-US" sz="1400" dirty="0" smtClean="0"/>
              <a:t> no longer . . 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rev 1/2018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B1E3-8DB0-4270-B6E8-5F6F231475D3}" type="slidenum">
              <a:rPr lang="en-US" smtClean="0"/>
              <a:t>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911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Root Element</a:t>
            </a:r>
          </a:p>
          <a:p>
            <a:r>
              <a:rPr lang="en-US" dirty="0" smtClean="0"/>
              <a:t>Identifies a page of content in HTML format</a:t>
            </a:r>
          </a:p>
          <a:p>
            <a:r>
              <a:rPr lang="en-US" dirty="0" smtClean="0"/>
              <a:t>Required : Every page must have this tag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&lt;html&gt; </a:t>
            </a:r>
            <a:r>
              <a:rPr lang="mr-IN" dirty="0" smtClean="0"/>
              <a:t>…</a:t>
            </a:r>
            <a:r>
              <a:rPr lang="en-US" dirty="0" smtClean="0"/>
              <a:t> &lt;/html&gt;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rev 1/2018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5CF6-7BAC-4F54-AE7D-88DBDD87904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102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roIT-Them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IntroIT-Theme</Template>
  <TotalTime>2118</TotalTime>
  <Words>2235</Words>
  <Application>Microsoft Macintosh PowerPoint</Application>
  <PresentationFormat>On-screen Show (4:3)</PresentationFormat>
  <Paragraphs>450</Paragraphs>
  <Slides>37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9" baseType="lpstr">
      <vt:lpstr>Bitstream Vera Sans</vt:lpstr>
      <vt:lpstr>Calibri</vt:lpstr>
      <vt:lpstr>Courier New</vt:lpstr>
      <vt:lpstr>Kozuka Gothic Pro M</vt:lpstr>
      <vt:lpstr>Mangal</vt:lpstr>
      <vt:lpstr>ＭＳ Ｐゴシック</vt:lpstr>
      <vt:lpstr>News Gothic MT</vt:lpstr>
      <vt:lpstr>Times New Roman</vt:lpstr>
      <vt:lpstr>Wingdings</vt:lpstr>
      <vt:lpstr>Wingdings 2</vt:lpstr>
      <vt:lpstr>Arial</vt:lpstr>
      <vt:lpstr>IntroIT-Theme</vt:lpstr>
      <vt:lpstr>HTML, XHTML &amp; CSS</vt:lpstr>
      <vt:lpstr>HyperText Markup Language</vt:lpstr>
      <vt:lpstr>HyperText Markup Language</vt:lpstr>
      <vt:lpstr>HyperText Markup Language</vt:lpstr>
      <vt:lpstr>HTML Versions</vt:lpstr>
      <vt:lpstr>An HTML Document</vt:lpstr>
      <vt:lpstr>Basic HTML Structure</vt:lpstr>
      <vt:lpstr>&lt;!DOCTYPE …&gt; declaration</vt:lpstr>
      <vt:lpstr>&lt;html&gt; … &lt;/html&gt;</vt:lpstr>
      <vt:lpstr>&lt;head&gt;…&lt;/head&gt;</vt:lpstr>
      <vt:lpstr>&lt;body&gt;…&lt;/body&gt;</vt:lpstr>
      <vt:lpstr>Markup Display Concepts</vt:lpstr>
      <vt:lpstr>XHTML Document</vt:lpstr>
      <vt:lpstr>XHTML 1 of 2</vt:lpstr>
      <vt:lpstr>XHTML 2 of 2</vt:lpstr>
      <vt:lpstr>CSS</vt:lpstr>
      <vt:lpstr>CSS Example</vt:lpstr>
      <vt:lpstr>Declaring Styles</vt:lpstr>
      <vt:lpstr>Selectors</vt:lpstr>
      <vt:lpstr>IDs and Classes</vt:lpstr>
      <vt:lpstr>Precedence and the Cascade</vt:lpstr>
      <vt:lpstr>Precedence Example</vt:lpstr>
      <vt:lpstr>CSS Sizes</vt:lpstr>
      <vt:lpstr>CSS Colors</vt:lpstr>
      <vt:lpstr>CSS Box Model</vt:lpstr>
      <vt:lpstr>CSS Shorthand</vt:lpstr>
      <vt:lpstr>Floating Elements</vt:lpstr>
      <vt:lpstr>PowerPoint Presentation</vt:lpstr>
      <vt:lpstr>Where to go for help...</vt:lpstr>
      <vt:lpstr>Code Style 1 of 5</vt:lpstr>
      <vt:lpstr>Code Style 2 of 5</vt:lpstr>
      <vt:lpstr>Code Style 3 of 5</vt:lpstr>
      <vt:lpstr>Code Style 4 of 5</vt:lpstr>
      <vt:lpstr>Code Style 5 of 5</vt:lpstr>
      <vt:lpstr>Prior to lab 2 ...</vt:lpstr>
      <vt:lpstr>Software Overview</vt:lpstr>
      <vt:lpstr>PowerPoint Presentation</vt:lpstr>
    </vt:vector>
  </TitlesOfParts>
  <Company>Rensselaer Polytechnic Institute</Company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Patrick West</dc:creator>
  <cp:lastModifiedBy>Richard Plotka</cp:lastModifiedBy>
  <cp:revision>138</cp:revision>
  <dcterms:created xsi:type="dcterms:W3CDTF">2009-09-17T04:14:33Z</dcterms:created>
  <dcterms:modified xsi:type="dcterms:W3CDTF">2018-02-01T02:51:05Z</dcterms:modified>
</cp:coreProperties>
</file>