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7" r:id="rId2"/>
    <p:sldId id="306" r:id="rId3"/>
    <p:sldId id="307" r:id="rId4"/>
    <p:sldId id="315" r:id="rId5"/>
    <p:sldId id="308" r:id="rId6"/>
    <p:sldId id="309" r:id="rId7"/>
    <p:sldId id="310" r:id="rId8"/>
    <p:sldId id="311" r:id="rId9"/>
    <p:sldId id="316" r:id="rId10"/>
    <p:sldId id="312" r:id="rId11"/>
    <p:sldId id="313" r:id="rId12"/>
    <p:sldId id="314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D2EC-6B73-E244-95BB-DFA571EF99E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A18FE-542D-AF40-AFB1-8C7E509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7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5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903-3B77-EE4F-80C3-296B1F5730C3}" type="datetimeFigureOut">
              <a:rPr lang="en-US" smtClean="0"/>
              <a:t>2/10/18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D325-9419-BF44-9840-AC001E537D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9/23/2013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 ITWS - Building a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7903-3B77-EE4F-80C3-296B1F5730C3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325-9419-BF44-9840-AC001E537D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Users/rplotka/GDriveTSI/Documents/AAA-Work/RPI/Teaching/2014Fall/1-ITWS1100MR12-Intro/Week5/ITWS1100-IntroITWS-W5C1P2-Tech-Pres09-InformationArchitecture.pptx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/Users/rplotka/Dropbox/Documents/Documents/AAA%20-%20Work/AAA%20-%20RPI/Teaching/2013%2002-Fall/ITWS1100%20Intro%20ITWS/Labs/Lab3%20-%20Website/Intro%20ITWS%20-%20Lab%203%20-%20Website%20-%20Instruc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fsws.rpi.edu/AFS/home/08/plotkr2/public_html/iit/Lab3/" TargetMode="External"/><Relationship Id="rId2" Type="http://schemas.openxmlformats.org/officeDocument/2006/relationships/hyperlink" Target="file:////Users/rplotka/GDriveTSI/Documents/AAA-Work/RPI/Teaching/2014Fall/1-ITWS1100MR12-Intro/Week5/IIT-Tech-20120916-Lab2-Example%20with%20localref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/Users/rplotka/Dropbox/Documents/Documents/AAA%20-%20Work/AAA%20-%20RPI/Teaching/2013%2002-Fall/ITWS1100%20Intro%20ITWS/Presentations/Week%205%20-%20Sept23/IIT-Tech-20120916-Lab2-Example%20with%20localref.html" TargetMode="External"/><Relationship Id="rId2" Type="http://schemas.openxmlformats.org/officeDocument/2006/relationships/hyperlink" Target="http://www.rpi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Website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600" dirty="0"/>
              <a:t>Hypertext </a:t>
            </a:r>
            <a:r>
              <a:rPr lang="en-GB" sz="3600" dirty="0" err="1"/>
              <a:t>Markup</a:t>
            </a:r>
            <a:r>
              <a:rPr lang="en-GB" sz="3600" dirty="0"/>
              <a:t> Language &amp; Cascading </a:t>
            </a:r>
            <a:r>
              <a:rPr lang="en-GB" sz="3600" dirty="0" err="1"/>
              <a:t>Stylesheets</a:t>
            </a:r>
            <a:endParaRPr lang="en-GB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600201"/>
            <a:ext cx="4867969" cy="4343400"/>
          </a:xfrm>
        </p:spPr>
        <p:txBody>
          <a:bodyPr>
            <a:noAutofit/>
          </a:bodyPr>
          <a:lstStyle/>
          <a:p>
            <a:r>
              <a:rPr lang="en-US" dirty="0"/>
              <a:t>Relative URLs can be </a:t>
            </a:r>
          </a:p>
          <a:p>
            <a:pPr lvl="1"/>
            <a:r>
              <a:rPr lang="en-US" dirty="0"/>
              <a:t>relative to the current page</a:t>
            </a:r>
          </a:p>
          <a:p>
            <a:pPr lvl="2"/>
            <a:r>
              <a:rPr lang="en-US" dirty="0"/>
              <a:t>from index.html: </a:t>
            </a:r>
            <a:r>
              <a:rPr lang="en-US" dirty="0" err="1"/>
              <a:t>href</a:t>
            </a:r>
            <a:r>
              <a:rPr lang="en-US" dirty="0"/>
              <a:t>="flora/families/rosaceae.html"</a:t>
            </a:r>
          </a:p>
          <a:p>
            <a:pPr lvl="2"/>
            <a:r>
              <a:rPr lang="en-US" dirty="0"/>
              <a:t>from rosaceae.html:</a:t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="lamiaceae.html"</a:t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="../index.html"</a:t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="../../index.html"</a:t>
            </a:r>
          </a:p>
          <a:p>
            <a:pPr lvl="1"/>
            <a:r>
              <a:rPr lang="en-US" dirty="0"/>
              <a:t>server-relative </a:t>
            </a:r>
          </a:p>
          <a:p>
            <a:pPr lvl="2"/>
            <a:r>
              <a:rPr lang="en-US" dirty="0"/>
              <a:t>assuming "flora" is at the document root of the web server, any page on the same server can make server relative calls like so:</a:t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="/flora/index.html"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42170" y="1659030"/>
            <a:ext cx="3136232" cy="4123002"/>
            <a:chOff x="5330856" y="1229676"/>
            <a:chExt cx="3136232" cy="4123002"/>
          </a:xfrm>
        </p:grpSpPr>
        <p:grpSp>
          <p:nvGrpSpPr>
            <p:cNvPr id="6" name="Group 5"/>
            <p:cNvGrpSpPr/>
            <p:nvPr/>
          </p:nvGrpSpPr>
          <p:grpSpPr>
            <a:xfrm>
              <a:off x="5330856" y="1229676"/>
              <a:ext cx="3136232" cy="4123002"/>
              <a:chOff x="2197748" y="1939642"/>
              <a:chExt cx="3136232" cy="4123002"/>
            </a:xfrm>
          </p:grpSpPr>
          <p:pic>
            <p:nvPicPr>
              <p:cNvPr id="10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745122" y="2724644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flora</a:t>
                </a:r>
              </a:p>
            </p:txBody>
          </p:sp>
          <p:pic>
            <p:nvPicPr>
              <p:cNvPr id="12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005185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88996" y="4124942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families</a:t>
                </a:r>
              </a:p>
            </p:txBody>
          </p:sp>
          <p:pic>
            <p:nvPicPr>
              <p:cNvPr id="14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</a:p>
            </p:txBody>
          </p:sp>
          <p:pic>
            <p:nvPicPr>
              <p:cNvPr id="18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251" y="4771025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539899" y="4885979"/>
                <a:ext cx="1794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lamiaceae.html</a:t>
                </a:r>
              </a:p>
            </p:txBody>
          </p:sp>
          <p:cxnSp>
            <p:nvCxnSpPr>
              <p:cNvPr id="20" name="Elbow Connector 19"/>
              <p:cNvCxnSpPr>
                <a:stCxn id="10" idx="2"/>
                <a:endCxn id="14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10" idx="2"/>
                <a:endCxn id="12" idx="1"/>
              </p:cNvCxnSpPr>
              <p:nvPr/>
            </p:nvCxnSpPr>
            <p:spPr>
              <a:xfrm rot="16200000" flipH="1">
                <a:off x="2018676" y="3697227"/>
                <a:ext cx="1095875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2" idx="2"/>
                <a:endCxn id="18" idx="1"/>
              </p:cNvCxnSpPr>
              <p:nvPr/>
            </p:nvCxnSpPr>
            <p:spPr>
              <a:xfrm rot="16200000" flipH="1">
                <a:off x="2778058" y="4771452"/>
                <a:ext cx="456615" cy="141772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251" y="5463403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1939642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665080" y="2054596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671269" y="4860958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rosaceae.html</a:t>
              </a:r>
            </a:p>
          </p:txBody>
        </p:sp>
        <p:cxnSp>
          <p:nvCxnSpPr>
            <p:cNvPr id="9" name="Elbow Connector 8"/>
            <p:cNvCxnSpPr>
              <a:stCxn id="12" idx="2"/>
              <a:endCxn id="24" idx="1"/>
            </p:cNvCxnSpPr>
            <p:nvPr/>
          </p:nvCxnSpPr>
          <p:spPr>
            <a:xfrm rot="16200000" flipH="1">
              <a:off x="5564977" y="4407675"/>
              <a:ext cx="1148993" cy="141772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42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&amp; Menus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(of some form) links together the various pages that make up a website. 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Vertical and horizontal menus (</a:t>
            </a:r>
            <a:r>
              <a:rPr lang="en-US" dirty="0">
                <a:hlinkClick r:id="rId2" action="ppaction://hlinksldjump"/>
              </a:rPr>
              <a:t>www.rpinfo.edu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Breadcrumbs</a:t>
            </a:r>
          </a:p>
          <a:p>
            <a:pPr lvl="1"/>
            <a:r>
              <a:rPr lang="en-US" dirty="0"/>
              <a:t>Persistent links in headers and footers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discuss web site (and information) architecture </a:t>
            </a:r>
            <a:r>
              <a:rPr lang="en-US" dirty="0">
                <a:hlinkClick r:id="rId3" action="ppaction://hlinkpres?slideindex=1&amp;slidetitle="/>
              </a:rPr>
              <a:t>next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765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invalidUrl="file://localhost\Users\rplotka\Dropbox\Documents\Documents\AAA - Work\AAA - RPI\Teaching\2013 02-Fall\ITWS1100 Intro ITWS\Labs\Lab3 - Website\Intro ITWS - Lab 3 - Website - Instructions.html" action="ppaction://hlinkfile"/>
              </a:rPr>
              <a:t>Lab 3: Build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 are to build a personal Intro to IT website. </a:t>
            </a:r>
          </a:p>
          <a:p>
            <a:r>
              <a:rPr lang="en-US" sz="1800" dirty="0"/>
              <a:t>Guidelines:</a:t>
            </a:r>
          </a:p>
          <a:p>
            <a:pPr lvl="1"/>
            <a:r>
              <a:rPr lang="en-US" sz="1800" dirty="0"/>
              <a:t>You must have (at least) two pages:  </a:t>
            </a:r>
            <a:r>
              <a:rPr lang="en-US" sz="1800" b="1" dirty="0"/>
              <a:t>home</a:t>
            </a:r>
            <a:r>
              <a:rPr lang="en-US" sz="1800" dirty="0"/>
              <a:t>  and </a:t>
            </a:r>
            <a:r>
              <a:rPr lang="en-US" sz="1800" b="1" dirty="0"/>
              <a:t>projects</a:t>
            </a:r>
          </a:p>
          <a:p>
            <a:pPr lvl="1"/>
            <a:r>
              <a:rPr lang="en-US" sz="1800" dirty="0"/>
              <a:t>You should have a header, a menu (for navigating between pages), content, and a footer.   The header, menu, and footer should be consistent across the main pages.</a:t>
            </a:r>
          </a:p>
          <a:p>
            <a:pPr lvl="1"/>
            <a:r>
              <a:rPr lang="en-US" sz="1800" dirty="0"/>
              <a:t>Populate your projects page with links to the Lab homework, beginning with your resume (continue this as we move forward)</a:t>
            </a:r>
          </a:p>
          <a:p>
            <a:pPr lvl="1"/>
            <a:r>
              <a:rPr lang="en-US" sz="1800" dirty="0"/>
              <a:t>All resources (e.g. CSS files) should be kept in a resources directory</a:t>
            </a:r>
          </a:p>
          <a:p>
            <a:pPr lvl="1"/>
            <a:r>
              <a:rPr lang="en-US" sz="1800" dirty="0"/>
              <a:t>The web site will be RCS password protected: you will give rights to me. The website should be posted to your RCS </a:t>
            </a:r>
            <a:r>
              <a:rPr lang="en-US" sz="1800" dirty="0" err="1"/>
              <a:t>iit</a:t>
            </a:r>
            <a:r>
              <a:rPr lang="en-US" sz="1800" dirty="0"/>
              <a:t> directory </a:t>
            </a:r>
            <a:r>
              <a:rPr lang="en-US" sz="1800"/>
              <a:t>after submitting to LMS</a:t>
            </a:r>
            <a:endParaRPr lang="en-US" sz="1800" dirty="0"/>
          </a:p>
          <a:p>
            <a:pPr lvl="1"/>
            <a:r>
              <a:rPr lang="en-US" sz="1800" dirty="0"/>
              <a:t>Look to the lab description (in the LMS) for more details.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909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Rpinfo.edu</a:t>
            </a:r>
            <a:endParaRPr lang="en-US" dirty="0"/>
          </a:p>
        </p:txBody>
      </p:sp>
      <p:pic>
        <p:nvPicPr>
          <p:cNvPr id="7" name="Content Placeholder 6" descr="Snapshot 9:22:12 4:5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7" b="-921044"/>
          <a:stretch/>
        </p:blipFill>
        <p:spPr>
          <a:xfrm>
            <a:off x="549275" y="1600200"/>
            <a:ext cx="8042275" cy="4343400"/>
          </a:xfrm>
        </p:spPr>
      </p:pic>
      <p:pic>
        <p:nvPicPr>
          <p:cNvPr id="8" name="Picture 7" descr="Snapshot 9:22:12 4: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658543"/>
            <a:ext cx="7900458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explored what it means to build a simple web </a:t>
            </a:r>
            <a:r>
              <a:rPr lang="en-US" i="1" dirty="0">
                <a:hlinkClick r:id="rId2" invalidUrl="file://localhost\Users\rplotka\GDriveTSI\Documents\AAA-Work\RPI\Teaching\2014Fall\1-ITWS1100MR12-Intro\Week5\IIT-Tech-20120916-Lab2-Example with localref.html" action="ppaction://hlinkfile"/>
              </a:rPr>
              <a:t>page</a:t>
            </a:r>
            <a:r>
              <a:rPr lang="en-US" dirty="0"/>
              <a:t> using: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HTML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&lt;h1&gt;heading&lt;/h1&gt;</a:t>
            </a:r>
          </a:p>
          <a:p>
            <a:pPr lvl="1"/>
            <a:r>
              <a:rPr lang="en-US" dirty="0"/>
              <a:t>CSS  </a:t>
            </a:r>
            <a:r>
              <a:rPr lang="en-US" dirty="0">
                <a:sym typeface="Wingdings" pitchFamily="2" charset="2"/>
              </a:rPr>
              <a:t>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h1 { font-weight: normal; }</a:t>
            </a:r>
          </a:p>
          <a:p>
            <a:pPr lvl="1"/>
            <a:endParaRPr lang="en-US" dirty="0"/>
          </a:p>
          <a:p>
            <a:r>
              <a:rPr lang="en-US" dirty="0"/>
              <a:t>Now we will look at what it means to build a simple static web </a:t>
            </a:r>
            <a:r>
              <a:rPr lang="en-US" i="1" dirty="0">
                <a:hlinkClick r:id="rId3"/>
              </a:rPr>
              <a:t>site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0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web sites consist of a file and folder hierarchy (Tree Structure) just like those you find on your laptops.</a:t>
            </a:r>
          </a:p>
          <a:p>
            <a:r>
              <a:rPr lang="en-US" dirty="0"/>
              <a:t>Each html page links to or includes other pages and resources.</a:t>
            </a:r>
          </a:p>
          <a:p>
            <a:r>
              <a:rPr lang="en-US" dirty="0"/>
              <a:t>Common resources:</a:t>
            </a:r>
          </a:p>
          <a:p>
            <a:pPr lvl="1"/>
            <a:r>
              <a:rPr lang="en-US" dirty="0"/>
              <a:t>CSS files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Image files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0856" y="1894921"/>
            <a:ext cx="3216805" cy="3944756"/>
            <a:chOff x="5330856" y="1894921"/>
            <a:chExt cx="3216805" cy="3944756"/>
          </a:xfrm>
        </p:grpSpPr>
        <p:grpSp>
          <p:nvGrpSpPr>
            <p:cNvPr id="26" name="Group 25"/>
            <p:cNvGrpSpPr/>
            <p:nvPr/>
          </p:nvGrpSpPr>
          <p:grpSpPr>
            <a:xfrm>
              <a:off x="5330856" y="1894921"/>
              <a:ext cx="2739599" cy="3310943"/>
              <a:chOff x="2197748" y="2604887"/>
              <a:chExt cx="2739599" cy="3310943"/>
            </a:xfrm>
          </p:grpSpPr>
          <p:pic>
            <p:nvPicPr>
              <p:cNvPr id="27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745122" y="272464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9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</a:p>
            </p:txBody>
          </p:sp>
          <p:pic>
            <p:nvPicPr>
              <p:cNvPr id="3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95780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03191" y="407275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otherpage.html</a:t>
                </a:r>
              </a:p>
            </p:txBody>
          </p:sp>
          <p:pic>
            <p:nvPicPr>
              <p:cNvPr id="35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539899" y="543154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mysite.css</a:t>
                </a:r>
              </a:p>
            </p:txBody>
          </p:sp>
          <p:cxnSp>
            <p:nvCxnSpPr>
              <p:cNvPr id="37" name="Elbow Connector 36"/>
              <p:cNvCxnSpPr>
                <a:stCxn id="27" idx="2"/>
                <a:endCxn id="31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27" idx="2"/>
                <a:endCxn id="32" idx="1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7" idx="2"/>
                <a:endCxn id="29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29" idx="2"/>
                <a:endCxn id="35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</a:p>
          </p:txBody>
        </p:sp>
        <p:pic>
          <p:nvPicPr>
            <p:cNvPr id="1029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Elbow Connector 43"/>
            <p:cNvCxnSpPr>
              <a:stCxn id="29" idx="2"/>
              <a:endCxn id="1029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94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topmost folder of a website is called the "document root"* </a:t>
            </a:r>
          </a:p>
          <a:p>
            <a:r>
              <a:rPr lang="en-US" dirty="0"/>
              <a:t>This is the location of the “home page” or “index page”</a:t>
            </a:r>
          </a:p>
          <a:p>
            <a:r>
              <a:rPr lang="en-US" dirty="0"/>
              <a:t>A server-defined "index page" will be returned when a directory is requested ...index.html, index.htm, etc.</a:t>
            </a:r>
          </a:p>
          <a:p>
            <a:r>
              <a:rPr lang="en-US" dirty="0"/>
              <a:t>Domain names are mapped to document roots in web server configuration files.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600" dirty="0" err="1"/>
              <a:t>Myweb.com</a:t>
            </a:r>
            <a:r>
              <a:rPr lang="en-US" sz="1600" dirty="0"/>
              <a:t> -&gt; </a:t>
            </a:r>
            <a:r>
              <a:rPr lang="en-US" sz="1600" dirty="0" err="1"/>
              <a:t>mysite</a:t>
            </a:r>
            <a:r>
              <a:rPr lang="en-US" sz="1600" dirty="0"/>
              <a:t>/</a:t>
            </a:r>
            <a:r>
              <a:rPr lang="en-US" sz="1600" dirty="0" err="1"/>
              <a:t>index.html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*in Apache and many others... Some servers use other names; for example, in IIS it's called the "IIS Web Site Home Directory"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0856" y="1894921"/>
            <a:ext cx="3216805" cy="3944756"/>
            <a:chOff x="5330856" y="1894921"/>
            <a:chExt cx="3216805" cy="3944756"/>
          </a:xfrm>
        </p:grpSpPr>
        <p:grpSp>
          <p:nvGrpSpPr>
            <p:cNvPr id="26" name="Group 25"/>
            <p:cNvGrpSpPr/>
            <p:nvPr/>
          </p:nvGrpSpPr>
          <p:grpSpPr>
            <a:xfrm>
              <a:off x="5330856" y="1894921"/>
              <a:ext cx="2739599" cy="3310943"/>
              <a:chOff x="2197748" y="2604887"/>
              <a:chExt cx="2739599" cy="3310943"/>
            </a:xfrm>
          </p:grpSpPr>
          <p:pic>
            <p:nvPicPr>
              <p:cNvPr id="27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745122" y="272464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9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</a:p>
            </p:txBody>
          </p:sp>
          <p:pic>
            <p:nvPicPr>
              <p:cNvPr id="3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95780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03191" y="407275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otherpage.html</a:t>
                </a:r>
              </a:p>
            </p:txBody>
          </p:sp>
          <p:pic>
            <p:nvPicPr>
              <p:cNvPr id="35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539899" y="543154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mysite.css</a:t>
                </a:r>
              </a:p>
            </p:txBody>
          </p:sp>
          <p:cxnSp>
            <p:nvCxnSpPr>
              <p:cNvPr id="37" name="Elbow Connector 36"/>
              <p:cNvCxnSpPr>
                <a:stCxn id="27" idx="2"/>
                <a:endCxn id="31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27" idx="2"/>
                <a:endCxn id="32" idx="1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7" idx="2"/>
                <a:endCxn id="29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29" idx="2"/>
                <a:endCxn id="35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</a:p>
          </p:txBody>
        </p:sp>
        <p:pic>
          <p:nvPicPr>
            <p:cNvPr id="1029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Elbow Connector 43"/>
            <p:cNvCxnSpPr>
              <a:stCxn id="29" idx="2"/>
              <a:endCxn id="1029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4253948" y="2767054"/>
            <a:ext cx="1624282" cy="0"/>
          </a:xfrm>
          <a:prstGeom prst="straightConnector1">
            <a:avLst/>
          </a:prstGeom>
          <a:ln w="349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1"/>
          </p:cNvCxnSpPr>
          <p:nvPr/>
        </p:nvCxnSpPr>
        <p:spPr>
          <a:xfrm flipV="1">
            <a:off x="4253948" y="2199344"/>
            <a:ext cx="1076908" cy="1903"/>
          </a:xfrm>
          <a:prstGeom prst="straightConnector1">
            <a:avLst/>
          </a:prstGeom>
          <a:ln w="349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CSS &amp;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and Javascript files can be included in the &lt;head&gt; section of an html document using the following tags: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="resources/mysite.css"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="resources/mysite.js"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"&gt;&lt;/script&gt;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note the closing tag on &lt;script&gt;...</a:t>
            </a:r>
            <a:endParaRPr lang="en-US" sz="1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6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be included in the &lt;body&gt; of a document using the &lt;</a:t>
            </a:r>
            <a:r>
              <a:rPr lang="en-US" dirty="0" err="1"/>
              <a:t>img</a:t>
            </a:r>
            <a:r>
              <a:rPr lang="en-US" dirty="0"/>
              <a:t>/&gt; tag: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="resources/someImage.jpg"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width="500"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height="200"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alt="a description of the image"/&gt;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5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Hyperlinks make the web.  They are clickable links to documents and other resources.  </a:t>
            </a:r>
            <a:r>
              <a:rPr lang="en-US" sz="1400" dirty="0"/>
              <a:t>(They can also link to places within the same document.)</a:t>
            </a:r>
            <a:endParaRPr lang="en-US" dirty="0"/>
          </a:p>
          <a:p>
            <a:r>
              <a:rPr lang="en-US" dirty="0"/>
              <a:t>Hyperlinks can be created using the anchor tag &lt;a&gt;.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="URI"&gt;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click me&lt;/a&gt;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href</a:t>
            </a:r>
            <a:r>
              <a:rPr lang="en-US" dirty="0"/>
              <a:t>" stands for "hyperlink reference"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</a:t>
            </a:r>
            <a:r>
              <a:rPr lang="en-US" dirty="0" err="1"/>
              <a:t>hrefs</a:t>
            </a:r>
            <a:r>
              <a:rPr lang="en-US" dirty="0"/>
              <a:t> and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a hypertext reference (or a </a:t>
            </a:r>
            <a:r>
              <a:rPr lang="en-US" dirty="0" err="1"/>
              <a:t>src</a:t>
            </a:r>
            <a:r>
              <a:rPr lang="en-US" dirty="0"/>
              <a:t> attribute) is a uniform resource identifier (URI).  </a:t>
            </a:r>
          </a:p>
          <a:p>
            <a:r>
              <a:rPr lang="en-US" dirty="0"/>
              <a:t>In a website, this will most commonly be a uniform resource locator (URL).</a:t>
            </a:r>
          </a:p>
          <a:p>
            <a:r>
              <a:rPr lang="en-US" sz="2500" dirty="0"/>
              <a:t>URL: Uniform Resource Locator</a:t>
            </a:r>
          </a:p>
          <a:p>
            <a:pPr lvl="2"/>
            <a:r>
              <a:rPr lang="en-US" dirty="0"/>
              <a:t>where a thing is</a:t>
            </a:r>
          </a:p>
          <a:p>
            <a:pPr lvl="3"/>
            <a:r>
              <a:rPr lang="en-US" dirty="0"/>
              <a:t>format : 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scheme://domain:port/path?query_string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(scheme://username:password@domain:port/path?query_string#anchor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/>
              <a:t>example: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http://www.example.com:8080/details.do?artkey=21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39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URLs come in three common flavors: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b="1" dirty="0">
                <a:hlinkClick r:id="rId2"/>
              </a:rPr>
              <a:t>Absolute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href</a:t>
            </a:r>
            <a:r>
              <a:rPr lang="en-US" dirty="0">
                <a:sym typeface="Wingdings" pitchFamily="2" charset="2"/>
              </a:rPr>
              <a:t>=http://www.rpi.edu</a:t>
            </a:r>
          </a:p>
          <a:p>
            <a:pPr marL="1089369" lvl="2" indent="-457200"/>
            <a:r>
              <a:rPr lang="en-US" sz="1800" dirty="0"/>
              <a:t>includes the scheme and host in the URL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b="1" dirty="0">
                <a:hlinkClick r:id="rId3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Relative</a:t>
            </a:r>
            <a:r>
              <a:rPr lang="en-US" dirty="0">
                <a:hlinkClick r:id="rId3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href</a:t>
            </a:r>
            <a:r>
              <a:rPr lang="en-US" dirty="0">
                <a:sym typeface="Wingdings" pitchFamily="2" charset="2"/>
              </a:rPr>
              <a:t>="aFileInTheSameDirectory.html"</a:t>
            </a:r>
          </a:p>
          <a:p>
            <a:pPr marL="1089369" lvl="2" indent="-457200"/>
            <a:r>
              <a:rPr lang="en-US" sz="1800" dirty="0">
                <a:sym typeface="Wingdings" pitchFamily="2" charset="2"/>
              </a:rPr>
              <a:t>a reference relative to the calling document</a:t>
            </a:r>
            <a:endParaRPr lang="en-US" sz="1800" dirty="0"/>
          </a:p>
          <a:p>
            <a:pPr marL="807125" lvl="1" indent="-457200">
              <a:buFont typeface="+mj-lt"/>
              <a:buAutoNum type="arabicPeriod"/>
            </a:pPr>
            <a:r>
              <a:rPr lang="en-US" b="1" dirty="0">
                <a:hlinkClick r:id="rId3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In-page Anchor</a:t>
            </a:r>
            <a:r>
              <a:rPr lang="en-US" dirty="0">
                <a:hlinkClick r:id="rId3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href</a:t>
            </a:r>
            <a:r>
              <a:rPr lang="en-US" dirty="0">
                <a:sym typeface="Wingdings" pitchFamily="2" charset="2"/>
              </a:rPr>
              <a:t>="#</a:t>
            </a:r>
            <a:r>
              <a:rPr lang="en-US" dirty="0" err="1">
                <a:sym typeface="Wingdings" pitchFamily="2" charset="2"/>
              </a:rPr>
              <a:t>anInPageAnchor</a:t>
            </a:r>
            <a:r>
              <a:rPr lang="en-US" dirty="0">
                <a:sym typeface="Wingdings" pitchFamily="2" charset="2"/>
              </a:rPr>
              <a:t>"</a:t>
            </a:r>
          </a:p>
          <a:p>
            <a:pPr marL="1089369" lvl="2" indent="-457200"/>
            <a:r>
              <a:rPr lang="en-US" sz="1800" dirty="0">
                <a:sym typeface="Wingdings" pitchFamily="2" charset="2"/>
              </a:rPr>
              <a:t>a link to a specific, marked location inside a document</a:t>
            </a:r>
          </a:p>
          <a:p>
            <a:pPr marL="470160" indent="-457200"/>
            <a:endParaRPr lang="en-US" dirty="0"/>
          </a:p>
          <a:p>
            <a:pPr marL="470160" indent="-457200"/>
            <a:r>
              <a:rPr lang="en-US" dirty="0"/>
              <a:t>Always treat URIs as case-sensitive </a:t>
            </a:r>
            <a:r>
              <a:rPr lang="en-US" sz="1800" dirty="0"/>
              <a:t>(even when they aren’t)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9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5374</TotalTime>
  <Words>617</Words>
  <Application>Microsoft Macintosh PowerPoint</Application>
  <PresentationFormat>On-screen Show (4:3)</PresentationFormat>
  <Paragraphs>92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Kozuka Gothic Pro M</vt:lpstr>
      <vt:lpstr>ＭＳ Ｐゴシック</vt:lpstr>
      <vt:lpstr>Arial</vt:lpstr>
      <vt:lpstr>Bitstream Vera Sans</vt:lpstr>
      <vt:lpstr>Calibri</vt:lpstr>
      <vt:lpstr>Courier New</vt:lpstr>
      <vt:lpstr>News Gothic MT</vt:lpstr>
      <vt:lpstr>Times New Roman</vt:lpstr>
      <vt:lpstr>Wingdings</vt:lpstr>
      <vt:lpstr>Wingdings 2</vt:lpstr>
      <vt:lpstr>IntroIT-Theme</vt:lpstr>
      <vt:lpstr>Building a Website</vt:lpstr>
      <vt:lpstr>Web Pages</vt:lpstr>
      <vt:lpstr>Web Site Structure</vt:lpstr>
      <vt:lpstr>Web Site Structure</vt:lpstr>
      <vt:lpstr>Including CSS &amp; Javascript</vt:lpstr>
      <vt:lpstr>Including Images</vt:lpstr>
      <vt:lpstr>Hyperlinks</vt:lpstr>
      <vt:lpstr>Of hrefs and URIs</vt:lpstr>
      <vt:lpstr>URLs</vt:lpstr>
      <vt:lpstr>Relative URLs</vt:lpstr>
      <vt:lpstr>Navigation &amp; Menus</vt:lpstr>
      <vt:lpstr>Lab 3: Build a Website</vt:lpstr>
      <vt:lpstr>Rpinfo.edu</vt:lpstr>
    </vt:vector>
  </TitlesOfParts>
  <Company>Rensselaer Polytechnic Institute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142</cp:revision>
  <dcterms:created xsi:type="dcterms:W3CDTF">2009-09-17T04:14:33Z</dcterms:created>
  <dcterms:modified xsi:type="dcterms:W3CDTF">2018-02-10T23:35:08Z</dcterms:modified>
</cp:coreProperties>
</file>