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1"/>
  </p:notesMasterIdLst>
  <p:handoutMasterIdLst>
    <p:handoutMasterId r:id="rId32"/>
  </p:handoutMasterIdLst>
  <p:sldIdLst>
    <p:sldId id="257" r:id="rId2"/>
    <p:sldId id="306" r:id="rId3"/>
    <p:sldId id="317" r:id="rId4"/>
    <p:sldId id="316" r:id="rId5"/>
    <p:sldId id="318" r:id="rId6"/>
    <p:sldId id="320" r:id="rId7"/>
    <p:sldId id="325" r:id="rId8"/>
    <p:sldId id="326" r:id="rId9"/>
    <p:sldId id="319" r:id="rId10"/>
    <p:sldId id="332" r:id="rId11"/>
    <p:sldId id="343" r:id="rId12"/>
    <p:sldId id="335" r:id="rId13"/>
    <p:sldId id="321" r:id="rId14"/>
    <p:sldId id="334" r:id="rId15"/>
    <p:sldId id="333" r:id="rId16"/>
    <p:sldId id="322" r:id="rId17"/>
    <p:sldId id="323" r:id="rId18"/>
    <p:sldId id="327" r:id="rId19"/>
    <p:sldId id="336" r:id="rId20"/>
    <p:sldId id="328" r:id="rId21"/>
    <p:sldId id="341" r:id="rId22"/>
    <p:sldId id="338" r:id="rId23"/>
    <p:sldId id="342" r:id="rId24"/>
    <p:sldId id="339" r:id="rId25"/>
    <p:sldId id="340" r:id="rId26"/>
    <p:sldId id="330" r:id="rId27"/>
    <p:sldId id="329" r:id="rId28"/>
    <p:sldId id="331" r:id="rId29"/>
    <p:sldId id="31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362397-7A4A-4FD9-BE40-A72DE916A046}">
          <p14:sldIdLst>
            <p14:sldId id="257"/>
            <p14:sldId id="306"/>
            <p14:sldId id="317"/>
            <p14:sldId id="316"/>
            <p14:sldId id="318"/>
            <p14:sldId id="320"/>
            <p14:sldId id="325"/>
            <p14:sldId id="326"/>
            <p14:sldId id="319"/>
            <p14:sldId id="332"/>
            <p14:sldId id="343"/>
            <p14:sldId id="335"/>
            <p14:sldId id="321"/>
            <p14:sldId id="334"/>
            <p14:sldId id="333"/>
            <p14:sldId id="322"/>
            <p14:sldId id="323"/>
            <p14:sldId id="327"/>
            <p14:sldId id="336"/>
            <p14:sldId id="328"/>
            <p14:sldId id="341"/>
            <p14:sldId id="338"/>
            <p14:sldId id="342"/>
            <p14:sldId id="339"/>
            <p14:sldId id="340"/>
            <p14:sldId id="330"/>
            <p14:sldId id="329"/>
            <p14:sldId id="331"/>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740"/>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115736-9F64-B344-A4EA-0DDEAA50305C}" type="datetimeFigureOut">
              <a:rPr lang="en-US" smtClean="0"/>
              <a:t>2/28/18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623CF9-242C-FB49-88CD-61D6C950A2F1}" type="slidenum">
              <a:rPr lang="en-US" smtClean="0"/>
              <a:t>‹#›</a:t>
            </a:fld>
            <a:endParaRPr lang="en-US"/>
          </a:p>
        </p:txBody>
      </p:sp>
    </p:spTree>
    <p:extLst>
      <p:ext uri="{BB962C8B-B14F-4D97-AF65-F5344CB8AC3E}">
        <p14:creationId xmlns:p14="http://schemas.microsoft.com/office/powerpoint/2010/main" val="2530767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2/28/18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21659013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vents.rpi.edu:7070/feeder/main/eventsFeed.do?f=y&amp;sort=dtstart.utc:asc&amp;fexpr=(categories.href!=%22/public/.bedework/categories/Ongoing%22)%20and%20(entity_type=%22event%22|entity_type=%22todo%22)&amp;skinName=list-xml&amp;count=1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164288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events.rpi.edu</a:t>
            </a:r>
            <a:r>
              <a:rPr lang="en-US" dirty="0"/>
              <a:t>/</a:t>
            </a:r>
            <a:r>
              <a:rPr lang="en-US" dirty="0" err="1"/>
              <a:t>cal</a:t>
            </a:r>
            <a:r>
              <a:rPr lang="en-US" dirty="0"/>
              <a:t>/main/</a:t>
            </a:r>
            <a:r>
              <a:rPr lang="en-US" dirty="0" err="1"/>
              <a:t>showEventList.rdo;jsessionid</a:t>
            </a:r>
            <a:r>
              <a:rPr lang="en-US" dirty="0"/>
              <a:t>=C910E413B242FE450E5F703B2B8A9C52#exportSubscribePopup</a:t>
            </a:r>
          </a:p>
        </p:txBody>
      </p:sp>
      <p:sp>
        <p:nvSpPr>
          <p:cNvPr id="4" name="Slide Number Placeholder 3"/>
          <p:cNvSpPr>
            <a:spLocks noGrp="1"/>
          </p:cNvSpPr>
          <p:nvPr>
            <p:ph type="sldNum" sz="quarter" idx="10"/>
          </p:nvPr>
        </p:nvSpPr>
        <p:spPr/>
        <p:txBody>
          <a:bodyPr/>
          <a:lstStyle/>
          <a:p>
            <a:fld id="{13C348FD-417E-BC4B-85B9-A87AE63942A8}" type="slidenum">
              <a:rPr lang="en-US" smtClean="0"/>
              <a:pPr/>
              <a:t>10</a:t>
            </a:fld>
            <a:endParaRPr lang="en-US"/>
          </a:p>
        </p:txBody>
      </p:sp>
    </p:spTree>
    <p:extLst>
      <p:ext uri="{BB962C8B-B14F-4D97-AF65-F5344CB8AC3E}">
        <p14:creationId xmlns:p14="http://schemas.microsoft.com/office/powerpoint/2010/main" val="164489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events.rpi.edu</a:t>
            </a:r>
            <a:r>
              <a:rPr lang="en-US" dirty="0"/>
              <a:t>/</a:t>
            </a:r>
            <a:r>
              <a:rPr lang="en-US" dirty="0" err="1"/>
              <a:t>cal</a:t>
            </a:r>
            <a:r>
              <a:rPr lang="en-US" dirty="0"/>
              <a:t>/main/</a:t>
            </a:r>
            <a:r>
              <a:rPr lang="en-US" dirty="0" err="1"/>
              <a:t>showEventList.rdo;jsessionid</a:t>
            </a:r>
            <a:r>
              <a:rPr lang="en-US" dirty="0"/>
              <a:t>=C910E413B242FE450E5F703B2B8A9C52#exportSubscribePopup</a:t>
            </a:r>
          </a:p>
        </p:txBody>
      </p:sp>
      <p:sp>
        <p:nvSpPr>
          <p:cNvPr id="4" name="Slide Number Placeholder 3"/>
          <p:cNvSpPr>
            <a:spLocks noGrp="1"/>
          </p:cNvSpPr>
          <p:nvPr>
            <p:ph type="sldNum" sz="quarter" idx="10"/>
          </p:nvPr>
        </p:nvSpPr>
        <p:spPr/>
        <p:txBody>
          <a:bodyPr/>
          <a:lstStyle/>
          <a:p>
            <a:fld id="{13C348FD-417E-BC4B-85B9-A87AE63942A8}" type="slidenum">
              <a:rPr lang="en-US" smtClean="0"/>
              <a:pPr/>
              <a:t>11</a:t>
            </a:fld>
            <a:endParaRPr lang="en-US"/>
          </a:p>
        </p:txBody>
      </p:sp>
    </p:spTree>
    <p:extLst>
      <p:ext uri="{BB962C8B-B14F-4D97-AF65-F5344CB8AC3E}">
        <p14:creationId xmlns:p14="http://schemas.microsoft.com/office/powerpoint/2010/main" val="108033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events.rpi.edu</a:t>
            </a:r>
            <a:r>
              <a:rPr lang="en-US" dirty="0"/>
              <a:t>/</a:t>
            </a:r>
            <a:r>
              <a:rPr lang="en-US" dirty="0" err="1"/>
              <a:t>cal</a:t>
            </a:r>
            <a:r>
              <a:rPr lang="en-US" dirty="0"/>
              <a:t>/main/</a:t>
            </a:r>
            <a:r>
              <a:rPr lang="en-US" dirty="0" err="1"/>
              <a:t>showEventList.rdo;jsessionid</a:t>
            </a:r>
            <a:r>
              <a:rPr lang="en-US" dirty="0"/>
              <a:t>=C910E413B242FE450E5F703B2B8A9C52#exportSubscribePopup</a:t>
            </a:r>
          </a:p>
        </p:txBody>
      </p:sp>
      <p:sp>
        <p:nvSpPr>
          <p:cNvPr id="4" name="Slide Number Placeholder 3"/>
          <p:cNvSpPr>
            <a:spLocks noGrp="1"/>
          </p:cNvSpPr>
          <p:nvPr>
            <p:ph type="sldNum" sz="quarter" idx="10"/>
          </p:nvPr>
        </p:nvSpPr>
        <p:spPr/>
        <p:txBody>
          <a:bodyPr/>
          <a:lstStyle/>
          <a:p>
            <a:fld id="{13C348FD-417E-BC4B-85B9-A87AE63942A8}" type="slidenum">
              <a:rPr lang="en-US" smtClean="0"/>
              <a:pPr/>
              <a:t>21</a:t>
            </a:fld>
            <a:endParaRPr lang="en-US"/>
          </a:p>
        </p:txBody>
      </p:sp>
    </p:spTree>
    <p:extLst>
      <p:ext uri="{BB962C8B-B14F-4D97-AF65-F5344CB8AC3E}">
        <p14:creationId xmlns:p14="http://schemas.microsoft.com/office/powerpoint/2010/main" val="249286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RSS : http://events.rpi.edu:7070/feeder/main/</a:t>
            </a:r>
            <a:r>
              <a:rPr lang="en-US" dirty="0" err="1"/>
              <a:t>eventsFeed.do?f</a:t>
            </a:r>
            <a:r>
              <a:rPr lang="en-US" dirty="0"/>
              <a:t>=</a:t>
            </a:r>
            <a:r>
              <a:rPr lang="en-US" dirty="0" err="1"/>
              <a:t>y&amp;sort</a:t>
            </a:r>
            <a:r>
              <a:rPr lang="en-US" dirty="0"/>
              <a:t>=</a:t>
            </a:r>
            <a:r>
              <a:rPr lang="en-US" dirty="0" err="1"/>
              <a:t>dtstart.utc:asc&amp;fexpr</a:t>
            </a:r>
            <a:r>
              <a:rPr lang="en-US" dirty="0"/>
              <a:t>=(</a:t>
            </a:r>
            <a:r>
              <a:rPr lang="en-US" dirty="0" err="1"/>
              <a:t>categories.href</a:t>
            </a:r>
            <a:r>
              <a:rPr lang="en-US" dirty="0"/>
              <a:t>!=%22/public/.</a:t>
            </a:r>
            <a:r>
              <a:rPr lang="en-US" dirty="0" err="1"/>
              <a:t>bedework</a:t>
            </a:r>
            <a:r>
              <a:rPr lang="en-US" dirty="0"/>
              <a:t>/categories/Ongoing%22)%20and%20(</a:t>
            </a:r>
            <a:r>
              <a:rPr lang="en-US" dirty="0" err="1"/>
              <a:t>entity_type</a:t>
            </a:r>
            <a:r>
              <a:rPr lang="en-US" dirty="0"/>
              <a:t>=%22event%22%7Centity_type=%22todo%22)&amp;</a:t>
            </a:r>
            <a:r>
              <a:rPr lang="en-US" dirty="0" err="1"/>
              <a:t>skinName</a:t>
            </a:r>
            <a:r>
              <a:rPr lang="en-US" dirty="0"/>
              <a:t>=</a:t>
            </a:r>
            <a:r>
              <a:rPr lang="en-US" dirty="0" err="1"/>
              <a:t>list-rss&amp;count</a:t>
            </a:r>
            <a:r>
              <a:rPr lang="en-US" dirty="0"/>
              <a:t>=10</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XML : </a:t>
            </a:r>
            <a:r>
              <a:rPr lang="en-US" sz="1200" dirty="0">
                <a:hlinkClick r:id="rId3"/>
              </a:rPr>
              <a:t>http://events.rpi.edu:7070/feeder/main/eventsFeed.do?f=y&amp;sort=dtstart.utc:asc&amp;fexpr=(categories.href!=%22/public/.bedework/categories/Ongoing%22)%20and%20(entity_type=%22event%22%7Centity_type=%22todo%22)&amp;skinName=list-xml&amp;count=10</a:t>
            </a:r>
            <a:endParaRPr lang="en-US" sz="1200" dirty="0"/>
          </a:p>
          <a:p>
            <a:endParaRPr lang="en-US" dirty="0"/>
          </a:p>
          <a:p>
            <a:r>
              <a:rPr lang="en-US" dirty="0"/>
              <a:t>JSON : http://events.rpi.edu:7070/feeder/main/</a:t>
            </a:r>
            <a:r>
              <a:rPr lang="en-US" dirty="0" err="1"/>
              <a:t>eventsFeed.do?f</a:t>
            </a:r>
            <a:r>
              <a:rPr lang="en-US" dirty="0"/>
              <a:t>=</a:t>
            </a:r>
            <a:r>
              <a:rPr lang="en-US" dirty="0" err="1"/>
              <a:t>y&amp;sort</a:t>
            </a:r>
            <a:r>
              <a:rPr lang="en-US" dirty="0"/>
              <a:t>=</a:t>
            </a:r>
            <a:r>
              <a:rPr lang="en-US" dirty="0" err="1"/>
              <a:t>dtstart.utc:asc&amp;fexpr</a:t>
            </a:r>
            <a:r>
              <a:rPr lang="en-US" dirty="0"/>
              <a:t>=(</a:t>
            </a:r>
            <a:r>
              <a:rPr lang="en-US" dirty="0" err="1"/>
              <a:t>categories.href</a:t>
            </a:r>
            <a:r>
              <a:rPr lang="en-US" dirty="0"/>
              <a:t>!=%22/public/.</a:t>
            </a:r>
            <a:r>
              <a:rPr lang="en-US" dirty="0" err="1"/>
              <a:t>bedework</a:t>
            </a:r>
            <a:r>
              <a:rPr lang="en-US" dirty="0"/>
              <a:t>/categories/Ongoing%22)%20and%20(</a:t>
            </a:r>
            <a:r>
              <a:rPr lang="en-US" dirty="0" err="1"/>
              <a:t>entity_type</a:t>
            </a:r>
            <a:r>
              <a:rPr lang="en-US" dirty="0"/>
              <a:t>=%22event%22%7Centity_type=%22todo%22)&amp;</a:t>
            </a:r>
            <a:r>
              <a:rPr lang="en-US" dirty="0" err="1"/>
              <a:t>skinName</a:t>
            </a:r>
            <a:r>
              <a:rPr lang="en-US" dirty="0"/>
              <a:t>=</a:t>
            </a:r>
            <a:r>
              <a:rPr lang="en-US" dirty="0" err="1"/>
              <a:t>list-json&amp;count</a:t>
            </a:r>
            <a:r>
              <a:rPr lang="en-US" dirty="0"/>
              <a:t>=10</a:t>
            </a:r>
          </a:p>
          <a:p>
            <a:endParaRPr lang="en-US" dirty="0"/>
          </a:p>
        </p:txBody>
      </p:sp>
      <p:sp>
        <p:nvSpPr>
          <p:cNvPr id="4" name="Slide Number Placeholder 3"/>
          <p:cNvSpPr>
            <a:spLocks noGrp="1"/>
          </p:cNvSpPr>
          <p:nvPr>
            <p:ph type="sldNum" sz="quarter" idx="10"/>
          </p:nvPr>
        </p:nvSpPr>
        <p:spPr/>
        <p:txBody>
          <a:bodyPr/>
          <a:lstStyle/>
          <a:p>
            <a:fld id="{13C348FD-417E-BC4B-85B9-A87AE63942A8}" type="slidenum">
              <a:rPr lang="en-US" smtClean="0"/>
              <a:pPr/>
              <a:t>23</a:t>
            </a:fld>
            <a:endParaRPr lang="en-US"/>
          </a:p>
        </p:txBody>
      </p:sp>
    </p:spTree>
    <p:extLst>
      <p:ext uri="{BB962C8B-B14F-4D97-AF65-F5344CB8AC3E}">
        <p14:creationId xmlns:p14="http://schemas.microsoft.com/office/powerpoint/2010/main" val="355147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C348FD-417E-BC4B-85B9-A87AE63942A8}" type="slidenum">
              <a:rPr lang="en-US" smtClean="0"/>
              <a:pPr/>
              <a:t>29</a:t>
            </a:fld>
            <a:endParaRPr lang="en-US"/>
          </a:p>
        </p:txBody>
      </p:sp>
    </p:spTree>
    <p:extLst>
      <p:ext uri="{BB962C8B-B14F-4D97-AF65-F5344CB8AC3E}">
        <p14:creationId xmlns:p14="http://schemas.microsoft.com/office/powerpoint/2010/main" val="183085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a:t>Click to edit Master subtitle style</a:t>
            </a:r>
            <a:endParaRPr/>
          </a:p>
        </p:txBody>
      </p:sp>
      <p:sp>
        <p:nvSpPr>
          <p:cNvPr id="5" name="Date Placeholder 4"/>
          <p:cNvSpPr>
            <a:spLocks noGrp="1"/>
          </p:cNvSpPr>
          <p:nvPr>
            <p:ph type="dt" sz="half" idx="10"/>
          </p:nvPr>
        </p:nvSpPr>
        <p:spPr/>
        <p:txBody>
          <a:bodyPr/>
          <a:lstStyle/>
          <a:p>
            <a:r>
              <a:rPr lang="en-US"/>
              <a:t>rev 16/9/29</a:t>
            </a:r>
          </a:p>
        </p:txBody>
      </p:sp>
      <p:sp>
        <p:nvSpPr>
          <p:cNvPr id="6" name="Footer Placeholder 5"/>
          <p:cNvSpPr>
            <a:spLocks noGrp="1"/>
          </p:cNvSpPr>
          <p:nvPr>
            <p:ph type="ftr" sz="quarter" idx="11"/>
          </p:nvPr>
        </p:nvSpPr>
        <p:spPr/>
        <p:txBody>
          <a:bodyPr/>
          <a:lstStyle/>
          <a:p>
            <a:r>
              <a:rPr lang="en-US"/>
              <a:t>Intro ITWS</a:t>
            </a:r>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endParaRPr noProof="0"/>
          </a:p>
        </p:txBody>
      </p:sp>
      <p:sp>
        <p:nvSpPr>
          <p:cNvPr id="3" name="Date Placeholder 2"/>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rev 16/9/29</a:t>
            </a:r>
          </a:p>
        </p:txBody>
      </p:sp>
      <p:sp>
        <p:nvSpPr>
          <p:cNvPr id="4" name="Footer Placeholder 3"/>
          <p:cNvSpPr>
            <a:spLocks noGrp="1"/>
          </p:cNvSpPr>
          <p:nvPr>
            <p:ph type="ftr" sz="quarter" idx="11"/>
          </p:nvPr>
        </p:nvSpPr>
        <p:spPr/>
        <p:txBody>
          <a:bodyPr/>
          <a:lstStyle/>
          <a:p>
            <a:r>
              <a:rPr lang="en-US"/>
              <a:t>Intro ITWS</a:t>
            </a:r>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endParaRPr noProof="0"/>
          </a:p>
        </p:txBody>
      </p:sp>
      <p:sp>
        <p:nvSpPr>
          <p:cNvPr id="4" name="Date Placeholder 3"/>
          <p:cNvSpPr>
            <a:spLocks noGrp="1"/>
          </p:cNvSpPr>
          <p:nvPr>
            <p:ph type="dt" sz="half" idx="14"/>
          </p:nvPr>
        </p:nvSpPr>
        <p:spPr/>
        <p:txBody>
          <a:bodyPr/>
          <a:lstStyle/>
          <a:p>
            <a:r>
              <a:rPr lang="en-US"/>
              <a:t>rev 16/9/29</a:t>
            </a:r>
          </a:p>
        </p:txBody>
      </p:sp>
      <p:sp>
        <p:nvSpPr>
          <p:cNvPr id="5" name="Footer Placeholder 4"/>
          <p:cNvSpPr>
            <a:spLocks noGrp="1"/>
          </p:cNvSpPr>
          <p:nvPr>
            <p:ph type="ftr" sz="quarter" idx="15"/>
          </p:nvPr>
        </p:nvSpPr>
        <p:spPr/>
        <p:txBody>
          <a:bodyPr/>
          <a:lstStyle/>
          <a:p>
            <a:r>
              <a:rPr lang="en-US"/>
              <a:t>Intro ITWS</a:t>
            </a:r>
          </a:p>
        </p:txBody>
      </p:sp>
      <p:sp>
        <p:nvSpPr>
          <p:cNvPr id="6" name="Slide Number Placeholder 5"/>
          <p:cNvSpPr>
            <a:spLocks noGrp="1"/>
          </p:cNvSpPr>
          <p:nvPr>
            <p:ph type="sldNum" sz="quarter" idx="16"/>
          </p:nvPr>
        </p:nvSpPr>
        <p:spPr/>
        <p:txBody>
          <a:bodyPr/>
          <a:lstStyle/>
          <a:p>
            <a:fld id="{3FB4D746-536C-5F43-9CDA-58AA2D13BE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rev 16/9/29</a:t>
            </a:r>
          </a:p>
        </p:txBody>
      </p:sp>
      <p:sp>
        <p:nvSpPr>
          <p:cNvPr id="6" name="Footer Placeholder 5"/>
          <p:cNvSpPr>
            <a:spLocks noGrp="1"/>
          </p:cNvSpPr>
          <p:nvPr>
            <p:ph type="ftr" sz="quarter" idx="11"/>
          </p:nvPr>
        </p:nvSpPr>
        <p:spPr/>
        <p:txBody>
          <a:bodyPr/>
          <a:lstStyle/>
          <a:p>
            <a:r>
              <a:rPr lang="en-US"/>
              <a:t>Intro ITWS</a:t>
            </a:r>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rev 16/9/29</a:t>
            </a:r>
          </a:p>
        </p:txBody>
      </p:sp>
      <p:sp>
        <p:nvSpPr>
          <p:cNvPr id="8" name="Footer Placeholder 7"/>
          <p:cNvSpPr>
            <a:spLocks noGrp="1"/>
          </p:cNvSpPr>
          <p:nvPr>
            <p:ph type="ftr" sz="quarter" idx="11"/>
          </p:nvPr>
        </p:nvSpPr>
        <p:spPr/>
        <p:txBody>
          <a:bodyPr/>
          <a:lstStyle/>
          <a:p>
            <a:r>
              <a:rPr lang="en-US"/>
              <a:t>Intro ITWS</a:t>
            </a:r>
          </a:p>
        </p:txBody>
      </p:sp>
      <p:sp>
        <p:nvSpPr>
          <p:cNvPr id="9" name="Slide Number Placeholder 8"/>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rev 16/9/29</a:t>
            </a:r>
          </a:p>
        </p:txBody>
      </p:sp>
      <p:sp>
        <p:nvSpPr>
          <p:cNvPr id="4" name="Footer Placeholder 3"/>
          <p:cNvSpPr>
            <a:spLocks noGrp="1"/>
          </p:cNvSpPr>
          <p:nvPr>
            <p:ph type="ftr" sz="quarter" idx="11"/>
          </p:nvPr>
        </p:nvSpPr>
        <p:spPr/>
        <p:txBody>
          <a:bodyPr/>
          <a:lstStyle/>
          <a:p>
            <a:r>
              <a:rPr lang="en-US"/>
              <a:t>Intro ITWS</a:t>
            </a:r>
          </a:p>
        </p:txBody>
      </p:sp>
      <p:sp>
        <p:nvSpPr>
          <p:cNvPr id="5" name="Slide Number Placeholder 4"/>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rev 16/9/29</a:t>
            </a:r>
          </a:p>
        </p:txBody>
      </p:sp>
      <p:sp>
        <p:nvSpPr>
          <p:cNvPr id="6" name="Footer Placeholder 5"/>
          <p:cNvSpPr>
            <a:spLocks noGrp="1"/>
          </p:cNvSpPr>
          <p:nvPr>
            <p:ph type="ftr" sz="quarter" idx="11"/>
          </p:nvPr>
        </p:nvSpPr>
        <p:spPr/>
        <p:txBody>
          <a:bodyPr/>
          <a:lstStyle/>
          <a:p>
            <a:r>
              <a:rPr lang="en-US"/>
              <a:t>Intro ITWS</a:t>
            </a:r>
          </a:p>
        </p:txBody>
      </p:sp>
      <p:sp>
        <p:nvSpPr>
          <p:cNvPr id="7" name="Slide Number Placeholder 6"/>
          <p:cNvSpPr>
            <a:spLocks noGrp="1"/>
          </p:cNvSpPr>
          <p:nvPr>
            <p:ph type="sldNum" sz="quarter" idx="12"/>
          </p:nvPr>
        </p:nvSpPr>
        <p:spPr/>
        <p:txBody>
          <a:bodyPr/>
          <a:lstStyle/>
          <a:p>
            <a:fld id="{3FB4D746-536C-5F43-9CDA-58AA2D13BE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a:solidFill>
                  <a:schemeClr val="bg1"/>
                </a:solidFill>
              </a:rPr>
              <a:t>Intro to IT </a:t>
            </a:r>
            <a:r>
              <a:rPr lang="en-GB" sz="1100">
                <a:solidFill>
                  <a:schemeClr val="bg1"/>
                </a:solidFill>
              </a:rPr>
              <a:t>– Building a Website</a:t>
            </a:r>
            <a:endParaRPr lang="en-US" sz="1100" dirty="0">
              <a:solidFill>
                <a:schemeClr val="bg1"/>
              </a:solidFill>
            </a:endParaRPr>
          </a:p>
        </p:txBody>
      </p:sp>
      <p:sp>
        <p:nvSpPr>
          <p:cNvPr id="8" name="TextBox 7"/>
          <p:cNvSpPr txBox="1"/>
          <p:nvPr/>
        </p:nvSpPr>
        <p:spPr>
          <a:xfrm>
            <a:off x="6376396" y="6325069"/>
            <a:ext cx="1375124"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a:solidFill>
                  <a:schemeClr val="bg1"/>
                </a:solidFill>
              </a:rPr>
              <a:t>2011-09-29</a:t>
            </a:r>
            <a:endParaRPr lang="en-US" sz="1100" dirty="0">
              <a:solidFill>
                <a:schemeClr val="bg1"/>
              </a:solidFill>
            </a:endParaRP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rev 16/9/29</a:t>
            </a:r>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 ITWS</a:t>
            </a:r>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4D746-536C-5F43-9CDA-58AA2D13BE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Formal_Public_Identifi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3.org/TR/x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events.rpi.edu:7070/feeder/main/eventsFeed.do?f=y&amp;sort=dtstart.utc:asc&amp;fexpr=(categories.href!=%22/public/.bedework/categories/Ongoing%22)%20and%20(entity_type=%22event%22|entity_type=%22todo%22)&amp;skinName=list-rss&amp;count=1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view-source:http://feeds.nytimes.com/nyt/rss/HomePag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atomenabled.org/developers/syndication/" TargetMode="External"/><Relationship Id="rId2" Type="http://schemas.openxmlformats.org/officeDocument/2006/relationships/hyperlink" Target="http://www.w3schools.com/xml/xml_rss.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validator.w3.org/fe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XML</a:t>
            </a:r>
          </a:p>
        </p:txBody>
      </p:sp>
      <p:sp>
        <p:nvSpPr>
          <p:cNvPr id="16388" name="Rectangle 2"/>
          <p:cNvSpPr>
            <a:spLocks noGrp="1" noChangeArrowheads="1"/>
          </p:cNvSpPr>
          <p:nvPr>
            <p:ph type="subTitle" idx="1"/>
          </p:nvPr>
        </p:nvSpPr>
        <p:spPr/>
        <p:txBody>
          <a:bodyPr anchor="ctr">
            <a:normAutofit/>
          </a:bodyPr>
          <a:lstStyle/>
          <a:p>
            <a:pPr marL="0" indent="0" algn="ctr">
              <a:buNone/>
            </a:pPr>
            <a:r>
              <a:rPr lang="en-GB" sz="3600" dirty="0" err="1"/>
              <a:t>eXtensible</a:t>
            </a:r>
            <a:r>
              <a:rPr lang="en-GB" sz="3600" dirty="0"/>
              <a:t> </a:t>
            </a:r>
            <a:r>
              <a:rPr lang="en-GB" sz="3600" dirty="0" err="1"/>
              <a:t>Markup</a:t>
            </a:r>
            <a:r>
              <a:rPr lang="en-GB" sz="3600" dirty="0"/>
              <a:t> Language</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lstStyle/>
          <a:p>
            <a:r>
              <a:rPr lang="en-US" dirty="0"/>
              <a:t>http://events.rpi.edu/</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024749"/>
            <a:ext cx="7605485" cy="4331601"/>
          </a:xfrm>
          <a:prstGeom prst="rect">
            <a:avLst/>
          </a:prstGeom>
        </p:spPr>
      </p:pic>
    </p:spTree>
    <p:extLst>
      <p:ext uri="{BB962C8B-B14F-4D97-AF65-F5344CB8AC3E}">
        <p14:creationId xmlns:p14="http://schemas.microsoft.com/office/powerpoint/2010/main" val="40529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8641" y="108012"/>
            <a:ext cx="8042400" cy="531706"/>
          </a:xfrm>
        </p:spPr>
        <p:txBody>
          <a:bodyPr/>
          <a:lstStyle/>
          <a:p>
            <a:r>
              <a:rPr lang="en-US" dirty="0"/>
              <a:t>Example</a:t>
            </a:r>
          </a:p>
        </p:txBody>
      </p:sp>
      <p:sp>
        <p:nvSpPr>
          <p:cNvPr id="6" name="Content Placeholder 5"/>
          <p:cNvSpPr>
            <a:spLocks noGrp="1"/>
          </p:cNvSpPr>
          <p:nvPr>
            <p:ph idx="1"/>
          </p:nvPr>
        </p:nvSpPr>
        <p:spPr>
          <a:xfrm>
            <a:off x="302061" y="776242"/>
            <a:ext cx="8042400" cy="4343496"/>
          </a:xfrm>
        </p:spPr>
        <p:txBody>
          <a:bodyPr/>
          <a:lstStyle/>
          <a:p>
            <a:r>
              <a:rPr lang="en-US" dirty="0"/>
              <a:t>http://events.rpi.edu/</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11</a:t>
            </a:fld>
            <a:endParaRPr lang="en-US"/>
          </a:p>
        </p:txBody>
      </p:sp>
      <p:pic>
        <p:nvPicPr>
          <p:cNvPr id="8" name="Picture 7">
            <a:extLst>
              <a:ext uri="{FF2B5EF4-FFF2-40B4-BE49-F238E27FC236}">
                <a16:creationId xmlns:a16="http://schemas.microsoft.com/office/drawing/2014/main" id="{7228241B-8DF1-5C45-BFD0-4C1DEABC784D}"/>
              </a:ext>
            </a:extLst>
          </p:cNvPr>
          <p:cNvPicPr>
            <a:picLocks noChangeAspect="1"/>
          </p:cNvPicPr>
          <p:nvPr/>
        </p:nvPicPr>
        <p:blipFill>
          <a:blip r:embed="rId3"/>
          <a:stretch>
            <a:fillRect/>
          </a:stretch>
        </p:blipFill>
        <p:spPr>
          <a:xfrm>
            <a:off x="1869897" y="1250340"/>
            <a:ext cx="6954953" cy="5607659"/>
          </a:xfrm>
          <a:prstGeom prst="rect">
            <a:avLst/>
          </a:prstGeom>
        </p:spPr>
      </p:pic>
    </p:spTree>
    <p:extLst>
      <p:ext uri="{BB962C8B-B14F-4D97-AF65-F5344CB8AC3E}">
        <p14:creationId xmlns:p14="http://schemas.microsoft.com/office/powerpoint/2010/main" val="41458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a:t>XML Declaration</a:t>
            </a:r>
          </a:p>
          <a:p>
            <a:pPr marL="457200" indent="-457200">
              <a:buFont typeface="+mj-lt"/>
              <a:buAutoNum type="arabicPeriod"/>
            </a:pPr>
            <a:r>
              <a:rPr lang="en-US" sz="2000" dirty="0"/>
              <a:t>Document Type Definition (DTD) with optional PUBLIC and SYSTEM identifiers, e.g. </a:t>
            </a:r>
            <a:br>
              <a:rPr lang="en-US" sz="2000" dirty="0"/>
            </a:br>
            <a:r>
              <a:rPr lang="en-US" sz="1800" b="1" dirty="0">
                <a:solidFill>
                  <a:srgbClr val="0070C0"/>
                </a:solidFill>
                <a:latin typeface="Courier New" pitchFamily="49" charset="0"/>
                <a:cs typeface="Courier New" pitchFamily="49" charset="0"/>
              </a:rPr>
              <a:t>&lt;!DOCTYPE HTML PUBLIC "-//W3C//DTD HTML 4.01//EN" "http://www.w3.org/TR/html4/</a:t>
            </a:r>
            <a:r>
              <a:rPr lang="en-US" sz="1800" b="1" dirty="0" err="1">
                <a:solidFill>
                  <a:srgbClr val="0070C0"/>
                </a:solidFill>
                <a:latin typeface="Courier New" pitchFamily="49" charset="0"/>
                <a:cs typeface="Courier New" pitchFamily="49" charset="0"/>
              </a:rPr>
              <a:t>strict.dtd</a:t>
            </a:r>
            <a:r>
              <a:rPr lang="en-US" sz="1800" b="1" dirty="0">
                <a:solidFill>
                  <a:srgbClr val="0070C0"/>
                </a:solidFill>
                <a:latin typeface="Courier New" pitchFamily="49" charset="0"/>
                <a:cs typeface="Courier New" pitchFamily="49" charset="0"/>
              </a:rPr>
              <a:t>"&gt;</a:t>
            </a:r>
            <a:endParaRPr lang="en-US" sz="2000" b="1" i="1" dirty="0">
              <a:solidFill>
                <a:srgbClr val="0070C0"/>
              </a:solidFill>
              <a:latin typeface="Courier New" pitchFamily="49" charset="0"/>
              <a:cs typeface="Courier New" pitchFamily="49" charset="0"/>
            </a:endParaRPr>
          </a:p>
          <a:p>
            <a:pPr marL="457200" indent="-457200">
              <a:buFont typeface="+mj-lt"/>
              <a:buAutoNum type="arabicPeriod"/>
            </a:pPr>
            <a:r>
              <a:rPr lang="en-US" sz="2000" dirty="0"/>
              <a:t>Document markup</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12</a:t>
            </a:fld>
            <a:endParaRPr lang="en-US"/>
          </a:p>
        </p:txBody>
      </p:sp>
    </p:spTree>
    <p:extLst>
      <p:ext uri="{BB962C8B-B14F-4D97-AF65-F5344CB8AC3E}">
        <p14:creationId xmlns:p14="http://schemas.microsoft.com/office/powerpoint/2010/main" val="420029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Format</a:t>
            </a:r>
          </a:p>
        </p:txBody>
      </p:sp>
      <p:sp>
        <p:nvSpPr>
          <p:cNvPr id="6" name="Content Placeholder 5"/>
          <p:cNvSpPr>
            <a:spLocks noGrp="1"/>
          </p:cNvSpPr>
          <p:nvPr>
            <p:ph idx="1"/>
          </p:nvPr>
        </p:nvSpPr>
        <p:spPr/>
        <p:txBody>
          <a:bodyPr/>
          <a:lstStyle/>
          <a:p>
            <a:pPr marL="0" indent="0">
              <a:buNone/>
            </a:pPr>
            <a:r>
              <a:rPr lang="en-US" sz="2000" b="1" dirty="0">
                <a:latin typeface="Courier New" pitchFamily="49" charset="0"/>
                <a:cs typeface="Courier New" pitchFamily="49" charset="0"/>
              </a:rPr>
              <a:t>Example:</a:t>
            </a:r>
          </a:p>
          <a:p>
            <a:pPr marL="0" indent="0">
              <a:buNone/>
            </a:pPr>
            <a:r>
              <a:rPr lang="en-US" sz="2000" b="1" dirty="0">
                <a:latin typeface="Courier New" pitchFamily="49" charset="0"/>
                <a:cs typeface="Courier New" pitchFamily="49" charset="0"/>
              </a:rPr>
              <a:t>1. &lt;?xml version="1.0" encoding="UTF-8“ ?&gt;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2. &lt;!DOCTYPE book SYSTEM "book.dtd"&gt;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3. &lt;book id="</a:t>
            </a:r>
            <a:r>
              <a:rPr lang="en-US" sz="2000" b="1" dirty="0">
                <a:solidFill>
                  <a:schemeClr val="tx1">
                    <a:lumMod val="65000"/>
                    <a:lumOff val="35000"/>
                  </a:schemeClr>
                </a:solidFill>
                <a:latin typeface="Courier New" pitchFamily="49" charset="0"/>
                <a:cs typeface="Courier New" pitchFamily="49" charset="0"/>
              </a:rPr>
              <a:t>0765323117</a:t>
            </a:r>
            <a:r>
              <a:rPr lang="en-US" sz="2000" b="1" dirty="0">
                <a:latin typeface="Courier New" pitchFamily="49" charset="0"/>
                <a:cs typeface="Courier New" pitchFamily="49" charset="0"/>
              </a:rPr>
              <a:t>"&gt;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&lt;author&gt;</a:t>
            </a:r>
            <a:r>
              <a:rPr lang="en-US" sz="2000" b="1" dirty="0">
                <a:solidFill>
                  <a:schemeClr val="tx2">
                    <a:lumMod val="50000"/>
                    <a:lumOff val="50000"/>
                  </a:schemeClr>
                </a:solidFill>
                <a:latin typeface="Courier New" pitchFamily="49" charset="0"/>
                <a:cs typeface="Courier New" pitchFamily="49" charset="0"/>
              </a:rPr>
              <a:t>Cory Doctorow</a:t>
            </a:r>
            <a:r>
              <a:rPr lang="en-US" sz="2000" b="1" dirty="0">
                <a:latin typeface="Courier New" pitchFamily="49" charset="0"/>
                <a:cs typeface="Courier New" pitchFamily="49" charset="0"/>
              </a:rPr>
              <a:t>&lt;/author&gt;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a:t>
            </a:r>
            <a:r>
              <a:rPr lang="en-US" sz="2000" b="1" dirty="0">
                <a:solidFill>
                  <a:schemeClr val="tx2">
                    <a:lumMod val="50000"/>
                    <a:lumOff val="50000"/>
                  </a:schemeClr>
                </a:solidFill>
                <a:latin typeface="Courier New" pitchFamily="49" charset="0"/>
                <a:cs typeface="Courier New" pitchFamily="49" charset="0"/>
              </a:rPr>
              <a:t>Little Brother </a:t>
            </a:r>
            <a:r>
              <a:rPr lang="en-US" sz="2000" b="1" dirty="0">
                <a:latin typeface="Courier New" pitchFamily="49" charset="0"/>
                <a:cs typeface="Courier New" pitchFamily="49" charset="0"/>
              </a:rPr>
              <a:t>&lt;/title&gt;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&lt;copyright&gt;</a:t>
            </a:r>
            <a:r>
              <a:rPr lang="en-US" sz="2000" b="1" dirty="0">
                <a:solidFill>
                  <a:schemeClr val="tx2">
                    <a:lumMod val="50000"/>
                    <a:lumOff val="50000"/>
                  </a:schemeClr>
                </a:solidFill>
                <a:latin typeface="Courier New" pitchFamily="49" charset="0"/>
                <a:cs typeface="Courier New" pitchFamily="49" charset="0"/>
              </a:rPr>
              <a:t>2008</a:t>
            </a:r>
            <a:r>
              <a:rPr lang="en-US" sz="2000" b="1" dirty="0">
                <a:latin typeface="Courier New" pitchFamily="49" charset="0"/>
                <a:cs typeface="Courier New" pitchFamily="49" charset="0"/>
              </a:rPr>
              <a:t>&lt;/copyright&gt;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&lt;publisher&gt;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2">
                    <a:lumMod val="50000"/>
                    <a:lumOff val="50000"/>
                  </a:schemeClr>
                </a:solidFill>
                <a:latin typeface="Courier New" pitchFamily="49" charset="0"/>
                <a:cs typeface="Courier New" pitchFamily="49" charset="0"/>
              </a:rPr>
              <a:t>Tom Doherty </a:t>
            </a:r>
            <a:r>
              <a:rPr lang="en-US" sz="2000" b="1" dirty="0" err="1">
                <a:solidFill>
                  <a:schemeClr val="tx2">
                    <a:lumMod val="50000"/>
                    <a:lumOff val="50000"/>
                  </a:schemeClr>
                </a:solidFill>
                <a:latin typeface="Courier New" pitchFamily="49" charset="0"/>
                <a:cs typeface="Courier New" pitchFamily="49" charset="0"/>
              </a:rPr>
              <a:t>Associates,LC</a:t>
            </a:r>
            <a:br>
              <a:rPr lang="en-US" sz="2000" b="1" dirty="0">
                <a:solidFill>
                  <a:schemeClr val="tx2">
                    <a:lumMod val="50000"/>
                    <a:lumOff val="50000"/>
                  </a:schemeClr>
                </a:solidFill>
                <a:latin typeface="Courier New" pitchFamily="49" charset="0"/>
                <a:cs typeface="Courier New" pitchFamily="49" charset="0"/>
              </a:rPr>
            </a:br>
            <a:r>
              <a:rPr lang="en-US" sz="2000" b="1" dirty="0">
                <a:solidFill>
                  <a:schemeClr val="tx2">
                    <a:lumMod val="50000"/>
                    <a:lumOff val="50000"/>
                  </a:schemeClr>
                </a:solidFill>
                <a:latin typeface="Courier New" pitchFamily="49" charset="0"/>
                <a:cs typeface="Courier New" pitchFamily="49" charset="0"/>
              </a:rPr>
              <a:t>     </a:t>
            </a:r>
            <a:r>
              <a:rPr lang="en-US" sz="2000" b="1" dirty="0">
                <a:latin typeface="Courier New" pitchFamily="49" charset="0"/>
                <a:cs typeface="Courier New" pitchFamily="49" charset="0"/>
              </a:rPr>
              <a:t>&lt;/publisher&gt;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&lt;genre&gt;</a:t>
            </a:r>
            <a:r>
              <a:rPr lang="en-US" sz="2000" b="1" dirty="0">
                <a:solidFill>
                  <a:schemeClr val="tx2">
                    <a:lumMod val="50000"/>
                    <a:lumOff val="50000"/>
                  </a:schemeClr>
                </a:solidFill>
                <a:latin typeface="Courier New" pitchFamily="49" charset="0"/>
                <a:cs typeface="Courier New" pitchFamily="49" charset="0"/>
              </a:rPr>
              <a:t>General Fiction</a:t>
            </a:r>
            <a:r>
              <a:rPr lang="en-US" sz="2000" b="1" dirty="0">
                <a:latin typeface="Courier New" pitchFamily="49" charset="0"/>
                <a:cs typeface="Courier New" pitchFamily="49" charset="0"/>
              </a:rPr>
              <a:t>&lt;/genre&gt;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a:t>
            </a:r>
            <a:r>
              <a:rPr lang="en-US" sz="2000" b="1" dirty="0" err="1">
                <a:latin typeface="Courier New" pitchFamily="49" charset="0"/>
                <a:cs typeface="Courier New" pitchFamily="49" charset="0"/>
              </a:rPr>
              <a:t>isbn</a:t>
            </a:r>
            <a:r>
              <a:rPr lang="en-US" sz="2000" b="1" dirty="0">
                <a:latin typeface="Courier New" pitchFamily="49" charset="0"/>
                <a:cs typeface="Courier New" pitchFamily="49" charset="0"/>
              </a:rPr>
              <a:t>&gt;</a:t>
            </a:r>
            <a:r>
              <a:rPr lang="en-US" sz="2000" b="1" dirty="0">
                <a:solidFill>
                  <a:schemeClr val="tx2">
                    <a:lumMod val="50000"/>
                    <a:lumOff val="50000"/>
                  </a:schemeClr>
                </a:solidFill>
                <a:latin typeface="Courier New" pitchFamily="49" charset="0"/>
                <a:cs typeface="Courier New" pitchFamily="49" charset="0"/>
              </a:rPr>
              <a:t>0765323117</a:t>
            </a: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isbn</a:t>
            </a:r>
            <a:r>
              <a:rPr lang="en-US" sz="2000" b="1" dirty="0">
                <a:latin typeface="Courier New" pitchFamily="49" charset="0"/>
                <a:cs typeface="Courier New" pitchFamily="49" charset="0"/>
              </a:rPr>
              <a:t>&gt;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&lt;/book&gt;</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13</a:t>
            </a:fld>
            <a:endParaRPr lang="en-US"/>
          </a:p>
        </p:txBody>
      </p:sp>
    </p:spTree>
    <p:extLst>
      <p:ext uri="{BB962C8B-B14F-4D97-AF65-F5344CB8AC3E}">
        <p14:creationId xmlns:p14="http://schemas.microsoft.com/office/powerpoint/2010/main" val="70189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Basic Format</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sz="2000" dirty="0"/>
              <a:t>XML Declaration </a:t>
            </a:r>
          </a:p>
          <a:p>
            <a:pPr marL="336965" lvl="1" indent="0">
              <a:buNone/>
            </a:pPr>
            <a:r>
              <a:rPr lang="en-US" sz="1800" dirty="0"/>
              <a:t>	&lt;?xml version="1.0" encoding="UTF-8" ?&gt;  </a:t>
            </a:r>
          </a:p>
          <a:p>
            <a:pPr marL="457200" indent="-457200">
              <a:buFont typeface="+mj-lt"/>
              <a:buAutoNum type="arabicPeriod"/>
            </a:pPr>
            <a:r>
              <a:rPr lang="en-US" sz="2000" dirty="0"/>
              <a:t>Document Type Definition (DTD)</a:t>
            </a:r>
            <a:br>
              <a:rPr lang="en-US" sz="2000" dirty="0"/>
            </a:br>
            <a:r>
              <a:rPr lang="en-US" sz="2000" dirty="0"/>
              <a:t>	</a:t>
            </a:r>
            <a:r>
              <a:rPr lang="en-US" sz="1800" b="1" dirty="0">
                <a:latin typeface="Kozuka Gothic Pro M"/>
                <a:ea typeface="Kozuka Gothic Pro M"/>
                <a:cs typeface="Kozuka Gothic Pro M"/>
              </a:rPr>
              <a:t>&lt;!DOCTYPE book SYSTEM "</a:t>
            </a:r>
            <a:r>
              <a:rPr lang="en-US" sz="1800" b="1" dirty="0" err="1">
                <a:latin typeface="Kozuka Gothic Pro M"/>
                <a:ea typeface="Kozuka Gothic Pro M"/>
                <a:cs typeface="Kozuka Gothic Pro M"/>
              </a:rPr>
              <a:t>book.dtd</a:t>
            </a:r>
            <a:r>
              <a:rPr lang="en-US" sz="1800" b="1" dirty="0">
                <a:latin typeface="Kozuka Gothic Pro M"/>
                <a:ea typeface="Kozuka Gothic Pro M"/>
                <a:cs typeface="Kozuka Gothic Pro M"/>
              </a:rPr>
              <a:t>”&gt;</a:t>
            </a:r>
          </a:p>
          <a:p>
            <a:pPr lvl="1"/>
            <a:r>
              <a:rPr lang="en-US" sz="1800" dirty="0"/>
              <a:t>DTD defines the syntax of the document type in use</a:t>
            </a:r>
          </a:p>
          <a:p>
            <a:pPr lvl="1"/>
            <a:r>
              <a:rPr lang="en-US" sz="1800" dirty="0"/>
              <a:t>Allows for validity checking (e.g. validating XHTML 1.0)</a:t>
            </a:r>
          </a:p>
          <a:p>
            <a:pPr lvl="1"/>
            <a:r>
              <a:rPr lang="en-US" sz="1800" dirty="0"/>
              <a:t>PUBLIC identifier expresses what kind of document it is (as an </a:t>
            </a:r>
            <a:r>
              <a:rPr lang="en-US" sz="1800" dirty="0">
                <a:hlinkClick r:id="rId2"/>
              </a:rPr>
              <a:t>FPI</a:t>
            </a:r>
            <a:r>
              <a:rPr lang="en-US" sz="1800" dirty="0"/>
              <a:t>)</a:t>
            </a:r>
          </a:p>
          <a:p>
            <a:pPr lvl="1"/>
            <a:r>
              <a:rPr lang="en-US" sz="1800" dirty="0"/>
              <a:t>SYSTEM identifier specified the location of the DTD (as a URI)</a:t>
            </a:r>
          </a:p>
          <a:p>
            <a:pPr lvl="1"/>
            <a:r>
              <a:rPr lang="en-US" sz="1800" dirty="0"/>
              <a:t>(</a:t>
            </a:r>
            <a:r>
              <a:rPr lang="en-US" sz="1800" i="1" dirty="0"/>
              <a:t>Note</a:t>
            </a:r>
            <a:r>
              <a:rPr lang="en-US" sz="1800" dirty="0"/>
              <a:t>: XML Schema is an alternative to DTDs...)</a:t>
            </a:r>
          </a:p>
          <a:p>
            <a:pPr lvl="1"/>
            <a:r>
              <a:rPr lang="en-US" sz="1800" b="1" dirty="0"/>
              <a:t>Neither a DTD nor a schema is required</a:t>
            </a:r>
          </a:p>
          <a:p>
            <a:pPr marL="457200" indent="-457200">
              <a:buFont typeface="+mj-lt"/>
              <a:buAutoNum type="arabicPeriod"/>
            </a:pPr>
            <a:r>
              <a:rPr lang="en-US" sz="2000" dirty="0"/>
              <a:t>Document markup</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14</a:t>
            </a:fld>
            <a:endParaRPr lang="en-US"/>
          </a:p>
        </p:txBody>
      </p:sp>
    </p:spTree>
    <p:extLst>
      <p:ext uri="{BB962C8B-B14F-4D97-AF65-F5344CB8AC3E}">
        <p14:creationId xmlns:p14="http://schemas.microsoft.com/office/powerpoint/2010/main" val="96681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this...</a:t>
            </a:r>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&lt;meta http-</a:t>
            </a:r>
            <a:r>
              <a:rPr lang="en-US" sz="2000" b="1" dirty="0" err="1">
                <a:solidFill>
                  <a:srgbClr val="FF0000"/>
                </a:solidFill>
                <a:latin typeface="Courier New" pitchFamily="49" charset="0"/>
                <a:cs typeface="Courier New" pitchFamily="49" charset="0"/>
              </a:rPr>
              <a:t>equiv</a:t>
            </a:r>
            <a:r>
              <a:rPr lang="en-US" sz="2000" b="1" dirty="0">
                <a:solidFill>
                  <a:srgbClr val="FF0000"/>
                </a:solidFill>
                <a:latin typeface="Courier New" pitchFamily="49" charset="0"/>
                <a:cs typeface="Courier New" pitchFamily="49" charset="0"/>
              </a:rPr>
              <a:t>="Content-Type" </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content="text/html; charset=UTF-8"/&gt;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&lt;h1&gt;XHTML is XML&lt;/h1&gt;</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&lt;p&gt;You’ve been using it all along.&lt;/p&gt;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&lt;/html&gt;</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15</a:t>
            </a:fld>
            <a:endParaRPr lang="en-US"/>
          </a:p>
        </p:txBody>
      </p:sp>
    </p:spTree>
    <p:extLst>
      <p:ext uri="{BB962C8B-B14F-4D97-AF65-F5344CB8AC3E}">
        <p14:creationId xmlns:p14="http://schemas.microsoft.com/office/powerpoint/2010/main" val="183481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something a bit more </a:t>
            </a:r>
            <a:r>
              <a:rPr lang="en-US" dirty="0" err="1"/>
              <a:t>XMLish</a:t>
            </a:r>
            <a:r>
              <a:rPr lang="en-US" dirty="0"/>
              <a:t>...</a:t>
            </a:r>
          </a:p>
        </p:txBody>
      </p:sp>
      <p:sp>
        <p:nvSpPr>
          <p:cNvPr id="3" name="Content Placeholder 2"/>
          <p:cNvSpPr>
            <a:spLocks noGrp="1"/>
          </p:cNvSpPr>
          <p:nvPr>
            <p:ph idx="1"/>
          </p:nvPr>
        </p:nvSpPr>
        <p:spPr>
          <a:xfrm>
            <a:off x="548641" y="1471218"/>
            <a:ext cx="8042400" cy="4343496"/>
          </a:xfrm>
        </p:spPr>
        <p:txBody>
          <a:bodyPr/>
          <a:lstStyle/>
          <a:p>
            <a:pPr marL="0" indent="0">
              <a:buNone/>
            </a:pPr>
            <a:r>
              <a:rPr lang="en-US" sz="1800" b="1" dirty="0">
                <a:solidFill>
                  <a:srgbClr val="FF0000"/>
                </a:solidFill>
                <a:latin typeface="Courier New" pitchFamily="49" charset="0"/>
                <a:cs typeface="Courier New" pitchFamily="49" charset="0"/>
              </a:rPr>
              <a:t>&lt;?xml version="1.0" encoding="UTF-8" ?&gt;</a:t>
            </a:r>
            <a:br>
              <a:rPr lang="en-US" b="1" dirty="0">
                <a:latin typeface="Courier New" pitchFamily="49" charset="0"/>
                <a:cs typeface="Courier New" pitchFamily="49" charset="0"/>
              </a:rPr>
            </a:br>
            <a:r>
              <a:rPr lang="en-US" sz="1600" b="1" dirty="0">
                <a:latin typeface="Courier New" pitchFamily="49" charset="0"/>
                <a:cs typeface="Courier New" pitchFamily="49" charset="0"/>
              </a:rPr>
              <a:t>&lt;!DOCTYPE html PUBLIC "-//W3C//DTD XHTML 1.0 Strict//EN"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"http://www.w3.org/TR/xhtml1/DTD/xhtml1-strict.dtd"&gt;</a:t>
            </a:r>
            <a:br>
              <a:rPr lang="en-US" sz="1200" b="1" dirty="0">
                <a:latin typeface="Courier New" pitchFamily="49" charset="0"/>
                <a:cs typeface="Courier New" pitchFamily="49" charset="0"/>
              </a:rPr>
            </a:br>
            <a:br>
              <a:rPr lang="en-US" sz="1200" b="1" dirty="0">
                <a:latin typeface="Courier New" pitchFamily="49" charset="0"/>
                <a:cs typeface="Courier New" pitchFamily="49" charset="0"/>
              </a:rPr>
            </a:br>
            <a:r>
              <a:rPr lang="en-US" sz="1800" b="1" dirty="0">
                <a:solidFill>
                  <a:schemeClr val="tx2">
                    <a:lumMod val="50000"/>
                    <a:lumOff val="50000"/>
                  </a:schemeClr>
                </a:solidFill>
                <a:latin typeface="Courier New" pitchFamily="49" charset="0"/>
                <a:cs typeface="Courier New" pitchFamily="49" charset="0"/>
              </a:rPr>
              <a:t>&lt;html </a:t>
            </a:r>
            <a:r>
              <a:rPr lang="en-US" sz="1800" b="1" dirty="0" err="1">
                <a:solidFill>
                  <a:schemeClr val="tx2">
                    <a:lumMod val="50000"/>
                    <a:lumOff val="50000"/>
                  </a:schemeClr>
                </a:solidFill>
                <a:latin typeface="Courier New" pitchFamily="49" charset="0"/>
                <a:cs typeface="Courier New" pitchFamily="49" charset="0"/>
              </a:rPr>
              <a:t>xmlns</a:t>
            </a:r>
            <a:r>
              <a:rPr lang="en-US" sz="1800" b="1" dirty="0">
                <a:solidFill>
                  <a:schemeClr val="tx2">
                    <a:lumMod val="50000"/>
                    <a:lumOff val="50000"/>
                  </a:schemeClr>
                </a:solidFill>
                <a:latin typeface="Courier New" pitchFamily="49" charset="0"/>
                <a:cs typeface="Courier New" pitchFamily="49" charset="0"/>
              </a:rPr>
              <a:t>="http://www.w3.org/1999/xhtml"&gt;</a:t>
            </a:r>
            <a:br>
              <a:rPr lang="en-US" sz="1800" b="1" dirty="0">
                <a:solidFill>
                  <a:schemeClr val="tx2">
                    <a:lumMod val="50000"/>
                    <a:lumOff val="50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&lt;title&gt;XHTML is XML&lt;/title&gt;</a:t>
            </a:r>
            <a:br>
              <a:rPr lang="en-US" sz="1800" b="1" dirty="0">
                <a:solidFill>
                  <a:schemeClr val="tx1">
                    <a:lumMod val="65000"/>
                    <a:lumOff val="35000"/>
                  </a:schemeClr>
                </a:solidFill>
                <a:latin typeface="Courier New" pitchFamily="49" charset="0"/>
                <a:cs typeface="Courier New" pitchFamily="49" charset="0"/>
              </a:rPr>
            </a:br>
            <a:r>
              <a:rPr lang="en-US" sz="1800" b="1" dirty="0">
                <a:latin typeface="Courier New" pitchFamily="49" charset="0"/>
                <a:cs typeface="Courier New" pitchFamily="49" charset="0"/>
              </a:rPr>
              <a:t>  &lt;/head&gt;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&lt;body&gt;</a:t>
            </a:r>
            <a:br>
              <a:rPr lang="en-US" sz="1800" b="1" dirty="0">
                <a:solidFill>
                  <a:schemeClr val="tx1">
                    <a:lumMod val="65000"/>
                    <a:lumOff val="35000"/>
                  </a:schemeClr>
                </a:solidFill>
                <a:latin typeface="Courier New" pitchFamily="49" charset="0"/>
                <a:cs typeface="Courier New" pitchFamily="49" charset="0"/>
              </a:rPr>
            </a:br>
            <a:r>
              <a:rPr lang="en-US" sz="1800" b="1" dirty="0">
                <a:solidFill>
                  <a:schemeClr val="tx1">
                    <a:lumMod val="65000"/>
                    <a:lumOff val="35000"/>
                  </a:schemeClr>
                </a:solidFill>
                <a:latin typeface="Courier New" pitchFamily="49" charset="0"/>
                <a:cs typeface="Courier New" pitchFamily="49" charset="0"/>
              </a:rPr>
              <a:t>    &lt;h1&gt;XHTML is XML&lt;/h1&gt;</a:t>
            </a:r>
            <a:br>
              <a:rPr lang="en-US" sz="1800" b="1" dirty="0">
                <a:solidFill>
                  <a:srgbClr val="FF0000"/>
                </a:solidFill>
                <a:latin typeface="Courier New" pitchFamily="49" charset="0"/>
                <a:cs typeface="Courier New" pitchFamily="49" charset="0"/>
              </a:rPr>
            </a:br>
            <a:r>
              <a:rPr lang="en-US" sz="1800" b="1" dirty="0">
                <a:solidFill>
                  <a:srgbClr val="FF0000"/>
                </a:solidFill>
                <a:latin typeface="Courier New" pitchFamily="49" charset="0"/>
                <a:cs typeface="Courier New" pitchFamily="49" charset="0"/>
              </a:rPr>
              <a:t>    </a:t>
            </a:r>
            <a:r>
              <a:rPr lang="en-US" sz="1800" b="1" dirty="0">
                <a:solidFill>
                  <a:schemeClr val="tx1">
                    <a:lumMod val="65000"/>
                    <a:lumOff val="35000"/>
                  </a:schemeClr>
                </a:solidFill>
                <a:latin typeface="Courier New" pitchFamily="49" charset="0"/>
                <a:cs typeface="Courier New" pitchFamily="49" charset="0"/>
              </a:rPr>
              <a:t>&lt;p&gt;You’ve been using it all along.&lt;/p&gt;</a:t>
            </a:r>
            <a:br>
              <a:rPr lang="en-US" sz="1800" b="1" dirty="0">
                <a:solidFill>
                  <a:schemeClr val="tx1">
                    <a:lumMod val="65000"/>
                    <a:lumOff val="35000"/>
                  </a:schemeClr>
                </a:solidFill>
                <a:latin typeface="Courier New" pitchFamily="49" charset="0"/>
                <a:cs typeface="Courier New" pitchFamily="49" charset="0"/>
              </a:rPr>
            </a:br>
            <a:r>
              <a:rPr lang="en-US" sz="1800" b="1" dirty="0">
                <a:latin typeface="Courier New" pitchFamily="49" charset="0"/>
                <a:cs typeface="Courier New" pitchFamily="49" charset="0"/>
              </a:rPr>
              <a:t>  &lt;/body&gt;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&lt;/html&gt;</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16</a:t>
            </a:fld>
            <a:endParaRPr lang="en-US"/>
          </a:p>
        </p:txBody>
      </p:sp>
    </p:spTree>
    <p:extLst>
      <p:ext uri="{BB962C8B-B14F-4D97-AF65-F5344CB8AC3E}">
        <p14:creationId xmlns:p14="http://schemas.microsoft.com/office/powerpoint/2010/main" val="399844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r>
              <a:rPr lang="en-US" sz="2400" dirty="0"/>
              <a:t> 1 of 2</a:t>
            </a:r>
            <a:br>
              <a:rPr lang="en-US" sz="2400" dirty="0"/>
            </a:br>
            <a:r>
              <a:rPr lang="en-US" sz="2000" b="1" dirty="0">
                <a:solidFill>
                  <a:schemeClr val="tx2">
                    <a:lumMod val="50000"/>
                    <a:lumOff val="50000"/>
                  </a:schemeClr>
                </a:solidFill>
                <a:latin typeface="Courier New" pitchFamily="49" charset="0"/>
                <a:cs typeface="Courier New" pitchFamily="49" charset="0"/>
              </a:rPr>
              <a:t>&lt;html </a:t>
            </a:r>
            <a:r>
              <a:rPr lang="en-US" sz="2000" b="1" dirty="0" err="1">
                <a:solidFill>
                  <a:schemeClr val="tx2">
                    <a:lumMod val="50000"/>
                    <a:lumOff val="50000"/>
                  </a:schemeClr>
                </a:solidFill>
                <a:latin typeface="Courier New" pitchFamily="49" charset="0"/>
                <a:cs typeface="Courier New" pitchFamily="49" charset="0"/>
              </a:rPr>
              <a:t>xmlns</a:t>
            </a:r>
            <a:r>
              <a:rPr lang="en-US" sz="2000" b="1" dirty="0">
                <a:solidFill>
                  <a:schemeClr val="tx2">
                    <a:lumMod val="50000"/>
                    <a:lumOff val="50000"/>
                  </a:schemeClr>
                </a:solidFill>
                <a:latin typeface="Courier New" pitchFamily="49" charset="0"/>
                <a:cs typeface="Courier New" pitchFamily="49" charset="0"/>
              </a:rPr>
              <a:t>="http://www.w3.org/1999/</a:t>
            </a:r>
            <a:r>
              <a:rPr lang="en-US" sz="2000" b="1" dirty="0" err="1">
                <a:solidFill>
                  <a:schemeClr val="tx2">
                    <a:lumMod val="50000"/>
                    <a:lumOff val="50000"/>
                  </a:schemeClr>
                </a:solidFill>
                <a:latin typeface="Courier New" pitchFamily="49" charset="0"/>
                <a:cs typeface="Courier New" pitchFamily="49" charset="0"/>
              </a:rPr>
              <a:t>xhtml</a:t>
            </a:r>
            <a:r>
              <a:rPr lang="en-US" sz="2000" b="1" dirty="0">
                <a:solidFill>
                  <a:schemeClr val="tx2">
                    <a:lumMod val="50000"/>
                    <a:lumOff val="50000"/>
                  </a:schemeClr>
                </a:solidFill>
                <a:latin typeface="Courier New" pitchFamily="49" charset="0"/>
                <a:cs typeface="Courier New" pitchFamily="49" charset="0"/>
              </a:rPr>
              <a:t>"&gt;</a:t>
            </a:r>
            <a:endParaRPr lang="en-US" sz="2000" dirty="0"/>
          </a:p>
        </p:txBody>
      </p:sp>
      <p:sp>
        <p:nvSpPr>
          <p:cNvPr id="3" name="Content Placeholder 2"/>
          <p:cNvSpPr>
            <a:spLocks noGrp="1"/>
          </p:cNvSpPr>
          <p:nvPr>
            <p:ph idx="1"/>
          </p:nvPr>
        </p:nvSpPr>
        <p:spPr/>
        <p:txBody>
          <a:bodyPr/>
          <a:lstStyle/>
          <a:p>
            <a:r>
              <a:rPr lang="en-US" dirty="0"/>
              <a:t>What is a Namespace?</a:t>
            </a:r>
          </a:p>
          <a:p>
            <a:pPr lvl="1"/>
            <a:r>
              <a:rPr lang="en-US" dirty="0"/>
              <a:t>Per Wikipedia: </a:t>
            </a:r>
            <a:r>
              <a:rPr lang="en-US" sz="1800" dirty="0"/>
              <a:t>In XML, the XML namespace specification enables the names of elements and attributes in an XML document to be unique, similar to the role of namespaces in programming languages. Using XML namespaces, XML documents may contain element or attribute names from more than one XML vocabulary.</a:t>
            </a:r>
          </a:p>
          <a:p>
            <a:pPr lvl="1"/>
            <a:endParaRPr lang="en-US" sz="1800" dirty="0"/>
          </a:p>
          <a:p>
            <a:pPr lvl="1"/>
            <a:r>
              <a:rPr lang="en-US" dirty="0"/>
              <a:t>A way of separating sets of tags from different taxonomies (different DTDs) to prevent collisions</a:t>
            </a:r>
          </a:p>
          <a:p>
            <a:pPr lvl="2"/>
            <a:r>
              <a:rPr lang="en-US" dirty="0"/>
              <a:t>&lt;nut&gt; ...is this hardware or food?</a:t>
            </a:r>
          </a:p>
          <a:p>
            <a:pPr lvl="2"/>
            <a:r>
              <a:rPr lang="en-US" dirty="0"/>
              <a:t>&lt;</a:t>
            </a:r>
            <a:r>
              <a:rPr lang="en-US" dirty="0" err="1"/>
              <a:t>hardware:nut</a:t>
            </a:r>
            <a:r>
              <a:rPr lang="en-US" dirty="0"/>
              <a:t>&gt; and &lt;</a:t>
            </a:r>
            <a:r>
              <a:rPr lang="en-US" dirty="0" err="1"/>
              <a:t>food:nut</a:t>
            </a:r>
            <a:r>
              <a:rPr lang="en-US" dirty="0"/>
              <a:t>&gt; tell us which definition to use</a:t>
            </a:r>
          </a:p>
          <a:p>
            <a:pPr lvl="1"/>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17</a:t>
            </a:fld>
            <a:endParaRPr lang="en-US"/>
          </a:p>
        </p:txBody>
      </p:sp>
    </p:spTree>
    <p:extLst>
      <p:ext uri="{BB962C8B-B14F-4D97-AF65-F5344CB8AC3E}">
        <p14:creationId xmlns:p14="http://schemas.microsoft.com/office/powerpoint/2010/main" val="42059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r>
              <a:rPr lang="en-US" sz="2400" dirty="0"/>
              <a:t> 2 of 2</a:t>
            </a:r>
            <a:endParaRPr lang="en-US" dirty="0"/>
          </a:p>
        </p:txBody>
      </p:sp>
      <p:sp>
        <p:nvSpPr>
          <p:cNvPr id="3" name="Content Placeholder 2"/>
          <p:cNvSpPr>
            <a:spLocks noGrp="1"/>
          </p:cNvSpPr>
          <p:nvPr>
            <p:ph idx="1"/>
          </p:nvPr>
        </p:nvSpPr>
        <p:spPr/>
        <p:txBody>
          <a:bodyPr/>
          <a:lstStyle/>
          <a:p>
            <a:r>
              <a:rPr lang="en-US" dirty="0"/>
              <a:t>The namespace declaration we see in the html tag defines the default namespace for the document:</a:t>
            </a:r>
            <a:br>
              <a:rPr lang="en-US" dirty="0"/>
            </a:br>
            <a:br>
              <a:rPr lang="en-US" dirty="0"/>
            </a:br>
            <a:r>
              <a:rPr lang="en-US" dirty="0"/>
              <a:t>&lt;html </a:t>
            </a:r>
            <a:r>
              <a:rPr lang="en-US" dirty="0" err="1">
                <a:solidFill>
                  <a:srgbClr val="FF0000"/>
                </a:solidFill>
              </a:rPr>
              <a:t>xmlns</a:t>
            </a:r>
            <a:r>
              <a:rPr lang="en-US" dirty="0">
                <a:solidFill>
                  <a:srgbClr val="FF0000"/>
                </a:solidFill>
              </a:rPr>
              <a:t>="http://www.w3.org/1999/</a:t>
            </a:r>
            <a:r>
              <a:rPr lang="en-US" dirty="0" err="1">
                <a:solidFill>
                  <a:srgbClr val="FF0000"/>
                </a:solidFill>
              </a:rPr>
              <a:t>xhtml</a:t>
            </a:r>
            <a:r>
              <a:rPr lang="en-US" dirty="0">
                <a:solidFill>
                  <a:srgbClr val="FF0000"/>
                </a:solidFill>
              </a:rPr>
              <a:t>"</a:t>
            </a:r>
            <a:r>
              <a:rPr lang="en-US" dirty="0"/>
              <a:t>&gt;</a:t>
            </a:r>
          </a:p>
          <a:p>
            <a:r>
              <a:rPr lang="en-US" dirty="0"/>
              <a:t>Declared as an attribute of a tag and used within the element defined:</a:t>
            </a:r>
            <a:br>
              <a:rPr lang="en-US" dirty="0"/>
            </a:br>
            <a:br>
              <a:rPr lang="en-US" dirty="0"/>
            </a:br>
            <a:r>
              <a:rPr lang="en-US" dirty="0"/>
              <a:t>&lt;</a:t>
            </a:r>
            <a:r>
              <a:rPr lang="en-US" dirty="0" err="1"/>
              <a:t>rss</a:t>
            </a:r>
            <a:r>
              <a:rPr lang="en-US" dirty="0"/>
              <a:t> </a:t>
            </a:r>
            <a:r>
              <a:rPr lang="en-US" dirty="0" err="1">
                <a:solidFill>
                  <a:srgbClr val="FF0000"/>
                </a:solidFill>
              </a:rPr>
              <a:t>xmlns:atom</a:t>
            </a:r>
            <a:r>
              <a:rPr lang="en-US" dirty="0">
                <a:solidFill>
                  <a:srgbClr val="FF0000"/>
                </a:solidFill>
              </a:rPr>
              <a:t>="http://www.w3.org/2005/Atom"</a:t>
            </a:r>
            <a:r>
              <a:rPr lang="en-US" dirty="0"/>
              <a:t>&gt;</a:t>
            </a:r>
            <a:br>
              <a:rPr lang="en-US" dirty="0"/>
            </a:br>
            <a:r>
              <a:rPr lang="en-US" dirty="0"/>
              <a:t>      &lt;</a:t>
            </a:r>
            <a:r>
              <a:rPr lang="en-US" dirty="0" err="1">
                <a:solidFill>
                  <a:srgbClr val="FF0000"/>
                </a:solidFill>
              </a:rPr>
              <a:t>atom:link</a:t>
            </a:r>
            <a:r>
              <a:rPr lang="en-US" dirty="0"/>
              <a:t> </a:t>
            </a:r>
            <a:r>
              <a:rPr lang="en-US" dirty="0" err="1"/>
              <a:t>rel</a:t>
            </a:r>
            <a:r>
              <a:rPr lang="en-US" dirty="0"/>
              <a:t>="self" </a:t>
            </a:r>
            <a:r>
              <a:rPr lang="en-US" dirty="0" err="1"/>
              <a:t>href</a:t>
            </a:r>
            <a:r>
              <a:rPr lang="en-US" dirty="0"/>
              <a:t>="http://thisfeed" </a:t>
            </a:r>
            <a:br>
              <a:rPr lang="en-US" dirty="0"/>
            </a:br>
            <a:r>
              <a:rPr lang="en-US" dirty="0"/>
              <a:t>                             type="application/</a:t>
            </a:r>
            <a:r>
              <a:rPr lang="en-US" dirty="0" err="1"/>
              <a:t>rss+xml</a:t>
            </a:r>
            <a:r>
              <a:rPr lang="en-US" dirty="0"/>
              <a:t>"/&gt; </a:t>
            </a:r>
            <a:br>
              <a:rPr lang="en-US" dirty="0"/>
            </a:br>
            <a:r>
              <a:rPr lang="en-US" dirty="0"/>
              <a:t>&lt;/</a:t>
            </a:r>
            <a:r>
              <a:rPr lang="en-US" dirty="0" err="1"/>
              <a:t>rss</a:t>
            </a:r>
            <a:r>
              <a:rPr lang="en-US" dirty="0"/>
              <a:t>&gt;</a:t>
            </a:r>
          </a:p>
          <a:p>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18</a:t>
            </a:fld>
            <a:endParaRPr lang="en-US"/>
          </a:p>
        </p:txBody>
      </p:sp>
    </p:spTree>
    <p:extLst>
      <p:ext uri="{BB962C8B-B14F-4D97-AF65-F5344CB8AC3E}">
        <p14:creationId xmlns:p14="http://schemas.microsoft.com/office/powerpoint/2010/main" val="423590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Microformats</a:t>
            </a:r>
            <a:endParaRPr lang="en-US" dirty="0"/>
          </a:p>
        </p:txBody>
      </p:sp>
      <p:sp>
        <p:nvSpPr>
          <p:cNvPr id="3" name="Content Placeholder 2"/>
          <p:cNvSpPr>
            <a:spLocks noGrp="1"/>
          </p:cNvSpPr>
          <p:nvPr>
            <p:ph idx="1"/>
          </p:nvPr>
        </p:nvSpPr>
        <p:spPr/>
        <p:txBody>
          <a:bodyPr/>
          <a:lstStyle/>
          <a:p>
            <a:r>
              <a:rPr lang="en-US" dirty="0"/>
              <a:t>Add semantic meaning to (x)html documents</a:t>
            </a:r>
          </a:p>
          <a:p>
            <a:r>
              <a:rPr lang="en-US" dirty="0"/>
              <a:t>Add machine readable definition (meaning) to human readable content</a:t>
            </a:r>
          </a:p>
          <a:p>
            <a:r>
              <a:rPr lang="en-US" dirty="0"/>
              <a:t>Provides for the machine (non-human) consumer</a:t>
            </a:r>
          </a:p>
          <a:p>
            <a:pPr lvl="1"/>
            <a:r>
              <a:rPr lang="en-US" dirty="0" err="1"/>
              <a:t>hCard</a:t>
            </a:r>
            <a:endParaRPr lang="en-US" dirty="0"/>
          </a:p>
          <a:p>
            <a:pPr lvl="1"/>
            <a:r>
              <a:rPr lang="en-US" dirty="0" err="1"/>
              <a:t>hCalendar</a:t>
            </a:r>
            <a:r>
              <a:rPr lang="en-US" dirty="0"/>
              <a:t> (iCal superset)</a:t>
            </a:r>
          </a:p>
          <a:p>
            <a:pPr lvl="1"/>
            <a:r>
              <a:rPr lang="en-US" dirty="0"/>
              <a:t>Atom (subset proposed as </a:t>
            </a:r>
            <a:r>
              <a:rPr lang="en-US" dirty="0" err="1"/>
              <a:t>hAtom</a:t>
            </a:r>
            <a:r>
              <a:rPr lang="en-US" dirty="0"/>
              <a:t>)</a:t>
            </a:r>
          </a:p>
          <a:p>
            <a:pPr lvl="1"/>
            <a:r>
              <a:rPr lang="en-US" dirty="0"/>
              <a:t>RSS (older, stable, still widely used)</a:t>
            </a:r>
          </a:p>
          <a:p>
            <a:pPr lvl="2"/>
            <a:r>
              <a:rPr lang="en-US" dirty="0"/>
              <a:t>Rich Site Summary – aka – Really Simple Syndication</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19</a:t>
            </a:fld>
            <a:endParaRPr lang="en-US"/>
          </a:p>
        </p:txBody>
      </p:sp>
    </p:spTree>
    <p:extLst>
      <p:ext uri="{BB962C8B-B14F-4D97-AF65-F5344CB8AC3E}">
        <p14:creationId xmlns:p14="http://schemas.microsoft.com/office/powerpoint/2010/main" val="38243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pPr>
              <a:tabLst>
                <a:tab pos="2511425" algn="l"/>
              </a:tabLst>
            </a:pPr>
            <a:r>
              <a:rPr lang="en-US" dirty="0"/>
              <a:t>Extensible Markup Language</a:t>
            </a:r>
          </a:p>
          <a:p>
            <a:pPr lvl="1">
              <a:tabLst>
                <a:tab pos="2511425" algn="l"/>
              </a:tabLst>
            </a:pPr>
            <a:r>
              <a:rPr lang="en-US" dirty="0"/>
              <a:t>currently version 1.0</a:t>
            </a:r>
          </a:p>
          <a:p>
            <a:pPr>
              <a:tabLst>
                <a:tab pos="2511425" algn="l"/>
              </a:tabLst>
            </a:pPr>
            <a:r>
              <a:rPr lang="en-US" dirty="0"/>
              <a:t>Provides a simple, standard, unambiguous structure for describing data</a:t>
            </a:r>
          </a:p>
          <a:p>
            <a:pPr lvl="1">
              <a:tabLst>
                <a:tab pos="2511425" algn="l"/>
              </a:tabLst>
            </a:pPr>
            <a:r>
              <a:rPr lang="en-US" dirty="0"/>
              <a:t>XML is a W3C standard:  </a:t>
            </a:r>
            <a:r>
              <a:rPr lang="en-US" dirty="0">
                <a:hlinkClick r:id="rId2"/>
              </a:rPr>
              <a:t>http://www.w3.org/TR/xml/</a:t>
            </a:r>
            <a:endParaRPr lang="en-US" dirty="0"/>
          </a:p>
          <a:p>
            <a:pPr>
              <a:tabLst>
                <a:tab pos="2511425" algn="l"/>
              </a:tabLst>
            </a:pPr>
            <a:r>
              <a:rPr lang="en-US" dirty="0"/>
              <a:t>Allows us to create our own markup elements (hence it is “extensible”)</a:t>
            </a:r>
          </a:p>
          <a:p>
            <a:pPr>
              <a:tabLst>
                <a:tab pos="2511425" algn="l"/>
              </a:tabLst>
            </a:pPr>
            <a:r>
              <a:rPr lang="en-US" dirty="0"/>
              <a:t>Cleanly separates content from presentation</a:t>
            </a:r>
          </a:p>
          <a:p>
            <a:pPr lvl="1">
              <a:tabLst>
                <a:tab pos="2511425" algn="l"/>
              </a:tabLst>
            </a:pPr>
            <a:r>
              <a:rPr lang="en-US" dirty="0"/>
              <a:t>Presentation handled elsewhere, e.g. by XSLT or </a:t>
            </a:r>
            <a:r>
              <a:rPr lang="en-US" dirty="0" err="1"/>
              <a:t>Javascript</a:t>
            </a:r>
            <a:endParaRPr lang="en-US" dirty="0"/>
          </a:p>
          <a:p>
            <a:pPr lvl="1">
              <a:tabLst>
                <a:tab pos="2511425" algn="l"/>
              </a:tabLst>
            </a:pPr>
            <a:endParaRPr lang="en-US" dirty="0"/>
          </a:p>
          <a:p>
            <a:pPr>
              <a:tabLst>
                <a:tab pos="2511425" algn="l"/>
              </a:tabLst>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2</a:t>
            </a:fld>
            <a:endParaRPr lang="en-US"/>
          </a:p>
        </p:txBody>
      </p:sp>
    </p:spTree>
    <p:extLst>
      <p:ext uri="{BB962C8B-B14F-4D97-AF65-F5344CB8AC3E}">
        <p14:creationId xmlns:p14="http://schemas.microsoft.com/office/powerpoint/2010/main" val="386520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Syndication</a:t>
            </a:r>
          </a:p>
        </p:txBody>
      </p:sp>
      <p:sp>
        <p:nvSpPr>
          <p:cNvPr id="3" name="Content Placeholder 2"/>
          <p:cNvSpPr>
            <a:spLocks noGrp="1"/>
          </p:cNvSpPr>
          <p:nvPr>
            <p:ph idx="1"/>
          </p:nvPr>
        </p:nvSpPr>
        <p:spPr/>
        <p:txBody>
          <a:bodyPr/>
          <a:lstStyle/>
          <a:p>
            <a:r>
              <a:rPr lang="en-US" b="1" dirty="0"/>
              <a:t>RSS</a:t>
            </a:r>
            <a:r>
              <a:rPr lang="en-US" dirty="0"/>
              <a:t> and </a:t>
            </a:r>
            <a:r>
              <a:rPr lang="en-US" b="1" dirty="0"/>
              <a:t>Atom</a:t>
            </a:r>
            <a:r>
              <a:rPr lang="en-US" dirty="0"/>
              <a:t> are common XML </a:t>
            </a:r>
            <a:r>
              <a:rPr lang="en-US" dirty="0" err="1"/>
              <a:t>microformats</a:t>
            </a:r>
            <a:r>
              <a:rPr lang="en-US" dirty="0"/>
              <a:t> used for providing data feeds of news, blogs, forums, and other information on the web</a:t>
            </a:r>
          </a:p>
          <a:p>
            <a:r>
              <a:rPr lang="en-US" dirty="0"/>
              <a:t>Both are simple to construct</a:t>
            </a:r>
          </a:p>
          <a:p>
            <a:r>
              <a:rPr lang="en-US" dirty="0"/>
              <a:t>RSS (~1995)</a:t>
            </a:r>
          </a:p>
          <a:p>
            <a:pPr lvl="1"/>
            <a:r>
              <a:rPr lang="en-US" dirty="0"/>
              <a:t>older, more ubiquitous, version 2.0 is most common</a:t>
            </a:r>
          </a:p>
          <a:p>
            <a:r>
              <a:rPr lang="en-US" dirty="0"/>
              <a:t>Atom</a:t>
            </a:r>
          </a:p>
          <a:p>
            <a:pPr lvl="1"/>
            <a:r>
              <a:rPr lang="en-US" dirty="0"/>
              <a:t>newer, more modular and extensible, at version 1.0</a:t>
            </a:r>
          </a:p>
          <a:p>
            <a:pPr lvl="1"/>
            <a:r>
              <a:rPr lang="en-US" dirty="0"/>
              <a:t>written to address perceived weaknesses of RSS </a:t>
            </a:r>
            <a:r>
              <a:rPr lang="en-US" sz="1600" dirty="0"/>
              <a:t>(not the least of which was that RSS is a frozen standard ...even though </a:t>
            </a:r>
            <a:r>
              <a:rPr lang="en-US" sz="1600" dirty="0" err="1"/>
              <a:t>namespaced</a:t>
            </a:r>
            <a:r>
              <a:rPr lang="en-US" sz="1600" dirty="0"/>
              <a:t> elements are fine to use)</a:t>
            </a:r>
            <a:endParaRPr lang="en-US" dirty="0"/>
          </a:p>
          <a:p>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20</a:t>
            </a:fld>
            <a:endParaRPr lang="en-US"/>
          </a:p>
        </p:txBody>
      </p:sp>
    </p:spTree>
    <p:extLst>
      <p:ext uri="{BB962C8B-B14F-4D97-AF65-F5344CB8AC3E}">
        <p14:creationId xmlns:p14="http://schemas.microsoft.com/office/powerpoint/2010/main" val="724055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8641" y="108012"/>
            <a:ext cx="8042400" cy="531706"/>
          </a:xfrm>
        </p:spPr>
        <p:txBody>
          <a:bodyPr/>
          <a:lstStyle/>
          <a:p>
            <a:r>
              <a:rPr lang="en-US" sz="3200" dirty="0"/>
              <a:t>Example (revisited)</a:t>
            </a:r>
          </a:p>
        </p:txBody>
      </p:sp>
      <p:sp>
        <p:nvSpPr>
          <p:cNvPr id="6" name="Content Placeholder 5"/>
          <p:cNvSpPr>
            <a:spLocks noGrp="1"/>
          </p:cNvSpPr>
          <p:nvPr>
            <p:ph idx="1"/>
          </p:nvPr>
        </p:nvSpPr>
        <p:spPr>
          <a:xfrm>
            <a:off x="302061" y="776242"/>
            <a:ext cx="8042400" cy="4343496"/>
          </a:xfrm>
        </p:spPr>
        <p:txBody>
          <a:bodyPr/>
          <a:lstStyle/>
          <a:p>
            <a:r>
              <a:rPr lang="en-US" dirty="0"/>
              <a:t>http://events.rpi.edu/</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21</a:t>
            </a:fld>
            <a:endParaRPr lang="en-US"/>
          </a:p>
        </p:txBody>
      </p:sp>
      <p:pic>
        <p:nvPicPr>
          <p:cNvPr id="8" name="Picture 7">
            <a:extLst>
              <a:ext uri="{FF2B5EF4-FFF2-40B4-BE49-F238E27FC236}">
                <a16:creationId xmlns:a16="http://schemas.microsoft.com/office/drawing/2014/main" id="{7228241B-8DF1-5C45-BFD0-4C1DEABC784D}"/>
              </a:ext>
            </a:extLst>
          </p:cNvPr>
          <p:cNvPicPr>
            <a:picLocks noChangeAspect="1"/>
          </p:cNvPicPr>
          <p:nvPr/>
        </p:nvPicPr>
        <p:blipFill>
          <a:blip r:embed="rId3"/>
          <a:stretch>
            <a:fillRect/>
          </a:stretch>
        </p:blipFill>
        <p:spPr>
          <a:xfrm>
            <a:off x="1869897" y="1250340"/>
            <a:ext cx="6954953" cy="5607659"/>
          </a:xfrm>
          <a:prstGeom prst="rect">
            <a:avLst/>
          </a:prstGeom>
        </p:spPr>
      </p:pic>
    </p:spTree>
    <p:extLst>
      <p:ext uri="{BB962C8B-B14F-4D97-AF65-F5344CB8AC3E}">
        <p14:creationId xmlns:p14="http://schemas.microsoft.com/office/powerpoint/2010/main" val="117673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 HTML 5</a:t>
            </a:r>
          </a:p>
        </p:txBody>
      </p:sp>
      <p:sp>
        <p:nvSpPr>
          <p:cNvPr id="6" name="Content Placeholder 5"/>
          <p:cNvSpPr>
            <a:spLocks noGrp="1"/>
          </p:cNvSpPr>
          <p:nvPr>
            <p:ph idx="1"/>
          </p:nvPr>
        </p:nvSpPr>
        <p:spPr/>
        <p:txBody>
          <a:bodyPr/>
          <a:lstStyle/>
          <a:p>
            <a:r>
              <a:rPr lang="en-US" dirty="0"/>
              <a:t>http://events.rpi.edu/</a:t>
            </a:r>
          </a:p>
        </p:txBody>
      </p:sp>
      <p:sp>
        <p:nvSpPr>
          <p:cNvPr id="2" name="Date Placeholder 1"/>
          <p:cNvSpPr>
            <a:spLocks noGrp="1"/>
          </p:cNvSpPr>
          <p:nvPr>
            <p:ph type="dt" sz="half" idx="10"/>
          </p:nvPr>
        </p:nvSpPr>
        <p:spPr/>
        <p:txBody>
          <a:bodyPr/>
          <a:lstStyle/>
          <a:p>
            <a:r>
              <a:rPr lang="en-US" dirty="0"/>
              <a:t>rev 18/02/28</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22</a:t>
            </a:fld>
            <a:endParaRPr lang="en-US"/>
          </a:p>
        </p:txBody>
      </p:sp>
      <p:pic>
        <p:nvPicPr>
          <p:cNvPr id="7" name="Picture 6">
            <a:extLst>
              <a:ext uri="{FF2B5EF4-FFF2-40B4-BE49-F238E27FC236}">
                <a16:creationId xmlns:a16="http://schemas.microsoft.com/office/drawing/2014/main" id="{62B55AB9-48EF-C646-9FEF-4252B2E91999}"/>
              </a:ext>
            </a:extLst>
          </p:cNvPr>
          <p:cNvPicPr>
            <a:picLocks noChangeAspect="1"/>
          </p:cNvPicPr>
          <p:nvPr/>
        </p:nvPicPr>
        <p:blipFill>
          <a:blip r:embed="rId2"/>
          <a:stretch>
            <a:fillRect/>
          </a:stretch>
        </p:blipFill>
        <p:spPr>
          <a:xfrm>
            <a:off x="37344" y="2006806"/>
            <a:ext cx="8137133" cy="4143121"/>
          </a:xfrm>
          <a:prstGeom prst="rect">
            <a:avLst/>
          </a:prstGeom>
        </p:spPr>
      </p:pic>
      <p:pic>
        <p:nvPicPr>
          <p:cNvPr id="9" name="Picture 8">
            <a:extLst>
              <a:ext uri="{FF2B5EF4-FFF2-40B4-BE49-F238E27FC236}">
                <a16:creationId xmlns:a16="http://schemas.microsoft.com/office/drawing/2014/main" id="{BF650083-E3FF-5C4A-9039-D2DC4AC9DA54}"/>
              </a:ext>
            </a:extLst>
          </p:cNvPr>
          <p:cNvPicPr>
            <a:picLocks noChangeAspect="1"/>
          </p:cNvPicPr>
          <p:nvPr/>
        </p:nvPicPr>
        <p:blipFill>
          <a:blip r:embed="rId3"/>
          <a:stretch>
            <a:fillRect/>
          </a:stretch>
        </p:blipFill>
        <p:spPr>
          <a:xfrm>
            <a:off x="4488941" y="3365500"/>
            <a:ext cx="4635500" cy="3492500"/>
          </a:xfrm>
          <a:prstGeom prst="rect">
            <a:avLst/>
          </a:prstGeom>
        </p:spPr>
      </p:pic>
    </p:spTree>
    <p:extLst>
      <p:ext uri="{BB962C8B-B14F-4D97-AF65-F5344CB8AC3E}">
        <p14:creationId xmlns:p14="http://schemas.microsoft.com/office/powerpoint/2010/main" val="9682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8641" y="108012"/>
            <a:ext cx="8042400" cy="760201"/>
          </a:xfrm>
        </p:spPr>
        <p:txBody>
          <a:bodyPr/>
          <a:lstStyle/>
          <a:p>
            <a:r>
              <a:rPr lang="en-US" dirty="0"/>
              <a:t>Example – XML, JSON, RSS</a:t>
            </a:r>
          </a:p>
        </p:txBody>
      </p:sp>
      <p:sp>
        <p:nvSpPr>
          <p:cNvPr id="6" name="Content Placeholder 5"/>
          <p:cNvSpPr>
            <a:spLocks noGrp="1"/>
          </p:cNvSpPr>
          <p:nvPr>
            <p:ph idx="1"/>
          </p:nvPr>
        </p:nvSpPr>
        <p:spPr>
          <a:xfrm>
            <a:off x="457200" y="868213"/>
            <a:ext cx="8042400" cy="4343496"/>
          </a:xfrm>
        </p:spPr>
        <p:txBody>
          <a:bodyPr/>
          <a:lstStyle/>
          <a:p>
            <a:r>
              <a:rPr lang="en-US" dirty="0"/>
              <a:t>http://events.rpi.edu/</a:t>
            </a:r>
          </a:p>
        </p:txBody>
      </p:sp>
      <p:sp>
        <p:nvSpPr>
          <p:cNvPr id="2" name="Date Placeholder 1"/>
          <p:cNvSpPr>
            <a:spLocks noGrp="1"/>
          </p:cNvSpPr>
          <p:nvPr>
            <p:ph type="dt" sz="half" idx="10"/>
          </p:nvPr>
        </p:nvSpPr>
        <p:spPr/>
        <p:txBody>
          <a:bodyPr/>
          <a:lstStyle/>
          <a:p>
            <a:r>
              <a:rPr lang="en-US" dirty="0"/>
              <a:t>rev 18/02/28</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23</a:t>
            </a:fld>
            <a:endParaRPr lang="en-US"/>
          </a:p>
        </p:txBody>
      </p:sp>
      <p:pic>
        <p:nvPicPr>
          <p:cNvPr id="8" name="Picture 7">
            <a:extLst>
              <a:ext uri="{FF2B5EF4-FFF2-40B4-BE49-F238E27FC236}">
                <a16:creationId xmlns:a16="http://schemas.microsoft.com/office/drawing/2014/main" id="{DD982DBD-2F62-144F-8616-7E6927EB915E}"/>
              </a:ext>
            </a:extLst>
          </p:cNvPr>
          <p:cNvPicPr>
            <a:picLocks noChangeAspect="1"/>
          </p:cNvPicPr>
          <p:nvPr/>
        </p:nvPicPr>
        <p:blipFill>
          <a:blip r:embed="rId3"/>
          <a:stretch>
            <a:fillRect/>
          </a:stretch>
        </p:blipFill>
        <p:spPr>
          <a:xfrm>
            <a:off x="5207399" y="2712378"/>
            <a:ext cx="3917041" cy="4145622"/>
          </a:xfrm>
          <a:prstGeom prst="rect">
            <a:avLst/>
          </a:prstGeom>
        </p:spPr>
      </p:pic>
      <p:pic>
        <p:nvPicPr>
          <p:cNvPr id="11" name="Picture 10">
            <a:extLst>
              <a:ext uri="{FF2B5EF4-FFF2-40B4-BE49-F238E27FC236}">
                <a16:creationId xmlns:a16="http://schemas.microsoft.com/office/drawing/2014/main" id="{F29891AF-C814-9C44-A19B-F191C8D0829D}"/>
              </a:ext>
            </a:extLst>
          </p:cNvPr>
          <p:cNvPicPr>
            <a:picLocks noChangeAspect="1"/>
          </p:cNvPicPr>
          <p:nvPr/>
        </p:nvPicPr>
        <p:blipFill>
          <a:blip r:embed="rId4"/>
          <a:stretch>
            <a:fillRect/>
          </a:stretch>
        </p:blipFill>
        <p:spPr>
          <a:xfrm>
            <a:off x="895550" y="1337185"/>
            <a:ext cx="7480300" cy="3175000"/>
          </a:xfrm>
          <a:prstGeom prst="rect">
            <a:avLst/>
          </a:prstGeom>
        </p:spPr>
      </p:pic>
      <p:pic>
        <p:nvPicPr>
          <p:cNvPr id="12" name="Picture 11">
            <a:extLst>
              <a:ext uri="{FF2B5EF4-FFF2-40B4-BE49-F238E27FC236}">
                <a16:creationId xmlns:a16="http://schemas.microsoft.com/office/drawing/2014/main" id="{9CBED967-FD3E-EE4A-B62B-882A86C7052F}"/>
              </a:ext>
            </a:extLst>
          </p:cNvPr>
          <p:cNvPicPr>
            <a:picLocks noChangeAspect="1"/>
          </p:cNvPicPr>
          <p:nvPr/>
        </p:nvPicPr>
        <p:blipFill>
          <a:blip r:embed="rId5"/>
          <a:stretch>
            <a:fillRect/>
          </a:stretch>
        </p:blipFill>
        <p:spPr>
          <a:xfrm>
            <a:off x="0" y="3831978"/>
            <a:ext cx="4064000" cy="3048000"/>
          </a:xfrm>
          <a:prstGeom prst="rect">
            <a:avLst/>
          </a:prstGeom>
        </p:spPr>
      </p:pic>
    </p:spTree>
    <p:extLst>
      <p:ext uri="{BB962C8B-B14F-4D97-AF65-F5344CB8AC3E}">
        <p14:creationId xmlns:p14="http://schemas.microsoft.com/office/powerpoint/2010/main" val="844712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(revisited)</a:t>
            </a:r>
          </a:p>
        </p:txBody>
      </p:sp>
      <p:sp>
        <p:nvSpPr>
          <p:cNvPr id="6" name="Content Placeholder 5"/>
          <p:cNvSpPr>
            <a:spLocks noGrp="1"/>
          </p:cNvSpPr>
          <p:nvPr>
            <p:ph idx="1"/>
          </p:nvPr>
        </p:nvSpPr>
        <p:spPr/>
        <p:txBody>
          <a:bodyPr/>
          <a:lstStyle/>
          <a:p>
            <a:r>
              <a:rPr lang="en-US" dirty="0"/>
              <a:t>http://events.rpi.edu/</a:t>
            </a:r>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1" y="2024749"/>
            <a:ext cx="7605485" cy="4331601"/>
          </a:xfrm>
          <a:prstGeom prst="rect">
            <a:avLst/>
          </a:prstGeom>
        </p:spPr>
      </p:pic>
    </p:spTree>
    <p:extLst>
      <p:ext uri="{BB962C8B-B14F-4D97-AF65-F5344CB8AC3E}">
        <p14:creationId xmlns:p14="http://schemas.microsoft.com/office/powerpoint/2010/main" val="67229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48641" y="108012"/>
            <a:ext cx="8042400" cy="864445"/>
          </a:xfrm>
        </p:spPr>
        <p:txBody>
          <a:bodyPr/>
          <a:lstStyle/>
          <a:p>
            <a:r>
              <a:rPr lang="en-US" dirty="0"/>
              <a:t>Example </a:t>
            </a:r>
            <a:r>
              <a:rPr lang="en-US"/>
              <a:t>(revisited)</a:t>
            </a:r>
            <a:endParaRPr lang="en-US" dirty="0"/>
          </a:p>
        </p:txBody>
      </p:sp>
      <p:sp>
        <p:nvSpPr>
          <p:cNvPr id="6" name="Content Placeholder 5"/>
          <p:cNvSpPr>
            <a:spLocks noGrp="1"/>
          </p:cNvSpPr>
          <p:nvPr>
            <p:ph idx="1"/>
          </p:nvPr>
        </p:nvSpPr>
        <p:spPr>
          <a:xfrm>
            <a:off x="548641" y="1178880"/>
            <a:ext cx="8042400" cy="4343496"/>
          </a:xfrm>
        </p:spPr>
        <p:txBody>
          <a:bodyPr/>
          <a:lstStyle/>
          <a:p>
            <a:r>
              <a:rPr lang="en-US" sz="1400" dirty="0">
                <a:hlinkClick r:id="rId2"/>
              </a:rPr>
              <a:t>http://events.rpi.edu:7070/feeder/main/eventsFeed.do?f=y&amp;sort=dtstart.utc:asc&amp;fexpr=(categories.href!=%22/public/.bedework/categories/Ongoing%22)%20and%20(entity_type=%22event%22%7Centity_type=%22todo%22)&amp;skinName=list-rss&amp;count=10</a:t>
            </a:r>
            <a:endParaRPr lang="en-US" sz="1400" dirty="0"/>
          </a:p>
          <a:p>
            <a:endParaRPr lang="en-US" dirty="0"/>
          </a:p>
        </p:txBody>
      </p:sp>
      <p:sp>
        <p:nvSpPr>
          <p:cNvPr id="2" name="Date Placeholder 1"/>
          <p:cNvSpPr>
            <a:spLocks noGrp="1"/>
          </p:cNvSpPr>
          <p:nvPr>
            <p:ph type="dt" sz="half" idx="10"/>
          </p:nvPr>
        </p:nvSpPr>
        <p:spPr/>
        <p:txBody>
          <a:bodyPr/>
          <a:lstStyle/>
          <a:p>
            <a:r>
              <a:rPr lang="en-US"/>
              <a:t>rev 16/9/29</a:t>
            </a:r>
          </a:p>
        </p:txBody>
      </p:sp>
      <p:sp>
        <p:nvSpPr>
          <p:cNvPr id="3" name="Footer Placeholder 2"/>
          <p:cNvSpPr>
            <a:spLocks noGrp="1"/>
          </p:cNvSpPr>
          <p:nvPr>
            <p:ph type="ftr" sz="quarter" idx="11"/>
          </p:nvPr>
        </p:nvSpPr>
        <p:spPr/>
        <p:txBody>
          <a:bodyPr/>
          <a:lstStyle/>
          <a:p>
            <a:r>
              <a:rPr lang="en-US"/>
              <a:t>Intro ITWS</a:t>
            </a:r>
          </a:p>
        </p:txBody>
      </p:sp>
      <p:sp>
        <p:nvSpPr>
          <p:cNvPr id="4" name="Slide Number Placeholder 3"/>
          <p:cNvSpPr>
            <a:spLocks noGrp="1"/>
          </p:cNvSpPr>
          <p:nvPr>
            <p:ph type="sldNum" sz="quarter" idx="12"/>
          </p:nvPr>
        </p:nvSpPr>
        <p:spPr/>
        <p:txBody>
          <a:bodyPr/>
          <a:lstStyle/>
          <a:p>
            <a:fld id="{3FB4D746-536C-5F43-9CDA-58AA2D13BEE1}" type="slidenum">
              <a:rPr lang="en-US" smtClean="0"/>
              <a:t>25</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90" y="2153611"/>
            <a:ext cx="7521302" cy="4385301"/>
          </a:xfrm>
          <a:prstGeom prst="rect">
            <a:avLst/>
          </a:prstGeom>
        </p:spPr>
      </p:pic>
    </p:spTree>
    <p:extLst>
      <p:ext uri="{BB962C8B-B14F-4D97-AF65-F5344CB8AC3E}">
        <p14:creationId xmlns:p14="http://schemas.microsoft.com/office/powerpoint/2010/main" val="1630640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RSS: New York Times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00271"/>
            <a:ext cx="7886700" cy="4352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a:t>rev 16/9/29</a:t>
            </a:r>
          </a:p>
        </p:txBody>
      </p:sp>
      <p:sp>
        <p:nvSpPr>
          <p:cNvPr id="4" name="Footer Placeholder 3"/>
          <p:cNvSpPr>
            <a:spLocks noGrp="1"/>
          </p:cNvSpPr>
          <p:nvPr>
            <p:ph type="ftr" sz="quarter" idx="11"/>
          </p:nvPr>
        </p:nvSpPr>
        <p:spPr/>
        <p:txBody>
          <a:bodyPr/>
          <a:lstStyle/>
          <a:p>
            <a:r>
              <a:rPr lang="en-US"/>
              <a:t>Intro ITWS</a:t>
            </a:r>
          </a:p>
        </p:txBody>
      </p:sp>
      <p:sp>
        <p:nvSpPr>
          <p:cNvPr id="5" name="Slide Number Placeholder 4"/>
          <p:cNvSpPr>
            <a:spLocks noGrp="1"/>
          </p:cNvSpPr>
          <p:nvPr>
            <p:ph type="sldNum" sz="quarter" idx="12"/>
          </p:nvPr>
        </p:nvSpPr>
        <p:spPr/>
        <p:txBody>
          <a:bodyPr/>
          <a:lstStyle/>
          <a:p>
            <a:fld id="{3FB4D746-536C-5F43-9CDA-58AA2D13BEE1}" type="slidenum">
              <a:rPr lang="en-US" smtClean="0"/>
              <a:t>26</a:t>
            </a:fld>
            <a:endParaRPr lang="en-US"/>
          </a:p>
        </p:txBody>
      </p:sp>
    </p:spTree>
    <p:extLst>
      <p:ext uri="{BB962C8B-B14F-4D97-AF65-F5344CB8AC3E}">
        <p14:creationId xmlns:p14="http://schemas.microsoft.com/office/powerpoint/2010/main" val="424491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RSS: New York Times</a:t>
            </a:r>
          </a:p>
        </p:txBody>
      </p:sp>
      <p:pic>
        <p:nvPicPr>
          <p:cNvPr id="1029" name="Picture 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565525"/>
            <a:ext cx="8591550" cy="444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a:t>rev 16/9/29</a:t>
            </a:r>
          </a:p>
        </p:txBody>
      </p:sp>
      <p:sp>
        <p:nvSpPr>
          <p:cNvPr id="4" name="Footer Placeholder 3"/>
          <p:cNvSpPr>
            <a:spLocks noGrp="1"/>
          </p:cNvSpPr>
          <p:nvPr>
            <p:ph type="ftr" sz="quarter" idx="11"/>
          </p:nvPr>
        </p:nvSpPr>
        <p:spPr/>
        <p:txBody>
          <a:bodyPr/>
          <a:lstStyle/>
          <a:p>
            <a:r>
              <a:rPr lang="en-US"/>
              <a:t>Intro ITWS</a:t>
            </a:r>
          </a:p>
        </p:txBody>
      </p:sp>
      <p:sp>
        <p:nvSpPr>
          <p:cNvPr id="5" name="Slide Number Placeholder 4"/>
          <p:cNvSpPr>
            <a:spLocks noGrp="1"/>
          </p:cNvSpPr>
          <p:nvPr>
            <p:ph type="sldNum" sz="quarter" idx="12"/>
          </p:nvPr>
        </p:nvSpPr>
        <p:spPr/>
        <p:txBody>
          <a:bodyPr/>
          <a:lstStyle/>
          <a:p>
            <a:fld id="{3FB4D746-536C-5F43-9CDA-58AA2D13BEE1}" type="slidenum">
              <a:rPr lang="en-US" smtClean="0"/>
              <a:t>27</a:t>
            </a:fld>
            <a:endParaRPr lang="en-US"/>
          </a:p>
        </p:txBody>
      </p:sp>
    </p:spTree>
    <p:extLst>
      <p:ext uri="{BB962C8B-B14F-4D97-AF65-F5344CB8AC3E}">
        <p14:creationId xmlns:p14="http://schemas.microsoft.com/office/powerpoint/2010/main" val="1694800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RSS and Atom</a:t>
            </a:r>
          </a:p>
        </p:txBody>
      </p:sp>
      <p:sp>
        <p:nvSpPr>
          <p:cNvPr id="3" name="Content Placeholder 2"/>
          <p:cNvSpPr>
            <a:spLocks noGrp="1"/>
          </p:cNvSpPr>
          <p:nvPr>
            <p:ph idx="1"/>
          </p:nvPr>
        </p:nvSpPr>
        <p:spPr/>
        <p:txBody>
          <a:bodyPr/>
          <a:lstStyle/>
          <a:p>
            <a:r>
              <a:rPr lang="en-US" dirty="0"/>
              <a:t>RSS </a:t>
            </a:r>
            <a:br>
              <a:rPr lang="en-US" dirty="0"/>
            </a:br>
            <a:r>
              <a:rPr lang="en-US" dirty="0"/>
              <a:t> </a:t>
            </a:r>
            <a:r>
              <a:rPr lang="en-US" dirty="0">
                <a:hlinkClick r:id="rId2"/>
              </a:rPr>
              <a:t>http://www.w3schools.com/xml/xml_rss.asp</a:t>
            </a:r>
            <a:r>
              <a:rPr lang="en-US" dirty="0"/>
              <a:t> </a:t>
            </a:r>
            <a:br>
              <a:rPr lang="en-US" sz="2000" dirty="0"/>
            </a:br>
            <a:endParaRPr lang="en-US" dirty="0"/>
          </a:p>
          <a:p>
            <a:r>
              <a:rPr lang="en-US" dirty="0"/>
              <a:t>Atom</a:t>
            </a:r>
            <a:br>
              <a:rPr lang="en-US" dirty="0"/>
            </a:br>
            <a:r>
              <a:rPr lang="en-US" sz="2000" dirty="0">
                <a:hlinkClick r:id="rId3"/>
              </a:rPr>
              <a:t>http://www.atomenabled.org/developers/syndication/</a:t>
            </a:r>
            <a:r>
              <a:rPr lang="en-US" sz="2000" dirty="0"/>
              <a:t> </a:t>
            </a:r>
            <a:br>
              <a:rPr lang="en-US" sz="2000" dirty="0"/>
            </a:br>
            <a:endParaRPr lang="en-US" dirty="0"/>
          </a:p>
          <a:p>
            <a:r>
              <a:rPr lang="en-US" dirty="0"/>
              <a:t>View feeds in a reader:</a:t>
            </a:r>
          </a:p>
          <a:p>
            <a:pPr lvl="1"/>
            <a:r>
              <a:rPr lang="en-US" sz="1600" dirty="0"/>
              <a:t>Browsers (all modern browsers can handle RSS/Atom feeds)</a:t>
            </a:r>
          </a:p>
          <a:p>
            <a:pPr lvl="1"/>
            <a:r>
              <a:rPr lang="en-US" sz="1600" dirty="0"/>
              <a:t>Use an online aggregator/reader (e.g. Google reader, Facebook, Yahoo, etc.)</a:t>
            </a:r>
          </a:p>
          <a:p>
            <a:pPr lvl="1"/>
            <a:r>
              <a:rPr lang="en-US" sz="1600" dirty="0"/>
              <a:t>Use a desktop mail client (most have readers, e.g. Outlook, Thunderbird, etc.)</a:t>
            </a:r>
          </a:p>
          <a:p>
            <a:pPr lvl="1"/>
            <a:r>
              <a:rPr lang="en-US" sz="1600" dirty="0"/>
              <a:t>Download a feed reader for your platform (there are many)</a:t>
            </a:r>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28</a:t>
            </a:fld>
            <a:endParaRPr lang="en-US"/>
          </a:p>
        </p:txBody>
      </p:sp>
    </p:spTree>
    <p:extLst>
      <p:ext uri="{BB962C8B-B14F-4D97-AF65-F5344CB8AC3E}">
        <p14:creationId xmlns:p14="http://schemas.microsoft.com/office/powerpoint/2010/main" val="2072781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XML</a:t>
            </a:r>
          </a:p>
        </p:txBody>
      </p:sp>
      <p:sp>
        <p:nvSpPr>
          <p:cNvPr id="3" name="Content Placeholder 2"/>
          <p:cNvSpPr>
            <a:spLocks noGrp="1"/>
          </p:cNvSpPr>
          <p:nvPr>
            <p:ph idx="1"/>
          </p:nvPr>
        </p:nvSpPr>
        <p:spPr>
          <a:xfrm>
            <a:off x="548641" y="1509855"/>
            <a:ext cx="8420698" cy="4343496"/>
          </a:xfrm>
        </p:spPr>
        <p:txBody>
          <a:bodyPr/>
          <a:lstStyle/>
          <a:p>
            <a:r>
              <a:rPr lang="en-US" sz="1800" dirty="0"/>
              <a:t>Create two XML files, one RSS 2.0 and one ATOM 1.0</a:t>
            </a:r>
          </a:p>
          <a:p>
            <a:r>
              <a:rPr lang="en-US" sz="1800" dirty="0"/>
              <a:t>Guidelines:</a:t>
            </a:r>
          </a:p>
          <a:p>
            <a:pPr lvl="1"/>
            <a:r>
              <a:rPr lang="en-US" sz="1800" dirty="0"/>
              <a:t>Create three items/entries, each linking to a news or blog posting, or any web content you find interesting (from three different web sites).</a:t>
            </a:r>
          </a:p>
          <a:p>
            <a:pPr lvl="1"/>
            <a:r>
              <a:rPr lang="en-US" sz="1800" dirty="0"/>
              <a:t>You may use the same three items in both feeds.</a:t>
            </a:r>
          </a:p>
          <a:p>
            <a:pPr lvl="1"/>
            <a:r>
              <a:rPr lang="en-US" sz="1800" dirty="0"/>
              <a:t>The feeds </a:t>
            </a:r>
            <a:r>
              <a:rPr lang="en-US" sz="1800" b="1" dirty="0"/>
              <a:t>must</a:t>
            </a:r>
            <a:r>
              <a:rPr lang="en-US" sz="1800" dirty="0"/>
              <a:t> </a:t>
            </a:r>
            <a:r>
              <a:rPr lang="en-US" sz="1800" b="1" dirty="0"/>
              <a:t>validate</a:t>
            </a:r>
            <a:r>
              <a:rPr lang="en-US" sz="1800" dirty="0"/>
              <a:t>.</a:t>
            </a:r>
            <a:br>
              <a:rPr lang="en-US" sz="1800" dirty="0"/>
            </a:br>
            <a:r>
              <a:rPr lang="en-US" sz="1800" dirty="0">
                <a:hlinkClick r:id="rId3"/>
              </a:rPr>
              <a:t>http://validator.w3.org/feed/#validate_by_input</a:t>
            </a:r>
            <a:r>
              <a:rPr lang="en-US" sz="1800" dirty="0"/>
              <a:t> </a:t>
            </a:r>
          </a:p>
          <a:p>
            <a:pPr lvl="1"/>
            <a:r>
              <a:rPr lang="en-US" sz="1800" dirty="0"/>
              <a:t>Post the two files onto your projects page of your </a:t>
            </a:r>
            <a:r>
              <a:rPr lang="en-US" sz="1800"/>
              <a:t>Class (lab4) </a:t>
            </a:r>
            <a:r>
              <a:rPr lang="en-US" sz="1800" dirty="0"/>
              <a:t>website.</a:t>
            </a:r>
          </a:p>
          <a:p>
            <a:pPr lvl="1"/>
            <a:r>
              <a:rPr lang="en-US" sz="1800" dirty="0"/>
              <a:t>Post a </a:t>
            </a:r>
            <a:r>
              <a:rPr lang="en-US" sz="1800" b="1" dirty="0"/>
              <a:t>working</a:t>
            </a:r>
            <a:r>
              <a:rPr lang="en-US" sz="1800" dirty="0"/>
              <a:t> link to your project page in the lab </a:t>
            </a:r>
            <a:r>
              <a:rPr lang="en-US" sz="1800" dirty="0" err="1"/>
              <a:t>README.md</a:t>
            </a:r>
            <a:r>
              <a:rPr lang="en-US" sz="1800" dirty="0"/>
              <a:t> file.</a:t>
            </a:r>
          </a:p>
          <a:p>
            <a:pPr lvl="1"/>
            <a:r>
              <a:rPr lang="en-US" sz="1800" dirty="0"/>
              <a:t>Zip your lab4 files and upload them to LMS, named </a:t>
            </a:r>
            <a:r>
              <a:rPr lang="en-US" sz="1600" i="1" dirty="0"/>
              <a:t>yourRCSID</a:t>
            </a:r>
            <a:r>
              <a:rPr lang="en-US" sz="1600" dirty="0"/>
              <a:t>-Lab4.zip</a:t>
            </a:r>
          </a:p>
          <a:p>
            <a:pPr lvl="1"/>
            <a:r>
              <a:rPr lang="en-US" sz="1800" dirty="0"/>
              <a:t>You will be graded on validity (5 </a:t>
            </a:r>
            <a:r>
              <a:rPr lang="en-US" sz="1800" dirty="0" err="1"/>
              <a:t>pts</a:t>
            </a:r>
            <a:r>
              <a:rPr lang="en-US" sz="1800" dirty="0"/>
              <a:t>), indentation (2 </a:t>
            </a:r>
            <a:r>
              <a:rPr lang="en-US" sz="1800" dirty="0" err="1"/>
              <a:t>pts</a:t>
            </a:r>
            <a:r>
              <a:rPr lang="en-US" sz="1800" dirty="0"/>
              <a:t>), completeness (3pts)</a:t>
            </a:r>
          </a:p>
          <a:p>
            <a:pPr marL="349925" lvl="1" indent="0">
              <a:buNone/>
            </a:pPr>
            <a:endParaRPr lang="en-US" sz="1800" dirty="0"/>
          </a:p>
        </p:txBody>
      </p:sp>
      <p:sp>
        <p:nvSpPr>
          <p:cNvPr id="4" name="Date Placeholder 3"/>
          <p:cNvSpPr>
            <a:spLocks noGrp="1"/>
          </p:cNvSpPr>
          <p:nvPr>
            <p:ph type="dt" sz="half" idx="10"/>
          </p:nvPr>
        </p:nvSpPr>
        <p:spPr/>
        <p:txBody>
          <a:bodyPr/>
          <a:lstStyle/>
          <a:p>
            <a:r>
              <a:rPr lang="en-US"/>
              <a:t>rev 16/9/29</a:t>
            </a:r>
            <a:endParaRPr lang="en-US" dirty="0"/>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29</a:t>
            </a:fld>
            <a:endParaRPr lang="en-US"/>
          </a:p>
        </p:txBody>
      </p:sp>
    </p:spTree>
    <p:extLst>
      <p:ext uri="{BB962C8B-B14F-4D97-AF65-F5344CB8AC3E}">
        <p14:creationId xmlns:p14="http://schemas.microsoft.com/office/powerpoint/2010/main" val="75909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Example</a:t>
            </a:r>
            <a:endParaRPr lang="en-US" dirty="0"/>
          </a:p>
        </p:txBody>
      </p:sp>
      <p:sp>
        <p:nvSpPr>
          <p:cNvPr id="3" name="Content Placeholder 2"/>
          <p:cNvSpPr>
            <a:spLocks noGrp="1"/>
          </p:cNvSpPr>
          <p:nvPr>
            <p:ph idx="1"/>
          </p:nvPr>
        </p:nvSpPr>
        <p:spPr/>
        <p:txBody>
          <a:bodyPr/>
          <a:lstStyle/>
          <a:p>
            <a:pPr marL="0" indent="0">
              <a:buNone/>
            </a:pPr>
            <a:r>
              <a:rPr lang="en-US" b="1" dirty="0">
                <a:latin typeface="Courier New" pitchFamily="49" charset="0"/>
                <a:cs typeface="Courier New" pitchFamily="49" charset="0"/>
              </a:rPr>
              <a:t>&lt;?xml version="1.0" encoding="UTF-8“ ?&gt;</a:t>
            </a:r>
            <a:br>
              <a:rPr lang="en-US" b="1" dirty="0">
                <a:latin typeface="Courier New" pitchFamily="49" charset="0"/>
                <a:cs typeface="Courier New" pitchFamily="49" charset="0"/>
              </a:rPr>
            </a:br>
            <a:r>
              <a:rPr lang="en-US" b="1" dirty="0">
                <a:latin typeface="Courier New" pitchFamily="49" charset="0"/>
                <a:cs typeface="Courier New" pitchFamily="49" charset="0"/>
              </a:rPr>
              <a:t>&lt;book id="</a:t>
            </a:r>
            <a:r>
              <a:rPr lang="en-US" b="1" dirty="0">
                <a:solidFill>
                  <a:schemeClr val="tx1">
                    <a:lumMod val="65000"/>
                    <a:lumOff val="35000"/>
                  </a:schemeClr>
                </a:solidFill>
                <a:latin typeface="Courier New" pitchFamily="49" charset="0"/>
                <a:cs typeface="Courier New" pitchFamily="49" charset="0"/>
              </a:rPr>
              <a:t>0375411275</a:t>
            </a:r>
            <a:r>
              <a:rPr lang="en-US" b="1" dirty="0">
                <a:latin typeface="Courier New" pitchFamily="49" charset="0"/>
                <a:cs typeface="Courier New" pitchFamily="49" charset="0"/>
              </a:rPr>
              <a:t>"&gt;</a:t>
            </a:r>
            <a:br>
              <a:rPr lang="en-US" b="1" dirty="0">
                <a:latin typeface="Courier New" pitchFamily="49" charset="0"/>
                <a:cs typeface="Courier New" pitchFamily="49" charset="0"/>
              </a:rPr>
            </a:br>
            <a:r>
              <a:rPr lang="en-US" b="1" dirty="0">
                <a:latin typeface="Courier New" pitchFamily="49" charset="0"/>
                <a:cs typeface="Courier New" pitchFamily="49" charset="0"/>
              </a:rPr>
              <a:t>  &lt;author&gt;</a:t>
            </a:r>
            <a:r>
              <a:rPr lang="en-US" b="1" dirty="0">
                <a:solidFill>
                  <a:schemeClr val="tx2">
                    <a:lumMod val="50000"/>
                    <a:lumOff val="50000"/>
                  </a:schemeClr>
                </a:solidFill>
                <a:latin typeface="Courier New" pitchFamily="49" charset="0"/>
                <a:cs typeface="Courier New" pitchFamily="49" charset="0"/>
              </a:rPr>
              <a:t>Ben Rice</a:t>
            </a:r>
            <a:r>
              <a:rPr lang="en-US" b="1" dirty="0">
                <a:latin typeface="Courier New" pitchFamily="49" charset="0"/>
                <a:cs typeface="Courier New" pitchFamily="49" charset="0"/>
              </a:rPr>
              <a:t>&lt;/author&gt;</a:t>
            </a:r>
            <a:br>
              <a:rPr lang="en-US" b="1" dirty="0">
                <a:latin typeface="Courier New" pitchFamily="49" charset="0"/>
                <a:cs typeface="Courier New" pitchFamily="49" charset="0"/>
              </a:rPr>
            </a:br>
            <a:r>
              <a:rPr lang="en-US" b="1" dirty="0">
                <a:latin typeface="Courier New" pitchFamily="49" charset="0"/>
                <a:cs typeface="Courier New" pitchFamily="49" charset="0"/>
              </a:rPr>
              <a:t>  &lt;title&gt;</a:t>
            </a:r>
            <a:r>
              <a:rPr lang="en-US" b="1" dirty="0" err="1">
                <a:solidFill>
                  <a:schemeClr val="tx2">
                    <a:lumMod val="50000"/>
                    <a:lumOff val="50000"/>
                  </a:schemeClr>
                </a:solidFill>
                <a:latin typeface="Courier New" pitchFamily="49" charset="0"/>
                <a:cs typeface="Courier New" pitchFamily="49" charset="0"/>
              </a:rPr>
              <a:t>Pobby</a:t>
            </a:r>
            <a:r>
              <a:rPr lang="en-US" b="1" dirty="0">
                <a:solidFill>
                  <a:schemeClr val="tx2">
                    <a:lumMod val="50000"/>
                    <a:lumOff val="50000"/>
                  </a:schemeClr>
                </a:solidFill>
                <a:latin typeface="Courier New" pitchFamily="49" charset="0"/>
                <a:cs typeface="Courier New" pitchFamily="49" charset="0"/>
              </a:rPr>
              <a:t> and </a:t>
            </a:r>
            <a:r>
              <a:rPr lang="en-US" b="1" dirty="0" err="1">
                <a:solidFill>
                  <a:schemeClr val="tx2">
                    <a:lumMod val="50000"/>
                    <a:lumOff val="50000"/>
                  </a:schemeClr>
                </a:solidFill>
                <a:latin typeface="Courier New" pitchFamily="49" charset="0"/>
                <a:cs typeface="Courier New" pitchFamily="49" charset="0"/>
              </a:rPr>
              <a:t>Dingan</a:t>
            </a:r>
            <a:r>
              <a:rPr lang="en-US" b="1" dirty="0">
                <a:latin typeface="Courier New" pitchFamily="49" charset="0"/>
                <a:cs typeface="Courier New" pitchFamily="49" charset="0"/>
              </a:rPr>
              <a:t>&lt;/title&gt;</a:t>
            </a:r>
            <a:br>
              <a:rPr lang="en-US" b="1" dirty="0">
                <a:latin typeface="Courier New" pitchFamily="49" charset="0"/>
                <a:cs typeface="Courier New" pitchFamily="49" charset="0"/>
              </a:rPr>
            </a:br>
            <a:r>
              <a:rPr lang="en-US" b="1" dirty="0">
                <a:latin typeface="Courier New" pitchFamily="49" charset="0"/>
                <a:cs typeface="Courier New" pitchFamily="49" charset="0"/>
              </a:rPr>
              <a:t>  &lt;copyright&gt;</a:t>
            </a:r>
            <a:r>
              <a:rPr lang="en-US" b="1" dirty="0">
                <a:solidFill>
                  <a:schemeClr val="tx2">
                    <a:lumMod val="50000"/>
                    <a:lumOff val="50000"/>
                  </a:schemeClr>
                </a:solidFill>
                <a:latin typeface="Courier New" pitchFamily="49" charset="0"/>
                <a:cs typeface="Courier New" pitchFamily="49" charset="0"/>
              </a:rPr>
              <a:t>2000</a:t>
            </a:r>
            <a:r>
              <a:rPr lang="en-US" b="1" dirty="0">
                <a:latin typeface="Courier New" pitchFamily="49" charset="0"/>
                <a:cs typeface="Courier New" pitchFamily="49" charset="0"/>
              </a:rPr>
              <a:t>&lt;/copyright&gt;</a:t>
            </a:r>
            <a:br>
              <a:rPr lang="en-US" b="1" dirty="0">
                <a:latin typeface="Courier New" pitchFamily="49" charset="0"/>
                <a:cs typeface="Courier New" pitchFamily="49" charset="0"/>
              </a:rPr>
            </a:br>
            <a:r>
              <a:rPr lang="en-US" b="1" dirty="0">
                <a:latin typeface="Courier New" pitchFamily="49" charset="0"/>
                <a:cs typeface="Courier New" pitchFamily="49" charset="0"/>
              </a:rPr>
              <a:t>  &lt;publisher&gt;</a:t>
            </a:r>
            <a:r>
              <a:rPr lang="en-US" b="1" dirty="0">
                <a:solidFill>
                  <a:schemeClr val="tx2">
                    <a:lumMod val="50000"/>
                    <a:lumOff val="50000"/>
                  </a:schemeClr>
                </a:solidFill>
                <a:latin typeface="Courier New" pitchFamily="49" charset="0"/>
                <a:cs typeface="Courier New" pitchFamily="49" charset="0"/>
              </a:rPr>
              <a:t>Knopf</a:t>
            </a:r>
            <a:r>
              <a:rPr lang="en-US" b="1" dirty="0">
                <a:latin typeface="Courier New" pitchFamily="49" charset="0"/>
                <a:cs typeface="Courier New" pitchFamily="49" charset="0"/>
              </a:rPr>
              <a:t>&lt;/publisher&gt;</a:t>
            </a:r>
            <a:br>
              <a:rPr lang="en-US" b="1" dirty="0">
                <a:latin typeface="Courier New" pitchFamily="49" charset="0"/>
                <a:cs typeface="Courier New" pitchFamily="49" charset="0"/>
              </a:rPr>
            </a:br>
            <a:r>
              <a:rPr lang="en-US" b="1" dirty="0">
                <a:latin typeface="Courier New" pitchFamily="49" charset="0"/>
                <a:cs typeface="Courier New" pitchFamily="49" charset="0"/>
              </a:rPr>
              <a:t>  &lt;genre&gt;</a:t>
            </a:r>
            <a:r>
              <a:rPr lang="en-US" b="1" dirty="0">
                <a:solidFill>
                  <a:schemeClr val="tx2">
                    <a:lumMod val="50000"/>
                    <a:lumOff val="50000"/>
                  </a:schemeClr>
                </a:solidFill>
                <a:latin typeface="Courier New" pitchFamily="49" charset="0"/>
                <a:cs typeface="Courier New" pitchFamily="49" charset="0"/>
              </a:rPr>
              <a:t>General Fiction</a:t>
            </a:r>
            <a:r>
              <a:rPr lang="en-US" b="1" dirty="0">
                <a:latin typeface="Courier New" pitchFamily="49" charset="0"/>
                <a:cs typeface="Courier New" pitchFamily="49" charset="0"/>
              </a:rPr>
              <a:t>&lt;/genre&gt;</a:t>
            </a:r>
            <a:br>
              <a:rPr lang="en-US" b="1" dirty="0">
                <a:latin typeface="Courier New" pitchFamily="49" charset="0"/>
                <a:cs typeface="Courier New" pitchFamily="49" charset="0"/>
              </a:rPr>
            </a:br>
            <a:r>
              <a:rPr lang="en-US" b="1" dirty="0">
                <a:latin typeface="Courier New" pitchFamily="49" charset="0"/>
                <a:cs typeface="Courier New" pitchFamily="49" charset="0"/>
              </a:rPr>
              <a:t>  &lt;</a:t>
            </a:r>
            <a:r>
              <a:rPr lang="en-US" b="1" dirty="0" err="1">
                <a:latin typeface="Courier New" pitchFamily="49" charset="0"/>
                <a:cs typeface="Courier New" pitchFamily="49" charset="0"/>
              </a:rPr>
              <a:t>isbn</a:t>
            </a:r>
            <a:r>
              <a:rPr lang="en-US" b="1" dirty="0">
                <a:latin typeface="Courier New" pitchFamily="49" charset="0"/>
                <a:cs typeface="Courier New" pitchFamily="49" charset="0"/>
              </a:rPr>
              <a:t>&gt;</a:t>
            </a:r>
            <a:r>
              <a:rPr lang="en-US" b="1" dirty="0">
                <a:solidFill>
                  <a:schemeClr val="tx2">
                    <a:lumMod val="50000"/>
                    <a:lumOff val="50000"/>
                  </a:schemeClr>
                </a:solidFill>
                <a:latin typeface="Courier New" pitchFamily="49" charset="0"/>
                <a:cs typeface="Courier New" pitchFamily="49" charset="0"/>
              </a:rPr>
              <a:t>0375411275</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isbn</a:t>
            </a:r>
            <a:r>
              <a:rPr lang="en-US" b="1" dirty="0">
                <a:latin typeface="Courier New" pitchFamily="49" charset="0"/>
                <a:cs typeface="Courier New" pitchFamily="49" charset="0"/>
              </a:rPr>
              <a:t>&gt;</a:t>
            </a:r>
            <a:br>
              <a:rPr lang="en-US" b="1" dirty="0">
                <a:latin typeface="Courier New" pitchFamily="49" charset="0"/>
                <a:cs typeface="Courier New" pitchFamily="49" charset="0"/>
              </a:rPr>
            </a:br>
            <a:r>
              <a:rPr lang="en-US" b="1" dirty="0">
                <a:latin typeface="Courier New" pitchFamily="49" charset="0"/>
                <a:cs typeface="Courier New" pitchFamily="49" charset="0"/>
              </a:rPr>
              <a:t>&lt;/book&gt;</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3</a:t>
            </a:fld>
            <a:endParaRPr lang="en-US"/>
          </a:p>
        </p:txBody>
      </p:sp>
    </p:spTree>
    <p:extLst>
      <p:ext uri="{BB962C8B-B14F-4D97-AF65-F5344CB8AC3E}">
        <p14:creationId xmlns:p14="http://schemas.microsoft.com/office/powerpoint/2010/main" val="429126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is XML</a:t>
            </a:r>
          </a:p>
        </p:txBody>
      </p:sp>
      <p:sp>
        <p:nvSpPr>
          <p:cNvPr id="3" name="Content Placeholder 2"/>
          <p:cNvSpPr>
            <a:spLocks noGrp="1"/>
          </p:cNvSpPr>
          <p:nvPr>
            <p:ph idx="1"/>
          </p:nvPr>
        </p:nvSpPr>
        <p:spPr/>
        <p:txBody>
          <a:bodyPr/>
          <a:lstStyle/>
          <a:p>
            <a:pPr marL="0" indent="0">
              <a:buNone/>
            </a:pPr>
            <a:r>
              <a:rPr lang="en-US" sz="1400" b="1" dirty="0">
                <a:latin typeface="Courier New" pitchFamily="49" charset="0"/>
                <a:cs typeface="Courier New" pitchFamily="49" charset="0"/>
              </a:rPr>
              <a:t>&lt;!DOCTYPE html PUBLIC "-//W3C//DTD XHTML 1.0 Strict//EN"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"http://www.w3.org/TR/xhtml1/DTD/xhtml1-strict.dtd"&gt;</a:t>
            </a:r>
            <a:br>
              <a:rPr lang="en-US" sz="1400" b="1" dirty="0">
                <a:latin typeface="Courier New" pitchFamily="49" charset="0"/>
                <a:cs typeface="Courier New" pitchFamily="49" charset="0"/>
              </a:rPr>
            </a:br>
            <a:br>
              <a:rPr lang="en-US" sz="1400" b="1" dirty="0">
                <a:latin typeface="Courier New" pitchFamily="49" charset="0"/>
                <a:cs typeface="Courier New" pitchFamily="49" charset="0"/>
              </a:rPr>
            </a:br>
            <a:r>
              <a:rPr lang="en-US" sz="2000" b="1" dirty="0">
                <a:latin typeface="Courier New" pitchFamily="49" charset="0"/>
                <a:cs typeface="Courier New" pitchFamily="49" charset="0"/>
              </a:rPr>
              <a:t>&lt;html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="http://www.w3.org/1999/xhtml"&gt;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&lt;title&gt;XHTML is XML&lt;/title&gt;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chemeClr val="tx1">
                    <a:lumMod val="65000"/>
                    <a:lumOff val="35000"/>
                  </a:schemeClr>
                </a:solidFill>
                <a:latin typeface="Courier New" pitchFamily="49" charset="0"/>
                <a:cs typeface="Courier New" pitchFamily="49" charset="0"/>
              </a:rPr>
              <a:t>&lt;meta http-</a:t>
            </a:r>
            <a:r>
              <a:rPr lang="en-US" sz="2000" b="1" dirty="0" err="1">
                <a:solidFill>
                  <a:schemeClr val="tx1">
                    <a:lumMod val="65000"/>
                    <a:lumOff val="35000"/>
                  </a:schemeClr>
                </a:solidFill>
                <a:latin typeface="Courier New" pitchFamily="49" charset="0"/>
                <a:cs typeface="Courier New" pitchFamily="49" charset="0"/>
              </a:rPr>
              <a:t>equiv</a:t>
            </a:r>
            <a:r>
              <a:rPr lang="en-US" sz="2000" b="1" dirty="0">
                <a:solidFill>
                  <a:schemeClr val="tx1">
                    <a:lumMod val="65000"/>
                    <a:lumOff val="35000"/>
                  </a:schemeClr>
                </a:solidFill>
                <a:latin typeface="Courier New" pitchFamily="49" charset="0"/>
                <a:cs typeface="Courier New" pitchFamily="49" charset="0"/>
              </a:rPr>
              <a:t>="Content-Type" </a:t>
            </a:r>
            <a:br>
              <a:rPr lang="en-US" sz="2000" b="1" dirty="0">
                <a:solidFill>
                  <a:schemeClr val="tx1">
                    <a:lumMod val="65000"/>
                    <a:lumOff val="35000"/>
                  </a:schemeClr>
                </a:solidFill>
                <a:latin typeface="Courier New" pitchFamily="49" charset="0"/>
                <a:cs typeface="Courier New" pitchFamily="49" charset="0"/>
              </a:rPr>
            </a:br>
            <a:r>
              <a:rPr lang="en-US" sz="2000" b="1" dirty="0">
                <a:solidFill>
                  <a:schemeClr val="tx1">
                    <a:lumMod val="65000"/>
                    <a:lumOff val="35000"/>
                  </a:schemeClr>
                </a:solidFill>
                <a:latin typeface="Courier New" pitchFamily="49" charset="0"/>
                <a:cs typeface="Courier New" pitchFamily="49" charset="0"/>
              </a:rPr>
              <a:t>          content="text/html; charset=UTF-8"/&gt;</a:t>
            </a:r>
            <a:br>
              <a:rPr lang="en-US" sz="2000" b="1" dirty="0">
                <a:solidFill>
                  <a:schemeClr val="tx1">
                    <a:lumMod val="65000"/>
                    <a:lumOff val="35000"/>
                  </a:schemeClr>
                </a:solidFill>
                <a:latin typeface="Courier New" pitchFamily="49" charset="0"/>
                <a:cs typeface="Courier New" pitchFamily="49" charset="0"/>
              </a:rPr>
            </a:br>
            <a:r>
              <a:rPr lang="en-US" sz="2000" b="1" dirty="0">
                <a:latin typeface="Courier New" pitchFamily="49" charset="0"/>
                <a:cs typeface="Courier New" pitchFamily="49" charset="0"/>
              </a:rPr>
              <a:t>  &lt;/head&gt;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&lt;h1&gt;XHTML is XML&lt;/h1&gt;</a:t>
            </a:r>
            <a:br>
              <a:rPr lang="en-US" sz="2000" b="1" dirty="0">
                <a:solidFill>
                  <a:srgbClr val="FF0000"/>
                </a:solidFill>
                <a:latin typeface="Courier New" pitchFamily="49" charset="0"/>
                <a:cs typeface="Courier New" pitchFamily="49" charset="0"/>
              </a:rPr>
            </a:br>
            <a:r>
              <a:rPr lang="en-US" sz="2000" b="1" dirty="0">
                <a:solidFill>
                  <a:srgbClr val="FF0000"/>
                </a:solidFill>
                <a:latin typeface="Courier New" pitchFamily="49" charset="0"/>
                <a:cs typeface="Courier New" pitchFamily="49" charset="0"/>
              </a:rPr>
              <a:t>    &lt;p&gt;You’ve been using it all along.&lt;/p&gt;</a:t>
            </a:r>
            <a:br>
              <a:rPr lang="en-US" sz="2000" b="1" dirty="0">
                <a:solidFill>
                  <a:srgbClr val="FF0000"/>
                </a:solidFill>
                <a:latin typeface="Courier New" pitchFamily="49" charset="0"/>
                <a:cs typeface="Courier New" pitchFamily="49" charset="0"/>
              </a:rPr>
            </a:br>
            <a:r>
              <a:rPr lang="en-US" sz="2000" b="1" dirty="0">
                <a:latin typeface="Courier New" pitchFamily="49" charset="0"/>
                <a:cs typeface="Courier New" pitchFamily="49" charset="0"/>
              </a:rPr>
              <a:t>  &lt;/body&gt;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&lt;/html&gt;</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4</a:t>
            </a:fld>
            <a:endParaRPr lang="en-US"/>
          </a:p>
        </p:txBody>
      </p:sp>
    </p:spTree>
    <p:extLst>
      <p:ext uri="{BB962C8B-B14F-4D97-AF65-F5344CB8AC3E}">
        <p14:creationId xmlns:p14="http://schemas.microsoft.com/office/powerpoint/2010/main" val="212870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a:t>
            </a:r>
            <a:r>
              <a:rPr lang="en-US" sz="2400" dirty="0"/>
              <a:t>1 of 4</a:t>
            </a:r>
            <a:endParaRPr lang="en-US" sz="4800" dirty="0"/>
          </a:p>
        </p:txBody>
      </p:sp>
      <p:sp>
        <p:nvSpPr>
          <p:cNvPr id="3" name="Content Placeholder 2"/>
          <p:cNvSpPr>
            <a:spLocks noGrp="1"/>
          </p:cNvSpPr>
          <p:nvPr>
            <p:ph idx="1"/>
          </p:nvPr>
        </p:nvSpPr>
        <p:spPr/>
        <p:txBody>
          <a:bodyPr/>
          <a:lstStyle/>
          <a:p>
            <a:pPr>
              <a:lnSpc>
                <a:spcPct val="150000"/>
              </a:lnSpc>
            </a:pPr>
            <a:r>
              <a:rPr lang="en-US" sz="2800" dirty="0"/>
              <a:t>Some things you already know:</a:t>
            </a:r>
          </a:p>
          <a:p>
            <a:pPr lvl="1">
              <a:lnSpc>
                <a:spcPct val="150000"/>
              </a:lnSpc>
            </a:pPr>
            <a:r>
              <a:rPr lang="en-US" sz="2400" dirty="0"/>
              <a:t>XML elements must close:   &lt;p&gt;…&lt;/p&gt;, &lt;</a:t>
            </a:r>
            <a:r>
              <a:rPr lang="en-US" sz="2400" dirty="0" err="1"/>
              <a:t>br</a:t>
            </a:r>
            <a:r>
              <a:rPr lang="en-US" sz="2400" dirty="0"/>
              <a:t>/&gt;</a:t>
            </a:r>
          </a:p>
          <a:p>
            <a:pPr lvl="1">
              <a:lnSpc>
                <a:spcPct val="150000"/>
              </a:lnSpc>
            </a:pPr>
            <a:r>
              <a:rPr lang="en-US" sz="2400" dirty="0"/>
              <a:t>XML tags are case sensitive:  &lt;h1&gt; is not &lt;H1&gt;</a:t>
            </a:r>
          </a:p>
          <a:p>
            <a:pPr lvl="1">
              <a:lnSpc>
                <a:spcPct val="150000"/>
              </a:lnSpc>
            </a:pPr>
            <a:r>
              <a:rPr lang="en-US" sz="2400" dirty="0"/>
              <a:t>Attribute values must be quoted:  </a:t>
            </a:r>
            <a:br>
              <a:rPr lang="en-US" sz="2400" dirty="0"/>
            </a:br>
            <a:r>
              <a:rPr lang="en-US" sz="2400" dirty="0"/>
              <a:t>&lt;div id=“footer”&gt;…&lt;/div&gt;</a:t>
            </a:r>
          </a:p>
          <a:p>
            <a:pPr lvl="1">
              <a:lnSpc>
                <a:spcPct val="150000"/>
              </a:lnSpc>
            </a:pPr>
            <a:r>
              <a:rPr lang="en-US" sz="2400" dirty="0"/>
              <a:t>&lt;!-- comments look like this --&gt;</a:t>
            </a:r>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5</a:t>
            </a:fld>
            <a:endParaRPr lang="en-US"/>
          </a:p>
        </p:txBody>
      </p:sp>
    </p:spTree>
    <p:extLst>
      <p:ext uri="{BB962C8B-B14F-4D97-AF65-F5344CB8AC3E}">
        <p14:creationId xmlns:p14="http://schemas.microsoft.com/office/powerpoint/2010/main" val="90602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a:t>
            </a:r>
            <a:r>
              <a:rPr lang="en-US" sz="2400" dirty="0"/>
              <a:t>2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things you’ve probably figured out:</a:t>
            </a:r>
          </a:p>
          <a:p>
            <a:pPr lvl="1">
              <a:lnSpc>
                <a:spcPct val="150000"/>
              </a:lnSpc>
            </a:pPr>
            <a:r>
              <a:rPr lang="en-US" sz="2400" dirty="0"/>
              <a:t>Some characters are reserved:   </a:t>
            </a:r>
            <a:r>
              <a:rPr lang="en-US" sz="2400" b="1" dirty="0"/>
              <a:t>&lt;  &amp; </a:t>
            </a:r>
          </a:p>
          <a:p>
            <a:pPr lvl="2">
              <a:lnSpc>
                <a:spcPct val="150000"/>
              </a:lnSpc>
            </a:pPr>
            <a:r>
              <a:rPr lang="en-US" sz="2400" dirty="0"/>
              <a:t>and should be replaced by entities:   &amp;</a:t>
            </a:r>
            <a:r>
              <a:rPr lang="en-US" sz="2400" dirty="0" err="1"/>
              <a:t>lt</a:t>
            </a:r>
            <a:r>
              <a:rPr lang="en-US" sz="2400" dirty="0"/>
              <a:t>;    &amp;amp;  </a:t>
            </a:r>
          </a:p>
          <a:p>
            <a:pPr lvl="2">
              <a:lnSpc>
                <a:spcPct val="150000"/>
              </a:lnSpc>
            </a:pPr>
            <a:r>
              <a:rPr lang="en-US" sz="2400" dirty="0"/>
              <a:t>you should also replace the &gt; sign:  &amp;</a:t>
            </a:r>
            <a:r>
              <a:rPr lang="en-US" sz="2400" dirty="0" err="1"/>
              <a:t>gt</a:t>
            </a:r>
            <a:r>
              <a:rPr lang="en-US" sz="2400" dirty="0"/>
              <a:t>;</a:t>
            </a:r>
          </a:p>
          <a:p>
            <a:pPr lvl="2">
              <a:lnSpc>
                <a:spcPct val="150000"/>
              </a:lnSpc>
            </a:pPr>
            <a:r>
              <a:rPr lang="en-US" sz="2400" dirty="0"/>
              <a:t>replacing “ and ‘ is often good: &amp;</a:t>
            </a:r>
            <a:r>
              <a:rPr lang="en-US" sz="2400" dirty="0" err="1"/>
              <a:t>quot</a:t>
            </a:r>
            <a:r>
              <a:rPr lang="en-US" sz="2400" dirty="0"/>
              <a:t>; &amp;</a:t>
            </a:r>
            <a:r>
              <a:rPr lang="en-US" sz="2400" dirty="0" err="1"/>
              <a:t>apos</a:t>
            </a:r>
            <a:r>
              <a:rPr lang="en-US" sz="2400" dirty="0"/>
              <a:t>;</a:t>
            </a:r>
          </a:p>
          <a:p>
            <a:pPr lvl="1">
              <a:lnSpc>
                <a:spcPct val="150000"/>
              </a:lnSpc>
            </a:pPr>
            <a:r>
              <a:rPr lang="en-US" sz="2400" dirty="0"/>
              <a:t>XML documents form a tree and must have a root element, e.g. &lt;html&gt;…&lt;/html&gt;</a:t>
            </a:r>
          </a:p>
          <a:p>
            <a:pPr>
              <a:lnSpc>
                <a:spcPct val="150000"/>
              </a:lnSpc>
            </a:pPr>
            <a:endParaRPr lang="en-US" sz="2800"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6</a:t>
            </a:fld>
            <a:endParaRPr lang="en-US"/>
          </a:p>
        </p:txBody>
      </p:sp>
    </p:spTree>
    <p:extLst>
      <p:ext uri="{BB962C8B-B14F-4D97-AF65-F5344CB8AC3E}">
        <p14:creationId xmlns:p14="http://schemas.microsoft.com/office/powerpoint/2010/main" val="58057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a:t>
            </a:r>
            <a:r>
              <a:rPr lang="en-US" sz="2400" dirty="0"/>
              <a:t>3 of 4</a:t>
            </a:r>
            <a:endParaRPr lang="en-US" dirty="0"/>
          </a:p>
        </p:txBody>
      </p:sp>
      <p:sp>
        <p:nvSpPr>
          <p:cNvPr id="3" name="Content Placeholder 2"/>
          <p:cNvSpPr>
            <a:spLocks noGrp="1"/>
          </p:cNvSpPr>
          <p:nvPr>
            <p:ph idx="1"/>
          </p:nvPr>
        </p:nvSpPr>
        <p:spPr/>
        <p:txBody>
          <a:bodyPr/>
          <a:lstStyle/>
          <a:p>
            <a:pPr>
              <a:lnSpc>
                <a:spcPct val="150000"/>
              </a:lnSpc>
            </a:pPr>
            <a:r>
              <a:rPr lang="en-US" sz="2800" dirty="0"/>
              <a:t>Some new things to know about </a:t>
            </a:r>
            <a:r>
              <a:rPr lang="en-US" sz="2800" b="1" dirty="0"/>
              <a:t>tags</a:t>
            </a:r>
            <a:r>
              <a:rPr lang="en-US" sz="2800" dirty="0"/>
              <a:t>:</a:t>
            </a:r>
          </a:p>
          <a:p>
            <a:pPr lvl="1">
              <a:lnSpc>
                <a:spcPct val="150000"/>
              </a:lnSpc>
            </a:pPr>
            <a:r>
              <a:rPr lang="en-US" sz="2600" dirty="0"/>
              <a:t>Tags must be alphanumeric  </a:t>
            </a:r>
            <a:r>
              <a:rPr lang="en-US" sz="1800" dirty="0"/>
              <a:t>(or underscore _ )</a:t>
            </a:r>
            <a:r>
              <a:rPr lang="en-US" sz="2000" dirty="0"/>
              <a:t> </a:t>
            </a:r>
          </a:p>
          <a:p>
            <a:pPr lvl="2">
              <a:lnSpc>
                <a:spcPct val="150000"/>
              </a:lnSpc>
            </a:pPr>
            <a:r>
              <a:rPr lang="en-US" sz="2400" dirty="0"/>
              <a:t>Must begin with a letter  </a:t>
            </a:r>
            <a:r>
              <a:rPr lang="en-US" sz="1800" dirty="0"/>
              <a:t>(or underscore _ )</a:t>
            </a:r>
            <a:endParaRPr lang="en-US" sz="2400" dirty="0"/>
          </a:p>
          <a:p>
            <a:pPr lvl="2">
              <a:lnSpc>
                <a:spcPct val="150000"/>
              </a:lnSpc>
            </a:pPr>
            <a:r>
              <a:rPr lang="en-US" sz="2400" dirty="0"/>
              <a:t>No spaces in tag names</a:t>
            </a:r>
          </a:p>
          <a:p>
            <a:pPr lvl="2">
              <a:lnSpc>
                <a:spcPct val="150000"/>
              </a:lnSpc>
            </a:pPr>
            <a:r>
              <a:rPr lang="en-US" sz="2400" dirty="0"/>
              <a:t>Attribute names must be alphanumeric (only)</a:t>
            </a:r>
            <a:endParaRPr lang="en-US" sz="2600"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7</a:t>
            </a:fld>
            <a:endParaRPr lang="en-US"/>
          </a:p>
        </p:txBody>
      </p:sp>
    </p:spTree>
    <p:extLst>
      <p:ext uri="{BB962C8B-B14F-4D97-AF65-F5344CB8AC3E}">
        <p14:creationId xmlns:p14="http://schemas.microsoft.com/office/powerpoint/2010/main" val="258146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a:t>
            </a:r>
            <a:r>
              <a:rPr lang="en-US" sz="2400" dirty="0"/>
              <a:t>4 of 4</a:t>
            </a:r>
            <a:endParaRPr lang="en-US" dirty="0"/>
          </a:p>
        </p:txBody>
      </p:sp>
      <p:sp>
        <p:nvSpPr>
          <p:cNvPr id="3" name="Content Placeholder 2"/>
          <p:cNvSpPr>
            <a:spLocks noGrp="1"/>
          </p:cNvSpPr>
          <p:nvPr>
            <p:ph idx="1"/>
          </p:nvPr>
        </p:nvSpPr>
        <p:spPr/>
        <p:txBody>
          <a:bodyPr/>
          <a:lstStyle/>
          <a:p>
            <a:pPr>
              <a:lnSpc>
                <a:spcPct val="150000"/>
              </a:lnSpc>
            </a:pPr>
            <a:r>
              <a:rPr lang="en-US" sz="2800" dirty="0"/>
              <a:t>Suggestions for </a:t>
            </a:r>
            <a:r>
              <a:rPr lang="en-US" sz="2800" b="1" dirty="0"/>
              <a:t>tags</a:t>
            </a:r>
            <a:r>
              <a:rPr lang="en-US" sz="2800" dirty="0"/>
              <a:t>:</a:t>
            </a:r>
            <a:endParaRPr lang="en-US" sz="2400" dirty="0"/>
          </a:p>
          <a:p>
            <a:pPr lvl="1">
              <a:lnSpc>
                <a:spcPct val="150000"/>
              </a:lnSpc>
            </a:pPr>
            <a:r>
              <a:rPr lang="en-US" sz="2600" dirty="0"/>
              <a:t>Use descriptive, meaningful tag names</a:t>
            </a:r>
            <a:br>
              <a:rPr lang="en-US" sz="2600" dirty="0"/>
            </a:br>
            <a:r>
              <a:rPr lang="en-US" sz="2600" dirty="0"/>
              <a:t>&lt;n&gt; ???  </a:t>
            </a:r>
            <a:r>
              <a:rPr lang="en-US" sz="2600" dirty="0">
                <a:sym typeface="Wingdings" pitchFamily="2" charset="2"/>
              </a:rPr>
              <a:t> </a:t>
            </a:r>
            <a:r>
              <a:rPr lang="en-US" sz="2600" dirty="0"/>
              <a:t> &lt;</a:t>
            </a:r>
            <a:r>
              <a:rPr lang="en-US" sz="2600" dirty="0" err="1"/>
              <a:t>courseNumber</a:t>
            </a:r>
            <a:r>
              <a:rPr lang="en-US" sz="2600" dirty="0"/>
              <a:t>&gt; </a:t>
            </a:r>
          </a:p>
          <a:p>
            <a:pPr marL="349925" lvl="1" indent="0">
              <a:lnSpc>
                <a:spcPct val="150000"/>
              </a:lnSpc>
              <a:buNone/>
            </a:pPr>
            <a:endParaRPr lang="en-US" sz="2600" dirty="0"/>
          </a:p>
          <a:p>
            <a:pPr lvl="1">
              <a:lnSpc>
                <a:spcPct val="150000"/>
              </a:lnSpc>
            </a:pPr>
            <a:r>
              <a:rPr lang="en-US" sz="2600" dirty="0"/>
              <a:t>Use camel case</a:t>
            </a:r>
            <a:br>
              <a:rPr lang="en-US" sz="2600" dirty="0"/>
            </a:b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camelCaseIsEasyToReadWhenYouCantUseSpaces</a:t>
            </a:r>
            <a:r>
              <a:rPr lang="en-US" sz="1800" b="1" dirty="0">
                <a:latin typeface="Courier New" pitchFamily="49" charset="0"/>
                <a:cs typeface="Courier New" pitchFamily="49" charset="0"/>
              </a:rPr>
              <a:t>/&gt;</a:t>
            </a:r>
            <a:endParaRPr lang="en-US" sz="2600" b="1" dirty="0">
              <a:latin typeface="Courier New" pitchFamily="49" charset="0"/>
              <a:cs typeface="Courier New" pitchFamily="49" charset="0"/>
            </a:endParaRPr>
          </a:p>
          <a:p>
            <a:pPr lvl="1">
              <a:lnSpc>
                <a:spcPct val="150000"/>
              </a:lnSpc>
            </a:pPr>
            <a:r>
              <a:rPr lang="en-US" sz="2600" dirty="0"/>
              <a:t>Avoid the underscore</a:t>
            </a:r>
            <a:endParaRPr lang="en-US" dirty="0"/>
          </a:p>
        </p:txBody>
      </p:sp>
      <p:sp>
        <p:nvSpPr>
          <p:cNvPr id="4" name="Date Placeholder 3"/>
          <p:cNvSpPr>
            <a:spLocks noGrp="1"/>
          </p:cNvSpPr>
          <p:nvPr>
            <p:ph type="dt" sz="half" idx="10"/>
          </p:nvPr>
        </p:nvSpPr>
        <p:spPr/>
        <p:txBody>
          <a:bodyPr/>
          <a:lstStyle/>
          <a:p>
            <a:r>
              <a:rPr lang="en-US"/>
              <a:t>rev 16/9/29</a:t>
            </a:r>
          </a:p>
        </p:txBody>
      </p:sp>
      <p:sp>
        <p:nvSpPr>
          <p:cNvPr id="5" name="Footer Placeholder 4"/>
          <p:cNvSpPr>
            <a:spLocks noGrp="1"/>
          </p:cNvSpPr>
          <p:nvPr>
            <p:ph type="ftr" sz="quarter" idx="11"/>
          </p:nvPr>
        </p:nvSpPr>
        <p:spPr/>
        <p:txBody>
          <a:bodyPr/>
          <a:lstStyle/>
          <a:p>
            <a:r>
              <a:rPr lang="en-US"/>
              <a:t>Intro ITWS</a:t>
            </a:r>
          </a:p>
        </p:txBody>
      </p:sp>
      <p:sp>
        <p:nvSpPr>
          <p:cNvPr id="6" name="Slide Number Placeholder 5"/>
          <p:cNvSpPr>
            <a:spLocks noGrp="1"/>
          </p:cNvSpPr>
          <p:nvPr>
            <p:ph type="sldNum" sz="quarter" idx="12"/>
          </p:nvPr>
        </p:nvSpPr>
        <p:spPr/>
        <p:txBody>
          <a:bodyPr/>
          <a:lstStyle/>
          <a:p>
            <a:fld id="{3FB4D746-536C-5F43-9CDA-58AA2D13BEE1}" type="slidenum">
              <a:rPr lang="en-US" smtClean="0"/>
              <a:t>8</a:t>
            </a:fld>
            <a:endParaRPr lang="en-US"/>
          </a:p>
        </p:txBody>
      </p:sp>
    </p:spTree>
    <p:extLst>
      <p:ext uri="{BB962C8B-B14F-4D97-AF65-F5344CB8AC3E}">
        <p14:creationId xmlns:p14="http://schemas.microsoft.com/office/powerpoint/2010/main" val="155273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in Practical Use</a:t>
            </a:r>
          </a:p>
        </p:txBody>
      </p:sp>
      <p:sp>
        <p:nvSpPr>
          <p:cNvPr id="3" name="Content Placeholder 2"/>
          <p:cNvSpPr>
            <a:spLocks noGrp="1"/>
          </p:cNvSpPr>
          <p:nvPr>
            <p:ph sz="half" idx="1"/>
          </p:nvPr>
        </p:nvSpPr>
        <p:spPr/>
        <p:txBody>
          <a:bodyPr>
            <a:normAutofit/>
          </a:bodyPr>
          <a:lstStyle/>
          <a:p>
            <a:r>
              <a:rPr lang="en-US" sz="4400" dirty="0"/>
              <a:t>XHTML</a:t>
            </a:r>
          </a:p>
          <a:p>
            <a:r>
              <a:rPr lang="en-US" sz="4400" dirty="0"/>
              <a:t>RSS</a:t>
            </a:r>
          </a:p>
          <a:p>
            <a:r>
              <a:rPr lang="en-US" sz="4400" dirty="0"/>
              <a:t>ATOM</a:t>
            </a:r>
          </a:p>
          <a:p>
            <a:r>
              <a:rPr lang="en-US" sz="4400" dirty="0"/>
              <a:t>RDF</a:t>
            </a:r>
          </a:p>
          <a:p>
            <a:r>
              <a:rPr lang="en-US" sz="4400" dirty="0"/>
              <a:t>etc...</a:t>
            </a:r>
          </a:p>
        </p:txBody>
      </p:sp>
      <p:sp>
        <p:nvSpPr>
          <p:cNvPr id="4" name="Content Placeholder 3"/>
          <p:cNvSpPr>
            <a:spLocks noGrp="1"/>
          </p:cNvSpPr>
          <p:nvPr>
            <p:ph sz="half" idx="2"/>
          </p:nvPr>
        </p:nvSpPr>
        <p:spPr/>
        <p:txBody>
          <a:bodyPr>
            <a:noAutofit/>
          </a:bodyPr>
          <a:lstStyle/>
          <a:p>
            <a:r>
              <a:rPr lang="en-US" sz="4000" dirty="0"/>
              <a:t>SOAP</a:t>
            </a:r>
          </a:p>
          <a:p>
            <a:r>
              <a:rPr lang="en-US" sz="4000" dirty="0"/>
              <a:t>WSDL</a:t>
            </a:r>
          </a:p>
          <a:p>
            <a:r>
              <a:rPr lang="en-US" sz="4000" dirty="0"/>
              <a:t>SVG</a:t>
            </a:r>
          </a:p>
          <a:p>
            <a:r>
              <a:rPr lang="en-US" sz="4000" dirty="0"/>
              <a:t>XSLT</a:t>
            </a:r>
          </a:p>
          <a:p>
            <a:r>
              <a:rPr lang="en-US" sz="4000" dirty="0"/>
              <a:t>Arbitrary XML</a:t>
            </a:r>
          </a:p>
          <a:p>
            <a:endParaRPr lang="en-US" sz="4000" dirty="0"/>
          </a:p>
        </p:txBody>
      </p:sp>
      <p:sp>
        <p:nvSpPr>
          <p:cNvPr id="5" name="Date Placeholder 4"/>
          <p:cNvSpPr>
            <a:spLocks noGrp="1"/>
          </p:cNvSpPr>
          <p:nvPr>
            <p:ph type="dt" sz="half" idx="10"/>
          </p:nvPr>
        </p:nvSpPr>
        <p:spPr/>
        <p:txBody>
          <a:bodyPr/>
          <a:lstStyle/>
          <a:p>
            <a:r>
              <a:rPr lang="en-US"/>
              <a:t>rev 16/9/29</a:t>
            </a:r>
          </a:p>
        </p:txBody>
      </p:sp>
      <p:sp>
        <p:nvSpPr>
          <p:cNvPr id="6" name="Footer Placeholder 5"/>
          <p:cNvSpPr>
            <a:spLocks noGrp="1"/>
          </p:cNvSpPr>
          <p:nvPr>
            <p:ph type="ftr" sz="quarter" idx="11"/>
          </p:nvPr>
        </p:nvSpPr>
        <p:spPr/>
        <p:txBody>
          <a:bodyPr/>
          <a:lstStyle/>
          <a:p>
            <a:r>
              <a:rPr lang="en-US"/>
              <a:t>Intro ITWS</a:t>
            </a:r>
          </a:p>
        </p:txBody>
      </p:sp>
      <p:sp>
        <p:nvSpPr>
          <p:cNvPr id="7" name="Slide Number Placeholder 6"/>
          <p:cNvSpPr>
            <a:spLocks noGrp="1"/>
          </p:cNvSpPr>
          <p:nvPr>
            <p:ph type="sldNum" sz="quarter" idx="12"/>
          </p:nvPr>
        </p:nvSpPr>
        <p:spPr/>
        <p:txBody>
          <a:bodyPr/>
          <a:lstStyle/>
          <a:p>
            <a:fld id="{3FB4D746-536C-5F43-9CDA-58AA2D13BEE1}" type="slidenum">
              <a:rPr lang="en-US" smtClean="0"/>
              <a:t>9</a:t>
            </a:fld>
            <a:endParaRPr lang="en-US"/>
          </a:p>
        </p:txBody>
      </p:sp>
    </p:spTree>
    <p:extLst>
      <p:ext uri="{BB962C8B-B14F-4D97-AF65-F5344CB8AC3E}">
        <p14:creationId xmlns:p14="http://schemas.microsoft.com/office/powerpoint/2010/main" val="705841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4925" cmpd="sng"/>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2608</TotalTime>
  <Words>1318</Words>
  <Application>Microsoft Macintosh PowerPoint</Application>
  <PresentationFormat>On-screen Show (4:3)</PresentationFormat>
  <Paragraphs>235</Paragraphs>
  <Slides>29</Slides>
  <Notes>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Kozuka Gothic Pro M</vt:lpstr>
      <vt:lpstr>ＭＳ Ｐゴシック</vt:lpstr>
      <vt:lpstr>Arial</vt:lpstr>
      <vt:lpstr>Bitstream Vera Sans</vt:lpstr>
      <vt:lpstr>Calibri</vt:lpstr>
      <vt:lpstr>Courier New</vt:lpstr>
      <vt:lpstr>News Gothic MT</vt:lpstr>
      <vt:lpstr>Times New Roman</vt:lpstr>
      <vt:lpstr>Wingdings</vt:lpstr>
      <vt:lpstr>Wingdings 2</vt:lpstr>
      <vt:lpstr>IntroIT-Theme</vt:lpstr>
      <vt:lpstr>XML</vt:lpstr>
      <vt:lpstr>XML</vt:lpstr>
      <vt:lpstr>XML Example</vt:lpstr>
      <vt:lpstr>XHTML is XML</vt:lpstr>
      <vt:lpstr>XML Syntax 1 of 4</vt:lpstr>
      <vt:lpstr>XML Syntax 2 of 4</vt:lpstr>
      <vt:lpstr>XML Syntax 3 of 4</vt:lpstr>
      <vt:lpstr>XML Syntax 4 of 4</vt:lpstr>
      <vt:lpstr>XML in Practical Use</vt:lpstr>
      <vt:lpstr>Example</vt:lpstr>
      <vt:lpstr>Example</vt:lpstr>
      <vt:lpstr>Basic Format</vt:lpstr>
      <vt:lpstr>Basic Format</vt:lpstr>
      <vt:lpstr>Basic Format</vt:lpstr>
      <vt:lpstr>From this...</vt:lpstr>
      <vt:lpstr>To something a bit more XMLish...</vt:lpstr>
      <vt:lpstr>Namespaces 1 of 2 &lt;html xmlns="http://www.w3.org/1999/xhtml"&gt;</vt:lpstr>
      <vt:lpstr>Namespaces 2 of 2</vt:lpstr>
      <vt:lpstr>Microformats</vt:lpstr>
      <vt:lpstr>Web Syndication</vt:lpstr>
      <vt:lpstr>Example (revisited)</vt:lpstr>
      <vt:lpstr>Example – HTML 5</vt:lpstr>
      <vt:lpstr>Example – XML, JSON, RSS</vt:lpstr>
      <vt:lpstr>Example (revisited)</vt:lpstr>
      <vt:lpstr>Example (revisited)</vt:lpstr>
      <vt:lpstr>Example RSS: New York Times</vt:lpstr>
      <vt:lpstr>Example RSS: New York Times</vt:lpstr>
      <vt:lpstr>Learning RSS and Atom</vt:lpstr>
      <vt:lpstr>Lab 4: XML</vt:lpstr>
    </vt:vector>
  </TitlesOfParts>
  <Company>Rensselaer Polytechnic Institute</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Richard Plotka</cp:lastModifiedBy>
  <cp:revision>184</cp:revision>
  <dcterms:created xsi:type="dcterms:W3CDTF">2009-09-17T04:14:33Z</dcterms:created>
  <dcterms:modified xsi:type="dcterms:W3CDTF">2018-03-01T02:22:30Z</dcterms:modified>
</cp:coreProperties>
</file>