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7" r:id="rId2"/>
    <p:sldId id="332" r:id="rId3"/>
    <p:sldId id="338" r:id="rId4"/>
    <p:sldId id="339" r:id="rId5"/>
    <p:sldId id="341" r:id="rId6"/>
    <p:sldId id="342" r:id="rId7"/>
    <p:sldId id="346" r:id="rId8"/>
    <p:sldId id="340" r:id="rId9"/>
    <p:sldId id="343" r:id="rId10"/>
    <p:sldId id="345" r:id="rId11"/>
    <p:sldId id="354" r:id="rId12"/>
    <p:sldId id="334" r:id="rId13"/>
    <p:sldId id="344" r:id="rId14"/>
    <p:sldId id="347" r:id="rId15"/>
    <p:sldId id="348" r:id="rId16"/>
    <p:sldId id="337" r:id="rId17"/>
    <p:sldId id="333" r:id="rId18"/>
    <p:sldId id="335" r:id="rId19"/>
    <p:sldId id="336" r:id="rId20"/>
    <p:sldId id="349" r:id="rId21"/>
    <p:sldId id="357" r:id="rId22"/>
    <p:sldId id="351" r:id="rId23"/>
    <p:sldId id="352" r:id="rId24"/>
    <p:sldId id="353" r:id="rId25"/>
    <p:sldId id="350" r:id="rId26"/>
    <p:sldId id="314" r:id="rId27"/>
    <p:sldId id="33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362397-7A4A-4FD9-BE40-A72DE916A046}">
          <p14:sldIdLst>
            <p14:sldId id="257"/>
            <p14:sldId id="332"/>
            <p14:sldId id="338"/>
            <p14:sldId id="339"/>
            <p14:sldId id="341"/>
            <p14:sldId id="342"/>
            <p14:sldId id="346"/>
            <p14:sldId id="340"/>
            <p14:sldId id="343"/>
            <p14:sldId id="345"/>
            <p14:sldId id="354"/>
            <p14:sldId id="334"/>
            <p14:sldId id="344"/>
            <p14:sldId id="347"/>
            <p14:sldId id="348"/>
            <p14:sldId id="337"/>
            <p14:sldId id="333"/>
            <p14:sldId id="335"/>
            <p14:sldId id="336"/>
            <p14:sldId id="349"/>
            <p14:sldId id="357"/>
          </p14:sldIdLst>
        </p14:section>
        <p14:section name="Lab prep" id="{86604DA7-52E8-A341-8C6B-9E5DA2309858}">
          <p14:sldIdLst>
            <p14:sldId id="351"/>
            <p14:sldId id="352"/>
            <p14:sldId id="353"/>
            <p14:sldId id="350"/>
            <p14:sldId id="314"/>
          </p14:sldIdLst>
        </p14:section>
        <p14:section name="References" id="{2233A9C2-2633-4565-86A2-EAC52FE5F1F4}">
          <p14:sldIdLst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15"/>
    <p:restoredTop sz="87839"/>
  </p:normalViewPr>
  <p:slideViewPr>
    <p:cSldViewPr snapToGrid="0" snapToObjects="1">
      <p:cViewPr varScale="1">
        <p:scale>
          <a:sx n="200" d="100"/>
          <a:sy n="200" d="100"/>
        </p:scale>
        <p:origin x="36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69ACF-E45E-2D4E-AF1B-75464FC722FB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7FED0-EA1D-B847-87FA-FD39F037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3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3/2/18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88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Inclass.html</a:t>
            </a:r>
            <a:r>
              <a:rPr lang="en-US" dirty="0"/>
              <a:t> 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77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Inclass.html</a:t>
            </a:r>
            <a:r>
              <a:rPr lang="en-US" dirty="0"/>
              <a:t> 22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Inclass.js</a:t>
            </a:r>
            <a:r>
              <a:rPr lang="en-US" dirty="0"/>
              <a:t> 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7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Inclass.html</a:t>
            </a:r>
            <a:r>
              <a:rPr lang="en-US" dirty="0"/>
              <a:t> 23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Inclass.js</a:t>
            </a:r>
            <a:r>
              <a:rPr lang="en-US" dirty="0"/>
              <a:t> 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65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Inclass.html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Inclass.js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0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– watching for feature adoption is more practical as the versions are constantly evolving… see http://2ality.com/2018/02/ecmascript-2019.html for reference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7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Inclass.html</a:t>
            </a:r>
            <a:r>
              <a:rPr lang="en-US" dirty="0"/>
              <a:t> 10</a:t>
            </a:r>
          </a:p>
          <a:p>
            <a:endParaRPr lang="en-US" dirty="0"/>
          </a:p>
          <a:p>
            <a:r>
              <a:rPr lang="en-US" dirty="0"/>
              <a:t>FYI – </a:t>
            </a:r>
            <a:r>
              <a:rPr lang="en-US" dirty="0" err="1"/>
              <a:t>document.write</a:t>
            </a:r>
            <a:r>
              <a:rPr lang="en-US" dirty="0"/>
              <a:t> is no longer an acceptable way to write to the DOM – beyond this lecture demo, start using the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findelementbyID</a:t>
            </a:r>
            <a:r>
              <a:rPr lang="en-US" dirty="0"/>
              <a:t> or other to select the section of code and then use </a:t>
            </a:r>
            <a:r>
              <a:rPr lang="en-US" dirty="0" err="1"/>
              <a:t>createelement</a:t>
            </a:r>
            <a:r>
              <a:rPr lang="en-US" dirty="0"/>
              <a:t> or </a:t>
            </a:r>
            <a:r>
              <a:rPr lang="en-US" dirty="0" err="1"/>
              <a:t>createtext</a:t>
            </a:r>
            <a:r>
              <a:rPr lang="en-US" dirty="0"/>
              <a:t> and append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Inclass.html</a:t>
            </a:r>
            <a:r>
              <a:rPr lang="en-US" dirty="0"/>
              <a:t> 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Inclass.html</a:t>
            </a:r>
            <a:r>
              <a:rPr lang="en-US" dirty="0"/>
              <a:t> 12</a:t>
            </a:r>
          </a:p>
          <a:p>
            <a:r>
              <a:rPr lang="en-US" dirty="0" err="1"/>
              <a:t>Inclass.js</a:t>
            </a:r>
            <a:r>
              <a:rPr lang="en-US" dirty="0"/>
              <a:t> 12 – change age to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8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Inclass.html</a:t>
            </a:r>
            <a:r>
              <a:rPr lang="en-US" dirty="0"/>
              <a:t> 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8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Inclass.html</a:t>
            </a:r>
            <a:r>
              <a:rPr lang="en-US" dirty="0"/>
              <a:t> 15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Inclass.js</a:t>
            </a:r>
            <a:r>
              <a:rPr lang="en-US" dirty="0"/>
              <a:t> 15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3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Inclass.html</a:t>
            </a:r>
            <a:r>
              <a:rPr lang="en-US" dirty="0"/>
              <a:t> 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49D4-D254-7841-93E4-A742E2CD426D}" type="datetime1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F2D1-E036-0D4B-8994-E6424E0072B3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8324-ADAE-E64B-AF4B-CEBCAD898F30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BA5-1269-BC44-A208-B80574E7B8CA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51F8-C7AB-A44E-A2B8-6E94650A4EAD}" type="datetime1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99FA-2BB2-5C40-957C-92E7C18E8F52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5B5374-DF8E-5141-A3C8-AD0AF73C92CC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34D6-C2ED-AC40-B19A-2647B084E9BC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52DB-352D-AA40-AE09-FA0DE00DF344}" type="datetime1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9C8D-AF54-EE44-8A95-3A9413BCFF16}" type="datetime1">
              <a:rPr lang="en-US" smtClean="0"/>
              <a:t>3/2/18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5F74-E61D-6B46-B13B-DCBB3F4FE091}" type="datetime1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E22E-6173-0841-AD93-EDB90632F9A2}" type="datetime1">
              <a:rPr lang="en-US" smtClean="0"/>
              <a:t>3/2/18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FD6A-03CE-6D4B-AF04-A03F126379B2}" type="datetime1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55B7F-E714-3644-8DE9-82072F79BC52}" type="datetime1">
              <a:rPr lang="en-US" smtClean="0"/>
              <a:t>3/2/18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Intro ITWS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3659-576B-154B-8123-21257E0938F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c39.github.io/ecma26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script.com/" TargetMode="External"/><Relationship Id="rId2" Type="http://schemas.openxmlformats.org/officeDocument/2006/relationships/hyperlink" Target="http://www.w3schools.com/jsref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veloper.chrome.com/devtoo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hyperlink" Target="https://developers.google.com/web/tools/chrome-devtools/conso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Intro to Client-Side JavaScript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5A0-865A-B246-9D38-6B9734F07157}" type="datetime1">
              <a:rPr lang="en-US" smtClean="0"/>
              <a:t>3/2/18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ITWS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if...else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do something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 else {</a:t>
            </a:r>
            <a:b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do something different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Modify the code you just wrote to include an else statement.</a:t>
            </a:r>
          </a:p>
          <a:p>
            <a:r>
              <a:rPr lang="en-US" dirty="0"/>
              <a:t>Change the  age variable and watch the  conditional statement execute differently.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D862-44BB-E948-992B-BFB73E5DB46C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values</a:t>
            </a:r>
          </a:p>
          <a:p>
            <a:r>
              <a:rPr lang="en-US" dirty="0" err="1"/>
              <a:t>var</a:t>
            </a:r>
            <a:r>
              <a:rPr lang="en-US" dirty="0"/>
              <a:t> x=3;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y=5;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available = true;</a:t>
            </a:r>
          </a:p>
          <a:p>
            <a:r>
              <a:rPr lang="en-US" dirty="0"/>
              <a:t>x == y 		// false: the equality operator is ==</a:t>
            </a:r>
            <a:br>
              <a:rPr lang="en-US" dirty="0"/>
            </a:br>
            <a:r>
              <a:rPr lang="en-US" dirty="0"/>
              <a:t>x &lt; y    		// true</a:t>
            </a:r>
            <a:br>
              <a:rPr lang="en-US" dirty="0"/>
            </a:br>
            <a:r>
              <a:rPr lang="en-US" dirty="0"/>
              <a:t>x + 2 == y 		// true</a:t>
            </a:r>
            <a:br>
              <a:rPr lang="en-US" dirty="0"/>
            </a:br>
            <a:r>
              <a:rPr lang="en-US" dirty="0"/>
              <a:t>!available 		// false: the logical NOT operator is 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401A-F8DA-3948-A05A-618749D5EC6D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8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browser </a:t>
            </a:r>
            <a:r>
              <a:rPr lang="en-US" i="1" dirty="0"/>
              <a:t>fires</a:t>
            </a:r>
            <a:r>
              <a:rPr lang="en-US" dirty="0"/>
              <a:t> events when a user interacts with it</a:t>
            </a:r>
          </a:p>
          <a:p>
            <a:pPr lvl="1"/>
            <a:r>
              <a:rPr lang="en-US" dirty="0"/>
              <a:t>When clicking an item (an </a:t>
            </a:r>
            <a:r>
              <a:rPr lang="en-US" i="1" dirty="0" err="1"/>
              <a:t>onclick</a:t>
            </a:r>
            <a:r>
              <a:rPr lang="en-US" dirty="0"/>
              <a:t> event)</a:t>
            </a:r>
          </a:p>
          <a:p>
            <a:pPr lvl="1"/>
            <a:r>
              <a:rPr lang="en-US" dirty="0"/>
              <a:t>When the cursor enters an input field (an </a:t>
            </a:r>
            <a:r>
              <a:rPr lang="en-US" i="1" dirty="0" err="1"/>
              <a:t>onfocus</a:t>
            </a:r>
            <a:r>
              <a:rPr lang="en-US" dirty="0"/>
              <a:t> event)</a:t>
            </a:r>
          </a:p>
          <a:p>
            <a:pPr lvl="1"/>
            <a:r>
              <a:rPr lang="en-US" dirty="0"/>
              <a:t>When hovering over an item (an </a:t>
            </a:r>
            <a:r>
              <a:rPr lang="en-US" i="1" dirty="0" err="1"/>
              <a:t>onmouseover</a:t>
            </a:r>
            <a:r>
              <a:rPr lang="en-US" dirty="0"/>
              <a:t> event)</a:t>
            </a:r>
          </a:p>
          <a:p>
            <a:pPr lvl="1"/>
            <a:r>
              <a:rPr lang="en-US" dirty="0"/>
              <a:t>When a document is fully loaded (an </a:t>
            </a:r>
            <a:r>
              <a:rPr lang="en-US" i="1" dirty="0" err="1"/>
              <a:t>onload</a:t>
            </a:r>
            <a:r>
              <a:rPr lang="en-US" dirty="0"/>
              <a:t> event)</a:t>
            </a:r>
          </a:p>
          <a:p>
            <a:pPr lvl="1"/>
            <a:r>
              <a:rPr lang="en-US" dirty="0"/>
              <a:t>When a form field is changed (an </a:t>
            </a:r>
            <a:r>
              <a:rPr lang="en-US" i="1" dirty="0" err="1"/>
              <a:t>onchange</a:t>
            </a:r>
            <a:r>
              <a:rPr lang="en-US" dirty="0"/>
              <a:t> event)</a:t>
            </a:r>
          </a:p>
          <a:p>
            <a:pPr lvl="1"/>
            <a:r>
              <a:rPr lang="en-US" dirty="0"/>
              <a:t>And so on ...</a:t>
            </a:r>
          </a:p>
          <a:p>
            <a:r>
              <a:rPr lang="en-US" dirty="0"/>
              <a:t>Try this:</a:t>
            </a:r>
            <a:br>
              <a:rPr lang="en-US" dirty="0"/>
            </a:br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="alert(</a:t>
            </a:r>
            <a:r>
              <a:rPr lang="en-US" dirty="0" err="1"/>
              <a:t>firstName</a:t>
            </a:r>
            <a:r>
              <a:rPr lang="en-US" dirty="0"/>
              <a:t>);"&gt;</a:t>
            </a:r>
            <a:br>
              <a:rPr lang="en-US" dirty="0"/>
            </a:br>
            <a:r>
              <a:rPr lang="en-US" dirty="0"/>
              <a:t>    Who's there?</a:t>
            </a:r>
            <a:br>
              <a:rPr lang="en-US" dirty="0"/>
            </a:br>
            <a:r>
              <a:rPr lang="en-US" dirty="0"/>
              <a:t>&lt;/button&gt;</a:t>
            </a:r>
          </a:p>
          <a:p>
            <a:pPr marL="34992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6CBB-76F2-5546-977B-796BF56ECE3B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Functions are blocks of code that can be called programmatically and executed repeatedly </a:t>
            </a:r>
          </a:p>
          <a:p>
            <a:r>
              <a:rPr lang="en-US" sz="2000" dirty="0"/>
              <a:t>They can accept parameters and can return values</a:t>
            </a:r>
          </a:p>
          <a:p>
            <a:r>
              <a:rPr lang="en-US" sz="2000" dirty="0"/>
              <a:t>There are many predefined functions, for example: </a:t>
            </a:r>
            <a:r>
              <a:rPr lang="en-US" sz="20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alert("hi!")</a:t>
            </a:r>
            <a:r>
              <a:rPr lang="en-US" sz="2000" dirty="0"/>
              <a:t>, and you can write your own:</a:t>
            </a:r>
            <a:br>
              <a:rPr lang="en-US" sz="2000" dirty="0"/>
            </a:br>
            <a:br>
              <a:rPr lang="en-US" sz="2000" dirty="0"/>
            </a:b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in your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 file:</a:t>
            </a:r>
            <a:br>
              <a:rPr lang="en-US" sz="1600" b="1" i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function cube(x) {</a:t>
            </a:r>
            <a:b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return x * x * x;</a:t>
            </a:r>
            <a:b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in your html file: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javascript:alert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(cube(5));"&gt;</a:t>
            </a:r>
            <a:b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You can put JavaScript in an anchor tag too.</a:t>
            </a:r>
            <a:b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C976-F47D-7D4F-93C2-BC5F30E2E3F5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3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named values (called properties)</a:t>
            </a:r>
          </a:p>
          <a:p>
            <a:r>
              <a:rPr lang="en-US" dirty="0"/>
              <a:t>When a function is a property of an object, we call it a </a:t>
            </a:r>
            <a:r>
              <a:rPr lang="en-US" i="1" dirty="0"/>
              <a:t>method</a:t>
            </a:r>
          </a:p>
          <a:p>
            <a:r>
              <a:rPr lang="en-US" dirty="0"/>
              <a:t>We access an object’s properties and methods using "dot notation":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("write() is a method of the document object");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fnLength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firstName.length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96D9-43FD-4F43-897D-8B7A17C12EE9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3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Window object</a:t>
            </a:r>
          </a:p>
          <a:p>
            <a:pPr lvl="1"/>
            <a:r>
              <a:rPr lang="en-US" dirty="0"/>
              <a:t>The browser object that serves as the access point for all other objects</a:t>
            </a:r>
          </a:p>
          <a:p>
            <a:pPr lvl="1"/>
            <a:r>
              <a:rPr lang="en-US" dirty="0"/>
              <a:t>This object represent the web browser window itself (or a frame within that window)</a:t>
            </a:r>
          </a:p>
          <a:p>
            <a:r>
              <a:rPr lang="en-US" dirty="0"/>
              <a:t>The Document object</a:t>
            </a:r>
          </a:p>
          <a:p>
            <a:pPr lvl="1"/>
            <a:r>
              <a:rPr lang="en-US" dirty="0"/>
              <a:t>A property of the window object that represents the HTML document within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7C4F-86AF-4E48-A3A3-1E6652A61DBF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Hierarchy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036" y="2179493"/>
            <a:ext cx="1652069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window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0446" y="1648818"/>
            <a:ext cx="1884505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self, window, parent, 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6850" y="2568912"/>
            <a:ext cx="1884505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navigator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3254" y="3181230"/>
            <a:ext cx="1884505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frames[]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3254" y="3793548"/>
            <a:ext cx="1884505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location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6457" y="4405866"/>
            <a:ext cx="1884505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history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6457" y="5018184"/>
            <a:ext cx="1884505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document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0446" y="5630504"/>
            <a:ext cx="1884505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screen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8069" y="3141447"/>
            <a:ext cx="1615567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forms[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8069" y="3768401"/>
            <a:ext cx="1615567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anchors[ 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8069" y="4392310"/>
            <a:ext cx="1615567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links[ 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8069" y="5016219"/>
            <a:ext cx="1615567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images[ 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8069" y="5640128"/>
            <a:ext cx="1615567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applets[ 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90662" y="3141447"/>
            <a:ext cx="1523356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elements[ 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6784" y="3995845"/>
            <a:ext cx="1078961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options[ 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1617" y="4323321"/>
            <a:ext cx="1643399" cy="276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for &lt;select&gt; element</a:t>
            </a:r>
          </a:p>
        </p:txBody>
      </p:sp>
      <p:cxnSp>
        <p:nvCxnSpPr>
          <p:cNvPr id="23" name="Elbow Connector 22"/>
          <p:cNvCxnSpPr>
            <a:stCxn id="4" idx="3"/>
            <a:endCxn id="5" idx="1"/>
          </p:cNvCxnSpPr>
          <p:nvPr/>
        </p:nvCxnSpPr>
        <p:spPr>
          <a:xfrm flipV="1">
            <a:off x="2259105" y="2002761"/>
            <a:ext cx="421341" cy="438342"/>
          </a:xfrm>
          <a:prstGeom prst="bentConnector3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  <a:endCxn id="6" idx="1"/>
          </p:cNvCxnSpPr>
          <p:nvPr/>
        </p:nvCxnSpPr>
        <p:spPr>
          <a:xfrm>
            <a:off x="2259105" y="2441103"/>
            <a:ext cx="427745" cy="327864"/>
          </a:xfrm>
          <a:prstGeom prst="bentConnector3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" idx="3"/>
            <a:endCxn id="7" idx="1"/>
          </p:cNvCxnSpPr>
          <p:nvPr/>
        </p:nvCxnSpPr>
        <p:spPr>
          <a:xfrm>
            <a:off x="2259105" y="2441103"/>
            <a:ext cx="434149" cy="940182"/>
          </a:xfrm>
          <a:prstGeom prst="bentConnector3">
            <a:avLst>
              <a:gd name="adj1" fmla="val 50000"/>
            </a:avLst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3"/>
            <a:endCxn id="8" idx="1"/>
          </p:cNvCxnSpPr>
          <p:nvPr/>
        </p:nvCxnSpPr>
        <p:spPr>
          <a:xfrm>
            <a:off x="2259105" y="2441103"/>
            <a:ext cx="434149" cy="1552500"/>
          </a:xfrm>
          <a:prstGeom prst="bentConnector3">
            <a:avLst>
              <a:gd name="adj1" fmla="val 50000"/>
            </a:avLst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3"/>
            <a:endCxn id="9" idx="1"/>
          </p:cNvCxnSpPr>
          <p:nvPr/>
        </p:nvCxnSpPr>
        <p:spPr>
          <a:xfrm>
            <a:off x="2259105" y="2441103"/>
            <a:ext cx="437352" cy="2164818"/>
          </a:xfrm>
          <a:prstGeom prst="bentConnector3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10" idx="1"/>
          </p:cNvCxnSpPr>
          <p:nvPr/>
        </p:nvCxnSpPr>
        <p:spPr>
          <a:xfrm>
            <a:off x="2259105" y="2441103"/>
            <a:ext cx="437352" cy="2777136"/>
          </a:xfrm>
          <a:prstGeom prst="bentConnector3">
            <a:avLst>
              <a:gd name="adj1" fmla="val 50000"/>
            </a:avLst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3"/>
            <a:endCxn id="11" idx="1"/>
          </p:cNvCxnSpPr>
          <p:nvPr/>
        </p:nvCxnSpPr>
        <p:spPr>
          <a:xfrm>
            <a:off x="2259105" y="2441103"/>
            <a:ext cx="421341" cy="3389456"/>
          </a:xfrm>
          <a:prstGeom prst="bentConnector3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3"/>
            <a:endCxn id="14" idx="1"/>
          </p:cNvCxnSpPr>
          <p:nvPr/>
        </p:nvCxnSpPr>
        <p:spPr>
          <a:xfrm flipV="1">
            <a:off x="4580962" y="3341502"/>
            <a:ext cx="427107" cy="1876737"/>
          </a:xfrm>
          <a:prstGeom prst="bentConnector3">
            <a:avLst>
              <a:gd name="adj1" fmla="val 50000"/>
            </a:avLst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3"/>
            <a:endCxn id="15" idx="1"/>
          </p:cNvCxnSpPr>
          <p:nvPr/>
        </p:nvCxnSpPr>
        <p:spPr>
          <a:xfrm flipV="1">
            <a:off x="4580962" y="3968456"/>
            <a:ext cx="427107" cy="1249783"/>
          </a:xfrm>
          <a:prstGeom prst="bentConnector3">
            <a:avLst>
              <a:gd name="adj1" fmla="val 50000"/>
            </a:avLst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0" idx="3"/>
            <a:endCxn id="16" idx="1"/>
          </p:cNvCxnSpPr>
          <p:nvPr/>
        </p:nvCxnSpPr>
        <p:spPr>
          <a:xfrm flipV="1">
            <a:off x="4580962" y="4592365"/>
            <a:ext cx="427107" cy="625874"/>
          </a:xfrm>
          <a:prstGeom prst="bentConnector3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0" idx="3"/>
            <a:endCxn id="17" idx="1"/>
          </p:cNvCxnSpPr>
          <p:nvPr/>
        </p:nvCxnSpPr>
        <p:spPr>
          <a:xfrm flipV="1">
            <a:off x="4580962" y="5216274"/>
            <a:ext cx="427107" cy="1965"/>
          </a:xfrm>
          <a:prstGeom prst="bentConnector3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0" idx="3"/>
            <a:endCxn id="18" idx="1"/>
          </p:cNvCxnSpPr>
          <p:nvPr/>
        </p:nvCxnSpPr>
        <p:spPr>
          <a:xfrm>
            <a:off x="4580962" y="5218239"/>
            <a:ext cx="427107" cy="621944"/>
          </a:xfrm>
          <a:prstGeom prst="bentConnector3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3"/>
            <a:endCxn id="19" idx="1"/>
          </p:cNvCxnSpPr>
          <p:nvPr/>
        </p:nvCxnSpPr>
        <p:spPr>
          <a:xfrm>
            <a:off x="6623636" y="3341502"/>
            <a:ext cx="267026" cy="0"/>
          </a:xfrm>
          <a:prstGeom prst="line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" idx="2"/>
            <a:endCxn id="20" idx="0"/>
          </p:cNvCxnSpPr>
          <p:nvPr/>
        </p:nvCxnSpPr>
        <p:spPr>
          <a:xfrm>
            <a:off x="7652340" y="3541557"/>
            <a:ext cx="203925" cy="454288"/>
          </a:xfrm>
          <a:prstGeom prst="line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6071-858F-6D4A-85FF-B763A3502524}" type="datetime1">
              <a:rPr lang="en-US" smtClean="0"/>
              <a:t>3/2/18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  <a:p>
            <a:pPr lvl="1"/>
            <a:r>
              <a:rPr lang="en-US" dirty="0"/>
              <a:t>It is the document </a:t>
            </a:r>
            <a:r>
              <a:rPr lang="en-US" dirty="0" err="1"/>
              <a:t>subtree</a:t>
            </a:r>
            <a:r>
              <a:rPr lang="en-US" dirty="0"/>
              <a:t> of the Window object</a:t>
            </a:r>
          </a:p>
          <a:p>
            <a:pPr lvl="1"/>
            <a:r>
              <a:rPr lang="en-US" dirty="0"/>
              <a:t>Level 0 of the DOM are those objects in the previous slide colored in orange </a:t>
            </a:r>
          </a:p>
          <a:p>
            <a:pPr lvl="2"/>
            <a:r>
              <a:rPr lang="en-US" dirty="0"/>
              <a:t>These are supported in all major browsers – and have become a de-facto standard</a:t>
            </a:r>
          </a:p>
          <a:p>
            <a:pPr lvl="1"/>
            <a:r>
              <a:rPr lang="en-US" dirty="0"/>
              <a:t>The W3C continues to work on DOM standardization:</a:t>
            </a:r>
          </a:p>
          <a:p>
            <a:pPr lvl="2"/>
            <a:r>
              <a:rPr lang="en-US" dirty="0"/>
              <a:t>"The Document Object Model is a platform - and language -neutral interface that will allow programs and scripts to dynamically access and update the content, structure and style of documents."</a:t>
            </a:r>
          </a:p>
          <a:p>
            <a:pPr lvl="1"/>
            <a:r>
              <a:rPr lang="en-US" dirty="0"/>
              <a:t>Ok – let’s look at the W3Schools DOM reference:</a:t>
            </a:r>
            <a:br>
              <a:rPr lang="en-US" dirty="0"/>
            </a:br>
            <a:r>
              <a:rPr lang="en-US" dirty="0">
                <a:hlinkClick r:id="rId3"/>
              </a:rPr>
              <a:t>http://www.w3schools.com/jsref/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2BEE-091C-1D48-8044-27B0F9C2F032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call on the Window object’s property and methods using dot notation.  The full path to some of the methods we’ve been using are actually: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window.document.write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("full path");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window.alert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("I'm a method of window.");</a:t>
            </a:r>
          </a:p>
          <a:p>
            <a:pPr marL="0" indent="0">
              <a:buNone/>
            </a:pPr>
            <a:r>
              <a:rPr lang="en-US" sz="2000" dirty="0"/>
              <a:t>(But we often use shorthand when referencing the window object’s properties and methods.)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Assign the following JavaScript to a button: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window.location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"http://www.rpi.edu";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FF9A-492B-1848-8F11-474D87A18BA8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44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activities in client-side scripting is manipulating pieces of the DOM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Making things appear and disappear (using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Inserting and removing elements (e.g. a news feed)</a:t>
            </a:r>
          </a:p>
          <a:p>
            <a:pPr lvl="1"/>
            <a:r>
              <a:rPr lang="en-US" dirty="0"/>
              <a:t>Manipulating form fields and values</a:t>
            </a:r>
          </a:p>
          <a:p>
            <a:pPr lvl="1"/>
            <a:r>
              <a:rPr lang="en-US" dirty="0"/>
              <a:t>Animating images </a:t>
            </a:r>
          </a:p>
          <a:p>
            <a:pPr lvl="1"/>
            <a:r>
              <a:rPr lang="en-US" dirty="0"/>
              <a:t>Changing element values</a:t>
            </a:r>
          </a:p>
          <a:p>
            <a:r>
              <a:rPr lang="en-US" dirty="0"/>
              <a:t>Assign a button to change the title of your document:</a:t>
            </a:r>
            <a:br>
              <a:rPr lang="en-US" dirty="0"/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window.document.title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"New Title";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F954-3920-AB47-A319-8EC5B16484F9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4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768288"/>
          </a:xfrm>
        </p:spPr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876300"/>
            <a:ext cx="8042400" cy="4343496"/>
          </a:xfrm>
        </p:spPr>
        <p:txBody>
          <a:bodyPr/>
          <a:lstStyle/>
          <a:p>
            <a:r>
              <a:rPr lang="en-US" sz="2000" dirty="0"/>
              <a:t>Rich programming language </a:t>
            </a:r>
          </a:p>
          <a:p>
            <a:pPr lvl="1"/>
            <a:r>
              <a:rPr lang="en-US" sz="2000" dirty="0" err="1"/>
              <a:t>ECMAScript</a:t>
            </a:r>
            <a:r>
              <a:rPr lang="en-US" sz="2000" dirty="0"/>
              <a:t> - widely adopted standard</a:t>
            </a:r>
          </a:p>
          <a:p>
            <a:pPr lvl="2"/>
            <a:r>
              <a:rPr lang="en-US" sz="1800" dirty="0"/>
              <a:t>Standard maintained by ECMA International (at one time European Computer Manufacturers Association)</a:t>
            </a:r>
          </a:p>
          <a:p>
            <a:pPr lvl="2"/>
            <a:r>
              <a:rPr lang="en-US" sz="1800" dirty="0"/>
              <a:t>Primarily ECMA-262, </a:t>
            </a:r>
          </a:p>
          <a:p>
            <a:pPr lvl="3"/>
            <a:r>
              <a:rPr lang="en-US" sz="1200" dirty="0"/>
              <a:t>3</a:t>
            </a:r>
            <a:r>
              <a:rPr lang="en-US" sz="1200" baseline="30000" dirty="0"/>
              <a:t>rd</a:t>
            </a:r>
            <a:r>
              <a:rPr lang="en-US" sz="1200" dirty="0"/>
              <a:t> ed. </a:t>
            </a:r>
            <a:r>
              <a:rPr lang="mr-IN" sz="1200" dirty="0"/>
              <a:t>–</a:t>
            </a:r>
            <a:r>
              <a:rPr lang="en-US" sz="1200" dirty="0"/>
              <a:t> 1999 </a:t>
            </a:r>
          </a:p>
          <a:p>
            <a:pPr lvl="3"/>
            <a:r>
              <a:rPr lang="en-US" sz="1200" dirty="0"/>
              <a:t>5</a:t>
            </a:r>
            <a:r>
              <a:rPr lang="en-US" sz="1200" baseline="30000" dirty="0"/>
              <a:t>th</a:t>
            </a:r>
            <a:r>
              <a:rPr lang="en-US" sz="1200" dirty="0"/>
              <a:t> ed. </a:t>
            </a:r>
            <a:r>
              <a:rPr lang="mr-IN" sz="1200" dirty="0"/>
              <a:t>–</a:t>
            </a:r>
            <a:r>
              <a:rPr lang="en-US" sz="1200" dirty="0"/>
              <a:t> 2009</a:t>
            </a:r>
          </a:p>
          <a:p>
            <a:pPr lvl="3"/>
            <a:r>
              <a:rPr lang="en-US" sz="1200" dirty="0"/>
              <a:t>6</a:t>
            </a:r>
            <a:r>
              <a:rPr lang="en-US" sz="1200" baseline="30000" dirty="0"/>
              <a:t>th</a:t>
            </a:r>
            <a:r>
              <a:rPr lang="en-US" sz="1200" dirty="0"/>
              <a:t> ed. == ECMAScript 2015 </a:t>
            </a:r>
            <a:r>
              <a:rPr lang="mr-IN" sz="1200" dirty="0"/>
              <a:t>–</a:t>
            </a:r>
            <a:r>
              <a:rPr lang="en-US" sz="1200" dirty="0"/>
              <a:t> 2015</a:t>
            </a:r>
          </a:p>
          <a:p>
            <a:pPr lvl="3"/>
            <a:r>
              <a:rPr lang="en-US" sz="1200" dirty="0"/>
              <a:t>7</a:t>
            </a:r>
            <a:r>
              <a:rPr lang="en-US" sz="1200" baseline="30000" dirty="0"/>
              <a:t>th</a:t>
            </a:r>
            <a:r>
              <a:rPr lang="en-US" sz="1200" dirty="0"/>
              <a:t> ed. == ECMAScript 2016 </a:t>
            </a:r>
            <a:r>
              <a:rPr lang="mr-IN" sz="1200" dirty="0"/>
              <a:t>–</a:t>
            </a:r>
            <a:r>
              <a:rPr lang="en-US" sz="1200" dirty="0"/>
              <a:t> 2016</a:t>
            </a:r>
          </a:p>
          <a:p>
            <a:pPr lvl="3"/>
            <a:r>
              <a:rPr lang="en-US" sz="1200" dirty="0"/>
              <a:t>8</a:t>
            </a:r>
            <a:r>
              <a:rPr lang="en-US" sz="1200" baseline="30000" dirty="0"/>
              <a:t>th</a:t>
            </a:r>
            <a:r>
              <a:rPr lang="en-US" sz="1200" dirty="0"/>
              <a:t> ed. == ECMAScript 2017 </a:t>
            </a:r>
            <a:r>
              <a:rPr lang="mr-IN" sz="1200" dirty="0"/>
              <a:t>–</a:t>
            </a:r>
            <a:r>
              <a:rPr lang="en-US" sz="1200" dirty="0"/>
              <a:t> 2017</a:t>
            </a:r>
          </a:p>
          <a:p>
            <a:pPr lvl="3"/>
            <a:r>
              <a:rPr lang="en-US" sz="1200" dirty="0"/>
              <a:t>9</a:t>
            </a:r>
            <a:r>
              <a:rPr lang="en-US" sz="1200" baseline="30000" dirty="0"/>
              <a:t>th</a:t>
            </a:r>
            <a:r>
              <a:rPr lang="en-US" sz="1200" dirty="0"/>
              <a:t> ed. == ECMAScript 2018 </a:t>
            </a:r>
            <a:r>
              <a:rPr lang="mr-IN" sz="1200" dirty="0"/>
              <a:t>–</a:t>
            </a:r>
            <a:r>
              <a:rPr lang="en-US" sz="1200" dirty="0"/>
              <a:t> Draft - Oct 13, 2017 – Adopted Jan 23-25 2018</a:t>
            </a:r>
          </a:p>
          <a:p>
            <a:pPr lvl="3"/>
            <a:r>
              <a:rPr lang="en-US" sz="1200" dirty="0"/>
              <a:t>10</a:t>
            </a:r>
            <a:r>
              <a:rPr lang="en-US" sz="1200" baseline="30000" dirty="0"/>
              <a:t>th</a:t>
            </a:r>
            <a:r>
              <a:rPr lang="en-US" sz="1200" dirty="0"/>
              <a:t> </a:t>
            </a:r>
            <a:r>
              <a:rPr lang="en-US" sz="1200" dirty="0" err="1"/>
              <a:t>ed</a:t>
            </a:r>
            <a:r>
              <a:rPr lang="en-US" sz="1200" dirty="0"/>
              <a:t> == </a:t>
            </a:r>
            <a:r>
              <a:rPr lang="en-US" sz="1200" dirty="0">
                <a:hlinkClick r:id="rId3"/>
              </a:rPr>
              <a:t>ECMAScript 2019 </a:t>
            </a:r>
            <a:r>
              <a:rPr lang="en-US" sz="1200" dirty="0"/>
              <a:t>– Draft – Feb 21, 2018!</a:t>
            </a:r>
          </a:p>
          <a:p>
            <a:pPr lvl="1"/>
            <a:r>
              <a:rPr lang="en-US" sz="1800" dirty="0"/>
              <a:t>Commonly used to interact with browsers and build rich web user interfaces / applications </a:t>
            </a:r>
          </a:p>
          <a:p>
            <a:pPr lvl="2"/>
            <a:r>
              <a:rPr lang="en-US" sz="1600" dirty="0"/>
              <a:t>Think Google, Facebook, Yahoo, you name it... </a:t>
            </a:r>
          </a:p>
          <a:p>
            <a:pPr lvl="1"/>
            <a:r>
              <a:rPr lang="en-US" sz="1800" dirty="0"/>
              <a:t>Interpreted (typically, though it can be compiled)</a:t>
            </a:r>
          </a:p>
          <a:p>
            <a:pPr lvl="1"/>
            <a:r>
              <a:rPr lang="en-US" sz="1800" dirty="0"/>
              <a:t>Object-oriented capabilities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528C-2D72-854A-B922-470BCE5B468A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1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Grabbing Elements by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(</a:t>
            </a:r>
            <a:r>
              <a:rPr lang="en-US" i="1" dirty="0"/>
              <a:t>id </a:t>
            </a:r>
            <a:r>
              <a:rPr lang="en-US" dirty="0"/>
              <a:t>) is a very useful feature for getting hold of a particular HTML element:</a:t>
            </a:r>
          </a:p>
          <a:p>
            <a:pPr marL="349925" lvl="1" indent="0">
              <a:buNone/>
            </a:pPr>
            <a:br>
              <a:rPr lang="en-US" dirty="0"/>
            </a:br>
            <a:r>
              <a:rPr lang="en-US" dirty="0"/>
              <a:t>// get hold of our &lt;div id="output"&gt;…&lt;/div&gt;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element = </a:t>
            </a:r>
            <a:r>
              <a:rPr lang="en-US" dirty="0" err="1"/>
              <a:t>document.getElementById</a:t>
            </a:r>
            <a:r>
              <a:rPr lang="en-US" dirty="0"/>
              <a:t>("output");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now we have it, let’s modify its </a:t>
            </a:r>
            <a:r>
              <a:rPr lang="en-US" dirty="0" err="1"/>
              <a:t>innerHTML</a:t>
            </a:r>
            <a:r>
              <a:rPr lang="en-US" dirty="0"/>
              <a:t> property:</a:t>
            </a:r>
            <a:br>
              <a:rPr lang="en-US" dirty="0"/>
            </a:br>
            <a:r>
              <a:rPr lang="en-US" dirty="0" err="1"/>
              <a:t>element.innerHTML</a:t>
            </a:r>
            <a:r>
              <a:rPr lang="en-US" dirty="0"/>
              <a:t> = "Some new text.";</a:t>
            </a:r>
          </a:p>
          <a:p>
            <a:pPr marL="349925" lvl="1" indent="0">
              <a:buNone/>
            </a:pPr>
            <a:endParaRPr lang="en-US" dirty="0"/>
          </a:p>
          <a:p>
            <a:pPr marL="349925" lvl="1" indent="0">
              <a:buNone/>
            </a:pPr>
            <a:r>
              <a:rPr lang="en-US" dirty="0"/>
              <a:t>Ok  - write a function that contains the code above, and then create a button to run it.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34EA-6B5D-0B45-B78C-245D00C8CD1C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46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927158"/>
          </a:xfrm>
        </p:spPr>
        <p:txBody>
          <a:bodyPr/>
          <a:lstStyle/>
          <a:p>
            <a:r>
              <a:rPr lang="en-US" sz="4000" dirty="0"/>
              <a:t>Grabbing Elements by </a:t>
            </a:r>
            <a:r>
              <a:rPr lang="en-US" sz="4000" dirty="0" err="1"/>
              <a:t>tagName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142808"/>
            <a:ext cx="8042400" cy="4343496"/>
          </a:xfrm>
        </p:spPr>
        <p:txBody>
          <a:bodyPr/>
          <a:lstStyle/>
          <a:p>
            <a:r>
              <a:rPr lang="en-US" dirty="0" err="1"/>
              <a:t>getElementsBytagName</a:t>
            </a:r>
            <a:r>
              <a:rPr lang="en-US" dirty="0"/>
              <a:t>(</a:t>
            </a:r>
            <a:r>
              <a:rPr lang="en-US" i="1" dirty="0"/>
              <a:t>tag</a:t>
            </a:r>
            <a:r>
              <a:rPr lang="en-US" dirty="0"/>
              <a:t>) is a very useful feature for getting hold of a particular set of html elements:</a:t>
            </a:r>
          </a:p>
          <a:p>
            <a:pPr marL="349925" lvl="1" indent="0">
              <a:buNone/>
            </a:pPr>
            <a:br>
              <a:rPr lang="en-US" dirty="0"/>
            </a:br>
            <a:r>
              <a:rPr lang="en-US" dirty="0"/>
              <a:t>// get hold of our &lt;p&gt;…&lt;/p&gt; tag elements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element = </a:t>
            </a:r>
            <a:r>
              <a:rPr lang="en-US" dirty="0" err="1"/>
              <a:t>document.getElementsBytagName</a:t>
            </a:r>
            <a:r>
              <a:rPr lang="en-US" dirty="0"/>
              <a:t>(”p");</a:t>
            </a:r>
            <a:br>
              <a:rPr lang="en-US" dirty="0"/>
            </a:br>
            <a:endParaRPr lang="en-US" dirty="0"/>
          </a:p>
          <a:p>
            <a:pPr marL="349925" lvl="1" indent="0">
              <a:buNone/>
            </a:pPr>
            <a:r>
              <a:rPr lang="en-US" i="1" dirty="0"/>
              <a:t>But beware – this returns an array</a:t>
            </a:r>
          </a:p>
          <a:p>
            <a:pPr marL="349925" lvl="1" indent="0">
              <a:buNone/>
            </a:pPr>
            <a:br>
              <a:rPr lang="en-US" dirty="0"/>
            </a:br>
            <a:r>
              <a:rPr lang="en-US" dirty="0"/>
              <a:t>// now we have it, let’s modify its </a:t>
            </a:r>
            <a:r>
              <a:rPr lang="en-US" dirty="0" err="1"/>
              <a:t>innerHTML</a:t>
            </a:r>
            <a:r>
              <a:rPr lang="en-US" dirty="0"/>
              <a:t> property:</a:t>
            </a:r>
            <a:br>
              <a:rPr lang="en-US" dirty="0"/>
            </a:br>
            <a:r>
              <a:rPr lang="en-US" dirty="0"/>
              <a:t>element[0].</a:t>
            </a:r>
            <a:r>
              <a:rPr lang="en-US" dirty="0" err="1"/>
              <a:t>innerHTML</a:t>
            </a:r>
            <a:r>
              <a:rPr lang="en-US" dirty="0"/>
              <a:t> = "Some new text.";</a:t>
            </a:r>
          </a:p>
          <a:p>
            <a:pPr marL="349925" lvl="1" indent="0">
              <a:buNone/>
            </a:pPr>
            <a:endParaRPr lang="en-US" dirty="0"/>
          </a:p>
          <a:p>
            <a:pPr marL="349925" lvl="1" indent="0">
              <a:buNone/>
            </a:pPr>
            <a:r>
              <a:rPr lang="en-US" dirty="0"/>
              <a:t>Ok  - write a function that contains the code above, and then create a button to run it. – but change the footer tag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34EA-6B5D-0B45-B78C-245D00C8CD1C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7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  <a:r>
              <a:rPr lang="en-US" sz="1800" dirty="0"/>
              <a:t> 1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are used for capturing user input</a:t>
            </a:r>
          </a:p>
          <a:p>
            <a:r>
              <a:rPr lang="en-US" dirty="0"/>
              <a:t>They are often used with the HTTP POST method</a:t>
            </a:r>
          </a:p>
          <a:p>
            <a:r>
              <a:rPr lang="en-US" dirty="0"/>
              <a:t>Forms have a limited number of elements:</a:t>
            </a:r>
          </a:p>
          <a:p>
            <a:pPr lvl="1"/>
            <a:r>
              <a:rPr lang="en-US" dirty="0"/>
              <a:t>Text input fields</a:t>
            </a:r>
          </a:p>
          <a:p>
            <a:pPr lvl="1"/>
            <a:r>
              <a:rPr lang="en-US" dirty="0"/>
              <a:t>Text areas</a:t>
            </a:r>
          </a:p>
          <a:p>
            <a:pPr lvl="1"/>
            <a:r>
              <a:rPr lang="en-US" dirty="0"/>
              <a:t>Select (pull-down) boxes</a:t>
            </a:r>
          </a:p>
          <a:p>
            <a:pPr lvl="1"/>
            <a:r>
              <a:rPr lang="en-US" dirty="0"/>
              <a:t>Checkboxes</a:t>
            </a:r>
          </a:p>
          <a:p>
            <a:pPr lvl="1"/>
            <a:r>
              <a:rPr lang="en-US" dirty="0"/>
              <a:t>Radio buttons</a:t>
            </a:r>
          </a:p>
          <a:p>
            <a:pPr lvl="1"/>
            <a:r>
              <a:rPr lang="en-US" dirty="0"/>
              <a:t>Hidden fields</a:t>
            </a:r>
          </a:p>
          <a:p>
            <a:pPr lvl="1"/>
            <a:r>
              <a:rPr lang="en-US" dirty="0"/>
              <a:t>Submit buttons...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5AD8-1776-5B41-A812-6FC708E1CB31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0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  <a:r>
              <a:rPr lang="en-US" sz="1800" dirty="0"/>
              <a:t> 2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9925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&lt;form action="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someserverpage.php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 method="post"&gt;</a:t>
            </a:r>
          </a:p>
          <a:p>
            <a:pPr marL="349925" lvl="1" indent="0">
              <a:buNone/>
            </a:pP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  &lt;label for="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"&gt;First name:&lt;/label&gt;      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&lt;input type="text" name="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 id="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marL="349925" lvl="1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9925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  &lt;label for="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"&gt;Last name:&lt;/label&gt;</a:t>
            </a:r>
          </a:p>
          <a:p>
            <a:pPr marL="349925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&lt;input type="text" name="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 id="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"/&gt;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9925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  &lt;input type="submit" value="Submit" /&gt;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9925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FD51-0E61-7641-AA95-0463E3934872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45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  <a:r>
              <a:rPr lang="en-US" sz="1800" dirty="0"/>
              <a:t> 3 of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lab5.html and look at the &lt;form&gt; in the HTML</a:t>
            </a:r>
          </a:p>
          <a:p>
            <a:r>
              <a:rPr lang="en-US" dirty="0"/>
              <a:t> Note that you can reference this form's elements in one of two ways*:</a:t>
            </a:r>
          </a:p>
          <a:p>
            <a:pPr lvl="1"/>
            <a:r>
              <a:rPr lang="en-US" dirty="0"/>
              <a:t>by path:  </a:t>
            </a:r>
            <a:r>
              <a:rPr lang="en-US" dirty="0" err="1"/>
              <a:t>document.addForm.firstName</a:t>
            </a:r>
            <a:r>
              <a:rPr lang="en-US" dirty="0"/>
              <a:t>;</a:t>
            </a:r>
            <a:br>
              <a:rPr lang="en-US" dirty="0"/>
            </a:br>
            <a:r>
              <a:rPr lang="en-US" sz="1100" dirty="0" err="1"/>
              <a:t>document.forms</a:t>
            </a:r>
            <a:r>
              <a:rPr lang="en-US" sz="1100" dirty="0"/>
              <a:t>[0].elements[0] will also work…</a:t>
            </a:r>
            <a:endParaRPr lang="en-US" dirty="0"/>
          </a:p>
          <a:p>
            <a:pPr lvl="1"/>
            <a:r>
              <a:rPr lang="en-US" dirty="0"/>
              <a:t>by ID: 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To get at the field’s value, you need to ask for that property: </a:t>
            </a:r>
            <a:r>
              <a:rPr lang="en-US" dirty="0" err="1"/>
              <a:t>document.addForm.firstName.value</a:t>
            </a:r>
            <a:r>
              <a:rPr lang="en-US" dirty="0"/>
              <a:t>;</a:t>
            </a:r>
          </a:p>
          <a:p>
            <a:r>
              <a:rPr lang="en-US" dirty="0"/>
              <a:t>Create a button below the Contact Information box that displays the value of the first name field when clicked.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37D9-CC9F-EB4C-ACBB-065BC71F1409}" type="datetime1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05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the Current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keyword "</a:t>
            </a:r>
            <a:r>
              <a:rPr lang="en-US" b="1" dirty="0"/>
              <a:t>this</a:t>
            </a:r>
            <a:r>
              <a:rPr lang="en-US" dirty="0"/>
              <a:t>" refers to the current object</a:t>
            </a:r>
          </a:p>
          <a:p>
            <a:pPr lvl="1"/>
            <a:r>
              <a:rPr lang="en-US" dirty="0"/>
              <a:t>It is used as a shorthand to access the object that is currently being acted on, e.g. clicked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Add this </a:t>
            </a:r>
            <a:r>
              <a:rPr lang="en-US" dirty="0" err="1"/>
              <a:t>onchange</a:t>
            </a:r>
            <a:r>
              <a:rPr lang="en-US" dirty="0"/>
              <a:t> event to one of the input fields:</a:t>
            </a:r>
            <a:br>
              <a:rPr lang="en-US" dirty="0"/>
            </a:br>
            <a:r>
              <a:rPr lang="en-US" dirty="0"/>
              <a:t>&lt;input type="text" </a:t>
            </a:r>
            <a:r>
              <a:rPr lang="en-US" dirty="0" err="1"/>
              <a:t>onchange</a:t>
            </a:r>
            <a:r>
              <a:rPr lang="en-US" dirty="0"/>
              <a:t>="alert(</a:t>
            </a:r>
            <a:r>
              <a:rPr lang="en-US" dirty="0" err="1"/>
              <a:t>this.value</a:t>
            </a:r>
            <a:r>
              <a:rPr lang="en-US" dirty="0"/>
              <a:t>)"/&gt;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happens?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7905-25EF-834B-9790-E1D539EEF2D4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78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509855"/>
            <a:ext cx="8042400" cy="4343496"/>
          </a:xfrm>
        </p:spPr>
        <p:txBody>
          <a:bodyPr/>
          <a:lstStyle/>
          <a:p>
            <a:r>
              <a:rPr lang="en-US" sz="1800" dirty="0"/>
              <a:t>Create an HTML form with user feedback and validation</a:t>
            </a:r>
          </a:p>
          <a:p>
            <a:r>
              <a:rPr lang="en-US" sz="1800" dirty="0"/>
              <a:t>Guidelines - see the lab in the LMS for </a:t>
            </a:r>
            <a:r>
              <a:rPr lang="en-US" sz="1800" b="1" dirty="0"/>
              <a:t>more  </a:t>
            </a:r>
            <a:r>
              <a:rPr lang="en-US" sz="1800" dirty="0"/>
              <a:t>– below is a </a:t>
            </a:r>
            <a:r>
              <a:rPr lang="en-US" sz="1800" i="1" dirty="0"/>
              <a:t>partial</a:t>
            </a:r>
            <a:r>
              <a:rPr lang="en-US" sz="1800" dirty="0"/>
              <a:t> list :</a:t>
            </a:r>
          </a:p>
          <a:p>
            <a:pPr lvl="1"/>
            <a:r>
              <a:rPr lang="en-US" sz="1800" dirty="0"/>
              <a:t>Use the three template files as your starting point:</a:t>
            </a:r>
            <a:br>
              <a:rPr lang="en-US" sz="1800" dirty="0"/>
            </a:br>
            <a:r>
              <a:rPr lang="en-US" sz="1800" dirty="0"/>
              <a:t>lab5.html, lab5.css, and lab5.js</a:t>
            </a:r>
          </a:p>
          <a:p>
            <a:pPr lvl="1"/>
            <a:r>
              <a:rPr lang="en-US" sz="1800" dirty="0"/>
              <a:t>You must validate the form fields: no text field can be empty</a:t>
            </a:r>
          </a:p>
          <a:p>
            <a:pPr lvl="1"/>
            <a:r>
              <a:rPr lang="en-US" sz="1800" dirty="0"/>
              <a:t>If a user clicks in the </a:t>
            </a:r>
            <a:r>
              <a:rPr lang="en-US" sz="1800" dirty="0" err="1"/>
              <a:t>textarea</a:t>
            </a:r>
            <a:r>
              <a:rPr lang="en-US" sz="1800" dirty="0"/>
              <a:t>, make the text "Please enter your comments" vanish (but </a:t>
            </a:r>
            <a:r>
              <a:rPr lang="en-US" sz="1800" i="1" dirty="0"/>
              <a:t>only </a:t>
            </a:r>
            <a:r>
              <a:rPr lang="en-US" sz="1800" dirty="0"/>
              <a:t>that text – not the user’s text)</a:t>
            </a:r>
          </a:p>
          <a:p>
            <a:pPr lvl="1"/>
            <a:r>
              <a:rPr lang="en-US" sz="1800" dirty="0"/>
              <a:t>If the form is successfully submitted, show a success message (using an alert() box) to the user</a:t>
            </a:r>
          </a:p>
          <a:p>
            <a:pPr lvl="1"/>
            <a:r>
              <a:rPr lang="en-US" sz="1800" dirty="0"/>
              <a:t>You must highlight each text input field with a background color when it gets the focus (when the cursor is in the field) - </a:t>
            </a:r>
            <a:r>
              <a:rPr lang="en-US" sz="1800" i="1" dirty="0"/>
              <a:t>use CSS</a:t>
            </a:r>
          </a:p>
          <a:p>
            <a:pPr lvl="1"/>
            <a:r>
              <a:rPr lang="en-US" sz="1800" dirty="0"/>
              <a:t>You will be graded on validity (3 </a:t>
            </a:r>
            <a:r>
              <a:rPr lang="en-US" sz="1800" dirty="0" err="1"/>
              <a:t>pts</a:t>
            </a:r>
            <a:r>
              <a:rPr lang="en-US" sz="1800" dirty="0"/>
              <a:t>), indentation (2 </a:t>
            </a:r>
            <a:r>
              <a:rPr lang="en-US" sz="1800" dirty="0" err="1"/>
              <a:t>pts</a:t>
            </a:r>
            <a:r>
              <a:rPr lang="en-US" sz="1800" dirty="0"/>
              <a:t>), completeness (3pts), and quality (2 </a:t>
            </a:r>
            <a:r>
              <a:rPr lang="en-US" sz="1800" dirty="0" err="1"/>
              <a:t>pts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This lab is due by the evening of Monday, March 19, 2018.</a:t>
            </a:r>
          </a:p>
          <a:p>
            <a:pPr marL="349925" lvl="1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41D9-0647-0F4C-A67F-7BFCB24B912F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1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and HTML DOM (W3Schools)</a:t>
            </a:r>
            <a:br>
              <a:rPr lang="en-US" dirty="0"/>
            </a:br>
            <a:r>
              <a:rPr lang="en-US" sz="2000" dirty="0">
                <a:hlinkClick r:id="rId2"/>
              </a:rPr>
              <a:t>http://www.w3schools.com/jsref/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3"/>
              </a:rPr>
              <a:t>www.javascript.com</a:t>
            </a:r>
            <a:r>
              <a:rPr lang="en-US" sz="2000" dirty="0"/>
              <a:t> - </a:t>
            </a:r>
            <a:r>
              <a:rPr lang="en-US" sz="2000" dirty="0" err="1"/>
              <a:t>codeschool</a:t>
            </a:r>
            <a:endParaRPr lang="en-US" dirty="0"/>
          </a:p>
          <a:p>
            <a:r>
              <a:rPr lang="en-US" dirty="0"/>
              <a:t>JavaScript : The Definitive Guide</a:t>
            </a:r>
            <a:br>
              <a:rPr lang="en-US" dirty="0"/>
            </a:br>
            <a:r>
              <a:rPr lang="en-US" sz="1800" dirty="0"/>
              <a:t>David Flanagan, O'Reilly &amp; Associates</a:t>
            </a:r>
          </a:p>
          <a:p>
            <a:pPr lvl="1"/>
            <a:r>
              <a:rPr lang="en-US" dirty="0"/>
              <a:t>6</a:t>
            </a:r>
            <a:r>
              <a:rPr lang="en-US" baseline="30000" dirty="0"/>
              <a:t>th </a:t>
            </a:r>
            <a:r>
              <a:rPr lang="en-US" dirty="0"/>
              <a:t>edition is latest (April 2011)</a:t>
            </a:r>
            <a:br>
              <a:rPr lang="en-US" dirty="0"/>
            </a:br>
            <a:r>
              <a:rPr lang="en-US" dirty="0"/>
              <a:t>Covers </a:t>
            </a:r>
            <a:r>
              <a:rPr lang="en-US" dirty="0" err="1"/>
              <a:t>ECMAScript</a:t>
            </a:r>
            <a:r>
              <a:rPr lang="en-US" dirty="0"/>
              <a:t> 5 and HTML 5</a:t>
            </a:r>
          </a:p>
          <a:p>
            <a:r>
              <a:rPr lang="en-US" dirty="0">
                <a:hlinkClick r:id="rId4"/>
              </a:rPr>
              <a:t>Chrome Developer Tools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84" y="2994571"/>
            <a:ext cx="1524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A2E9-6DB6-4649-AFBC-FEEAD6D0AB8E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8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be embedded in the &lt;head&gt; or &lt;body&gt; section of an HTML document: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You can link to an external file in &lt;head&gt;: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&lt;script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="my.js" type="text/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"&gt; &lt;/script&gt;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(The closing script tag is required... both by the W3C and by most browsers which won’t work correctly without it.)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8A78-8451-E24C-963A-E1D57E872382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types:</a:t>
            </a:r>
          </a:p>
          <a:p>
            <a:pPr lvl="1"/>
            <a:r>
              <a:rPr lang="en-US" dirty="0"/>
              <a:t>Primitives: numbers, strings, and Boolean values</a:t>
            </a:r>
          </a:p>
          <a:p>
            <a:pPr lvl="1"/>
            <a:r>
              <a:rPr lang="en-US" dirty="0"/>
              <a:t>Objects: arrays, dates, and regular expressions</a:t>
            </a:r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currentCount</a:t>
            </a:r>
            <a:r>
              <a:rPr lang="en-US" dirty="0"/>
              <a:t> = 3;           // an integer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firstName</a:t>
            </a:r>
            <a:r>
              <a:rPr lang="en-US" dirty="0"/>
              <a:t> = "Mary";       // a string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isAvailable</a:t>
            </a:r>
            <a:r>
              <a:rPr lang="en-US" dirty="0"/>
              <a:t> = true;           // a </a:t>
            </a:r>
            <a:r>
              <a:rPr lang="en-US" dirty="0" err="1"/>
              <a:t>boolean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now = new Date();          // a date object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/* The above is how we declare variables.  See that</a:t>
            </a:r>
            <a:br>
              <a:rPr lang="en-US" dirty="0"/>
            </a:br>
            <a:r>
              <a:rPr lang="en-US" dirty="0"/>
              <a:t>     multi-line comments can be written like this. */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DF01-D32F-5A4B-B83F-1A94B9A43224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case-sensitive</a:t>
            </a:r>
          </a:p>
          <a:p>
            <a:r>
              <a:rPr lang="en-US" dirty="0"/>
              <a:t>Javascript statements terminate at the ends of lines and at semi-colons  </a:t>
            </a:r>
          </a:p>
          <a:p>
            <a:pPr lvl="1"/>
            <a:r>
              <a:rPr lang="en-US" dirty="0"/>
              <a:t>use the semi-colons, and don’t get caught off guard by the ends of lines, e.g.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myPhrase</a:t>
            </a:r>
            <a:r>
              <a:rPr lang="en-US" dirty="0"/>
              <a:t> = "This longish string won’t work if</a:t>
            </a:r>
            <a:br>
              <a:rPr lang="en-US" dirty="0"/>
            </a:br>
            <a:r>
              <a:rPr lang="en-US" dirty="0"/>
              <a:t>                                   I break it onto two lines like this";</a:t>
            </a:r>
            <a:br>
              <a:rPr lang="en-US" dirty="0"/>
            </a:br>
            <a:br>
              <a:rPr lang="en-US" dirty="0"/>
            </a:br>
            <a:r>
              <a:rPr lang="en-US" sz="1400" dirty="0"/>
              <a:t>note:</a:t>
            </a:r>
            <a:br>
              <a:rPr lang="en-US" sz="1400" dirty="0"/>
            </a:b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myPhrase</a:t>
            </a:r>
            <a:r>
              <a:rPr lang="en-US" sz="1600" dirty="0"/>
              <a:t> = "This longish string </a:t>
            </a:r>
            <a:r>
              <a:rPr lang="en-US" sz="1600" b="1" i="1" dirty="0"/>
              <a:t>will</a:t>
            </a:r>
            <a:r>
              <a:rPr lang="en-US" sz="1600" dirty="0"/>
              <a:t>  work if I break</a:t>
            </a:r>
            <a:r>
              <a:rPr lang="en-US" sz="1600" b="1" dirty="0">
                <a:solidFill>
                  <a:srgbClr val="FF0000"/>
                </a:solidFill>
              </a:rPr>
              <a:t>\</a:t>
            </a:r>
            <a:br>
              <a:rPr lang="en-US" sz="1600" dirty="0"/>
            </a:br>
            <a:r>
              <a:rPr lang="en-US" sz="1600" dirty="0"/>
              <a:t>   		                              it onto two lines with a backslash";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EEA5-D0C0-3444-A984-A6FB872F21F3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the data type for representing text.  </a:t>
            </a:r>
          </a:p>
          <a:p>
            <a:r>
              <a:rPr lang="en-US" dirty="0"/>
              <a:t>Strings can be concatenated using the addition (+) operator: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fullName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"  "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CD95-48BA-0847-8111-3B458791D24F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examine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Javascript console, </a:t>
            </a:r>
            <a:r>
              <a:rPr lang="en-US" dirty="0"/>
              <a:t>and</a:t>
            </a:r>
          </a:p>
          <a:p>
            <a:pPr lvl="1"/>
            <a:r>
              <a:rPr lang="en-US" dirty="0">
                <a:hlinkClick r:id="rId3"/>
              </a:rPr>
              <a:t>Chrome Developer tools </a:t>
            </a:r>
            <a:endParaRPr lang="en-US" dirty="0"/>
          </a:p>
          <a:p>
            <a:r>
              <a:rPr lang="en-US" dirty="0"/>
              <a:t>These tools are essential for getting feedback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2843-51DA-D245-A893-68778B17C5AE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079150"/>
          </a:xfrm>
        </p:spPr>
        <p:txBody>
          <a:bodyPr/>
          <a:lstStyle/>
          <a:p>
            <a:r>
              <a:rPr lang="en-US"/>
              <a:t>Let’s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187162"/>
            <a:ext cx="8042400" cy="4343496"/>
          </a:xfrm>
        </p:spPr>
        <p:txBody>
          <a:bodyPr/>
          <a:lstStyle/>
          <a:p>
            <a:r>
              <a:rPr lang="en-US" dirty="0"/>
              <a:t>Open the “*-</a:t>
            </a:r>
            <a:r>
              <a:rPr lang="en-US" dirty="0" err="1"/>
              <a:t>js-inclass</a:t>
            </a:r>
            <a:r>
              <a:rPr lang="en-US" dirty="0"/>
              <a:t>” zip file  from the LMS Course Content folder for this week, and unzip it into your </a:t>
            </a:r>
            <a:r>
              <a:rPr lang="en-US" dirty="0" err="1"/>
              <a:t>iit</a:t>
            </a:r>
            <a:r>
              <a:rPr lang="en-US" dirty="0"/>
              <a:t>/</a:t>
            </a:r>
            <a:r>
              <a:rPr lang="en-US" dirty="0" err="1"/>
              <a:t>inclass</a:t>
            </a:r>
            <a:r>
              <a:rPr lang="en-US" dirty="0"/>
              <a:t>/w8 folder.</a:t>
            </a:r>
          </a:p>
          <a:p>
            <a:pPr lvl="1"/>
            <a:r>
              <a:rPr lang="en-US" dirty="0"/>
              <a:t>Note the 3 starting templates </a:t>
            </a:r>
          </a:p>
          <a:p>
            <a:r>
              <a:rPr lang="en-US" dirty="0"/>
              <a:t>In the </a:t>
            </a:r>
            <a:r>
              <a:rPr lang="en-US" i="1" dirty="0" err="1"/>
              <a:t>js-inclass.js</a:t>
            </a:r>
            <a:r>
              <a:rPr lang="en-US" dirty="0"/>
              <a:t> file, you'll find three variables:</a:t>
            </a:r>
          </a:p>
          <a:p>
            <a:pPr marL="349925" lvl="1" indent="0">
              <a:buNone/>
            </a:pPr>
            <a:r>
              <a:rPr lang="en-US" dirty="0"/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"Hector";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age = 19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i="1" dirty="0">
                <a:latin typeface="Courier New" pitchFamily="49" charset="0"/>
                <a:cs typeface="Courier New" pitchFamily="49" charset="0"/>
              </a:rPr>
            </a:br>
            <a:r>
              <a:rPr lang="en-US" b="1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insuranceCutOffAge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26;</a:t>
            </a:r>
          </a:p>
          <a:p>
            <a:r>
              <a:rPr lang="en-US" dirty="0">
                <a:cs typeface="Courier New" pitchFamily="49" charset="0"/>
              </a:rPr>
              <a:t>In your </a:t>
            </a:r>
            <a:r>
              <a:rPr lang="en-US" i="1" dirty="0" err="1">
                <a:cs typeface="Courier New" pitchFamily="49" charset="0"/>
              </a:rPr>
              <a:t>js-inclass.html</a:t>
            </a:r>
            <a:r>
              <a:rPr lang="en-US" dirty="0">
                <a:cs typeface="Courier New" pitchFamily="49" charset="0"/>
              </a:rPr>
              <a:t> file, use a </a:t>
            </a:r>
            <a:r>
              <a:rPr lang="en-US" dirty="0" err="1">
                <a:cs typeface="Courier New" pitchFamily="49" charset="0"/>
              </a:rPr>
              <a:t>document.write</a:t>
            </a:r>
            <a:r>
              <a:rPr lang="en-US" dirty="0">
                <a:cs typeface="Courier New" pitchFamily="49" charset="0"/>
              </a:rPr>
              <a:t>() to write the phrase "Hector is 19</a:t>
            </a:r>
            <a:r>
              <a:rPr lang="en-US" i="1" dirty="0">
                <a:cs typeface="Courier New" pitchFamily="49" charset="0"/>
              </a:rPr>
              <a:t>" </a:t>
            </a:r>
            <a:r>
              <a:rPr lang="en-US" dirty="0">
                <a:cs typeface="Courier New" pitchFamily="49" charset="0"/>
              </a:rPr>
              <a:t>(replacing name and age with the actual values stored in the variables):</a:t>
            </a:r>
            <a:br>
              <a:rPr lang="en-US" dirty="0">
                <a:cs typeface="Courier New" pitchFamily="49" charset="0"/>
              </a:rPr>
            </a:b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" is " + age)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cs typeface="Courier New" pitchFamily="49" charset="0"/>
            </a:endParaRPr>
          </a:p>
          <a:p>
            <a:pPr marL="349925" lvl="1" indent="0">
              <a:buNone/>
            </a:pPr>
            <a:endParaRPr lang="en-US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5B63-8739-544C-B202-D11ED965D215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5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600008"/>
            <a:ext cx="8042400" cy="4343496"/>
          </a:xfrm>
        </p:spPr>
        <p:txBody>
          <a:bodyPr/>
          <a:lstStyle/>
          <a:p>
            <a:r>
              <a:rPr lang="en-US" sz="1800" dirty="0"/>
              <a:t>Control statements provide a means of controlling code execution using loops and conditional tests.</a:t>
            </a:r>
          </a:p>
          <a:p>
            <a:r>
              <a:rPr lang="en-US" sz="1800" b="1" dirty="0"/>
              <a:t>if </a:t>
            </a:r>
            <a:r>
              <a:rPr lang="en-US" sz="1800" dirty="0"/>
              <a:t>– allows us to test a condition and execute code if the condition is </a:t>
            </a:r>
            <a:r>
              <a:rPr lang="en-US" sz="1800" i="1" dirty="0"/>
              <a:t>true</a:t>
            </a:r>
            <a:br>
              <a:rPr lang="en-US" sz="1800" i="1" dirty="0"/>
            </a:br>
            <a:br>
              <a:rPr lang="en-US" sz="1800" dirty="0"/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cs typeface="Courier New" pitchFamily="49" charset="0"/>
              </a:rPr>
              <a:t>Try this example:</a:t>
            </a:r>
            <a:br>
              <a:rPr lang="en-US" sz="1800" dirty="0">
                <a:cs typeface="Courier New" pitchFamily="49" charset="0"/>
              </a:rPr>
            </a:b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(age &lt;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insuranceCutOffAge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("You can be insured");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/>
              <a:t>Now change this statement to use the </a:t>
            </a:r>
            <a:r>
              <a:rPr lang="en-US" sz="1800" dirty="0" err="1"/>
              <a:t>firstName</a:t>
            </a:r>
            <a:r>
              <a:rPr lang="en-US" sz="1800" dirty="0"/>
              <a:t> variable.  Then change the value of the age variable to make this statement false.</a:t>
            </a:r>
            <a:endParaRPr lang="en-US" sz="1800" b="1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5DC9-C850-7646-9824-776733F6FC50}" type="datetime1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96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/>
          <a:lightRig rig="threePt" dir="t"/>
        </a:scene3d>
        <a:sp3d>
          <a:bevelT w="190500" h="38100"/>
        </a:sp3d>
      </a:spPr>
      <a:bodyPr wrap="square" rtlCol="0" anchor="b" anchorCtr="1">
        <a:spAutoFit/>
        <a:sp3d extrusionH="57150" prstMaterial="plastic">
          <a:extrusionClr>
            <a:schemeClr val="tx1"/>
          </a:extrusionClr>
        </a:sp3d>
      </a:bodyPr>
      <a:lstStyle>
        <a:defPPr algn="ctr">
          <a:defRPr sz="1400" dirty="0" smtClean="0">
            <a:solidFill>
              <a:schemeClr val="tx2">
                <a:lumMod val="75000"/>
                <a:lumOff val="25000"/>
              </a:schemeClr>
            </a:solidFill>
            <a:effectLst>
              <a:glow>
                <a:schemeClr val="accent1">
                  <a:alpha val="40000"/>
                </a:schemeClr>
              </a:glow>
              <a:reflection endPos="0" dist="50800" dir="5400000" sy="-100000" algn="bl" rotWithShape="0"/>
            </a:effectLst>
            <a:latin typeface="Kozuka Gothic Pro M" pitchFamily="34" charset="-128"/>
            <a:ea typeface="Kozuka Gothic Pro M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8552</TotalTime>
  <Words>1249</Words>
  <Application>Microsoft Macintosh PowerPoint</Application>
  <PresentationFormat>On-screen Show (4:3)</PresentationFormat>
  <Paragraphs>286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Kozuka Gothic Pro M</vt:lpstr>
      <vt:lpstr>ＭＳ Ｐゴシック</vt:lpstr>
      <vt:lpstr>Arial</vt:lpstr>
      <vt:lpstr>Bitstream Vera Sans</vt:lpstr>
      <vt:lpstr>Calibri</vt:lpstr>
      <vt:lpstr>Courier New</vt:lpstr>
      <vt:lpstr>News Gothic MT</vt:lpstr>
      <vt:lpstr>Times New Roman</vt:lpstr>
      <vt:lpstr>Wingdings</vt:lpstr>
      <vt:lpstr>Wingdings 2</vt:lpstr>
      <vt:lpstr>IntroIT-Theme</vt:lpstr>
      <vt:lpstr>JavaScript</vt:lpstr>
      <vt:lpstr>What is JavaScript?</vt:lpstr>
      <vt:lpstr>Using Javascript</vt:lpstr>
      <vt:lpstr>Some Basics</vt:lpstr>
      <vt:lpstr>More Basics</vt:lpstr>
      <vt:lpstr>Strings</vt:lpstr>
      <vt:lpstr>Before we begin...</vt:lpstr>
      <vt:lpstr>Let’s Get Started</vt:lpstr>
      <vt:lpstr>Control Statements</vt:lpstr>
      <vt:lpstr>if...else</vt:lpstr>
      <vt:lpstr>Boolean expressions</vt:lpstr>
      <vt:lpstr>Events</vt:lpstr>
      <vt:lpstr>Functions</vt:lpstr>
      <vt:lpstr>Objects</vt:lpstr>
      <vt:lpstr>Browser Objects</vt:lpstr>
      <vt:lpstr>Browser Object Hierarchy</vt:lpstr>
      <vt:lpstr>What is the DOM?</vt:lpstr>
      <vt:lpstr>Interacting with the Browser</vt:lpstr>
      <vt:lpstr>Interacting with the DOM</vt:lpstr>
      <vt:lpstr>Grabbing Elements by ID</vt:lpstr>
      <vt:lpstr>Grabbing Elements by tagName</vt:lpstr>
      <vt:lpstr>HTML Forms 1 of 3</vt:lpstr>
      <vt:lpstr>HTML Forms 2 of 3</vt:lpstr>
      <vt:lpstr>HTML Forms 3 of 3</vt:lpstr>
      <vt:lpstr>Passing the Current Object</vt:lpstr>
      <vt:lpstr>Lab 5: JavaScript</vt:lpstr>
      <vt:lpstr>Resources</vt:lpstr>
    </vt:vector>
  </TitlesOfParts>
  <Company>Rensselaer Polytechnic Institute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290</cp:revision>
  <dcterms:created xsi:type="dcterms:W3CDTF">2009-09-17T04:14:33Z</dcterms:created>
  <dcterms:modified xsi:type="dcterms:W3CDTF">2018-03-05T16:01:13Z</dcterms:modified>
</cp:coreProperties>
</file>