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16"/>
  </p:notesMasterIdLst>
  <p:handoutMasterIdLst>
    <p:handoutMasterId r:id="rId17"/>
  </p:handoutMasterIdLst>
  <p:sldIdLst>
    <p:sldId id="257" r:id="rId2"/>
    <p:sldId id="343" r:id="rId3"/>
    <p:sldId id="344" r:id="rId4"/>
    <p:sldId id="345" r:id="rId5"/>
    <p:sldId id="339" r:id="rId6"/>
    <p:sldId id="336" r:id="rId7"/>
    <p:sldId id="332" r:id="rId8"/>
    <p:sldId id="333" r:id="rId9"/>
    <p:sldId id="338" r:id="rId10"/>
    <p:sldId id="337" r:id="rId11"/>
    <p:sldId id="340" r:id="rId12"/>
    <p:sldId id="341" r:id="rId13"/>
    <p:sldId id="342" r:id="rId14"/>
    <p:sldId id="34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E362397-7A4A-4FD9-BE40-A72DE916A046}">
          <p14:sldIdLst>
            <p14:sldId id="257"/>
            <p14:sldId id="343"/>
            <p14:sldId id="344"/>
            <p14:sldId id="345"/>
            <p14:sldId id="339"/>
            <p14:sldId id="336"/>
            <p14:sldId id="332"/>
            <p14:sldId id="333"/>
            <p14:sldId id="338"/>
            <p14:sldId id="337"/>
            <p14:sldId id="340"/>
            <p14:sldId id="341"/>
            <p14:sldId id="342"/>
            <p14:sldId id="3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3"/>
    <p:restoredTop sz="94698"/>
  </p:normalViewPr>
  <p:slideViewPr>
    <p:cSldViewPr snapToGrid="0" snapToObjects="1">
      <p:cViewPr varScale="1">
        <p:scale>
          <a:sx n="134" d="100"/>
          <a:sy n="134" d="100"/>
        </p:scale>
        <p:origin x="28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D13DD-F1B4-C143-AFC3-E94DEB4CA020}" type="datetimeFigureOut">
              <a:rPr lang="en-US" smtClean="0"/>
              <a:t>10/20/17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20F4A-55B1-F447-BA7B-76560E1CE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253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E720B-BE6A-FB4B-9CD8-77D912E0FF05}" type="datetimeFigureOut">
              <a:rPr lang="en-US" smtClean="0"/>
              <a:pPr/>
              <a:t>10/20/17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348FD-417E-BC4B-85B9-A87AE63942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013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-109" charset="2"/>
              <a:buNone/>
            </a:pPr>
            <a:fld id="{311C75D7-F00C-D942-A740-04C5BD4F3BC7}" type="slidenum">
              <a:rPr lang="en-GB">
                <a:latin typeface="Times New Roman" pitchFamily="-109" charset="0"/>
                <a:ea typeface="Bitstream Vera Sans" pitchFamily="-109" charset="0"/>
                <a:cs typeface="Bitstream Vera Sans" pitchFamily="-109" charset="0"/>
              </a:rPr>
              <a:pPr>
                <a:buFont typeface="Wingdings" pitchFamily="-109" charset="2"/>
                <a:buNone/>
              </a:pPr>
              <a:t>1</a:t>
            </a:fld>
            <a:endParaRPr lang="en-GB">
              <a:latin typeface="Times New Roman" pitchFamily="-109" charset="0"/>
              <a:ea typeface="Bitstream Vera Sans" pitchFamily="-109" charset="0"/>
              <a:cs typeface="Bitstream Vera Sans" pitchFamily="-109" charset="0"/>
            </a:endParaRPr>
          </a:p>
        </p:txBody>
      </p:sp>
      <p:sp>
        <p:nvSpPr>
          <p:cNvPr id="17411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2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7680" y="1294697"/>
            <a:ext cx="6488640" cy="3153931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lIns="91430" tIns="45715" rIns="91430" bIns="45715">
            <a:normAutofit/>
          </a:bodyPr>
          <a:lstStyle/>
          <a:p>
            <a:pPr defTabSz="912973">
              <a:lnSpc>
                <a:spcPct val="96000"/>
              </a:lnSpc>
              <a:spcBef>
                <a:spcPts val="1996"/>
              </a:spcBef>
              <a:buClr>
                <a:srgbClr val="6FB7D7"/>
              </a:buClr>
              <a:buSzPct val="110000"/>
              <a:buFont typeface="Wingdings 2" pitchFamily="-109" charset="2"/>
              <a:buNone/>
              <a:defRPr/>
            </a:pPr>
            <a:endParaRPr lang="en-US" sz="3200">
              <a:solidFill>
                <a:srgbClr val="595959"/>
              </a:solidFill>
              <a:latin typeface="Kozuka Gothic Pro M" pitchFamily="34" charset="-128"/>
              <a:ea typeface="Kozuka Gothic Pro M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3360" y="1286054"/>
            <a:ext cx="6498158" cy="3179854"/>
          </a:xfrm>
        </p:spPr>
        <p:txBody>
          <a:bodyPr rtlCol="0" anchor="ctr" anchorCtr="0">
            <a:noAutofit/>
          </a:bodyPr>
          <a:lstStyle>
            <a:lvl1pPr marL="0" indent="0" algn="ctr" defTabSz="914305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Kozuka Gothic Pro M" pitchFamily="34" charset="-128"/>
                <a:ea typeface="Kozuka Gothic Pro M" pitchFamily="34" charset="-128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2" y="4517049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305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Kozuka Gothic Pro M" pitchFamily="34" charset="-128"/>
                <a:ea typeface="Kozuka Gothic Pro M" pitchFamily="34" charset="-128"/>
                <a:cs typeface="+mn-cs"/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8F943-AD82-764B-8F3A-9673A5F7FC7F}" type="datetime1">
              <a:rPr lang="en-US" smtClean="0"/>
              <a:t>10/20/17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ITWS 1100 - Intro ITWS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E279-2BB6-174C-8F59-E574E2A1A9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3"/>
            <a:ext cx="4079545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3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305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53" indent="0">
              <a:buNone/>
              <a:defRPr sz="2800"/>
            </a:lvl2pPr>
            <a:lvl3pPr marL="914305" indent="0">
              <a:buNone/>
              <a:defRPr sz="2400"/>
            </a:lvl3pPr>
            <a:lvl4pPr marL="1371458" indent="0">
              <a:buNone/>
              <a:defRPr sz="2000"/>
            </a:lvl4pPr>
            <a:lvl5pPr marL="1828610" indent="0">
              <a:buNone/>
              <a:defRPr sz="2000"/>
            </a:lvl5pPr>
            <a:lvl6pPr marL="2285763" indent="0">
              <a:buNone/>
              <a:defRPr sz="2000"/>
            </a:lvl6pPr>
            <a:lvl7pPr marL="2742915" indent="0">
              <a:buNone/>
              <a:defRPr sz="2000"/>
            </a:lvl7pPr>
            <a:lvl8pPr marL="3200068" indent="0">
              <a:buNone/>
              <a:defRPr sz="2000"/>
            </a:lvl8pPr>
            <a:lvl9pPr marL="365722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8160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BB6543-56B8-FF41-A170-2D65D75778A6}" type="datetime1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ITWS 1100 - Intro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7C20D37-64B0-3C48-AE7D-59E33C2B6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4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97E8E-2B6C-3F4B-943B-12D63FAFA2AB}" type="datetime1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ITWS 1100 - Intro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E279-2BB6-174C-8F59-E574E2A1A9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9" y="3352802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9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53" indent="0">
              <a:buNone/>
              <a:defRPr sz="2800"/>
            </a:lvl2pPr>
            <a:lvl3pPr marL="914305" indent="0">
              <a:buNone/>
              <a:defRPr sz="2400"/>
            </a:lvl3pPr>
            <a:lvl4pPr marL="1371458" indent="0">
              <a:buNone/>
              <a:defRPr sz="2000"/>
            </a:lvl4pPr>
            <a:lvl5pPr marL="1828610" indent="0">
              <a:buNone/>
              <a:defRPr sz="2000"/>
            </a:lvl5pPr>
            <a:lvl6pPr marL="2285763" indent="0">
              <a:buNone/>
              <a:defRPr sz="2000"/>
            </a:lvl6pPr>
            <a:lvl7pPr marL="2742915" indent="0">
              <a:buNone/>
              <a:defRPr sz="2000"/>
            </a:lvl7pPr>
            <a:lvl8pPr marL="3200068" indent="0">
              <a:buNone/>
              <a:defRPr sz="2000"/>
            </a:lvl8pPr>
            <a:lvl9pPr marL="365722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6" y="2403145"/>
            <a:ext cx="8056563" cy="1362075"/>
          </a:xfrm>
        </p:spPr>
        <p:txBody>
          <a:bodyPr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6" y="3736005"/>
            <a:ext cx="8056563" cy="150018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2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5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5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3"/>
            <a:ext cx="384048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5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548641" y="108012"/>
            <a:ext cx="8042400" cy="1336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8641" y="1600008"/>
            <a:ext cx="8042400" cy="434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DDDB6-C732-9A4B-8775-A3D5A58EE86F}" type="datetime1">
              <a:rPr lang="en-US" smtClean="0"/>
              <a:t>10/20/17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ITWS 1100 - Intro ITWS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8E279-2BB6-174C-8F59-E574E2A1A93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iming>
    <p:tnLst>
      <p:par>
        <p:cTn id="1" dur="indefinite" restart="never" nodeType="tmRoot"/>
      </p:par>
    </p:tnLst>
  </p:timing>
  <p:hf hdr="0"/>
  <p:txStyles>
    <p:titleStyle>
      <a:lvl1pPr algn="ctr" defTabSz="912973" rtl="0" eaLnBrk="1" fontAlgn="base" hangingPunct="1">
        <a:spcBef>
          <a:spcPct val="0"/>
        </a:spcBef>
        <a:spcAft>
          <a:spcPct val="0"/>
        </a:spcAft>
        <a:defRPr sz="4600" kern="1200">
          <a:solidFill>
            <a:schemeClr val="accent1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5pPr>
      <a:lvl6pPr marL="414726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6pPr>
      <a:lvl7pPr marL="829452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7pPr>
      <a:lvl8pPr marL="1244178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8pPr>
      <a:lvl9pPr marL="1658904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8485" indent="-348485" algn="l" defTabSz="912973" rtl="0" eaLnBrk="1" fontAlgn="base" hangingPunct="1">
        <a:spcBef>
          <a:spcPts val="1996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4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marL="685450" indent="-335525" algn="l" defTabSz="912973" rtl="0" eaLnBrk="1" fontAlgn="base" hangingPunct="1">
        <a:spcBef>
          <a:spcPts val="601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22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2pPr>
      <a:lvl3pPr marL="967694" indent="-282244" algn="l" defTabSz="912973" rtl="0" eaLnBrk="1" fontAlgn="base" hangingPunct="1">
        <a:spcBef>
          <a:spcPts val="601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0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3pPr>
      <a:lvl4pPr marL="1262899" indent="-295205" algn="l" defTabSz="912973" rtl="0" eaLnBrk="1" fontAlgn="base" hangingPunct="1">
        <a:spcBef>
          <a:spcPts val="601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18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4pPr>
      <a:lvl5pPr marL="1545143" indent="-282244" algn="l" defTabSz="912973" rtl="0" eaLnBrk="1" fontAlgn="base" hangingPunct="1">
        <a:spcBef>
          <a:spcPts val="601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18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5pPr>
      <a:lvl6pPr marL="2514340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2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45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97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JS/js_obj_array.asp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schools.com/JS/js_obj_array.asp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jqueryui.com/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learn.jquery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hyperlink" Target="http://www.json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jsonlint.com/" TargetMode="Externa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JavaScript: JSON</a:t>
            </a:r>
            <a:endParaRPr lang="en-US" dirty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3200" b="1" dirty="0" smtClean="0"/>
              <a:t>J</a:t>
            </a:r>
            <a:r>
              <a:rPr lang="en-GB" sz="3200" dirty="0" smtClean="0"/>
              <a:t>ava</a:t>
            </a:r>
            <a:r>
              <a:rPr lang="en-GB" sz="3200" b="1" dirty="0" smtClean="0"/>
              <a:t>S</a:t>
            </a:r>
            <a:r>
              <a:rPr lang="en-GB" sz="3200" dirty="0" smtClean="0"/>
              <a:t>cript </a:t>
            </a:r>
            <a:r>
              <a:rPr lang="en-GB" sz="3200" b="1" dirty="0" smtClean="0"/>
              <a:t>O</a:t>
            </a:r>
            <a:r>
              <a:rPr lang="en-GB" sz="3200" dirty="0" smtClean="0"/>
              <a:t>bject </a:t>
            </a:r>
            <a:r>
              <a:rPr lang="en-GB" sz="3200" b="1" dirty="0" smtClean="0"/>
              <a:t>N</a:t>
            </a:r>
            <a:r>
              <a:rPr lang="en-GB" sz="3200" dirty="0" smtClean="0"/>
              <a:t>otation</a:t>
            </a:r>
            <a:endParaRPr lang="en-GB" sz="3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BE22-E9E1-554C-8F2F-5D380BA93F7F}" type="datetime1">
              <a:rPr lang="en-US" smtClean="0"/>
              <a:t>10/20/17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ITWS 1100 - Intro ITWS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E279-2BB6-174C-8F59-E574E2A1A936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</a:t>
            </a:r>
            <a:r>
              <a:rPr lang="en-US" sz="1800" dirty="0" smtClean="0"/>
              <a:t>1 of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Collections of indexed values or objects</a:t>
            </a:r>
          </a:p>
          <a:p>
            <a:pPr lvl="1"/>
            <a:r>
              <a:rPr lang="en-US" dirty="0" smtClean="0"/>
              <a:t>A list of primitive values (e.g. [23,12,14,7,39])</a:t>
            </a:r>
          </a:p>
          <a:p>
            <a:pPr lvl="1"/>
            <a:r>
              <a:rPr lang="en-US" dirty="0" smtClean="0"/>
              <a:t>A list of objects (e.g. an array of arrays)</a:t>
            </a:r>
          </a:p>
          <a:p>
            <a:r>
              <a:rPr lang="en-US" dirty="0" smtClean="0"/>
              <a:t>Example</a:t>
            </a:r>
            <a:r>
              <a:rPr lang="en-US" dirty="0"/>
              <a:t>:</a:t>
            </a:r>
          </a:p>
          <a:p>
            <a:pPr lvl="1"/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new Array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x","y","z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");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alert(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[0] + " " +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[2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]);</a:t>
            </a:r>
            <a:br>
              <a:rPr lang="en-US" sz="20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[1] = "some new string value";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9A473-1396-404D-A01A-E5966C262EE9}" type="datetime1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ITWS 1100 - Intro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E279-2BB6-174C-8F59-E574E2A1A9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3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</a:t>
            </a:r>
            <a:r>
              <a:rPr lang="en-US" sz="1800" dirty="0" smtClean="0"/>
              <a:t>2 of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</a:t>
            </a:r>
            <a:r>
              <a:rPr lang="en-US" dirty="0" smtClean="0"/>
              <a:t>can access </a:t>
            </a:r>
            <a:r>
              <a:rPr lang="en-US" dirty="0"/>
              <a:t>arrays using square bracket notation:</a:t>
            </a:r>
          </a:p>
          <a:p>
            <a:pPr lvl="1"/>
            <a:r>
              <a:rPr lang="en-US" b="1" i="1" dirty="0">
                <a:latin typeface="Courier New" pitchFamily="49" charset="0"/>
                <a:cs typeface="Courier New" pitchFamily="49" charset="0"/>
              </a:rPr>
              <a:t>array[index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1"/>
            <a:r>
              <a:rPr lang="en-US" dirty="0"/>
              <a:t>index begins at </a:t>
            </a:r>
            <a:r>
              <a:rPr lang="en-US" dirty="0" smtClean="0"/>
              <a:t>zero </a:t>
            </a:r>
            <a:endParaRPr lang="en-US" b="1" i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[0] == "x"){ 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alert("This will execute.");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};</a:t>
            </a:r>
            <a:endParaRPr lang="en-US" dirty="0" smtClean="0"/>
          </a:p>
          <a:p>
            <a:r>
              <a:rPr lang="en-US" dirty="0" smtClean="0"/>
              <a:t>W3Schools </a:t>
            </a:r>
            <a:r>
              <a:rPr lang="en-US" dirty="0"/>
              <a:t>introduction to arrays: </a:t>
            </a:r>
            <a:r>
              <a:rPr lang="en-US" dirty="0">
                <a:hlinkClick r:id="rId2"/>
              </a:rPr>
              <a:t>http://www.w3schools.com/JS/js_obj_array.asp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C66A2-DAE1-ED4A-88BF-D69239F6D535}" type="datetime1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ITWS 1100 - Intro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E279-2BB6-174C-8F59-E574E2A1A9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33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with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"books" : </a:t>
            </a:r>
            <a:r>
              <a:rPr 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{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   "author" : "Ben Rice",</a:t>
            </a:r>
            <a:b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   "title" : "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Pobby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Dingan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b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 },</a:t>
            </a:r>
            <a:b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 {</a:t>
            </a:r>
            <a:b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"author" :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Stewart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O'Nan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",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      "title" :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"Last Night at the Lobster"</a:t>
            </a:r>
            <a:b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}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99B7-AAAC-B44B-9040-9E7F9424938C}" type="datetime1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ITWS 1100 - Intro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E279-2BB6-174C-8F59-E574E2A1A93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99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Playing with 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and unzip </a:t>
            </a:r>
            <a:r>
              <a:rPr lang="en-US" dirty="0" err="1" smtClean="0"/>
              <a:t>jsonfun</a:t>
            </a:r>
            <a:r>
              <a:rPr lang="en-US" dirty="0" smtClean="0"/>
              <a:t> from LMS</a:t>
            </a:r>
          </a:p>
          <a:p>
            <a:r>
              <a:rPr lang="en-US" dirty="0" smtClean="0"/>
              <a:t>Edit </a:t>
            </a:r>
            <a:r>
              <a:rPr lang="en-US" dirty="0" err="1" smtClean="0"/>
              <a:t>jsonfun</a:t>
            </a:r>
            <a:r>
              <a:rPr lang="en-US" dirty="0" smtClean="0"/>
              <a:t>\</a:t>
            </a:r>
            <a:r>
              <a:rPr lang="en-US" dirty="0" err="1" smtClean="0"/>
              <a:t>json</a:t>
            </a:r>
            <a:r>
              <a:rPr lang="en-US" dirty="0" smtClean="0"/>
              <a:t>\json.html </a:t>
            </a:r>
          </a:p>
          <a:p>
            <a:r>
              <a:rPr lang="en-US" dirty="0" smtClean="0"/>
              <a:t>Pick out different values from </a:t>
            </a:r>
            <a:r>
              <a:rPr lang="en-US" smtClean="0"/>
              <a:t>jsonfun\</a:t>
            </a:r>
            <a:r>
              <a:rPr lang="en-US" dirty="0" err="1" smtClean="0"/>
              <a:t>json</a:t>
            </a:r>
            <a:r>
              <a:rPr lang="en-US" dirty="0" smtClean="0"/>
              <a:t>\</a:t>
            </a:r>
            <a:r>
              <a:rPr lang="en-US" dirty="0" err="1" smtClean="0"/>
              <a:t>example.json</a:t>
            </a:r>
            <a:r>
              <a:rPr lang="en-US" dirty="0" smtClean="0"/>
              <a:t> to send to the "output" div.</a:t>
            </a:r>
          </a:p>
          <a:p>
            <a:endParaRPr lang="en-US" dirty="0"/>
          </a:p>
          <a:p>
            <a:r>
              <a:rPr lang="en-US" dirty="0" smtClean="0"/>
              <a:t>Also, read the W3Schools introduction to Arrays:</a:t>
            </a:r>
            <a:br>
              <a:rPr lang="en-US" dirty="0" smtClean="0"/>
            </a:b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www.w3schools.com/JS/js_obj_array.asp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7C9E-F64D-8B42-992F-1F10BB55E978}" type="datetime1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ITWS 1100 - Intro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E279-2BB6-174C-8F59-E574E2A1A93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78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00" y="628516"/>
            <a:ext cx="8042400" cy="918930"/>
          </a:xfrm>
        </p:spPr>
        <p:txBody>
          <a:bodyPr/>
          <a:lstStyle/>
          <a:p>
            <a:r>
              <a:rPr lang="en-US" sz="3200" b="1" dirty="0" smtClean="0"/>
              <a:t>jQuery </a:t>
            </a:r>
            <a:br>
              <a:rPr lang="en-US" sz="3200" b="1" dirty="0" smtClean="0"/>
            </a:br>
            <a:r>
              <a:rPr lang="en-US" sz="3200" dirty="0" smtClean="0"/>
              <a:t>has tools to help us </a:t>
            </a:r>
            <a:r>
              <a:rPr lang="en-US" sz="3200" dirty="0"/>
              <a:t>process JSON</a:t>
            </a:r>
            <a:br>
              <a:rPr lang="en-US" sz="3200" dirty="0"/>
            </a:br>
            <a:r>
              <a:rPr lang="en-US" sz="3200" dirty="0"/>
              <a:t> </a:t>
            </a:r>
            <a:r>
              <a:rPr lang="en-US" sz="3200" dirty="0">
                <a:hlinkClick r:id="rId2"/>
              </a:rPr>
              <a:t>http://</a:t>
            </a:r>
            <a:r>
              <a:rPr lang="en-US" sz="3200" dirty="0" err="1">
                <a:hlinkClick r:id="rId2"/>
              </a:rPr>
              <a:t>learn.jquery.com</a:t>
            </a:r>
            <a:r>
              <a:rPr lang="en-US" sz="3200" dirty="0" smtClean="0">
                <a:hlinkClick r:id="rId2"/>
              </a:rPr>
              <a:t>/</a:t>
            </a:r>
            <a:endParaRPr lang="en-US" sz="3200" dirty="0"/>
          </a:p>
        </p:txBody>
      </p:sp>
      <p:pic>
        <p:nvPicPr>
          <p:cNvPr id="2053" name="Picture 5">
            <a:hlinkClick r:id="rId3" tooltip="jQuery UI pag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093" y="1835417"/>
            <a:ext cx="5601814" cy="4572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973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i="0" u="none" strike="noStrike" kern="1600" baseline="0" dirty="0" smtClean="0">
                <a:latin typeface="Calibri"/>
                <a:ea typeface="ＭＳ ゴシック"/>
              </a:rPr>
              <a:t>JSON</a:t>
            </a:r>
            <a:endParaRPr lang="en-US" i="0" u="none" strike="noStrike" kern="1600" baseline="0" dirty="0" smtClean="0">
              <a:latin typeface="Times New Roman"/>
              <a:ea typeface="ＭＳ ゴシック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/>
            <a:r>
              <a:rPr lang="en-US" i="1" u="none" strike="noStrike" baseline="0" dirty="0" smtClean="0">
                <a:latin typeface="Calibri"/>
                <a:ea typeface="ＭＳ ゴシック"/>
              </a:rPr>
              <a:t>JavaScript Object Notation</a:t>
            </a:r>
          </a:p>
          <a:p>
            <a:pPr lvl="1" rtl="0"/>
            <a:r>
              <a:rPr lang="en-US" i="0" u="none" strike="noStrike" baseline="0" dirty="0" smtClean="0">
                <a:latin typeface="Calibri"/>
                <a:ea typeface="ＭＳ ゴシック"/>
                <a:hlinkClick r:id="rId2"/>
              </a:rPr>
              <a:t>www</a:t>
            </a:r>
            <a:r>
              <a:rPr lang="en-US" i="0" u="none" strike="noStrike" baseline="0" dirty="0" smtClean="0">
                <a:latin typeface="Times New Roman"/>
                <a:ea typeface="ＭＳ ゴシック"/>
                <a:hlinkClick r:id="rId2"/>
              </a:rPr>
              <a:t>.</a:t>
            </a:r>
            <a:r>
              <a:rPr lang="en-US" i="0" u="none" strike="noStrike" baseline="0" dirty="0" smtClean="0">
                <a:latin typeface="Calibri"/>
                <a:ea typeface="ＭＳ ゴシック"/>
                <a:hlinkClick r:id="rId2"/>
              </a:rPr>
              <a:t>json.org</a:t>
            </a:r>
          </a:p>
          <a:p>
            <a:pPr lvl="0" rtl="0"/>
            <a:r>
              <a:rPr lang="en-US" i="1" u="none" strike="noStrike" baseline="0" dirty="0" smtClean="0">
                <a:latin typeface="Calibri"/>
                <a:ea typeface="ＭＳ ゴシック"/>
              </a:rPr>
              <a:t>Subset of object-literal notation</a:t>
            </a:r>
          </a:p>
          <a:p>
            <a:pPr lvl="1" rtl="0"/>
            <a:r>
              <a:rPr lang="en-US" i="0" u="none" strike="noStrike" baseline="0" dirty="0" smtClean="0">
                <a:latin typeface="Calibri"/>
                <a:ea typeface="ＭＳ ゴシック"/>
              </a:rPr>
              <a:t>All JSON is valid object</a:t>
            </a:r>
            <a:r>
              <a:rPr lang="en-US" i="0" u="none" strike="noStrike" baseline="0" dirty="0" smtClean="0">
                <a:latin typeface="Times New Roman"/>
                <a:ea typeface="ＭＳ ゴシック"/>
              </a:rPr>
              <a:t>-</a:t>
            </a:r>
            <a:r>
              <a:rPr lang="en-US" i="0" u="none" strike="noStrike" baseline="0" dirty="0" smtClean="0">
                <a:latin typeface="Calibri"/>
                <a:ea typeface="ＭＳ ゴシック"/>
              </a:rPr>
              <a:t>literal notation...</a:t>
            </a:r>
          </a:p>
          <a:p>
            <a:pPr lvl="1" rtl="0"/>
            <a:r>
              <a:rPr lang="en-US" i="0" u="none" strike="noStrike" baseline="0" dirty="0" smtClean="0">
                <a:latin typeface="Calibri"/>
                <a:ea typeface="ＭＳ ゴシック"/>
              </a:rPr>
              <a:t>...but not all object</a:t>
            </a:r>
            <a:r>
              <a:rPr lang="en-US" i="0" u="none" strike="noStrike" baseline="0" dirty="0" smtClean="0">
                <a:latin typeface="Times New Roman"/>
                <a:ea typeface="ＭＳ ゴシック"/>
              </a:rPr>
              <a:t>-</a:t>
            </a:r>
            <a:r>
              <a:rPr lang="en-US" i="0" u="none" strike="noStrike" baseline="0" dirty="0" smtClean="0">
                <a:latin typeface="Calibri"/>
                <a:ea typeface="ＭＳ ゴシック"/>
              </a:rPr>
              <a:t>literal notation is valid JSON</a:t>
            </a:r>
          </a:p>
          <a:p>
            <a:pPr lvl="0" rtl="0"/>
            <a:r>
              <a:rPr lang="en-US" i="1" u="none" strike="noStrike" baseline="0" dirty="0" smtClean="0">
                <a:latin typeface="Calibri"/>
                <a:ea typeface="ＭＳ ゴシック"/>
              </a:rPr>
              <a:t>JSON is a data interchange format, functionally similar to XML</a:t>
            </a:r>
            <a:endParaRPr lang="en-US" i="1" u="none" strike="noStrike" baseline="0" dirty="0" smtClean="0">
              <a:latin typeface="Times New Roman"/>
              <a:ea typeface="ＭＳ ゴシック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9C58F-0877-9344-944B-1EFD0BCD23F0}" type="datetime1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ITWS 1100 - Intro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20D37-64B0-3C48-AE7D-59E33C2B62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6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like so...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&lt;?xml version="1.0" encoding="UTF-8“ ?&gt;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&lt;book id="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0375411275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"&gt;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&lt;author&gt;</a:t>
            </a:r>
            <a:r>
              <a:rPr lang="en-US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Ben Rice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&lt;/author&gt;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&lt;title&gt;</a:t>
            </a:r>
            <a:r>
              <a:rPr lang="en-US" b="1" dirty="0" err="1" smtClean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Pobby</a:t>
            </a:r>
            <a:r>
              <a:rPr lang="en-US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err="1" smtClean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Dingan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&lt;/title&gt;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&lt;copyright&gt;</a:t>
            </a:r>
            <a:r>
              <a:rPr lang="en-US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2000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&lt;/copyright&gt;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&lt;publisher&gt;</a:t>
            </a:r>
            <a:r>
              <a:rPr lang="en-US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Knopf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&lt;/publisher&gt;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&lt;genre&gt;</a:t>
            </a:r>
            <a:r>
              <a:rPr lang="en-US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General Fiction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&lt;/genre&gt;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isbn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0375411275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isbn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&lt;/book&gt;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B94F-9562-7840-ABE9-31AD3AD80599}" type="datetime1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ITWS 1100 - Intro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E279-2BB6-174C-8F59-E574E2A1A9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6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like so.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"book" : {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"id"        : "</a:t>
            </a:r>
            <a:r>
              <a:rPr lang="en-US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66458301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",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"author"    : "</a:t>
            </a:r>
            <a:r>
              <a:rPr lang="en-US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Ben Rice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",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"title"     : "</a:t>
            </a:r>
            <a:r>
              <a:rPr lang="en-US" b="1" dirty="0" err="1" smtClean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Pobby</a:t>
            </a:r>
            <a:r>
              <a:rPr lang="en-US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err="1" smtClean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Dingan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",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"copyright" : "</a:t>
            </a:r>
            <a:r>
              <a:rPr lang="en-US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2000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",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"publisher" : "</a:t>
            </a:r>
            <a:r>
              <a:rPr lang="en-US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Knopf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",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"genre"     : "</a:t>
            </a:r>
            <a:r>
              <a:rPr lang="en-US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General Fiction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",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"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isbn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      : "</a:t>
            </a:r>
            <a:r>
              <a:rPr lang="en-US" b="1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66458301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 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}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E218-0531-B64D-844B-5564307C87C4}" type="datetime1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ITWS 1100 - Intro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E279-2BB6-174C-8F59-E574E2A1A9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2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Simpler 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just a collection of "name" : "value" pairs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givenNames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”	: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"Jonathan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",</a:t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 "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”	: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"Swift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",</a:t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 "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yearOfBirth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”	: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"1667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",</a:t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 "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yearOfDeath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”	: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"1745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"</a:t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6CC65-5AB5-6542-8BE4-B85DA032AF5F}" type="datetime1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ITWS 1100 - Intro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E279-2BB6-174C-8F59-E574E2A1A9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77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JSON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"book" : {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"id" : "66458301",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"author" : "Ben Rice",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"title" : "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Pobby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Dingan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",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"copyright" : "2000",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"publisher" : "Knopf",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"genre" : "General Fiction",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"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isbn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 : "66458301" 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}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681222" y="2705494"/>
            <a:ext cx="315799" cy="329237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136876" y="3223968"/>
            <a:ext cx="315799" cy="329237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153318" y="4534293"/>
            <a:ext cx="527904" cy="550368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78311" y="1444472"/>
            <a:ext cx="2032929" cy="70788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 w="190500" h="38100"/>
          </a:sp3d>
        </p:spPr>
        <p:txBody>
          <a:bodyPr wrap="none" rtlCol="0" anchor="b" anchorCtr="1">
            <a:spAutoFit/>
            <a:sp3d extrusionH="57150" prstMaterial="plastic">
              <a:extrusionClr>
                <a:schemeClr val="tx1"/>
              </a:extrusionClr>
            </a:sp3d>
          </a:bodyPr>
          <a:lstStyle/>
          <a:p>
            <a:pPr algn="ctr"/>
            <a:r>
              <a:rPr lang="en-US" sz="2000" dirty="0" smtClean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reflection endPos="0" dist="50800" dir="5400000" sy="-100000" algn="bl" rotWithShape="0"/>
                </a:effectLst>
                <a:latin typeface="Kozuka Gothic Pro M" pitchFamily="34" charset="-128"/>
                <a:ea typeface="Kozuka Gothic Pro M" pitchFamily="34" charset="-128"/>
              </a:rPr>
              <a:t>all text must be </a:t>
            </a:r>
          </a:p>
          <a:p>
            <a:pPr algn="ctr"/>
            <a:r>
              <a:rPr lang="en-US" sz="2000" dirty="0" smtClean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reflection endPos="0" dist="50800" dir="5400000" sy="-100000" algn="bl" rotWithShape="0"/>
                </a:effectLst>
                <a:latin typeface="Kozuka Gothic Pro M" pitchFamily="34" charset="-128"/>
                <a:ea typeface="Kozuka Gothic Pro M" pitchFamily="34" charset="-128"/>
              </a:rPr>
              <a:t>double quoted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997021" y="2152358"/>
            <a:ext cx="1297754" cy="553136"/>
          </a:xfrm>
          <a:prstGeom prst="straightConnector1">
            <a:avLst/>
          </a:prstGeom>
          <a:ln w="3492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97328" y="5462898"/>
            <a:ext cx="2299027" cy="70788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 w="190500" h="38100"/>
          </a:sp3d>
        </p:spPr>
        <p:txBody>
          <a:bodyPr wrap="none" rtlCol="0" anchor="b" anchorCtr="1">
            <a:spAutoFit/>
            <a:sp3d extrusionH="57150" prstMaterial="plastic">
              <a:extrusionClr>
                <a:schemeClr val="tx1"/>
              </a:extrusionClr>
            </a:sp3d>
          </a:bodyPr>
          <a:lstStyle/>
          <a:p>
            <a:pPr algn="ctr"/>
            <a:r>
              <a:rPr lang="en-US" sz="2000" dirty="0" smtClean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reflection endPos="0" dist="50800" dir="5400000" sy="-100000" algn="bl" rotWithShape="0"/>
                </a:effectLst>
                <a:latin typeface="Kozuka Gothic Pro M" pitchFamily="34" charset="-128"/>
                <a:ea typeface="Kozuka Gothic Pro M" pitchFamily="34" charset="-128"/>
              </a:rPr>
              <a:t>no comma before</a:t>
            </a:r>
          </a:p>
          <a:p>
            <a:pPr algn="ctr"/>
            <a:r>
              <a:rPr lang="en-US" sz="2000" dirty="0" smtClean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reflection endPos="0" dist="50800" dir="5400000" sy="-100000" algn="bl" rotWithShape="0"/>
                </a:effectLst>
                <a:latin typeface="Kozuka Gothic Pro M" pitchFamily="34" charset="-128"/>
                <a:ea typeface="Kozuka Gothic Pro M" pitchFamily="34" charset="-128"/>
              </a:rPr>
              <a:t>final curly brace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21357" y="4931451"/>
            <a:ext cx="1662635" cy="70788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 w="190500" h="38100"/>
          </a:sp3d>
        </p:spPr>
        <p:txBody>
          <a:bodyPr wrap="none" rtlCol="0" anchor="b" anchorCtr="1">
            <a:spAutoFit/>
            <a:sp3d extrusionH="57150" prstMaterial="plastic">
              <a:extrusionClr>
                <a:schemeClr val="tx1"/>
              </a:extrusionClr>
            </a:sp3d>
          </a:bodyPr>
          <a:lstStyle/>
          <a:p>
            <a:pPr algn="ctr"/>
            <a:r>
              <a:rPr lang="en-US" sz="2000" dirty="0" smtClean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reflection endPos="0" dist="50800" dir="5400000" sy="-100000" algn="bl" rotWithShape="0"/>
                </a:effectLst>
                <a:latin typeface="Kozuka Gothic Pro M" pitchFamily="34" charset="-128"/>
                <a:ea typeface="Kozuka Gothic Pro M" pitchFamily="34" charset="-128"/>
              </a:rPr>
              <a:t>comma after</a:t>
            </a:r>
          </a:p>
          <a:p>
            <a:pPr algn="ctr"/>
            <a:r>
              <a:rPr lang="en-US" sz="2000" dirty="0" smtClean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reflection endPos="0" dist="50800" dir="5400000" sy="-100000" algn="bl" rotWithShape="0"/>
                </a:effectLst>
                <a:latin typeface="Kozuka Gothic Pro M" pitchFamily="34" charset="-128"/>
                <a:ea typeface="Kozuka Gothic Pro M" pitchFamily="34" charset="-128"/>
              </a:rPr>
              <a:t>each entry</a:t>
            </a:r>
          </a:p>
        </p:txBody>
      </p:sp>
      <p:cxnSp>
        <p:nvCxnSpPr>
          <p:cNvPr id="14" name="Straight Arrow Connector 13"/>
          <p:cNvCxnSpPr>
            <a:stCxn id="11" idx="3"/>
          </p:cNvCxnSpPr>
          <p:nvPr/>
        </p:nvCxnSpPr>
        <p:spPr>
          <a:xfrm flipV="1">
            <a:off x="4696355" y="5084661"/>
            <a:ext cx="720915" cy="732180"/>
          </a:xfrm>
          <a:prstGeom prst="straightConnector1">
            <a:avLst/>
          </a:prstGeom>
          <a:ln w="3492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0"/>
            <a:endCxn id="6" idx="4"/>
          </p:cNvCxnSpPr>
          <p:nvPr/>
        </p:nvCxnSpPr>
        <p:spPr>
          <a:xfrm flipH="1" flipV="1">
            <a:off x="7294776" y="3553205"/>
            <a:ext cx="157899" cy="1378246"/>
          </a:xfrm>
          <a:prstGeom prst="straightConnector1">
            <a:avLst/>
          </a:prstGeom>
          <a:ln w="3492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966302" y="2034874"/>
            <a:ext cx="315799" cy="329237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848676" y="1465508"/>
            <a:ext cx="2081019" cy="70788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 w="190500" h="38100"/>
          </a:sp3d>
        </p:spPr>
        <p:txBody>
          <a:bodyPr wrap="none" rtlCol="0" anchor="b" anchorCtr="1">
            <a:spAutoFit/>
            <a:sp3d extrusionH="57150" prstMaterial="plastic">
              <a:extrusionClr>
                <a:schemeClr val="tx1"/>
              </a:extrusionClr>
            </a:sp3d>
          </a:bodyPr>
          <a:lstStyle/>
          <a:p>
            <a:pPr algn="ctr"/>
            <a:r>
              <a:rPr lang="en-US" sz="2000" dirty="0" smtClean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reflection endPos="0" dist="50800" dir="5400000" sy="-100000" algn="bl" rotWithShape="0"/>
                </a:effectLst>
                <a:latin typeface="Kozuka Gothic Pro M" pitchFamily="34" charset="-128"/>
                <a:ea typeface="Kozuka Gothic Pro M" pitchFamily="34" charset="-128"/>
              </a:rPr>
              <a:t>curly braces</a:t>
            </a:r>
          </a:p>
          <a:p>
            <a:pPr algn="ctr"/>
            <a:r>
              <a:rPr lang="en-US" sz="2000" dirty="0" smtClean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reflection endPos="0" dist="50800" dir="5400000" sy="-100000" algn="bl" rotWithShape="0"/>
                </a:effectLst>
                <a:latin typeface="Kozuka Gothic Pro M" pitchFamily="34" charset="-128"/>
                <a:ea typeface="Kozuka Gothic Pro M" pitchFamily="34" charset="-128"/>
              </a:rPr>
              <a:t>wrap collections</a:t>
            </a:r>
          </a:p>
        </p:txBody>
      </p:sp>
      <p:sp>
        <p:nvSpPr>
          <p:cNvPr id="24" name="Oval 23"/>
          <p:cNvSpPr/>
          <p:nvPr/>
        </p:nvSpPr>
        <p:spPr>
          <a:xfrm>
            <a:off x="586349" y="1680931"/>
            <a:ext cx="315799" cy="329237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23" idx="1"/>
            <a:endCxn id="24" idx="6"/>
          </p:cNvCxnSpPr>
          <p:nvPr/>
        </p:nvCxnSpPr>
        <p:spPr>
          <a:xfrm flipH="1">
            <a:off x="902148" y="1819451"/>
            <a:ext cx="2946528" cy="26099"/>
          </a:xfrm>
          <a:prstGeom prst="straightConnector1">
            <a:avLst/>
          </a:prstGeom>
          <a:ln w="3492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1"/>
            <a:endCxn id="22" idx="7"/>
          </p:cNvCxnSpPr>
          <p:nvPr/>
        </p:nvCxnSpPr>
        <p:spPr>
          <a:xfrm flipH="1">
            <a:off x="3235853" y="1819451"/>
            <a:ext cx="612823" cy="263639"/>
          </a:xfrm>
          <a:prstGeom prst="straightConnector1">
            <a:avLst/>
          </a:prstGeom>
          <a:ln w="3492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09B89-D0CF-A845-B634-B7EBD3E8DDB4}" type="datetime1">
              <a:rPr lang="en-US" smtClean="0"/>
              <a:t>10/20/17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ITWS 1100 - Intro ITWS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E279-2BB6-174C-8F59-E574E2A1A9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21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Object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way to represent JavaScript data </a:t>
            </a:r>
          </a:p>
          <a:p>
            <a:pPr lvl="1"/>
            <a:r>
              <a:rPr lang="en-US" dirty="0" smtClean="0"/>
              <a:t>for data interchange</a:t>
            </a:r>
          </a:p>
          <a:p>
            <a:pPr lvl="1"/>
            <a:r>
              <a:rPr lang="en-US" dirty="0" smtClean="0"/>
              <a:t>lightweight</a:t>
            </a:r>
          </a:p>
          <a:p>
            <a:pPr lvl="1"/>
            <a:r>
              <a:rPr lang="en-US" dirty="0" smtClean="0"/>
              <a:t>human readable (i.e. text-based)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Consists of two data structures:</a:t>
            </a:r>
          </a:p>
          <a:p>
            <a:pPr lvl="1"/>
            <a:r>
              <a:rPr lang="en-US" dirty="0" smtClean="0"/>
              <a:t>Collections</a:t>
            </a:r>
          </a:p>
          <a:p>
            <a:pPr lvl="2"/>
            <a:r>
              <a:rPr lang="en-US" dirty="0" smtClean="0"/>
              <a:t>A collection of "name" : "value" pairs (an object)</a:t>
            </a:r>
          </a:p>
          <a:p>
            <a:pPr lvl="1"/>
            <a:r>
              <a:rPr lang="en-US" dirty="0" smtClean="0"/>
              <a:t>Arrays </a:t>
            </a:r>
          </a:p>
          <a:p>
            <a:pPr lvl="2"/>
            <a:r>
              <a:rPr lang="en-US" dirty="0" smtClean="0"/>
              <a:t>a list of values</a:t>
            </a:r>
            <a:r>
              <a:rPr lang="en-US" dirty="0"/>
              <a:t> </a:t>
            </a:r>
            <a:r>
              <a:rPr lang="en-US" dirty="0" smtClean="0"/>
              <a:t>or objects (including arrays)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211CD-4D14-DC41-B2E1-C3A64B2F5380}" type="datetime1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ITWS 1100 - Intro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E279-2BB6-174C-8F59-E574E2A1A9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61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as a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assign JSON to a variable in JavaScript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name = {"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first":"Peter","last":"Jackson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dirty="0" smtClean="0"/>
              <a:t>and access its values using dot notation</a:t>
            </a:r>
            <a:br>
              <a:rPr lang="en-US" dirty="0" smtClean="0"/>
            </a:b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alert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("Name is " +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name.first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 " "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name.last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313" y="4007183"/>
            <a:ext cx="338137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CCDA-5D3D-0C4A-9798-4731603E1F7A}" type="datetime1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ITWS 1100 - Intro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E279-2BB6-174C-8F59-E574E2A1A9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77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JSON </a:t>
            </a:r>
            <a:r>
              <a:rPr lang="en-US" dirty="0"/>
              <a:t>Lint:</a:t>
            </a:r>
            <a:br>
              <a:rPr lang="en-US" dirty="0"/>
            </a:br>
            <a:r>
              <a:rPr lang="en-US" dirty="0">
                <a:hlinkClick r:id="rId2"/>
              </a:rPr>
              <a:t>http://www.jsonlint.com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212" y="2556725"/>
            <a:ext cx="5593576" cy="362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A4DFF-29A0-FD48-91EF-307EE3CAECA5}" type="datetime1">
              <a:rPr lang="en-US" smtClean="0"/>
              <a:t>10/20/17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ITWS 1100 - Intro ITWS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E279-2BB6-174C-8F59-E574E2A1A9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967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IT-Them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4925" cmpd="sng"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/>
          <a:lightRig rig="threePt" dir="t"/>
        </a:scene3d>
        <a:sp3d>
          <a:bevelT w="190500" h="38100"/>
        </a:sp3d>
      </a:spPr>
      <a:bodyPr wrap="square" rtlCol="0" anchor="b" anchorCtr="1">
        <a:spAutoFit/>
        <a:sp3d extrusionH="57150" prstMaterial="plastic">
          <a:extrusionClr>
            <a:schemeClr val="tx1"/>
          </a:extrusionClr>
        </a:sp3d>
      </a:bodyPr>
      <a:lstStyle>
        <a:defPPr algn="ctr">
          <a:defRPr sz="1400" dirty="0" smtClean="0">
            <a:solidFill>
              <a:schemeClr val="tx2">
                <a:lumMod val="75000"/>
                <a:lumOff val="25000"/>
              </a:schemeClr>
            </a:solidFill>
            <a:effectLst>
              <a:glow>
                <a:schemeClr val="accent1">
                  <a:alpha val="40000"/>
                </a:schemeClr>
              </a:glow>
              <a:reflection endPos="0" dist="50800" dir="5400000" sy="-100000" algn="bl" rotWithShape="0"/>
            </a:effectLst>
            <a:latin typeface="Kozuka Gothic Pro M" pitchFamily="34" charset="-128"/>
            <a:ea typeface="Kozuka Gothic Pro M" pitchFamily="34" charset="-128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IntroIT-Theme</Template>
  <TotalTime>6800</TotalTime>
  <Words>347</Words>
  <Application>Microsoft Macintosh PowerPoint</Application>
  <PresentationFormat>On-screen Show (4:3)</PresentationFormat>
  <Paragraphs>102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Bitstream Vera Sans</vt:lpstr>
      <vt:lpstr>Calibri</vt:lpstr>
      <vt:lpstr>Courier New</vt:lpstr>
      <vt:lpstr>Kozuka Gothic Pro M</vt:lpstr>
      <vt:lpstr>ＭＳ Ｐゴシック</vt:lpstr>
      <vt:lpstr>ＭＳ ゴシック</vt:lpstr>
      <vt:lpstr>News Gothic MT</vt:lpstr>
      <vt:lpstr>Times New Roman</vt:lpstr>
      <vt:lpstr>Wingdings</vt:lpstr>
      <vt:lpstr>Wingdings 2</vt:lpstr>
      <vt:lpstr>Arial</vt:lpstr>
      <vt:lpstr>IntroIT-Theme</vt:lpstr>
      <vt:lpstr>JavaScript: JSON</vt:lpstr>
      <vt:lpstr>JSON</vt:lpstr>
      <vt:lpstr>XML like so...</vt:lpstr>
      <vt:lpstr>JSON like so.</vt:lpstr>
      <vt:lpstr>Even Simpler JSON</vt:lpstr>
      <vt:lpstr>Basic JSON Format</vt:lpstr>
      <vt:lpstr>JavaScript Object Notation</vt:lpstr>
      <vt:lpstr>JSON as a Variable</vt:lpstr>
      <vt:lpstr>JSON Validation</vt:lpstr>
      <vt:lpstr>Arrays 1 of 2</vt:lpstr>
      <vt:lpstr>Arrays 2 of 2</vt:lpstr>
      <vt:lpstr>JSON with an Array</vt:lpstr>
      <vt:lpstr>Playing with JSON</vt:lpstr>
      <vt:lpstr>jQuery  has tools to help us process JSON  http://learn.jquery.com/</vt:lpstr>
    </vt:vector>
  </TitlesOfParts>
  <Company>Rensselaer Polytechnic Institute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Patrick West</dc:creator>
  <cp:lastModifiedBy>Richard Plotka</cp:lastModifiedBy>
  <cp:revision>265</cp:revision>
  <dcterms:created xsi:type="dcterms:W3CDTF">2009-09-17T04:14:33Z</dcterms:created>
  <dcterms:modified xsi:type="dcterms:W3CDTF">2017-10-20T19:04:32Z</dcterms:modified>
</cp:coreProperties>
</file>