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57" r:id="rId2"/>
    <p:sldId id="332" r:id="rId3"/>
    <p:sldId id="333" r:id="rId4"/>
    <p:sldId id="335" r:id="rId5"/>
    <p:sldId id="33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/>
        </p14:section>
        <p14:section name="Untitled Section" id="{19AD11D4-CC0C-224C-BA02-77F558C1ADEE}">
          <p14:sldIdLst>
            <p14:sldId id="257"/>
            <p14:sldId id="332"/>
            <p14:sldId id="333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B04-97F9-A64B-88CC-672719350ABA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6425-1A13-BF46-AFD2-E96E4B76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2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7AA9-46E8-2E4E-BEA5-C469C1A76C4F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54DC-4AB8-8F4A-B8E7-331BBA491A6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057-84DC-CE4B-8504-B365DA8A4743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221-9918-A947-99B1-275E4D564197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4C5D-8C6A-F34C-A374-06B61C4F387D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A2F8-3291-4C44-B50B-15CDEBB96482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B44BE0-D3D5-474D-B017-8F7DC4F0787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7692-CB30-DF4B-B74D-A5A3D0188A27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DE34-FC8B-5B42-87A3-52D2D508A9BD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5EB-843E-F64A-B368-4CC1D827FBEF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5931-85B7-F641-A06C-9B45E05FAD5B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6A3D-46C2-CA49-BCCC-A1898EC8F486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16AD-2886-8C47-B8D7-2961C0A56957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B8EF-8CEB-C04B-AD11-948B876EE7C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ITWS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C07-5123-E94D-A241-D117E46BF2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wtproject.org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JavaScript_librar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about-jquery/how-jquery-work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Libraries:</a:t>
            </a:r>
            <a:br>
              <a:rPr lang="en-US"/>
            </a:br>
            <a:r>
              <a:rPr lang="en-US"/>
              <a:t>jQuery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Intro to JavaScript Libraries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F3F8-5FA0-4345-8C9B-085E59A54BA8}" type="datetime1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911765"/>
          </a:xfrm>
        </p:spPr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6" y="1062307"/>
            <a:ext cx="8639927" cy="4343496"/>
          </a:xfrm>
        </p:spPr>
        <p:txBody>
          <a:bodyPr/>
          <a:lstStyle/>
          <a:p>
            <a:r>
              <a:rPr lang="en-US" sz="2000" dirty="0"/>
              <a:t>Collections of JavaScript classes and functions that provide building blocks for web applications</a:t>
            </a:r>
          </a:p>
          <a:p>
            <a:r>
              <a:rPr lang="en-US" sz="2000" dirty="0"/>
              <a:t>Simplify development by taking care of common needs, e.g. AJAX, CSS changes</a:t>
            </a:r>
          </a:p>
          <a:p>
            <a:r>
              <a:rPr lang="en-US" sz="2000" dirty="0"/>
              <a:t>Helps with cross-browser standardization</a:t>
            </a:r>
          </a:p>
          <a:p>
            <a:pPr lvl="1"/>
            <a:r>
              <a:rPr lang="en-US" sz="2000" dirty="0"/>
              <a:t>If the Library providers (company or community) handles the browser idiosyncrasies, then you don’t have to</a:t>
            </a:r>
          </a:p>
          <a:p>
            <a:r>
              <a:rPr lang="en-US" sz="2000" dirty="0"/>
              <a:t>There are many libraries.  Examples include:</a:t>
            </a:r>
          </a:p>
          <a:p>
            <a:pPr lvl="1"/>
            <a:r>
              <a:rPr lang="en-US" sz="2000" dirty="0" err="1">
                <a:hlinkClick r:id="rId2"/>
              </a:rPr>
              <a:t>jQuery</a:t>
            </a:r>
            <a:endParaRPr lang="en-US" sz="2000" dirty="0"/>
          </a:p>
          <a:p>
            <a:pPr lvl="1"/>
            <a:r>
              <a:rPr lang="en-US" sz="2000" dirty="0"/>
              <a:t>Google Web Toolkit (</a:t>
            </a:r>
            <a:r>
              <a:rPr lang="en-US" sz="2000" dirty="0">
                <a:hlinkClick r:id="rId3"/>
              </a:rPr>
              <a:t>GWT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Prototype, React, Angular ... and </a:t>
            </a:r>
            <a:r>
              <a:rPr lang="en-US" sz="2000" dirty="0">
                <a:hlinkClick r:id="rId4"/>
              </a:rPr>
              <a:t>many more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9517-B5EE-F64A-BD34-63774F439DD7}" type="datetime1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of the more popular libraries</a:t>
            </a:r>
          </a:p>
          <a:p>
            <a:r>
              <a:rPr lang="en-US"/>
              <a:t>Used by Google,  Amazon, IBM, Microsoft, Twitter, Dell, Best Buy, NBC, EA, Match.com, ESPN, CBS News, and Bank of America  (to name a few)</a:t>
            </a:r>
          </a:p>
          <a:p>
            <a:r>
              <a:rPr lang="en-US"/>
              <a:t>Very easy to use and excellent documentation</a:t>
            </a:r>
          </a:p>
          <a:p>
            <a:r>
              <a:rPr lang="en-US">
                <a:hlinkClick r:id="rId2"/>
              </a:rPr>
              <a:t>http://jquery.com</a:t>
            </a:r>
            <a:br>
              <a:rPr lang="en-US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2B20-B880-EE48-B1CE-7B014A6A85C9}" type="datetime1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28" y="1600008"/>
            <a:ext cx="8695549" cy="434349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() function is the single, global function by which we interact with </a:t>
            </a:r>
            <a:r>
              <a:rPr lang="en-US" dirty="0" err="1"/>
              <a:t>jQuery</a:t>
            </a:r>
            <a:r>
              <a:rPr lang="en-US" dirty="0"/>
              <a:t>.  </a:t>
            </a:r>
          </a:p>
          <a:p>
            <a:r>
              <a:rPr lang="en-US" dirty="0"/>
              <a:t>jQuery defines "$" as a shortcut to the jQuery() function.</a:t>
            </a:r>
          </a:p>
          <a:p>
            <a:pPr lvl="1"/>
            <a:r>
              <a:rPr lang="en-US" sz="2800" dirty="0">
                <a:latin typeface="Adobe Garamond Pro" charset="0"/>
                <a:ea typeface="Adobe Garamond Pro" charset="0"/>
                <a:cs typeface="Adobe Garamond Pro" charset="0"/>
              </a:rPr>
              <a:t>jQuery("p"); </a:t>
            </a:r>
            <a:r>
              <a:rPr lang="en-US" dirty="0"/>
              <a:t>is equivalent to </a:t>
            </a:r>
            <a:r>
              <a:rPr lang="en-US" sz="2800" dirty="0">
                <a:latin typeface="Adobe Garamond Pro" charset="0"/>
                <a:ea typeface="Adobe Garamond Pro" charset="0"/>
                <a:cs typeface="Adobe Garamond Pro" charset="0"/>
              </a:rPr>
              <a:t>$("p");</a:t>
            </a:r>
          </a:p>
          <a:p>
            <a:r>
              <a:rPr lang="en-US" dirty="0"/>
              <a:t>We can pass objects into the </a:t>
            </a:r>
            <a:r>
              <a:rPr lang="en-US" dirty="0" err="1"/>
              <a:t>jQuery</a:t>
            </a:r>
            <a:r>
              <a:rPr lang="en-US" dirty="0"/>
              <a:t>() function using a CSS selector string.  This will return the set of elements matching the selector.  E.g. $("#menu </a:t>
            </a:r>
            <a:r>
              <a:rPr lang="en-US" dirty="0" err="1"/>
              <a:t>li.selected</a:t>
            </a:r>
            <a:r>
              <a:rPr lang="en-US" dirty="0"/>
              <a:t>")</a:t>
            </a:r>
          </a:p>
          <a:p>
            <a:r>
              <a:rPr lang="en-US" dirty="0"/>
              <a:t>It is common to chain methods together, e.g.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$("#content </a:t>
            </a:r>
            <a:r>
              <a:rPr lang="en-US" dirty="0" err="1">
                <a:latin typeface="Adobe Caslon Pro"/>
                <a:cs typeface="Adobe Caslon Pro"/>
              </a:rPr>
              <a:t>p.colorMe</a:t>
            </a:r>
            <a:r>
              <a:rPr lang="en-US" dirty="0">
                <a:latin typeface="Adobe Caslon Pro"/>
                <a:cs typeface="Adobe Caslon Pro"/>
              </a:rPr>
              <a:t>").</a:t>
            </a:r>
            <a:r>
              <a:rPr lang="en-US" dirty="0" err="1">
                <a:latin typeface="Adobe Caslon Pro"/>
                <a:cs typeface="Adobe Caslon Pro"/>
              </a:rPr>
              <a:t>css</a:t>
            </a:r>
            <a:r>
              <a:rPr lang="en-US" dirty="0">
                <a:latin typeface="Adobe Caslon Pro"/>
                <a:cs typeface="Adobe Caslon Pro"/>
              </a:rPr>
              <a:t>("</a:t>
            </a:r>
            <a:r>
              <a:rPr lang="en-US" dirty="0" err="1">
                <a:latin typeface="Adobe Caslon Pro"/>
                <a:cs typeface="Adobe Caslon Pro"/>
              </a:rPr>
              <a:t>color","red</a:t>
            </a:r>
            <a:r>
              <a:rPr lang="en-US" dirty="0">
                <a:latin typeface="Adobe Caslon Pro"/>
                <a:cs typeface="Adobe Caslon Pro"/>
              </a:rPr>
              <a:t>").hide().show("slow");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5A94-CF30-224A-9F7D-80231287935B}" type="datetime1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921036"/>
          </a:xfrm>
        </p:spPr>
        <p:txBody>
          <a:bodyPr/>
          <a:lstStyle/>
          <a:p>
            <a:r>
              <a:rPr lang="en-US" dirty="0"/>
              <a:t>For Lab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7" y="1062308"/>
            <a:ext cx="8848590" cy="4343496"/>
          </a:xfrm>
        </p:spPr>
        <p:txBody>
          <a:bodyPr/>
          <a:lstStyle/>
          <a:p>
            <a:r>
              <a:rPr lang="en-US" dirty="0"/>
              <a:t>Prior to Lab</a:t>
            </a:r>
          </a:p>
          <a:p>
            <a:pPr lvl="1"/>
            <a:r>
              <a:rPr lang="en-US" dirty="0"/>
              <a:t>Review the html, </a:t>
            </a:r>
            <a:r>
              <a:rPr lang="en-US" dirty="0" err="1"/>
              <a:t>css</a:t>
            </a:r>
            <a:r>
              <a:rPr lang="en-US" dirty="0"/>
              <a:t>, and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Read beginning sections on </a:t>
            </a:r>
            <a:br>
              <a:rPr lang="en-US" dirty="0"/>
            </a:br>
            <a:r>
              <a:rPr lang="en-US" dirty="0">
                <a:hlinkClick r:id="rId2"/>
              </a:rPr>
              <a:t>http://learn.jquery.com/about-jquery/how-jquery-works/</a:t>
            </a:r>
            <a:endParaRPr lang="en-US" sz="1800" dirty="0"/>
          </a:p>
          <a:p>
            <a:pPr lvl="2"/>
            <a:r>
              <a:rPr lang="en-US" dirty="0"/>
              <a:t>More info here </a:t>
            </a:r>
            <a:r>
              <a:rPr lang="en-US" sz="1600" dirty="0">
                <a:hlinkClick r:id="rId2"/>
              </a:rPr>
              <a:t>http://learn.jquery.com/about-jquery/how-jquery-works/</a:t>
            </a:r>
            <a:endParaRPr lang="en-US" dirty="0"/>
          </a:p>
          <a:p>
            <a:r>
              <a:rPr lang="en-US" dirty="0"/>
              <a:t>On Lab day</a:t>
            </a:r>
          </a:p>
          <a:p>
            <a:pPr lvl="1"/>
            <a:r>
              <a:rPr lang="en-US" dirty="0"/>
              <a:t>Download the lab6.zip file and unzip it to your lab 6 directory</a:t>
            </a:r>
          </a:p>
          <a:p>
            <a:pPr lvl="1"/>
            <a:r>
              <a:rPr lang="en-US" dirty="0"/>
              <a:t>Solve the four problems presented in lab6.js</a:t>
            </a:r>
          </a:p>
          <a:p>
            <a:pPr lvl="1"/>
            <a:r>
              <a:rPr lang="en-US" dirty="0"/>
              <a:t>Post lab 6 to your </a:t>
            </a:r>
            <a:r>
              <a:rPr lang="en-US" dirty="0" err="1"/>
              <a:t>iit</a:t>
            </a:r>
            <a:r>
              <a:rPr lang="en-US" dirty="0"/>
              <a:t> website, link it to your projects page, then include the hyperlink to your projects page in the readme file for lab 6.</a:t>
            </a:r>
          </a:p>
          <a:p>
            <a:r>
              <a:rPr lang="en-US" dirty="0"/>
              <a:t>Lab is due by </a:t>
            </a:r>
            <a:r>
              <a:rPr lang="en-US" dirty="0" err="1"/>
              <a:t>EoD</a:t>
            </a:r>
            <a:r>
              <a:rPr lang="en-US" dirty="0"/>
              <a:t> Monday, March 26, 2018.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6193-C6C2-8E4C-A70D-E983EA9FD888}" type="datetime1">
              <a:rPr lang="en-US" smtClean="0"/>
              <a:pPr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DC07-5123-E94D-A241-D117E46BF2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33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7527</TotalTime>
  <Words>291</Words>
  <Application>Microsoft Macintosh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Kozuka Gothic Pro M</vt:lpstr>
      <vt:lpstr>ＭＳ Ｐゴシック</vt:lpstr>
      <vt:lpstr>Adobe Caslon Pro</vt:lpstr>
      <vt:lpstr>Adobe Garamond Pro</vt:lpstr>
      <vt:lpstr>Arial</vt:lpstr>
      <vt:lpstr>Bitstream Vera Sans</vt:lpstr>
      <vt:lpstr>Calibri</vt:lpstr>
      <vt:lpstr>News Gothic MT</vt:lpstr>
      <vt:lpstr>Times New Roman</vt:lpstr>
      <vt:lpstr>Wingdings</vt:lpstr>
      <vt:lpstr>Wingdings 2</vt:lpstr>
      <vt:lpstr>IntroIT-Theme</vt:lpstr>
      <vt:lpstr>JavaScript Libraries: jQuery</vt:lpstr>
      <vt:lpstr>JavaScript Libraries</vt:lpstr>
      <vt:lpstr>jQuery</vt:lpstr>
      <vt:lpstr>jQuery Basics</vt:lpstr>
      <vt:lpstr>For Lab 6</vt:lpstr>
    </vt:vector>
  </TitlesOfParts>
  <Company>Rensselaer Polytechnic Institute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258</cp:revision>
  <dcterms:created xsi:type="dcterms:W3CDTF">2009-09-17T04:14:33Z</dcterms:created>
  <dcterms:modified xsi:type="dcterms:W3CDTF">2018-03-20T15:09:51Z</dcterms:modified>
</cp:coreProperties>
</file>