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5" r:id="rId1"/>
  </p:sldMasterIdLst>
  <p:notesMasterIdLst>
    <p:notesMasterId r:id="rId25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2"/>
    <p:restoredTop sz="94708"/>
  </p:normalViewPr>
  <p:slideViewPr>
    <p:cSldViewPr snapToGrid="0" snapToObjects="1">
      <p:cViewPr varScale="1">
        <p:scale>
          <a:sx n="43" d="100"/>
          <a:sy n="43" d="100"/>
        </p:scale>
        <p:origin x="216" y="24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D708D7-9E72-0349-99B9-084D22E9981F}" type="datetimeFigureOut">
              <a:rPr lang="en-US" smtClean="0"/>
              <a:t>3/18/18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34ED48-821E-1D49-BAA6-A7A16B8609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0092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Animation property </a:t>
            </a:r>
            <a:r>
              <a:rPr lang="en-US"/>
              <a:t>for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34ED48-821E-1D49-BAA6-A7A16B8609C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6045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27680" y="1294697"/>
            <a:ext cx="6488640" cy="3153931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lIns="91430" tIns="45715" rIns="91430" bIns="45715">
            <a:normAutofit/>
          </a:bodyPr>
          <a:lstStyle/>
          <a:p>
            <a:pPr defTabSz="912973">
              <a:lnSpc>
                <a:spcPct val="96000"/>
              </a:lnSpc>
              <a:spcBef>
                <a:spcPts val="1996"/>
              </a:spcBef>
              <a:buClr>
                <a:srgbClr val="6FB7D7"/>
              </a:buClr>
              <a:buSzPct val="110000"/>
              <a:buFont typeface="Wingdings 2" pitchFamily="-109" charset="2"/>
              <a:buNone/>
              <a:defRPr/>
            </a:pPr>
            <a:endParaRPr lang="en-US" sz="3200">
              <a:solidFill>
                <a:srgbClr val="595959"/>
              </a:solidFill>
              <a:latin typeface="Kozuka Gothic Pro M" pitchFamily="34" charset="-128"/>
              <a:ea typeface="Kozuka Gothic Pro M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3360" y="1286054"/>
            <a:ext cx="6498158" cy="3179854"/>
          </a:xfrm>
        </p:spPr>
        <p:txBody>
          <a:bodyPr rtlCol="0" anchor="ctr" anchorCtr="0">
            <a:noAutofit/>
          </a:bodyPr>
          <a:lstStyle>
            <a:lvl1pPr marL="0" indent="0" algn="ctr" defTabSz="914305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Kozuka Gothic Pro M" pitchFamily="34" charset="-128"/>
                <a:ea typeface="Kozuka Gothic Pro M" pitchFamily="34" charset="-128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2" y="4517049"/>
            <a:ext cx="6498159" cy="916641"/>
          </a:xfrm>
        </p:spPr>
        <p:txBody>
          <a:bodyPr rtlCol="0">
            <a:normAutofit/>
          </a:bodyPr>
          <a:lstStyle>
            <a:lvl1pPr marL="0" indent="0" algn="ctr" defTabSz="914305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Kozuka Gothic Pro M" pitchFamily="34" charset="-128"/>
                <a:ea typeface="Kozuka Gothic Pro M" pitchFamily="34" charset="-128"/>
                <a:cs typeface="+mn-cs"/>
              </a:defRPr>
            </a:lvl1pPr>
            <a:lvl2pPr marL="4571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8F943-AD82-764B-8F3A-9673A5F7FC7F}" type="datetime1">
              <a:rPr lang="en-US" smtClean="0"/>
              <a:t>3/18/18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ITWS 1100 - Intro ITWS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8E279-2BB6-174C-8F59-E574E2A1A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94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3"/>
            <a:ext cx="4079545" cy="1162050"/>
          </a:xfrm>
        </p:spPr>
        <p:txBody>
          <a:bodyPr/>
          <a:lstStyle>
            <a:lvl1pPr algn="ctr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153" indent="0">
              <a:buNone/>
              <a:defRPr sz="1200"/>
            </a:lvl2pPr>
            <a:lvl3pPr marL="914305" indent="0">
              <a:buNone/>
              <a:defRPr sz="1000"/>
            </a:lvl3pPr>
            <a:lvl4pPr marL="1371458" indent="0">
              <a:buNone/>
              <a:defRPr sz="900"/>
            </a:lvl4pPr>
            <a:lvl5pPr marL="1828610" indent="0">
              <a:buNone/>
              <a:defRPr sz="900"/>
            </a:lvl5pPr>
            <a:lvl6pPr marL="2285763" indent="0">
              <a:buNone/>
              <a:defRPr sz="900"/>
            </a:lvl6pPr>
            <a:lvl7pPr marL="2742915" indent="0">
              <a:buNone/>
              <a:defRPr sz="900"/>
            </a:lvl7pPr>
            <a:lvl8pPr marL="3200068" indent="0">
              <a:buNone/>
              <a:defRPr sz="900"/>
            </a:lvl8pPr>
            <a:lvl9pPr marL="365722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3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rtlCol="0">
            <a:normAutofit/>
          </a:bodyPr>
          <a:lstStyle>
            <a:lvl1pPr marL="0" indent="0" algn="l" defTabSz="914305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53" indent="0">
              <a:buNone/>
              <a:defRPr sz="2800"/>
            </a:lvl2pPr>
            <a:lvl3pPr marL="914305" indent="0">
              <a:buNone/>
              <a:defRPr sz="2400"/>
            </a:lvl3pPr>
            <a:lvl4pPr marL="1371458" indent="0">
              <a:buNone/>
              <a:defRPr sz="2000"/>
            </a:lvl4pPr>
            <a:lvl5pPr marL="1828610" indent="0">
              <a:buNone/>
              <a:defRPr sz="2000"/>
            </a:lvl5pPr>
            <a:lvl6pPr marL="2285763" indent="0">
              <a:buNone/>
              <a:defRPr sz="2000"/>
            </a:lvl6pPr>
            <a:lvl7pPr marL="2742915" indent="0">
              <a:buNone/>
              <a:defRPr sz="2000"/>
            </a:lvl7pPr>
            <a:lvl8pPr marL="3200068" indent="0">
              <a:buNone/>
              <a:defRPr sz="2000"/>
            </a:lvl8pPr>
            <a:lvl9pPr marL="365722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noProof="0"/>
          </a:p>
        </p:txBody>
      </p:sp>
    </p:spTree>
    <p:extLst>
      <p:ext uri="{BB962C8B-B14F-4D97-AF65-F5344CB8AC3E}">
        <p14:creationId xmlns:p14="http://schemas.microsoft.com/office/powerpoint/2010/main" val="4037228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798816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765865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481" y="273629"/>
            <a:ext cx="8228160" cy="11434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495304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9BB6543-56B8-FF41-A170-2D65D75778A6}" type="datetime1">
              <a:rPr lang="en-US" smtClean="0"/>
              <a:t>3/18/18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ITWS 1100 - Intro ITWS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7C20D37-64B0-3C48-AE7D-59E33C2B6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32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97E8E-2B6C-3F4B-943B-12D63FAFA2AB}" type="datetime1">
              <a:rPr lang="en-US" smtClean="0"/>
              <a:t>3/18/18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ITWS 1100 - Intro ITWS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8E279-2BB6-174C-8F59-E574E2A1A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920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9" y="3352802"/>
            <a:ext cx="8416925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9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1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153" indent="0">
              <a:buNone/>
              <a:defRPr sz="2800"/>
            </a:lvl2pPr>
            <a:lvl3pPr marL="914305" indent="0">
              <a:buNone/>
              <a:defRPr sz="2400"/>
            </a:lvl3pPr>
            <a:lvl4pPr marL="1371458" indent="0">
              <a:buNone/>
              <a:defRPr sz="2000"/>
            </a:lvl4pPr>
            <a:lvl5pPr marL="1828610" indent="0">
              <a:buNone/>
              <a:defRPr sz="2000"/>
            </a:lvl5pPr>
            <a:lvl6pPr marL="2285763" indent="0">
              <a:buNone/>
              <a:defRPr sz="2000"/>
            </a:lvl6pPr>
            <a:lvl7pPr marL="2742915" indent="0">
              <a:buNone/>
              <a:defRPr sz="2000"/>
            </a:lvl7pPr>
            <a:lvl8pPr marL="3200068" indent="0">
              <a:buNone/>
              <a:defRPr sz="2000"/>
            </a:lvl8pPr>
            <a:lvl9pPr marL="365722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noProof="0"/>
          </a:p>
        </p:txBody>
      </p:sp>
    </p:spTree>
    <p:extLst>
      <p:ext uri="{BB962C8B-B14F-4D97-AF65-F5344CB8AC3E}">
        <p14:creationId xmlns:p14="http://schemas.microsoft.com/office/powerpoint/2010/main" val="1579941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6" y="2403145"/>
            <a:ext cx="8056563" cy="1362075"/>
          </a:xfrm>
        </p:spPr>
        <p:txBody>
          <a:bodyPr/>
          <a:lstStyle>
            <a:lvl1pPr algn="ctr">
              <a:defRPr sz="46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6" y="3736005"/>
            <a:ext cx="8056563" cy="1500187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15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0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5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1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1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6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67128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2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24826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5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153" indent="0">
              <a:buNone/>
              <a:defRPr sz="2000" b="1"/>
            </a:lvl2pPr>
            <a:lvl3pPr marL="914305" indent="0">
              <a:buNone/>
              <a:defRPr sz="1800" b="1"/>
            </a:lvl3pPr>
            <a:lvl4pPr marL="1371458" indent="0">
              <a:buNone/>
              <a:defRPr sz="1600" b="1"/>
            </a:lvl4pPr>
            <a:lvl5pPr marL="1828610" indent="0">
              <a:buNone/>
              <a:defRPr sz="1600" b="1"/>
            </a:lvl5pPr>
            <a:lvl6pPr marL="2285763" indent="0">
              <a:buNone/>
              <a:defRPr sz="1600" b="1"/>
            </a:lvl6pPr>
            <a:lvl7pPr marL="2742915" indent="0">
              <a:buNone/>
              <a:defRPr sz="1600" b="1"/>
            </a:lvl7pPr>
            <a:lvl8pPr marL="3200068" indent="0">
              <a:buNone/>
              <a:defRPr sz="1600" b="1"/>
            </a:lvl8pPr>
            <a:lvl9pPr marL="365722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6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5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153" indent="0">
              <a:buNone/>
              <a:defRPr sz="2000" b="1"/>
            </a:lvl2pPr>
            <a:lvl3pPr marL="914305" indent="0">
              <a:buNone/>
              <a:defRPr sz="1800" b="1"/>
            </a:lvl3pPr>
            <a:lvl4pPr marL="1371458" indent="0">
              <a:buNone/>
              <a:defRPr sz="1600" b="1"/>
            </a:lvl4pPr>
            <a:lvl5pPr marL="1828610" indent="0">
              <a:buNone/>
              <a:defRPr sz="1600" b="1"/>
            </a:lvl5pPr>
            <a:lvl6pPr marL="2285763" indent="0">
              <a:buNone/>
              <a:defRPr sz="1600" b="1"/>
            </a:lvl6pPr>
            <a:lvl7pPr marL="2742915" indent="0">
              <a:buNone/>
              <a:defRPr sz="1600" b="1"/>
            </a:lvl7pPr>
            <a:lvl8pPr marL="3200068" indent="0">
              <a:buNone/>
              <a:defRPr sz="1600" b="1"/>
            </a:lvl8pPr>
            <a:lvl9pPr marL="365722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6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38812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44200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1860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3"/>
            <a:ext cx="3840480" cy="1162050"/>
          </a:xfrm>
        </p:spPr>
        <p:txBody>
          <a:bodyPr/>
          <a:lstStyle>
            <a:lvl1pPr algn="ctr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5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153" indent="0">
              <a:buNone/>
              <a:defRPr sz="1200"/>
            </a:lvl2pPr>
            <a:lvl3pPr marL="914305" indent="0">
              <a:buNone/>
              <a:defRPr sz="1000"/>
            </a:lvl3pPr>
            <a:lvl4pPr marL="1371458" indent="0">
              <a:buNone/>
              <a:defRPr sz="900"/>
            </a:lvl4pPr>
            <a:lvl5pPr marL="1828610" indent="0">
              <a:buNone/>
              <a:defRPr sz="900"/>
            </a:lvl5pPr>
            <a:lvl6pPr marL="2285763" indent="0">
              <a:buNone/>
              <a:defRPr sz="900"/>
            </a:lvl6pPr>
            <a:lvl7pPr marL="2742915" indent="0">
              <a:buNone/>
              <a:defRPr sz="900"/>
            </a:lvl7pPr>
            <a:lvl8pPr marL="3200068" indent="0">
              <a:buNone/>
              <a:defRPr sz="900"/>
            </a:lvl8pPr>
            <a:lvl9pPr marL="365722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23418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/>
          <p:cNvSpPr>
            <a:spLocks noGrp="1"/>
          </p:cNvSpPr>
          <p:nvPr>
            <p:ph type="title"/>
          </p:nvPr>
        </p:nvSpPr>
        <p:spPr bwMode="auto">
          <a:xfrm>
            <a:off x="548641" y="108012"/>
            <a:ext cx="8042400" cy="13364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0" tIns="45715" rIns="91430" bIns="45715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48641" y="1600008"/>
            <a:ext cx="8042400" cy="4343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0" tIns="45715" rIns="91430" bIns="457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DDDDB6-C732-9A4B-8775-A3D5A58EE86F}" type="datetime1">
              <a:rPr lang="en-US" smtClean="0"/>
              <a:t>3/18/18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ITWS 1100 - Intro ITWS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8E279-2BB6-174C-8F59-E574E2A1A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004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</p:sldLayoutIdLst>
  <p:hf hdr="0"/>
  <p:txStyles>
    <p:titleStyle>
      <a:lvl1pPr algn="ctr" defTabSz="912973" rtl="0" eaLnBrk="1" fontAlgn="base" hangingPunct="1">
        <a:spcBef>
          <a:spcPct val="0"/>
        </a:spcBef>
        <a:spcAft>
          <a:spcPct val="0"/>
        </a:spcAft>
        <a:defRPr sz="4600" kern="1200">
          <a:solidFill>
            <a:schemeClr val="accent1"/>
          </a:solidFill>
          <a:latin typeface="Kozuka Gothic Pro M" pitchFamily="34" charset="-128"/>
          <a:ea typeface="Kozuka Gothic Pro M" pitchFamily="34" charset="-128"/>
          <a:cs typeface="Kozuka Gothic Pro M" pitchFamily="34" charset="-128"/>
        </a:defRPr>
      </a:lvl1pPr>
      <a:lvl2pPr algn="ctr" defTabSz="912973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912973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912973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912973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9" charset="0"/>
          <a:ea typeface="ＭＳ Ｐゴシック" pitchFamily="-109" charset="-128"/>
          <a:cs typeface="ＭＳ Ｐゴシック" pitchFamily="-109" charset="-128"/>
        </a:defRPr>
      </a:lvl5pPr>
      <a:lvl6pPr marL="414726" algn="ctr" defTabSz="912973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9" charset="0"/>
          <a:ea typeface="ＭＳ Ｐゴシック" pitchFamily="-109" charset="-128"/>
          <a:cs typeface="ＭＳ Ｐゴシック" pitchFamily="-109" charset="-128"/>
        </a:defRPr>
      </a:lvl6pPr>
      <a:lvl7pPr marL="829452" algn="ctr" defTabSz="912973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9" charset="0"/>
          <a:ea typeface="ＭＳ Ｐゴシック" pitchFamily="-109" charset="-128"/>
          <a:cs typeface="ＭＳ Ｐゴシック" pitchFamily="-109" charset="-128"/>
        </a:defRPr>
      </a:lvl7pPr>
      <a:lvl8pPr marL="1244178" algn="ctr" defTabSz="912973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9" charset="0"/>
          <a:ea typeface="ＭＳ Ｐゴシック" pitchFamily="-109" charset="-128"/>
          <a:cs typeface="ＭＳ Ｐゴシック" pitchFamily="-109" charset="-128"/>
        </a:defRPr>
      </a:lvl8pPr>
      <a:lvl9pPr marL="1658904" algn="ctr" defTabSz="912973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8485" indent="-348485" algn="l" defTabSz="912973" rtl="0" eaLnBrk="1" fontAlgn="base" hangingPunct="1">
        <a:spcBef>
          <a:spcPts val="1996"/>
        </a:spcBef>
        <a:spcAft>
          <a:spcPct val="0"/>
        </a:spcAft>
        <a:buClr>
          <a:srgbClr val="6FB7D7"/>
        </a:buClr>
        <a:buSzPct val="110000"/>
        <a:buFont typeface="Wingdings 2" pitchFamily="18" charset="2"/>
        <a:buChar char=""/>
        <a:defRPr sz="2400" kern="1200">
          <a:solidFill>
            <a:srgbClr val="595959"/>
          </a:solidFill>
          <a:latin typeface="Kozuka Gothic Pro M" pitchFamily="34" charset="-128"/>
          <a:ea typeface="Kozuka Gothic Pro M" pitchFamily="34" charset="-128"/>
          <a:cs typeface="Kozuka Gothic Pro M" pitchFamily="34" charset="-128"/>
        </a:defRPr>
      </a:lvl1pPr>
      <a:lvl2pPr marL="685450" indent="-335525" algn="l" defTabSz="912973" rtl="0" eaLnBrk="1" fontAlgn="base" hangingPunct="1">
        <a:spcBef>
          <a:spcPts val="601"/>
        </a:spcBef>
        <a:spcAft>
          <a:spcPct val="0"/>
        </a:spcAft>
        <a:buClr>
          <a:srgbClr val="215D77"/>
        </a:buClr>
        <a:buSzPct val="110000"/>
        <a:buFont typeface="Wingdings 2" pitchFamily="18" charset="2"/>
        <a:buChar char=""/>
        <a:defRPr sz="2200" kern="1200">
          <a:solidFill>
            <a:srgbClr val="595959"/>
          </a:solidFill>
          <a:latin typeface="Kozuka Gothic Pro M" pitchFamily="34" charset="-128"/>
          <a:ea typeface="Kozuka Gothic Pro M" pitchFamily="34" charset="-128"/>
          <a:cs typeface="+mn-cs"/>
        </a:defRPr>
      </a:lvl2pPr>
      <a:lvl3pPr marL="967694" indent="-282244" algn="l" defTabSz="912973" rtl="0" eaLnBrk="1" fontAlgn="base" hangingPunct="1">
        <a:spcBef>
          <a:spcPts val="601"/>
        </a:spcBef>
        <a:spcAft>
          <a:spcPct val="0"/>
        </a:spcAft>
        <a:buClr>
          <a:srgbClr val="6FB7D7"/>
        </a:buClr>
        <a:buSzPct val="110000"/>
        <a:buFont typeface="Wingdings 2" pitchFamily="18" charset="2"/>
        <a:buChar char=""/>
        <a:defRPr sz="2000" kern="1200">
          <a:solidFill>
            <a:srgbClr val="595959"/>
          </a:solidFill>
          <a:latin typeface="Kozuka Gothic Pro M" pitchFamily="34" charset="-128"/>
          <a:ea typeface="Kozuka Gothic Pro M" pitchFamily="34" charset="-128"/>
          <a:cs typeface="+mn-cs"/>
        </a:defRPr>
      </a:lvl3pPr>
      <a:lvl4pPr marL="1262899" indent="-295205" algn="l" defTabSz="912973" rtl="0" eaLnBrk="1" fontAlgn="base" hangingPunct="1">
        <a:spcBef>
          <a:spcPts val="601"/>
        </a:spcBef>
        <a:spcAft>
          <a:spcPct val="0"/>
        </a:spcAft>
        <a:buClr>
          <a:srgbClr val="215D77"/>
        </a:buClr>
        <a:buSzPct val="110000"/>
        <a:buFont typeface="Wingdings 2" pitchFamily="18" charset="2"/>
        <a:buChar char=""/>
        <a:defRPr sz="1800" kern="1200">
          <a:solidFill>
            <a:srgbClr val="595959"/>
          </a:solidFill>
          <a:latin typeface="Kozuka Gothic Pro M" pitchFamily="34" charset="-128"/>
          <a:ea typeface="Kozuka Gothic Pro M" pitchFamily="34" charset="-128"/>
          <a:cs typeface="+mn-cs"/>
        </a:defRPr>
      </a:lvl4pPr>
      <a:lvl5pPr marL="1545143" indent="-282244" algn="l" defTabSz="912973" rtl="0" eaLnBrk="1" fontAlgn="base" hangingPunct="1">
        <a:spcBef>
          <a:spcPts val="601"/>
        </a:spcBef>
        <a:spcAft>
          <a:spcPct val="0"/>
        </a:spcAft>
        <a:buClr>
          <a:srgbClr val="6FB7D7"/>
        </a:buClr>
        <a:buSzPct val="110000"/>
        <a:buFont typeface="Wingdings 2" pitchFamily="18" charset="2"/>
        <a:buChar char=""/>
        <a:defRPr sz="1800" kern="1200">
          <a:solidFill>
            <a:srgbClr val="595959"/>
          </a:solidFill>
          <a:latin typeface="Kozuka Gothic Pro M" pitchFamily="34" charset="-128"/>
          <a:ea typeface="Kozuka Gothic Pro M" pitchFamily="34" charset="-128"/>
          <a:cs typeface="+mn-cs"/>
        </a:defRPr>
      </a:lvl5pPr>
      <a:lvl6pPr marL="2514340" indent="-228577" algn="l" defTabSz="91430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92" indent="-228577" algn="l" defTabSz="91430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45" indent="-228577" algn="l" defTabSz="91430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97" indent="-228577" algn="l" defTabSz="91430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3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5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58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0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63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15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68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20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droto.net/websys/jquery/attribute-selectors.html" TargetMode="External"/><Relationship Id="rId2" Type="http://schemas.openxmlformats.org/officeDocument/2006/relationships/hyperlink" Target="attribute-selectors.html" TargetMode="Externa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droto.net/websys/jquery/css-selectors.html" TargetMode="External"/><Relationship Id="rId2" Type="http://schemas.openxmlformats.org/officeDocument/2006/relationships/hyperlink" Target="css-selectors.html" TargetMode="Externa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droto.net/websys/jquery/html-manipulation.html" TargetMode="External"/><Relationship Id="rId2" Type="http://schemas.openxmlformats.org/officeDocument/2006/relationships/hyperlink" Target="html-manipulation.html" TargetMode="Externa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droto.net/websys/jquery/jq-on.html" TargetMode="External"/><Relationship Id="rId2" Type="http://schemas.openxmlformats.org/officeDocument/2006/relationships/hyperlink" Target="jq-on.html" TargetMode="Externa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callback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4" Type="http://schemas.openxmlformats.org/officeDocument/2006/relationships/hyperlink" Target="http://droto.net/websys/jquery/callback.html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jqueryui.com/download" TargetMode="Externa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droto.net/websys/jquery/jqui-interactions.html" TargetMode="External"/><Relationship Id="rId2" Type="http://schemas.openxmlformats.org/officeDocument/2006/relationships/hyperlink" Target="jqui-interactions.html" TargetMode="Externa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droto.net/websys/jquery/jqui-widgets.html" TargetMode="External"/><Relationship Id="rId2" Type="http://schemas.openxmlformats.org/officeDocument/2006/relationships/hyperlink" Target="jqui-widgets.html" TargetMode="Externa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jqueryui.com/themeroller/" TargetMode="Externa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droto.net/websys/jquery/examples.html" TargetMode="Externa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ajax.googleapis.com/ajax/libs/jquery/3.3.1/jque" TargetMode="External"/><Relationship Id="rId2" Type="http://schemas.openxmlformats.org/officeDocument/2006/relationships/hyperlink" Target="http://ajax.googleapis.com/ajax/libs/jquery/1.7.1/jque" TargetMode="External"/><Relationship Id="rId1" Type="http://schemas.openxmlformats.org/officeDocument/2006/relationships/slideLayout" Target="../slideLayouts/slideLayout14.xml"/><Relationship Id="rId4" Type="http://schemas.openxmlformats.org/officeDocument/2006/relationships/hyperlink" Target="http://ajax.microsoft.com/ajax/jquery/jquery-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droto.net/websys/jquery/element-selectors.html" TargetMode="External"/><Relationship Id="rId2" Type="http://schemas.openxmlformats.org/officeDocument/2006/relationships/hyperlink" Target="element-selectors.html" TargetMode="Externa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Intro to jQuery</a:t>
            </a:r>
            <a:endParaRPr lang="en-US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E9F1603D-5F65-5D48-BC49-DD89EC7614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8070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b="1" i="0" u="none" strike="noStrike" baseline="0">
                <a:solidFill>
                  <a:srgbClr val="345A8A"/>
                </a:solidFill>
                <a:latin typeface="Cambria"/>
                <a:ea typeface="ＭＳ ゴシック"/>
              </a:rPr>
              <a:t>Attribute Selectors</a:t>
            </a:r>
            <a:endParaRPr lang="en-US" b="1" i="0" u="none" strike="noStrike" baseline="0">
              <a:solidFill>
                <a:srgbClr val="345A8A"/>
              </a:solidFill>
              <a:latin typeface="Times New Roman"/>
              <a:ea typeface="ＭＳ ゴシック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rtl="0"/>
            <a:r>
              <a:rPr lang="en-US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jQuery</a:t>
            </a:r>
            <a:r>
              <a:rPr lang="en-US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uses </a:t>
            </a:r>
            <a:r>
              <a:rPr lang="en-US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XPath</a:t>
            </a:r>
            <a:r>
              <a:rPr lang="en-US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to select elements with the given attributes</a:t>
            </a:r>
          </a:p>
          <a:p>
            <a:pPr lvl="1" rtl="0"/>
            <a:r>
              <a:rPr lang="en-US" b="1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$("[</a:t>
            </a:r>
            <a:r>
              <a:rPr lang="en-US" b="1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href</a:t>
            </a:r>
            <a:r>
              <a:rPr lang="en-US" b="1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]")</a:t>
            </a:r>
            <a:r>
              <a:rPr lang="en-US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- selects all elements with the </a:t>
            </a:r>
            <a:r>
              <a:rPr lang="en-US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href</a:t>
            </a:r>
            <a:r>
              <a:rPr lang="en-US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attribute</a:t>
            </a:r>
          </a:p>
          <a:p>
            <a:pPr lvl="1" rtl="0"/>
            <a:r>
              <a:rPr lang="en-US" b="1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$("[name  = '</a:t>
            </a:r>
            <a:r>
              <a:rPr lang="en-US" b="1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fname</a:t>
            </a:r>
            <a:r>
              <a:rPr lang="en-US" b="1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']")</a:t>
            </a:r>
            <a:r>
              <a:rPr lang="en-US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- selects all elements where the name attribute is equal to "</a:t>
            </a:r>
            <a:r>
              <a:rPr lang="en-US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fname</a:t>
            </a:r>
            <a:r>
              <a:rPr lang="en-US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"</a:t>
            </a:r>
          </a:p>
          <a:p>
            <a:pPr lvl="1" rtl="0"/>
            <a:r>
              <a:rPr lang="en-US" b="1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$("[</a:t>
            </a:r>
            <a:r>
              <a:rPr lang="en-US" b="1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href</a:t>
            </a:r>
            <a:r>
              <a:rPr lang="en-US" b="1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 !='#']")</a:t>
            </a:r>
            <a:r>
              <a:rPr lang="en-US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 - selects all elements with </a:t>
            </a:r>
            <a:r>
              <a:rPr lang="en-US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href</a:t>
            </a:r>
            <a:r>
              <a:rPr lang="en-US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attribute does NOT equal "#"</a:t>
            </a:r>
          </a:p>
          <a:p>
            <a:pPr lvl="0" rtl="0"/>
            <a:r>
              <a:rPr lang="en-US" b="0" i="0" u="none" strike="noStrike" baseline="0" dirty="0">
                <a:solidFill>
                  <a:srgbClr val="0000FF"/>
                </a:solidFill>
                <a:latin typeface="Cambria"/>
                <a:ea typeface="ＭＳ ゴシック"/>
                <a:hlinkClick r:id="rId2" action="ppaction://hlinkfile"/>
              </a:rPr>
              <a:t>attribute-selectors.html</a:t>
            </a:r>
            <a:endParaRPr lang="en-US" b="0" i="0" u="none" strike="noStrike" baseline="0" dirty="0">
              <a:solidFill>
                <a:srgbClr val="4F81BD"/>
              </a:solidFill>
              <a:latin typeface="Times New Roman"/>
              <a:ea typeface="ＭＳ ゴシック"/>
              <a:hlinkClick r:id="rId3"/>
            </a:endParaRPr>
          </a:p>
        </p:txBody>
      </p:sp>
    </p:spTree>
    <p:extLst>
      <p:ext uri="{BB962C8B-B14F-4D97-AF65-F5344CB8AC3E}">
        <p14:creationId xmlns:p14="http://schemas.microsoft.com/office/powerpoint/2010/main" val="22264079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b="0" i="0" u="none" strike="noStrike" baseline="0">
                <a:solidFill>
                  <a:srgbClr val="345A8A"/>
                </a:solidFill>
                <a:latin typeface="Cambria"/>
                <a:ea typeface="ＭＳ ゴシック"/>
              </a:rPr>
              <a:t>CSS Selectors</a:t>
            </a:r>
            <a:endParaRPr lang="en-US" b="0" i="0" u="none" strike="noStrike" baseline="0">
              <a:solidFill>
                <a:srgbClr val="345A8A"/>
              </a:solidFill>
              <a:latin typeface="Times New Roman"/>
              <a:ea typeface="ＭＳ ゴシック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lvl="0" rtl="0"/>
            <a:r>
              <a:rPr lang="en-US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Changes the CSS properties of the HTML elements</a:t>
            </a:r>
          </a:p>
          <a:p>
            <a:pPr lvl="0" rtl="0"/>
            <a:r>
              <a:rPr lang="en-US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$(</a:t>
            </a:r>
            <a:r>
              <a:rPr lang="en-US" b="1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selector</a:t>
            </a:r>
            <a:r>
              <a:rPr lang="en-US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).</a:t>
            </a:r>
            <a:r>
              <a:rPr lang="en-US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css</a:t>
            </a:r>
            <a:r>
              <a:rPr lang="en-US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("</a:t>
            </a:r>
            <a:r>
              <a:rPr lang="en-US" b="1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css</a:t>
            </a:r>
            <a:r>
              <a:rPr lang="en-US" b="1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-property</a:t>
            </a:r>
            <a:r>
              <a:rPr lang="en-US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", "</a:t>
            </a:r>
            <a:r>
              <a:rPr lang="en-US" b="1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value</a:t>
            </a:r>
            <a:r>
              <a:rPr lang="en-US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");</a:t>
            </a:r>
          </a:p>
          <a:p>
            <a:pPr lvl="1" rtl="0"/>
            <a:r>
              <a:rPr lang="en-US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Can pass just the property to get the current value (the first matched element is returned)</a:t>
            </a:r>
          </a:p>
          <a:p>
            <a:pPr lvl="1" rtl="0"/>
            <a:r>
              <a:rPr lang="en-US" dirty="0">
                <a:solidFill>
                  <a:srgbClr val="4F81BD"/>
                </a:solidFill>
                <a:latin typeface="Cambria"/>
                <a:ea typeface="ＭＳ ゴシック"/>
              </a:rPr>
              <a:t>Can pass multiple properties</a:t>
            </a:r>
            <a:endParaRPr lang="en-US" sz="3000" b="0" i="0" u="none" strike="noStrike" baseline="-25000" dirty="0">
              <a:solidFill>
                <a:srgbClr val="4F81BD"/>
              </a:solidFill>
              <a:latin typeface="Cambria"/>
              <a:ea typeface="ＭＳ ゴシック"/>
            </a:endParaRPr>
          </a:p>
          <a:p>
            <a:pPr lvl="0" rtl="0"/>
            <a:r>
              <a:rPr lang="en-US" b="1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$("h1").</a:t>
            </a:r>
            <a:r>
              <a:rPr lang="en-US" b="1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css</a:t>
            </a:r>
            <a:r>
              <a:rPr lang="en-US" b="1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("color", "green")</a:t>
            </a:r>
            <a:r>
              <a:rPr lang="en-US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- changes the color of all h1 elements to green</a:t>
            </a:r>
          </a:p>
          <a:p>
            <a:pPr lvl="0" rtl="0"/>
            <a:r>
              <a:rPr lang="en-US" b="1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$("h1").</a:t>
            </a:r>
            <a:r>
              <a:rPr lang="en-US" b="1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css</a:t>
            </a:r>
            <a:r>
              <a:rPr lang="en-US" b="1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({"</a:t>
            </a:r>
            <a:r>
              <a:rPr lang="en-US" b="1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background-color":"yellow","font</a:t>
            </a:r>
            <a:r>
              <a:rPr lang="en-US" b="1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- size":"200%"})</a:t>
            </a:r>
            <a:r>
              <a:rPr lang="en-US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en-US" b="0" i="0" u="none" strike="noStrike" baseline="0" dirty="0">
                <a:solidFill>
                  <a:srgbClr val="4F81BD"/>
                </a:solidFill>
                <a:latin typeface="Times New Roman"/>
                <a:ea typeface="ＭＳ ゴシック"/>
              </a:rPr>
              <a:t>-</a:t>
            </a:r>
            <a:r>
              <a:rPr lang="en-US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changes all h1 elements to have a background color yellow and font size to 200%</a:t>
            </a:r>
          </a:p>
          <a:p>
            <a:pPr lvl="0" rtl="0"/>
            <a:r>
              <a:rPr lang="en-US" b="0" i="0" u="none" strike="noStrike" baseline="0" dirty="0">
                <a:solidFill>
                  <a:srgbClr val="0000FF"/>
                </a:solidFill>
                <a:latin typeface="Cambria"/>
                <a:ea typeface="ＭＳ ゴシック"/>
                <a:hlinkClick r:id="rId2" action="ppaction://hlinkfile"/>
              </a:rPr>
              <a:t>css-selectors.html</a:t>
            </a:r>
            <a:endParaRPr lang="en-US" b="0" i="0" u="none" strike="noStrike" baseline="0" dirty="0">
              <a:solidFill>
                <a:srgbClr val="4F81BD"/>
              </a:solidFill>
              <a:latin typeface="Times New Roman"/>
              <a:ea typeface="ＭＳ ゴシック"/>
              <a:hlinkClick r:id="rId3"/>
            </a:endParaRPr>
          </a:p>
        </p:txBody>
      </p:sp>
    </p:spTree>
    <p:extLst>
      <p:ext uri="{BB962C8B-B14F-4D97-AF65-F5344CB8AC3E}">
        <p14:creationId xmlns:p14="http://schemas.microsoft.com/office/powerpoint/2010/main" val="11631994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b="0" i="0" u="none" strike="noStrike" baseline="0">
                <a:solidFill>
                  <a:srgbClr val="345A8A"/>
                </a:solidFill>
                <a:latin typeface="Cambria"/>
                <a:ea typeface="ＭＳ ゴシック"/>
              </a:rPr>
              <a:t>jQuery	HTML Manipulation</a:t>
            </a:r>
            <a:endParaRPr lang="en-US" b="0" i="0" u="none" strike="noStrike" baseline="0">
              <a:solidFill>
                <a:srgbClr val="345A8A"/>
              </a:solidFill>
              <a:latin typeface="Times New Roman"/>
              <a:ea typeface="ＭＳ ゴシック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rtl="0"/>
            <a:r>
              <a:rPr lang="en-US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jQuery</a:t>
            </a:r>
            <a:r>
              <a:rPr lang="en-US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gives you some methods to manipulate the DOM</a:t>
            </a:r>
          </a:p>
          <a:p>
            <a:pPr lvl="0" rtl="0"/>
            <a:r>
              <a:rPr lang="en-US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.</a:t>
            </a:r>
            <a:r>
              <a:rPr lang="en-US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addClass</a:t>
            </a:r>
            <a:r>
              <a:rPr lang="en-US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() - lets you add one or more classes to the element</a:t>
            </a:r>
          </a:p>
          <a:p>
            <a:pPr lvl="0" rtl="0"/>
            <a:r>
              <a:rPr lang="en-US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.html() - sets or returns the content (</a:t>
            </a:r>
            <a:r>
              <a:rPr lang="en-US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innerHTML</a:t>
            </a:r>
            <a:r>
              <a:rPr lang="en-US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) of a element</a:t>
            </a:r>
          </a:p>
          <a:p>
            <a:pPr lvl="0" rtl="0"/>
            <a:r>
              <a:rPr lang="en-US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.before() - adds content before the given element</a:t>
            </a:r>
          </a:p>
          <a:p>
            <a:pPr lvl="0" rtl="0"/>
            <a:r>
              <a:rPr lang="en-US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.</a:t>
            </a:r>
            <a:r>
              <a:rPr lang="en-US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val</a:t>
            </a:r>
            <a:r>
              <a:rPr lang="en-US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() - sets or gets the value of a (form) element </a:t>
            </a:r>
          </a:p>
          <a:p>
            <a:pPr lvl="0" rtl="0"/>
            <a:r>
              <a:rPr lang="en-US" b="0" i="0" u="none" strike="noStrike" baseline="0" dirty="0">
                <a:solidFill>
                  <a:srgbClr val="0000FF"/>
                </a:solidFill>
                <a:latin typeface="Cambria"/>
                <a:ea typeface="ＭＳ ゴシック"/>
                <a:hlinkClick r:id="rId2" action="ppaction://hlinkfile"/>
              </a:rPr>
              <a:t>html-manipulation.html</a:t>
            </a:r>
            <a:endParaRPr lang="en-US" b="0" i="0" u="none" strike="noStrike" baseline="0" dirty="0">
              <a:solidFill>
                <a:srgbClr val="4F81BD"/>
              </a:solidFill>
              <a:latin typeface="Times New Roman"/>
              <a:ea typeface="ＭＳ ゴシック"/>
              <a:hlinkClick r:id="rId3"/>
            </a:endParaRPr>
          </a:p>
        </p:txBody>
      </p:sp>
    </p:spTree>
    <p:extLst>
      <p:ext uri="{BB962C8B-B14F-4D97-AF65-F5344CB8AC3E}">
        <p14:creationId xmlns:p14="http://schemas.microsoft.com/office/powerpoint/2010/main" val="9951681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b="0" i="0" u="none" strike="noStrike" baseline="0">
                <a:solidFill>
                  <a:srgbClr val="345A8A"/>
                </a:solidFill>
                <a:latin typeface="Cambria"/>
                <a:ea typeface="ＭＳ ゴシック"/>
              </a:rPr>
              <a:t>jQuery	HTML Manipulation	Cont.</a:t>
            </a:r>
            <a:endParaRPr lang="en-US" b="0" i="0" u="none" strike="noStrike" baseline="0">
              <a:solidFill>
                <a:srgbClr val="345A8A"/>
              </a:solidFill>
              <a:latin typeface="Times New Roman"/>
              <a:ea typeface="ＭＳ ゴシック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pPr lvl="0" rtl="0"/>
            <a:r>
              <a:rPr lang="en-US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Ok cool, but what about this:</a:t>
            </a:r>
          </a:p>
          <a:p>
            <a:pPr lvl="0" rtl="0"/>
            <a:r>
              <a:rPr lang="en-US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You dynamically add a new element (via </a:t>
            </a:r>
            <a:r>
              <a:rPr lang="en-US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jQuery</a:t>
            </a:r>
            <a:r>
              <a:rPr lang="en-US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or some other method) and want to </a:t>
            </a:r>
            <a:r>
              <a:rPr lang="en-US" b="1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bind</a:t>
            </a:r>
            <a:r>
              <a:rPr lang="en-US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an event to it.</a:t>
            </a:r>
          </a:p>
          <a:p>
            <a:pPr lvl="0" rtl="0"/>
            <a:r>
              <a:rPr lang="en-US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You can use the </a:t>
            </a:r>
            <a:r>
              <a:rPr lang="en-US" b="1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.on()</a:t>
            </a:r>
            <a:r>
              <a:rPr lang="en-US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method</a:t>
            </a:r>
          </a:p>
          <a:p>
            <a:pPr marL="349250" lvl="1" indent="0" rtl="0">
              <a:lnSpc>
                <a:spcPct val="120000"/>
              </a:lnSpc>
              <a:buNone/>
            </a:pPr>
            <a:r>
              <a:rPr lang="en-US" sz="2600" b="1" i="0" u="none" strike="noStrike" baseline="0" dirty="0">
                <a:solidFill>
                  <a:schemeClr val="tx1"/>
                </a:solidFill>
                <a:latin typeface="Adobe Garamond Pro" charset="0"/>
                <a:ea typeface="Adobe Garamond Pro" charset="0"/>
                <a:cs typeface="Adobe Garamond Pro" charset="0"/>
              </a:rPr>
              <a:t>$(parent-element-to-monitor)</a:t>
            </a:r>
            <a:r>
              <a:rPr lang="en-US" sz="2600" b="0" i="0" u="none" strike="noStrike" baseline="0" dirty="0">
                <a:solidFill>
                  <a:schemeClr val="tx1"/>
                </a:solidFill>
                <a:latin typeface="Adobe Garamond Pro" charset="0"/>
                <a:ea typeface="Adobe Garamond Pro" charset="0"/>
                <a:cs typeface="Adobe Garamond Pro" charset="0"/>
              </a:rPr>
              <a:t>.on("</a:t>
            </a:r>
            <a:r>
              <a:rPr lang="en-US" sz="2600" b="1" i="0" u="none" strike="noStrike" baseline="0" dirty="0">
                <a:solidFill>
                  <a:schemeClr val="tx1"/>
                </a:solidFill>
                <a:latin typeface="Adobe Garamond Pro" charset="0"/>
                <a:ea typeface="Adobe Garamond Pro" charset="0"/>
                <a:cs typeface="Adobe Garamond Pro" charset="0"/>
              </a:rPr>
              <a:t>event(s)"</a:t>
            </a:r>
            <a:r>
              <a:rPr lang="en-US" sz="2600" b="0" i="0" u="none" strike="noStrike" baseline="0" dirty="0">
                <a:solidFill>
                  <a:schemeClr val="tx1"/>
                </a:solidFill>
                <a:latin typeface="Adobe Garamond Pro" charset="0"/>
                <a:ea typeface="Adobe Garamond Pro" charset="0"/>
                <a:cs typeface="Adobe Garamond Pro" charset="0"/>
              </a:rPr>
              <a:t>, </a:t>
            </a:r>
            <a:r>
              <a:rPr lang="en-US" sz="2600" b="1" i="0" u="none" strike="noStrike" baseline="0" dirty="0">
                <a:solidFill>
                  <a:schemeClr val="tx1"/>
                </a:solidFill>
                <a:latin typeface="Adobe Garamond Pro" charset="0"/>
                <a:ea typeface="Adobe Garamond Pro" charset="0"/>
                <a:cs typeface="Adobe Garamond Pro" charset="0"/>
              </a:rPr>
              <a:t>"element- to-attach-event", </a:t>
            </a:r>
            <a:r>
              <a:rPr lang="en-US" sz="2600" b="1" i="0" u="none" strike="noStrike" baseline="0" dirty="0" err="1">
                <a:solidFill>
                  <a:schemeClr val="tx1"/>
                </a:solidFill>
                <a:latin typeface="Adobe Garamond Pro" charset="0"/>
                <a:ea typeface="Adobe Garamond Pro" charset="0"/>
                <a:cs typeface="Adobe Garamond Pro" charset="0"/>
              </a:rPr>
              <a:t>eventHandler</a:t>
            </a:r>
            <a:r>
              <a:rPr lang="en-US" sz="2600" b="1" i="0" u="none" strike="noStrike" baseline="0" dirty="0">
                <a:solidFill>
                  <a:schemeClr val="tx1"/>
                </a:solidFill>
                <a:latin typeface="Adobe Garamond Pro" charset="0"/>
                <a:ea typeface="Adobe Garamond Pro" charset="0"/>
                <a:cs typeface="Adobe Garamond Pro" charset="0"/>
              </a:rPr>
              <a:t>())</a:t>
            </a:r>
            <a:r>
              <a:rPr lang="en-US" sz="2600" b="0" i="0" u="none" strike="noStrike" baseline="0" dirty="0">
                <a:solidFill>
                  <a:schemeClr val="tx1"/>
                </a:solidFill>
                <a:latin typeface="Adobe Garamond Pro" charset="0"/>
                <a:ea typeface="Adobe Garamond Pro" charset="0"/>
                <a:cs typeface="Adobe Garamond Pro" charset="0"/>
              </a:rPr>
              <a:t>;</a:t>
            </a:r>
          </a:p>
          <a:p>
            <a:pPr marL="349250" lvl="1" indent="0" rtl="0">
              <a:lnSpc>
                <a:spcPct val="120000"/>
              </a:lnSpc>
              <a:buNone/>
            </a:pPr>
            <a:r>
              <a:rPr lang="en-US" sz="3200" b="0" i="0" u="none" strike="noStrike" baseline="-25000" dirty="0">
                <a:solidFill>
                  <a:schemeClr val="tx1"/>
                </a:solidFill>
                <a:latin typeface="Adobe Garamond Pro" charset="0"/>
                <a:ea typeface="Adobe Garamond Pro" charset="0"/>
                <a:cs typeface="Adobe Garamond Pro" charset="0"/>
              </a:rPr>
              <a:t>Ex.</a:t>
            </a:r>
            <a:r>
              <a:rPr lang="en-US" sz="3200" b="0" i="0" u="none" strike="noStrike" baseline="0" dirty="0">
                <a:solidFill>
                  <a:schemeClr val="tx1"/>
                </a:solidFill>
                <a:latin typeface="Adobe Garamond Pro" charset="0"/>
                <a:ea typeface="Adobe Garamond Pro" charset="0"/>
                <a:cs typeface="Adobe Garamond Pro" charset="0"/>
              </a:rPr>
              <a:t> </a:t>
            </a:r>
          </a:p>
          <a:p>
            <a:pPr marL="1479550" lvl="5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500" b="0" i="0" u="none" strike="noStrike" baseline="-25000" dirty="0">
                <a:solidFill>
                  <a:schemeClr val="tx1"/>
                </a:solidFill>
                <a:latin typeface="Adobe Garamond Pro" charset="0"/>
                <a:ea typeface="Adobe Garamond Pro" charset="0"/>
                <a:cs typeface="Adobe Garamond Pro" charset="0"/>
              </a:rPr>
              <a:t>$(document).on( "click", "p", function(event) {</a:t>
            </a:r>
          </a:p>
          <a:p>
            <a:pPr marL="1479550" lvl="5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500" b="0" i="0" u="none" strike="noStrike" baseline="-25000" dirty="0">
                <a:solidFill>
                  <a:schemeClr val="tx1"/>
                </a:solidFill>
                <a:latin typeface="Adobe Garamond Pro" charset="0"/>
                <a:ea typeface="Adobe Garamond Pro" charset="0"/>
                <a:cs typeface="Adobe Garamond Pro" charset="0"/>
              </a:rPr>
              <a:t>	alert("Cool text here!");</a:t>
            </a:r>
          </a:p>
          <a:p>
            <a:pPr marL="1479550" lvl="5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500" baseline="-25000" dirty="0">
                <a:solidFill>
                  <a:schemeClr val="tx1"/>
                </a:solidFill>
                <a:latin typeface="Adobe Garamond Pro" charset="0"/>
                <a:ea typeface="Adobe Garamond Pro" charset="0"/>
                <a:cs typeface="Adobe Garamond Pro" charset="0"/>
              </a:rPr>
              <a:t>});</a:t>
            </a:r>
            <a:endParaRPr lang="en-US" b="0" i="0" u="none" strike="noStrike" baseline="0" dirty="0">
              <a:solidFill>
                <a:srgbClr val="4F81BD"/>
              </a:solidFill>
              <a:latin typeface="Times New Roman"/>
              <a:ea typeface="ＭＳ ゴシック"/>
            </a:endParaRPr>
          </a:p>
          <a:p>
            <a:pPr lvl="0" rtl="0"/>
            <a:r>
              <a:rPr lang="en-US" sz="3400" b="0" i="0" u="none" strike="noStrike" baseline="0" dirty="0">
                <a:solidFill>
                  <a:srgbClr val="0000FF"/>
                </a:solidFill>
                <a:latin typeface="Cambria"/>
                <a:ea typeface="ＭＳ ゴシック"/>
                <a:hlinkClick r:id="rId2" action="ppaction://hlinkfile"/>
              </a:rPr>
              <a:t>jq-on.html</a:t>
            </a:r>
            <a:endParaRPr lang="en-US" sz="3400" b="0" i="0" u="none" strike="noStrike" baseline="0" dirty="0">
              <a:solidFill>
                <a:srgbClr val="4F81BD"/>
              </a:solidFill>
              <a:latin typeface="Times New Roman"/>
              <a:ea typeface="ＭＳ ゴシック"/>
              <a:hlinkClick r:id="rId3"/>
            </a:endParaRPr>
          </a:p>
        </p:txBody>
      </p:sp>
    </p:spTree>
    <p:extLst>
      <p:ext uri="{BB962C8B-B14F-4D97-AF65-F5344CB8AC3E}">
        <p14:creationId xmlns:p14="http://schemas.microsoft.com/office/powerpoint/2010/main" val="4372701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b="0" i="0" u="none" strike="noStrike" baseline="0">
                <a:solidFill>
                  <a:srgbClr val="345A8A"/>
                </a:solidFill>
                <a:latin typeface="Cambria"/>
                <a:ea typeface="ＭＳ ゴシック"/>
              </a:rPr>
              <a:t>jQuery	Effects</a:t>
            </a:r>
            <a:endParaRPr lang="en-US" b="0" i="0" u="none" strike="noStrike" baseline="0">
              <a:solidFill>
                <a:srgbClr val="345A8A"/>
              </a:solidFill>
              <a:latin typeface="Times New Roman"/>
              <a:ea typeface="ＭＳ ゴシック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rtl="0"/>
            <a:r>
              <a:rPr lang="en-US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The "old" way to do hide, show, slide, toggle, fade, and animate</a:t>
            </a:r>
          </a:p>
          <a:p>
            <a:pPr lvl="1"/>
            <a:r>
              <a:rPr lang="en-US" sz="1800" b="0" i="0" u="none" strike="noStrike" dirty="0">
                <a:solidFill>
                  <a:srgbClr val="4F81BD"/>
                </a:solidFill>
                <a:latin typeface="Cambria"/>
                <a:ea typeface="ＭＳ ゴシック"/>
              </a:rPr>
              <a:t>PSST: (A lot of this can be done with CSS3 now).</a:t>
            </a:r>
          </a:p>
          <a:p>
            <a:pPr lvl="0" rtl="0"/>
            <a:r>
              <a:rPr lang="en-US" b="1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$("</a:t>
            </a:r>
            <a:r>
              <a:rPr lang="en-US" b="1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p#hideme</a:t>
            </a:r>
            <a:r>
              <a:rPr lang="en-US" b="1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").hide() </a:t>
            </a:r>
            <a:r>
              <a:rPr lang="en-US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- hides the p element with the id=</a:t>
            </a:r>
            <a:r>
              <a:rPr lang="en-US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hideme</a:t>
            </a:r>
            <a:endParaRPr lang="en-US" b="0" i="0" u="none" strike="noStrike" baseline="0" dirty="0">
              <a:solidFill>
                <a:srgbClr val="4F81BD"/>
              </a:solidFill>
              <a:latin typeface="Cambria"/>
              <a:ea typeface="ＭＳ ゴシック"/>
            </a:endParaRPr>
          </a:p>
          <a:p>
            <a:pPr lvl="0" rtl="0"/>
            <a:r>
              <a:rPr lang="en-US" b="1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$("h1").</a:t>
            </a:r>
            <a:r>
              <a:rPr lang="en-US" b="1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fadeIn</a:t>
            </a:r>
            <a:r>
              <a:rPr lang="en-US" b="1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()</a:t>
            </a:r>
            <a:r>
              <a:rPr lang="en-US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- does a fade in animation to all h1 elements</a:t>
            </a:r>
            <a:endParaRPr lang="en-US" b="0" i="0" u="none" strike="noStrike" baseline="0" dirty="0">
              <a:solidFill>
                <a:srgbClr val="4F81BD"/>
              </a:solidFill>
              <a:latin typeface="Times New Roman"/>
              <a:ea typeface="ＭＳ 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7487447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b="1" i="0" u="none" strike="noStrike" baseline="0">
                <a:solidFill>
                  <a:srgbClr val="345A8A"/>
                </a:solidFill>
                <a:latin typeface="Cambria"/>
                <a:ea typeface="ＭＳ ゴシック"/>
              </a:rPr>
              <a:t>jQuery Effects (Callbacks) cont.</a:t>
            </a:r>
            <a:endParaRPr lang="en-US" b="1" i="0" u="none" strike="noStrike" baseline="0">
              <a:solidFill>
                <a:srgbClr val="345A8A"/>
              </a:solidFill>
              <a:latin typeface="Times New Roman"/>
              <a:ea typeface="ＭＳ ゴシック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rtl="0"/>
            <a:r>
              <a:rPr lang="en-US" b="0" i="0" u="none" strike="noStrike" baseline="0">
                <a:solidFill>
                  <a:srgbClr val="4F81BD"/>
                </a:solidFill>
                <a:latin typeface="Cambria"/>
                <a:ea typeface="ＭＳ ゴシック"/>
              </a:rPr>
              <a:t>The callback parameter</a:t>
            </a:r>
          </a:p>
          <a:p>
            <a:pPr lvl="0" rtl="0"/>
            <a:r>
              <a:rPr lang="en-US" b="0" i="0" u="none" strike="noStrike" baseline="0">
                <a:solidFill>
                  <a:srgbClr val="4F81BD"/>
                </a:solidFill>
                <a:latin typeface="Cambria"/>
                <a:ea typeface="ＭＳ ゴシック"/>
              </a:rPr>
              <a:t>Waits to execute a function until after the parent function is executed</a:t>
            </a:r>
          </a:p>
          <a:p>
            <a:pPr lvl="0" rtl="0"/>
            <a:r>
              <a:rPr lang="en-US" b="0" i="0" u="none" strike="noStrike" baseline="0">
                <a:solidFill>
                  <a:srgbClr val="4F81BD"/>
                </a:solidFill>
                <a:latin typeface="Cambria"/>
                <a:ea typeface="ＭＳ ゴシック"/>
              </a:rPr>
              <a:t>Useful since JavaScript is a interpreted language</a:t>
            </a:r>
          </a:p>
          <a:p>
            <a:pPr lvl="1" rtl="0"/>
            <a:r>
              <a:rPr lang="en-US" b="0" i="0" u="none" strike="noStrike" baseline="0">
                <a:solidFill>
                  <a:srgbClr val="4F81BD"/>
                </a:solidFill>
                <a:latin typeface="Cambria"/>
                <a:ea typeface="ＭＳ ゴシック"/>
              </a:rPr>
              <a:t>Since JS executes line by line</a:t>
            </a:r>
            <a:endParaRPr lang="en-US" b="0" i="0" u="none" strike="noStrike" baseline="0">
              <a:solidFill>
                <a:srgbClr val="4F81BD"/>
              </a:solidFill>
              <a:latin typeface="Times New Roman"/>
              <a:ea typeface="ＭＳ 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027066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b="1" i="0" u="none" strike="noStrike" baseline="0">
                <a:solidFill>
                  <a:srgbClr val="345A8A"/>
                </a:solidFill>
                <a:latin typeface="Cambria"/>
                <a:ea typeface="ＭＳ ゴシック"/>
              </a:rPr>
              <a:t>jQuery Effects (Callbacks) cont.</a:t>
            </a:r>
            <a:endParaRPr lang="en-US" b="1" i="0" u="none" strike="noStrike" baseline="0">
              <a:solidFill>
                <a:srgbClr val="345A8A"/>
              </a:solidFill>
              <a:latin typeface="Times New Roman"/>
              <a:ea typeface="ＭＳ ゴシック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rtl="0"/>
            <a:r>
              <a:rPr lang="en-US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What's the difference between these two functions?</a:t>
            </a:r>
          </a:p>
          <a:p>
            <a:pPr marL="349250" lvl="1" indent="0" rtl="0">
              <a:buNone/>
            </a:pPr>
            <a:r>
              <a:rPr lang="en-US" b="0" i="0" u="none" strike="noStrike" baseline="0" dirty="0">
                <a:solidFill>
                  <a:schemeClr val="tx1"/>
                </a:solidFill>
                <a:latin typeface="Adobe Garamond Pro" charset="0"/>
                <a:ea typeface="Adobe Garamond Pro" charset="0"/>
                <a:cs typeface="Adobe Garamond Pro" charset="0"/>
              </a:rPr>
              <a:t>$("p").hide(1000); </a:t>
            </a:r>
          </a:p>
          <a:p>
            <a:pPr marL="349250" lvl="1" indent="0" rtl="0">
              <a:buNone/>
            </a:pPr>
            <a:r>
              <a:rPr lang="en-US" b="0" i="0" u="none" strike="noStrike" baseline="0" dirty="0">
                <a:solidFill>
                  <a:schemeClr val="tx1"/>
                </a:solidFill>
                <a:latin typeface="Adobe Garamond Pro" charset="0"/>
                <a:ea typeface="Adobe Garamond Pro" charset="0"/>
                <a:cs typeface="Adobe Garamond Pro" charset="0"/>
              </a:rPr>
              <a:t>alert("The paragraph is now hidden");</a:t>
            </a:r>
          </a:p>
          <a:p>
            <a:pPr lvl="1" rtl="0"/>
            <a:endParaRPr lang="en-US" b="0" i="0" u="none" strike="noStrike" baseline="0" dirty="0">
              <a:solidFill>
                <a:srgbClr val="4F81BD"/>
              </a:solidFill>
              <a:latin typeface="Times New Roman"/>
              <a:ea typeface="ＭＳ ゴシック"/>
            </a:endParaRPr>
          </a:p>
          <a:p>
            <a:pPr marL="349250" lvl="1" indent="0" rtl="0">
              <a:buNone/>
            </a:pPr>
            <a:r>
              <a:rPr lang="en-US" sz="2000" b="0" i="0" u="none" strike="noStrike" baseline="0" dirty="0">
                <a:solidFill>
                  <a:schemeClr val="tx1"/>
                </a:solidFill>
                <a:latin typeface="Adobe Garamond Pro" charset="0"/>
                <a:ea typeface="Adobe Garamond Pro" charset="0"/>
                <a:cs typeface="Adobe Garamond Pro" charset="0"/>
              </a:rPr>
              <a:t>$("p").hide(1000,function(){</a:t>
            </a:r>
          </a:p>
          <a:p>
            <a:pPr marL="349250" lvl="1" indent="0" rtl="0">
              <a:buNone/>
            </a:pPr>
            <a:r>
              <a:rPr lang="en-US" sz="2000" b="0" i="0" u="none" strike="noStrike" baseline="0" dirty="0">
                <a:solidFill>
                  <a:schemeClr val="tx1"/>
                </a:solidFill>
                <a:latin typeface="Adobe Garamond Pro" charset="0"/>
                <a:ea typeface="Adobe Garamond Pro" charset="0"/>
                <a:cs typeface="Adobe Garamond Pro" charset="0"/>
              </a:rPr>
              <a:t>   alert("The paragraph is now hidden");</a:t>
            </a:r>
          </a:p>
          <a:p>
            <a:pPr marL="349250" lvl="1" indent="0" rtl="0">
              <a:buNone/>
            </a:pPr>
            <a:r>
              <a:rPr lang="en-US" sz="2000" b="0" i="0" u="none" strike="noStrike" baseline="0" dirty="0">
                <a:solidFill>
                  <a:schemeClr val="tx1"/>
                </a:solidFill>
                <a:latin typeface="Adobe Garamond Pro" charset="0"/>
                <a:ea typeface="Adobe Garamond Pro" charset="0"/>
                <a:cs typeface="Adobe Garamond Pro" charset="0"/>
              </a:rPr>
              <a:t>});</a:t>
            </a:r>
          </a:p>
          <a:p>
            <a:pPr lvl="0" rtl="0"/>
            <a:r>
              <a:rPr lang="en-US" b="0" i="0" u="none" strike="noStrike" baseline="0" dirty="0">
                <a:solidFill>
                  <a:srgbClr val="0000FF"/>
                </a:solidFill>
                <a:latin typeface="Cambria"/>
                <a:ea typeface="ＭＳ ゴシック"/>
                <a:hlinkClick r:id="rId3" action="ppaction://hlinkfile"/>
              </a:rPr>
              <a:t>callback.html</a:t>
            </a:r>
            <a:endParaRPr lang="en-US" b="0" i="0" u="none" strike="noStrike" baseline="0" dirty="0">
              <a:solidFill>
                <a:srgbClr val="4F81BD"/>
              </a:solidFill>
              <a:latin typeface="Times New Roman"/>
              <a:ea typeface="ＭＳ ゴシック"/>
              <a:hlinkClick r:id="rId4"/>
            </a:endParaRPr>
          </a:p>
        </p:txBody>
      </p:sp>
    </p:spTree>
    <p:extLst>
      <p:ext uri="{BB962C8B-B14F-4D97-AF65-F5344CB8AC3E}">
        <p14:creationId xmlns:p14="http://schemas.microsoft.com/office/powerpoint/2010/main" val="31680806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b="1" i="0" u="none" strike="noStrike" baseline="0">
                <a:solidFill>
                  <a:srgbClr val="345A8A"/>
                </a:solidFill>
                <a:latin typeface="Cambria"/>
                <a:ea typeface="ＭＳ ゴシック"/>
              </a:rPr>
              <a:t>jQuery UI</a:t>
            </a:r>
            <a:endParaRPr lang="en-US" b="1" i="0" u="none" strike="noStrike" baseline="0">
              <a:solidFill>
                <a:srgbClr val="345A8A"/>
              </a:solidFill>
              <a:latin typeface="Times New Roman"/>
              <a:ea typeface="ＭＳ ゴシック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rtl="0"/>
            <a:r>
              <a:rPr lang="en-US" b="0" i="0" u="none" strike="noStrike" baseline="0">
                <a:solidFill>
                  <a:srgbClr val="4F81BD"/>
                </a:solidFill>
                <a:latin typeface="Cambria"/>
                <a:ea typeface="ＭＳ ゴシック"/>
              </a:rPr>
              <a:t>Official jQuery user interface library</a:t>
            </a:r>
          </a:p>
          <a:p>
            <a:pPr lvl="1" rtl="0"/>
            <a:r>
              <a:rPr lang="en-US" b="0" i="0" u="none" strike="noStrike" baseline="0">
                <a:solidFill>
                  <a:srgbClr val="4F81BD"/>
                </a:solidFill>
                <a:latin typeface="Cambria"/>
                <a:ea typeface="ＭＳ ゴシック"/>
              </a:rPr>
              <a:t>Basically a set of useful/"official" jQuery plugins</a:t>
            </a:r>
          </a:p>
          <a:p>
            <a:pPr lvl="0" rtl="0"/>
            <a:r>
              <a:rPr lang="en-US" b="0" i="0" u="none" strike="noStrike" baseline="0">
                <a:solidFill>
                  <a:srgbClr val="4F81BD"/>
                </a:solidFill>
                <a:latin typeface="Cambria"/>
                <a:ea typeface="ＭＳ ゴシック"/>
              </a:rPr>
              <a:t>Convient UI interactions</a:t>
            </a:r>
          </a:p>
          <a:p>
            <a:pPr lvl="0" rtl="0"/>
            <a:r>
              <a:rPr lang="en-US" b="0" i="0" u="none" strike="noStrike" baseline="0">
                <a:solidFill>
                  <a:srgbClr val="4F81BD"/>
                </a:solidFill>
                <a:latin typeface="Cambria"/>
                <a:ea typeface="ＭＳ ゴシック"/>
              </a:rPr>
              <a:t>Useful widgets</a:t>
            </a:r>
          </a:p>
          <a:p>
            <a:pPr lvl="0" rtl="0"/>
            <a:r>
              <a:rPr lang="en-US" b="0" i="0" u="none" strike="noStrike" baseline="0">
                <a:solidFill>
                  <a:srgbClr val="4F81BD"/>
                </a:solidFill>
                <a:latin typeface="Cambria"/>
                <a:ea typeface="ＭＳ ゴシック"/>
              </a:rPr>
              <a:t>Cool effects</a:t>
            </a:r>
          </a:p>
          <a:p>
            <a:pPr lvl="0" rtl="0"/>
            <a:r>
              <a:rPr lang="en-US" b="0" i="0" u="none" strike="noStrike" baseline="0">
                <a:solidFill>
                  <a:srgbClr val="4F81BD"/>
                </a:solidFill>
                <a:latin typeface="Cambria"/>
                <a:ea typeface="ＭＳ ゴシック"/>
              </a:rPr>
              <a:t>Easy to use theme framework</a:t>
            </a:r>
            <a:endParaRPr lang="en-US" b="0" i="0" u="none" strike="noStrike" baseline="0">
              <a:solidFill>
                <a:srgbClr val="4F81BD"/>
              </a:solidFill>
              <a:latin typeface="Times New Roman"/>
              <a:ea typeface="ＭＳ 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8666789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b="1" i="0" u="none" strike="noStrike" baseline="0">
                <a:solidFill>
                  <a:srgbClr val="345A8A"/>
                </a:solidFill>
                <a:latin typeface="Cambria"/>
                <a:ea typeface="ＭＳ ゴシック"/>
              </a:rPr>
              <a:t>Using jQuery UI</a:t>
            </a:r>
            <a:endParaRPr lang="en-US" b="1" i="0" u="none" strike="noStrike" baseline="0">
              <a:solidFill>
                <a:srgbClr val="345A8A"/>
              </a:solidFill>
              <a:latin typeface="Times New Roman"/>
              <a:ea typeface="ＭＳ ゴシック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rtl="0"/>
            <a:r>
              <a:rPr lang="en-US" b="0" i="0" u="none" strike="noStrike" baseline="0">
                <a:solidFill>
                  <a:srgbClr val="4F81BD"/>
                </a:solidFill>
                <a:latin typeface="Cambria"/>
                <a:ea typeface="ＭＳ ゴシック"/>
              </a:rPr>
              <a:t>Lastest stable version is 1.8.17</a:t>
            </a:r>
          </a:p>
          <a:p>
            <a:pPr lvl="1" rtl="0"/>
            <a:r>
              <a:rPr lang="en-US" b="0" i="0" u="none" strike="noStrike" baseline="-25000">
                <a:solidFill>
                  <a:srgbClr val="0000FF"/>
                </a:solidFill>
                <a:latin typeface="Cambria"/>
                <a:ea typeface="ＭＳ ゴシック"/>
                <a:hlinkClick r:id="rId2"/>
              </a:rPr>
              <a:t>http://jqueryui.com/download</a:t>
            </a:r>
          </a:p>
          <a:p>
            <a:pPr lvl="1" rtl="0"/>
            <a:r>
              <a:rPr lang="en-US" b="0" i="0" u="none" strike="noStrike" baseline="0">
                <a:solidFill>
                  <a:srgbClr val="4F81BD"/>
                </a:solidFill>
                <a:latin typeface="Cambria"/>
                <a:ea typeface="ＭＳ ゴシック"/>
              </a:rPr>
              <a:t>Lets you download only things you want</a:t>
            </a:r>
          </a:p>
          <a:p>
            <a:pPr lvl="0" rtl="0"/>
            <a:r>
              <a:rPr lang="en-US" b="0" i="0" u="none" strike="noStrike" baseline="0">
                <a:solidFill>
                  <a:srgbClr val="4F81BD"/>
                </a:solidFill>
                <a:latin typeface="Cambria"/>
                <a:ea typeface="ＭＳ ゴシック"/>
              </a:rPr>
              <a:t>Just have to include the .js and .css files on your pages</a:t>
            </a:r>
            <a:endParaRPr lang="en-US" b="0" i="0" u="none" strike="noStrike" baseline="0">
              <a:solidFill>
                <a:srgbClr val="4F81BD"/>
              </a:solidFill>
              <a:latin typeface="Times New Roman"/>
              <a:ea typeface="ＭＳ 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42089285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b="1" i="0" u="none" strike="noStrike" baseline="0">
                <a:solidFill>
                  <a:srgbClr val="345A8A"/>
                </a:solidFill>
                <a:latin typeface="Cambria"/>
                <a:ea typeface="ＭＳ ゴシック"/>
              </a:rPr>
              <a:t>Some basic UI interactions</a:t>
            </a:r>
            <a:endParaRPr lang="en-US" b="1" i="0" u="none" strike="noStrike" baseline="0">
              <a:solidFill>
                <a:srgbClr val="345A8A"/>
              </a:solidFill>
              <a:latin typeface="Times New Roman"/>
              <a:ea typeface="ＭＳ ゴシック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rtl="0"/>
            <a:r>
              <a:rPr lang="en-US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Draggable</a:t>
            </a:r>
            <a:r>
              <a:rPr lang="en-US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- lets you make any DOM elements </a:t>
            </a:r>
            <a:r>
              <a:rPr lang="en-US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draggable</a:t>
            </a:r>
            <a:endParaRPr lang="en-US" b="0" i="0" u="none" strike="noStrike" baseline="0" dirty="0">
              <a:solidFill>
                <a:srgbClr val="4F81BD"/>
              </a:solidFill>
              <a:latin typeface="Cambria"/>
              <a:ea typeface="ＭＳ ゴシック"/>
            </a:endParaRPr>
          </a:p>
          <a:p>
            <a:pPr lvl="0" rtl="0"/>
            <a:r>
              <a:rPr lang="en-US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Resizable - lets you resize any DOM element</a:t>
            </a:r>
          </a:p>
          <a:p>
            <a:pPr lvl="0" rtl="0"/>
            <a:r>
              <a:rPr lang="en-US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Selectable - makes a DOM element, or group of elements, selectable</a:t>
            </a:r>
          </a:p>
          <a:p>
            <a:pPr lvl="0" rtl="0"/>
            <a:endParaRPr lang="en-US" b="0" i="0" u="none" strike="noStrike" baseline="0" dirty="0">
              <a:solidFill>
                <a:srgbClr val="4F81BD"/>
              </a:solidFill>
              <a:latin typeface="Times New Roman"/>
              <a:ea typeface="ＭＳ ゴシック"/>
            </a:endParaRPr>
          </a:p>
          <a:p>
            <a:pPr lvl="0" rtl="0"/>
            <a:r>
              <a:rPr lang="en-US" b="0" i="0" u="none" strike="noStrike" baseline="0" dirty="0">
                <a:solidFill>
                  <a:srgbClr val="0000FF"/>
                </a:solidFill>
                <a:latin typeface="Cambria"/>
                <a:ea typeface="ＭＳ ゴシック"/>
                <a:hlinkClick r:id="rId2" action="ppaction://hlinkfile"/>
              </a:rPr>
              <a:t>jqui-interactions.html</a:t>
            </a:r>
            <a:endParaRPr lang="en-US" b="0" i="0" u="none" strike="noStrike" baseline="0" dirty="0">
              <a:solidFill>
                <a:srgbClr val="4F81BD"/>
              </a:solidFill>
              <a:latin typeface="Times New Roman"/>
              <a:ea typeface="ＭＳ ゴシック"/>
              <a:hlinkClick r:id="rId3"/>
            </a:endParaRPr>
          </a:p>
        </p:txBody>
      </p:sp>
    </p:spTree>
    <p:extLst>
      <p:ext uri="{BB962C8B-B14F-4D97-AF65-F5344CB8AC3E}">
        <p14:creationId xmlns:p14="http://schemas.microsoft.com/office/powerpoint/2010/main" val="209524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jQuery?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A JavaScript library</a:t>
            </a:r>
          </a:p>
          <a:p>
            <a:pPr lvl="0"/>
            <a:r>
              <a:rPr lang="en-US"/>
              <a:t>Lightweight (about 31KB for the minified version)</a:t>
            </a:r>
          </a:p>
          <a:p>
            <a:pPr lvl="0"/>
            <a:r>
              <a:rPr lang="en-US"/>
              <a:t>Simplifies HTML document traversing (DOM), event handling, animations, and more</a:t>
            </a:r>
          </a:p>
          <a:p>
            <a:pPr lvl="1"/>
            <a:r>
              <a:rPr lang="en-US"/>
              <a:t>"write less, do more"</a:t>
            </a:r>
          </a:p>
        </p:txBody>
      </p:sp>
    </p:spTree>
    <p:extLst>
      <p:ext uri="{BB962C8B-B14F-4D97-AF65-F5344CB8AC3E}">
        <p14:creationId xmlns:p14="http://schemas.microsoft.com/office/powerpoint/2010/main" val="21708291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b="1" i="0" u="none" strike="noStrike" baseline="0">
                <a:solidFill>
                  <a:srgbClr val="345A8A"/>
                </a:solidFill>
                <a:latin typeface="Cambria"/>
                <a:ea typeface="ＭＳ ゴシック"/>
              </a:rPr>
              <a:t>Useful widgets</a:t>
            </a:r>
            <a:endParaRPr lang="en-US" b="1" i="0" u="none" strike="noStrike" baseline="0">
              <a:solidFill>
                <a:srgbClr val="345A8A"/>
              </a:solidFill>
              <a:latin typeface="Times New Roman"/>
              <a:ea typeface="ＭＳ ゴシック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rtl="0"/>
            <a:r>
              <a:rPr lang="en-US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Datepicker</a:t>
            </a:r>
            <a:r>
              <a:rPr lang="en-US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- A highly configurable UI </a:t>
            </a:r>
            <a:r>
              <a:rPr lang="en-US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datepicker</a:t>
            </a:r>
            <a:endParaRPr lang="en-US" b="0" i="0" u="none" strike="noStrike" baseline="0" dirty="0">
              <a:solidFill>
                <a:srgbClr val="4F81BD"/>
              </a:solidFill>
              <a:latin typeface="Cambria"/>
              <a:ea typeface="ＭＳ ゴシック"/>
            </a:endParaRPr>
          </a:p>
          <a:p>
            <a:pPr lvl="0" rtl="0"/>
            <a:r>
              <a:rPr lang="en-US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Autocomplete - Allows a Google Search like autocomplete function</a:t>
            </a:r>
          </a:p>
          <a:p>
            <a:pPr lvl="0" rtl="0"/>
            <a:r>
              <a:rPr lang="en-US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Button - Makes making things that aren't typically buttons be buttons</a:t>
            </a:r>
          </a:p>
          <a:p>
            <a:pPr lvl="0" rtl="0"/>
            <a:r>
              <a:rPr lang="en-US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Tabs - Used to break content into different sections</a:t>
            </a:r>
          </a:p>
          <a:p>
            <a:pPr lvl="0" rtl="0"/>
            <a:r>
              <a:rPr lang="en-US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Dialog - Similar to JS alert, but more </a:t>
            </a:r>
            <a:r>
              <a:rPr lang="en-US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configureable</a:t>
            </a:r>
            <a:r>
              <a:rPr lang="en-US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</a:p>
          <a:p>
            <a:pPr lvl="0" rtl="0"/>
            <a:r>
              <a:rPr lang="en-US" b="0" i="0" u="none" strike="noStrike" baseline="0" dirty="0">
                <a:solidFill>
                  <a:srgbClr val="0000FF"/>
                </a:solidFill>
                <a:latin typeface="Cambria"/>
                <a:ea typeface="ＭＳ ゴシック"/>
                <a:hlinkClick r:id="rId2" action="ppaction://hlinkfile"/>
              </a:rPr>
              <a:t>jqui-widgets.html</a:t>
            </a:r>
            <a:endParaRPr lang="en-US" b="0" i="0" u="none" strike="noStrike" baseline="0" dirty="0">
              <a:solidFill>
                <a:srgbClr val="4F81BD"/>
              </a:solidFill>
              <a:latin typeface="Times New Roman"/>
              <a:ea typeface="ＭＳ ゴシック"/>
              <a:hlinkClick r:id="rId3"/>
            </a:endParaRPr>
          </a:p>
        </p:txBody>
      </p:sp>
    </p:spTree>
    <p:extLst>
      <p:ext uri="{BB962C8B-B14F-4D97-AF65-F5344CB8AC3E}">
        <p14:creationId xmlns:p14="http://schemas.microsoft.com/office/powerpoint/2010/main" val="34028120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b="1" i="0" u="none" strike="noStrike" baseline="0">
                <a:solidFill>
                  <a:srgbClr val="345A8A"/>
                </a:solidFill>
                <a:latin typeface="Cambria"/>
                <a:ea typeface="ＭＳ ゴシック"/>
              </a:rPr>
              <a:t>jQuery UI Effects</a:t>
            </a:r>
            <a:endParaRPr lang="en-US" b="1" i="0" u="none" strike="noStrike" baseline="0">
              <a:solidFill>
                <a:srgbClr val="345A8A"/>
              </a:solidFill>
              <a:latin typeface="Times New Roman"/>
              <a:ea typeface="ＭＳ ゴシック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rtl="0"/>
            <a:r>
              <a:rPr lang="en-US" b="0" i="0" u="none" strike="noStrike" baseline="0">
                <a:solidFill>
                  <a:srgbClr val="4F81BD"/>
                </a:solidFill>
                <a:latin typeface="Cambria"/>
                <a:ea typeface="ＭＳ ゴシック"/>
              </a:rPr>
              <a:t>Basically some convenience methods that extend the functionality of jQuery</a:t>
            </a:r>
          </a:p>
          <a:p>
            <a:pPr lvl="1" rtl="0"/>
            <a:r>
              <a:rPr lang="en-US" b="0" i="0" u="none" strike="noStrike" baseline="0">
                <a:solidFill>
                  <a:srgbClr val="4F81BD"/>
                </a:solidFill>
                <a:latin typeface="Cambria"/>
                <a:ea typeface="ＭＳ ゴシック"/>
              </a:rPr>
              <a:t>Animate - extends the core jQuery animate function to animate by color</a:t>
            </a:r>
          </a:p>
          <a:p>
            <a:pPr lvl="1" rtl="0"/>
            <a:r>
              <a:rPr lang="en-US" b="0" i="0" u="none" strike="noStrike" baseline="0">
                <a:solidFill>
                  <a:srgbClr val="4F81BD"/>
                </a:solidFill>
                <a:latin typeface="Cambria"/>
                <a:ea typeface="ＭＳ ゴシック"/>
              </a:rPr>
              <a:t>Hide/Show - enables animation for the effects</a:t>
            </a:r>
          </a:p>
          <a:p>
            <a:pPr lvl="1" rtl="0"/>
            <a:r>
              <a:rPr lang="en-US" b="0" i="0" u="none" strike="noStrike" baseline="0">
                <a:solidFill>
                  <a:srgbClr val="4F81BD"/>
                </a:solidFill>
                <a:latin typeface="Cambria"/>
                <a:ea typeface="ＭＳ ゴシック"/>
              </a:rPr>
              <a:t>switchClass - lets you switch from one class to another</a:t>
            </a:r>
            <a:endParaRPr lang="en-US" b="0" i="0" u="none" strike="noStrike" baseline="0">
              <a:solidFill>
                <a:srgbClr val="4F81BD"/>
              </a:solidFill>
              <a:latin typeface="Times New Roman"/>
              <a:ea typeface="ＭＳ 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1255799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b="1" i="0" u="none" strike="noStrike" baseline="0">
                <a:solidFill>
                  <a:srgbClr val="345A8A"/>
                </a:solidFill>
                <a:latin typeface="Cambria"/>
                <a:ea typeface="ＭＳ ゴシック"/>
              </a:rPr>
              <a:t>jQuery UI Themes</a:t>
            </a:r>
            <a:endParaRPr lang="en-US" b="1" i="0" u="none" strike="noStrike" baseline="0">
              <a:solidFill>
                <a:srgbClr val="345A8A"/>
              </a:solidFill>
              <a:latin typeface="Times New Roman"/>
              <a:ea typeface="ＭＳ ゴシック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rtl="0"/>
            <a:r>
              <a:rPr lang="en-US" b="0" i="0" u="none" strike="noStrike" baseline="0">
                <a:solidFill>
                  <a:srgbClr val="4F81BD"/>
                </a:solidFill>
                <a:latin typeface="Cambria"/>
                <a:ea typeface="ＭＳ ゴシック"/>
              </a:rPr>
              <a:t>jQuery UI plugins are all styled by CSS (both the core jQuery UI style and plugin specific style)</a:t>
            </a:r>
          </a:p>
          <a:p>
            <a:pPr lvl="0" rtl="0"/>
            <a:r>
              <a:rPr lang="en-US" b="0" i="0" u="none" strike="noStrike" baseline="0">
                <a:solidFill>
                  <a:srgbClr val="4F81BD"/>
                </a:solidFill>
                <a:latin typeface="Cambria"/>
                <a:ea typeface="ＭＳ ゴシック"/>
              </a:rPr>
              <a:t>Makes it easy to keep the look and feel consistent</a:t>
            </a:r>
          </a:p>
          <a:p>
            <a:pPr lvl="0" rtl="0"/>
            <a:r>
              <a:rPr lang="en-US" b="0" i="0" u="none" strike="noStrike" baseline="0">
                <a:solidFill>
                  <a:srgbClr val="4F81BD"/>
                </a:solidFill>
                <a:latin typeface="Cambria"/>
                <a:ea typeface="ＭＳ ゴシック"/>
              </a:rPr>
              <a:t>Given the ability to create your own customized theme</a:t>
            </a:r>
          </a:p>
          <a:p>
            <a:pPr lvl="0" rtl="0"/>
            <a:r>
              <a:rPr lang="en-US" b="0" i="0" u="none" strike="noStrike" baseline="0">
                <a:solidFill>
                  <a:srgbClr val="0000FF"/>
                </a:solidFill>
                <a:latin typeface="Cambria"/>
                <a:ea typeface="ＭＳ ゴシック"/>
                <a:hlinkClick r:id="rId2"/>
              </a:rPr>
              <a:t>http://jqueryui.com/themeroller/</a:t>
            </a:r>
            <a:endParaRPr lang="en-US" b="0" i="0" u="none" strike="noStrike" baseline="0">
              <a:solidFill>
                <a:srgbClr val="4F81BD"/>
              </a:solidFill>
              <a:latin typeface="Times New Roman"/>
              <a:ea typeface="ＭＳ ゴシック"/>
              <a:hlinkClick r:id="rId2"/>
            </a:endParaRPr>
          </a:p>
        </p:txBody>
      </p:sp>
    </p:spTree>
    <p:extLst>
      <p:ext uri="{BB962C8B-B14F-4D97-AF65-F5344CB8AC3E}">
        <p14:creationId xmlns:p14="http://schemas.microsoft.com/office/powerpoint/2010/main" val="2031940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&lt;/class&gt;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Review</a:t>
            </a:r>
          </a:p>
          <a:p>
            <a:pPr lvl="0"/>
            <a:endParaRPr lang="en-US" dirty="0"/>
          </a:p>
          <a:p>
            <a:pPr lvl="1"/>
            <a:r>
              <a:rPr lang="en-US" sz="2000" dirty="0"/>
              <a:t>ITWS1100-S18-W9C1P1-Pres13-jQueryPresentationExamples</a:t>
            </a:r>
          </a:p>
          <a:p>
            <a:pPr lvl="1"/>
            <a:r>
              <a:rPr lang="en-US" sz="2000" dirty="0"/>
              <a:t>ITWS1100-S18-W9C1P1-Pres13-jQueryStarterkit</a:t>
            </a:r>
          </a:p>
          <a:p>
            <a:r>
              <a:rPr lang="en-US" dirty="0"/>
              <a:t>for all the examples and more resources.</a:t>
            </a:r>
            <a:endParaRPr lang="en-US" dirty="0">
              <a:hlinkClick r:id="rId2"/>
            </a:endParaRPr>
          </a:p>
        </p:txBody>
      </p:sp>
    </p:spTree>
    <p:extLst>
      <p:ext uri="{BB962C8B-B14F-4D97-AF65-F5344CB8AC3E}">
        <p14:creationId xmlns:p14="http://schemas.microsoft.com/office/powerpoint/2010/main" val="3509381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&lt;aside&gt; Minification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Removal of all unnecessary characters in code</a:t>
            </a:r>
          </a:p>
          <a:p>
            <a:pPr lvl="1"/>
            <a:r>
              <a:rPr lang="en-US"/>
              <a:t>e.g. whitespace new line chars, and comments</a:t>
            </a:r>
          </a:p>
          <a:p>
            <a:pPr lvl="0"/>
            <a:r>
              <a:rPr lang="en-US"/>
              <a:t>Reduces amount of data needed to be transferred</a:t>
            </a:r>
          </a:p>
          <a:p>
            <a:pPr lvl="1"/>
            <a:r>
              <a:rPr lang="en-US"/>
              <a:t>Smaller file size = quicker page loads, but less readability</a:t>
            </a:r>
          </a:p>
          <a:p>
            <a:pPr lvl="0"/>
            <a:r>
              <a:rPr lang="en-US"/>
              <a:t>A lot of tools that compress the source code for you</a:t>
            </a:r>
          </a:p>
          <a:p>
            <a:pPr lvl="1"/>
            <a:r>
              <a:rPr lang="en-US"/>
              <a:t>jscompress.com is just one</a:t>
            </a:r>
          </a:p>
        </p:txBody>
      </p:sp>
    </p:spTree>
    <p:extLst>
      <p:ext uri="{BB962C8B-B14F-4D97-AF65-F5344CB8AC3E}">
        <p14:creationId xmlns:p14="http://schemas.microsoft.com/office/powerpoint/2010/main" val="2131350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to Add jQuery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600008"/>
            <a:ext cx="9144000" cy="4343496"/>
          </a:xfrm>
        </p:spPr>
        <p:txBody>
          <a:bodyPr/>
          <a:lstStyle/>
          <a:p>
            <a:pPr lvl="0"/>
            <a:r>
              <a:rPr lang="en-US" dirty="0"/>
              <a:t>Latest stable version is 3.3.1</a:t>
            </a:r>
          </a:p>
          <a:p>
            <a:pPr lvl="0"/>
            <a:r>
              <a:rPr lang="en-US" dirty="0"/>
              <a:t>Download it and store locally</a:t>
            </a:r>
          </a:p>
          <a:p>
            <a:pPr lvl="1"/>
            <a:r>
              <a:rPr lang="en-US" dirty="0"/>
              <a:t>&lt;script type="text/</a:t>
            </a:r>
            <a:r>
              <a:rPr lang="en-US" dirty="0" err="1"/>
              <a:t>javascript</a:t>
            </a:r>
            <a:r>
              <a:rPr lang="en-US" dirty="0"/>
              <a:t>" </a:t>
            </a:r>
            <a:r>
              <a:rPr lang="en-US" dirty="0" err="1"/>
              <a:t>src</a:t>
            </a:r>
            <a:r>
              <a:rPr lang="en-US" dirty="0"/>
              <a:t>="</a:t>
            </a:r>
            <a:r>
              <a:rPr lang="en-US" dirty="0" err="1"/>
              <a:t>jquery.js</a:t>
            </a:r>
            <a:r>
              <a:rPr lang="en-US" dirty="0"/>
              <a:t>"&gt;&lt;/script&gt;</a:t>
            </a:r>
          </a:p>
          <a:p>
            <a:pPr lvl="0"/>
            <a:r>
              <a:rPr lang="en-US" dirty="0"/>
              <a:t>Use the hosted jQuery library</a:t>
            </a:r>
          </a:p>
          <a:p>
            <a:pPr lvl="1"/>
            <a:r>
              <a:rPr lang="en-US" dirty="0"/>
              <a:t>&lt;script type="text/</a:t>
            </a:r>
            <a:r>
              <a:rPr lang="en-US" dirty="0" err="1"/>
              <a:t>javascript</a:t>
            </a:r>
            <a:r>
              <a:rPr lang="en-US" dirty="0"/>
              <a:t>"</a:t>
            </a:r>
            <a:r>
              <a:rPr lang="en-US" dirty="0">
                <a:hlinkClick r:id="rId2"/>
              </a:rPr>
              <a:t> </a:t>
            </a:r>
            <a:r>
              <a:rPr lang="en-US" dirty="0">
                <a:hlinkClick r:id="rId3"/>
              </a:rPr>
              <a:t>src="http://ajax.googleapis.com/ajax/libs/jquery/3.3.1/jquery.min.js"&gt;</a:t>
            </a:r>
            <a:r>
              <a:rPr lang="en-US" dirty="0"/>
              <a:t> &lt;/script&gt;</a:t>
            </a:r>
            <a:endParaRPr lang="en-US" dirty="0">
              <a:hlinkClick r:id="rId2"/>
            </a:endParaRPr>
          </a:p>
          <a:p>
            <a:pPr lvl="1"/>
            <a:r>
              <a:rPr lang="en-US" dirty="0"/>
              <a:t>&lt;script type="text/</a:t>
            </a:r>
            <a:r>
              <a:rPr lang="en-US" dirty="0" err="1"/>
              <a:t>javascript</a:t>
            </a:r>
            <a:r>
              <a:rPr lang="en-US" dirty="0"/>
              <a:t>"</a:t>
            </a:r>
            <a:r>
              <a:rPr lang="en-US" dirty="0">
                <a:hlinkClick r:id="rId4"/>
              </a:rPr>
              <a:t> </a:t>
            </a:r>
            <a:r>
              <a:rPr lang="en-US" dirty="0"/>
              <a:t>src="http://ajax.microsoft.com/ajax/jquery/jquery-3.3.1.min.js"&gt; &lt;/script&gt;</a:t>
            </a:r>
            <a:endParaRPr lang="en-US" dirty="0">
              <a:hlinkClick r:id="rId4"/>
            </a:endParaRPr>
          </a:p>
        </p:txBody>
      </p:sp>
    </p:spTree>
    <p:extLst>
      <p:ext uri="{BB962C8B-B14F-4D97-AF65-F5344CB8AC3E}">
        <p14:creationId xmlns:p14="http://schemas.microsoft.com/office/powerpoint/2010/main" val="115996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jQuery Syntax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$(selector).action();</a:t>
            </a:r>
          </a:p>
          <a:p>
            <a:pPr lvl="1"/>
            <a:r>
              <a:rPr lang="en-US"/>
              <a:t>$ (typically) used to define jQuery</a:t>
            </a:r>
          </a:p>
          <a:p>
            <a:pPr lvl="1"/>
            <a:r>
              <a:rPr lang="en-US"/>
              <a:t>Selector - HTML element to "query" or find</a:t>
            </a:r>
          </a:p>
          <a:p>
            <a:pPr lvl="1"/>
            <a:r>
              <a:rPr lang="en-US"/>
              <a:t>Action - What to do jQuery action to perform</a:t>
            </a:r>
          </a:p>
        </p:txBody>
      </p:sp>
    </p:spTree>
    <p:extLst>
      <p:ext uri="{BB962C8B-B14F-4D97-AF65-F5344CB8AC3E}">
        <p14:creationId xmlns:p14="http://schemas.microsoft.com/office/powerpoint/2010/main" val="503103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&lt;aside&gt; Defining jQuery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 lvl="0"/>
            <a:r>
              <a:rPr lang="en-US" dirty="0"/>
              <a:t>$ is shorthand for the standard function (full name is jQuery)</a:t>
            </a:r>
          </a:p>
          <a:p>
            <a:pPr lvl="1"/>
            <a:r>
              <a:rPr lang="en-US" dirty="0"/>
              <a:t>$(document).ready = jQuery(document).ready</a:t>
            </a:r>
          </a:p>
          <a:p>
            <a:pPr lvl="1"/>
            <a:r>
              <a:rPr lang="en-US" dirty="0"/>
              <a:t>Syntactically the same</a:t>
            </a:r>
          </a:p>
          <a:p>
            <a:pPr lvl="0"/>
            <a:r>
              <a:rPr lang="en-US" dirty="0"/>
              <a:t>Problem: '$' is used as shorthand for other JavaScript library objects</a:t>
            </a:r>
          </a:p>
          <a:p>
            <a:pPr lvl="0"/>
            <a:r>
              <a:rPr lang="en-US" dirty="0"/>
              <a:t>There's a way to get around this </a:t>
            </a:r>
            <a:r>
              <a:rPr lang="en-US" sz="1800" dirty="0"/>
              <a:t>(but don’t worry too much about this now):</a:t>
            </a:r>
          </a:p>
          <a:p>
            <a:pPr lvl="1"/>
            <a:r>
              <a:rPr lang="en-US" dirty="0"/>
              <a:t>jQuery </a:t>
            </a:r>
            <a:r>
              <a:rPr lang="en-US" dirty="0" err="1"/>
              <a:t>noConflict</a:t>
            </a:r>
            <a:r>
              <a:rPr lang="en-US" dirty="0"/>
              <a:t>() method</a:t>
            </a:r>
          </a:p>
          <a:p>
            <a:pPr lvl="1"/>
            <a:r>
              <a:rPr lang="en-US" dirty="0"/>
              <a:t>Ex. 	</a:t>
            </a:r>
          </a:p>
          <a:p>
            <a:pPr marL="1492250" lvl="5" indent="0">
              <a:buNone/>
            </a:pPr>
            <a:r>
              <a:rPr lang="en-US" sz="3100" dirty="0" err="1">
                <a:solidFill>
                  <a:schemeClr val="tx1"/>
                </a:solidFill>
                <a:latin typeface="Adobe Garamond Pro" charset="0"/>
                <a:ea typeface="Adobe Garamond Pro" charset="0"/>
                <a:cs typeface="Adobe Garamond Pro" charset="0"/>
              </a:rPr>
              <a:t>var</a:t>
            </a:r>
            <a:r>
              <a:rPr lang="en-US" sz="3100" dirty="0">
                <a:solidFill>
                  <a:schemeClr val="tx1"/>
                </a:solidFill>
                <a:latin typeface="Adobe Garamond Pro" charset="0"/>
                <a:ea typeface="Adobe Garamond Pro" charset="0"/>
                <a:cs typeface="Adobe Garamond Pro" charset="0"/>
              </a:rPr>
              <a:t> </a:t>
            </a:r>
            <a:r>
              <a:rPr lang="en-US" sz="3100" b="1" dirty="0" err="1">
                <a:solidFill>
                  <a:schemeClr val="tx1"/>
                </a:solidFill>
                <a:latin typeface="Adobe Garamond Pro" charset="0"/>
                <a:ea typeface="Adobe Garamond Pro" charset="0"/>
                <a:cs typeface="Adobe Garamond Pro" charset="0"/>
              </a:rPr>
              <a:t>jq</a:t>
            </a:r>
            <a:r>
              <a:rPr lang="en-US" sz="3100" dirty="0">
                <a:solidFill>
                  <a:schemeClr val="tx1"/>
                </a:solidFill>
                <a:latin typeface="Adobe Garamond Pro" charset="0"/>
                <a:ea typeface="Adobe Garamond Pro" charset="0"/>
                <a:cs typeface="Adobe Garamond Pro" charset="0"/>
              </a:rPr>
              <a:t> = jQuery().</a:t>
            </a:r>
            <a:r>
              <a:rPr lang="en-US" sz="3100" dirty="0" err="1">
                <a:solidFill>
                  <a:schemeClr val="tx1"/>
                </a:solidFill>
                <a:latin typeface="Adobe Garamond Pro" charset="0"/>
                <a:ea typeface="Adobe Garamond Pro" charset="0"/>
                <a:cs typeface="Adobe Garamond Pro" charset="0"/>
              </a:rPr>
              <a:t>noConflict</a:t>
            </a:r>
            <a:r>
              <a:rPr lang="en-US" sz="3100" dirty="0">
                <a:solidFill>
                  <a:schemeClr val="tx1"/>
                </a:solidFill>
                <a:latin typeface="Adobe Garamond Pro" charset="0"/>
                <a:ea typeface="Adobe Garamond Pro" charset="0"/>
                <a:cs typeface="Adobe Garamond Pro" charset="0"/>
              </a:rPr>
              <a:t>(); </a:t>
            </a:r>
          </a:p>
          <a:p>
            <a:pPr marL="1492250" lvl="5" indent="0">
              <a:buNone/>
            </a:pPr>
            <a:r>
              <a:rPr lang="en-US" sz="3100" b="1" dirty="0" err="1">
                <a:solidFill>
                  <a:schemeClr val="tx1"/>
                </a:solidFill>
                <a:latin typeface="Adobe Garamond Pro" charset="0"/>
                <a:ea typeface="Adobe Garamond Pro" charset="0"/>
                <a:cs typeface="Adobe Garamond Pro" charset="0"/>
              </a:rPr>
              <a:t>jq</a:t>
            </a:r>
            <a:r>
              <a:rPr lang="en-US" sz="3100" dirty="0">
                <a:solidFill>
                  <a:schemeClr val="tx1"/>
                </a:solidFill>
                <a:latin typeface="Adobe Garamond Pro" charset="0"/>
                <a:ea typeface="Adobe Garamond Pro" charset="0"/>
                <a:cs typeface="Adobe Garamond Pro" charset="0"/>
              </a:rPr>
              <a:t>(document).ready( function () { </a:t>
            </a:r>
          </a:p>
          <a:p>
            <a:pPr marL="1492250" lvl="5" indent="0">
              <a:buNone/>
            </a:pPr>
            <a:r>
              <a:rPr lang="en-US" sz="3100" b="1" dirty="0">
                <a:solidFill>
                  <a:schemeClr val="tx1"/>
                </a:solidFill>
                <a:latin typeface="Adobe Garamond Pro" charset="0"/>
                <a:ea typeface="Adobe Garamond Pro" charset="0"/>
                <a:cs typeface="Adobe Garamond Pro" charset="0"/>
              </a:rPr>
              <a:t>	</a:t>
            </a:r>
            <a:r>
              <a:rPr lang="en-US" sz="3100" b="1" dirty="0" err="1">
                <a:solidFill>
                  <a:schemeClr val="tx1"/>
                </a:solidFill>
                <a:latin typeface="Adobe Garamond Pro" charset="0"/>
                <a:ea typeface="Adobe Garamond Pro" charset="0"/>
                <a:cs typeface="Adobe Garamond Pro" charset="0"/>
              </a:rPr>
              <a:t>jq</a:t>
            </a:r>
            <a:r>
              <a:rPr lang="en-US" sz="3100" dirty="0">
                <a:solidFill>
                  <a:schemeClr val="tx1"/>
                </a:solidFill>
                <a:latin typeface="Adobe Garamond Pro" charset="0"/>
                <a:ea typeface="Adobe Garamond Pro" charset="0"/>
                <a:cs typeface="Adobe Garamond Pro" charset="0"/>
              </a:rPr>
              <a:t>("p").hide(); </a:t>
            </a:r>
          </a:p>
          <a:p>
            <a:pPr marL="1492250" lvl="5" indent="0">
              <a:buNone/>
            </a:pPr>
            <a:r>
              <a:rPr lang="en-US" sz="3100" dirty="0">
                <a:solidFill>
                  <a:schemeClr val="tx1"/>
                </a:solidFill>
                <a:latin typeface="Adobe Garamond Pro" charset="0"/>
                <a:ea typeface="Adobe Garamond Pro" charset="0"/>
                <a:cs typeface="Adobe Garamond Pro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2639023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b="1" i="0" u="none" strike="noStrike" baseline="0">
                <a:solidFill>
                  <a:srgbClr val="345A8A"/>
                </a:solidFill>
                <a:latin typeface="Cambria"/>
                <a:ea typeface="ＭＳ ゴシック"/>
              </a:rPr>
              <a:t>Event Handlers</a:t>
            </a:r>
            <a:endParaRPr lang="en-US" b="1" i="0" u="none" strike="noStrike" baseline="0">
              <a:solidFill>
                <a:srgbClr val="345A8A"/>
              </a:solidFill>
              <a:latin typeface="Times New Roman"/>
              <a:ea typeface="ＭＳ ゴシック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lvl="0" rtl="0"/>
            <a:r>
              <a:rPr lang="en-US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jQuery methods called when an event is "triggered" or "fired"</a:t>
            </a:r>
          </a:p>
          <a:p>
            <a:pPr lvl="0" rtl="0"/>
            <a:r>
              <a:rPr lang="en-US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It's common to put most jQuery functions within </a:t>
            </a:r>
          </a:p>
          <a:p>
            <a:pPr marL="0" lvl="0" indent="0" rtl="0">
              <a:buNone/>
            </a:pPr>
            <a:r>
              <a:rPr lang="en-US" b="0" i="0" u="none" strike="noStrike" baseline="0" dirty="0">
                <a:solidFill>
                  <a:schemeClr val="tx1"/>
                </a:solidFill>
                <a:latin typeface="Cambria"/>
                <a:ea typeface="ＭＳ ゴシック"/>
              </a:rPr>
              <a:t>	$(document).ready(function)</a:t>
            </a:r>
          </a:p>
          <a:p>
            <a:pPr marL="0" lvl="0" indent="0" rtl="0">
              <a:buNone/>
            </a:pPr>
            <a:endParaRPr lang="en-US" b="0" i="0" u="none" strike="noStrike" baseline="0" dirty="0">
              <a:solidFill>
                <a:srgbClr val="4F81BD"/>
              </a:solidFill>
              <a:latin typeface="Cambria"/>
              <a:ea typeface="ＭＳ ゴシック"/>
            </a:endParaRPr>
          </a:p>
          <a:p>
            <a:pPr lvl="1" rtl="0"/>
            <a:r>
              <a:rPr lang="en-US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This waits until the entire page is loaded</a:t>
            </a:r>
          </a:p>
          <a:p>
            <a:pPr lvl="1" rtl="0"/>
            <a:endParaRPr lang="en-US" b="0" i="0" u="none" strike="noStrike" baseline="0" dirty="0">
              <a:solidFill>
                <a:srgbClr val="4F81BD"/>
              </a:solidFill>
              <a:latin typeface="Cambria"/>
              <a:ea typeface="ＭＳ ゴシック"/>
            </a:endParaRPr>
          </a:p>
          <a:p>
            <a:pPr marL="1479550" lvl="5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000" b="0" i="0" u="none" strike="noStrike" baseline="0" dirty="0">
                <a:solidFill>
                  <a:schemeClr val="tx1"/>
                </a:solidFill>
                <a:latin typeface="Adobe Garamond Pro" charset="0"/>
                <a:ea typeface="Adobe Garamond Pro" charset="0"/>
                <a:cs typeface="Adobe Garamond Pro" charset="0"/>
              </a:rPr>
              <a:t>$(document).ready(function() {</a:t>
            </a:r>
          </a:p>
          <a:p>
            <a:pPr marL="1479550" lvl="5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000" b="0" i="0" u="none" strike="noStrike" baseline="0" dirty="0">
                <a:solidFill>
                  <a:schemeClr val="tx1"/>
                </a:solidFill>
                <a:latin typeface="Adobe Garamond Pro" charset="0"/>
                <a:ea typeface="Adobe Garamond Pro" charset="0"/>
                <a:cs typeface="Adobe Garamond Pro" charset="0"/>
              </a:rPr>
              <a:t>	$("</a:t>
            </a:r>
            <a:r>
              <a:rPr lang="en-US" sz="2000" b="0" i="0" u="none" strike="noStrike" baseline="0" dirty="0" err="1">
                <a:solidFill>
                  <a:schemeClr val="tx1"/>
                </a:solidFill>
                <a:latin typeface="Adobe Garamond Pro" charset="0"/>
                <a:ea typeface="Adobe Garamond Pro" charset="0"/>
                <a:cs typeface="Adobe Garamond Pro" charset="0"/>
              </a:rPr>
              <a:t>p.change</a:t>
            </a:r>
            <a:r>
              <a:rPr lang="en-US" sz="2000" b="0" i="0" u="none" strike="noStrike" baseline="0" dirty="0">
                <a:solidFill>
                  <a:schemeClr val="tx1"/>
                </a:solidFill>
                <a:latin typeface="Adobe Garamond Pro" charset="0"/>
                <a:ea typeface="Adobe Garamond Pro" charset="0"/>
                <a:cs typeface="Adobe Garamond Pro" charset="0"/>
              </a:rPr>
              <a:t>").click(function() {</a:t>
            </a:r>
          </a:p>
          <a:p>
            <a:pPr marL="1479550" lvl="5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000" b="0" i="0" u="none" strike="noStrike" baseline="-25000" dirty="0">
                <a:solidFill>
                  <a:schemeClr val="tx1"/>
                </a:solidFill>
                <a:latin typeface="Adobe Garamond Pro" charset="0"/>
                <a:ea typeface="Adobe Garamond Pro" charset="0"/>
                <a:cs typeface="Adobe Garamond Pro" charset="0"/>
              </a:rPr>
              <a:t>		//do something here</a:t>
            </a:r>
          </a:p>
          <a:p>
            <a:pPr marL="1479550" lvl="5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000" b="0" i="0" u="none" strike="noStrike" baseline="0" dirty="0">
                <a:solidFill>
                  <a:schemeClr val="tx1"/>
                </a:solidFill>
                <a:latin typeface="Adobe Garamond Pro" charset="0"/>
                <a:ea typeface="Adobe Garamond Pro" charset="0"/>
                <a:cs typeface="Adobe Garamond Pro" charset="0"/>
              </a:rPr>
              <a:t>	});</a:t>
            </a:r>
          </a:p>
          <a:p>
            <a:pPr marL="1479550" lvl="5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000" b="0" i="0" u="none" strike="noStrike" baseline="0" dirty="0">
                <a:solidFill>
                  <a:schemeClr val="tx1"/>
                </a:solidFill>
                <a:latin typeface="Adobe Garamond Pro" charset="0"/>
                <a:ea typeface="Adobe Garamond Pro" charset="0"/>
                <a:cs typeface="Adobe Garamond Pro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863218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b="1" i="0" u="none" strike="noStrike" baseline="0">
                <a:solidFill>
                  <a:srgbClr val="345A8A"/>
                </a:solidFill>
                <a:latin typeface="Cambria"/>
                <a:ea typeface="ＭＳ ゴシック"/>
              </a:rPr>
              <a:t>jQuery Selectors</a:t>
            </a:r>
            <a:endParaRPr lang="en-US" b="1" i="0" u="none" strike="noStrike" baseline="0">
              <a:solidFill>
                <a:srgbClr val="345A8A"/>
              </a:solidFill>
              <a:latin typeface="Times New Roman"/>
              <a:ea typeface="ＭＳ ゴシック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rtl="0"/>
            <a:r>
              <a:rPr lang="en-US" b="0" i="0" u="none" strike="noStrike" baseline="0">
                <a:solidFill>
                  <a:srgbClr val="4F81BD"/>
                </a:solidFill>
                <a:latin typeface="Cambria"/>
                <a:ea typeface="ＭＳ ゴシック"/>
              </a:rPr>
              <a:t>Allow you to manipulate/traverse HTML DOM element</a:t>
            </a:r>
          </a:p>
          <a:p>
            <a:pPr lvl="0" rtl="0"/>
            <a:r>
              <a:rPr lang="en-US" b="0" i="0" u="none" strike="noStrike" baseline="0">
                <a:solidFill>
                  <a:srgbClr val="4F81BD"/>
                </a:solidFill>
                <a:latin typeface="Cambria"/>
                <a:ea typeface="ＭＳ ゴシック"/>
              </a:rPr>
              <a:t>There are 3 types of jQuery Selectors</a:t>
            </a:r>
          </a:p>
          <a:p>
            <a:pPr lvl="1" rtl="0"/>
            <a:r>
              <a:rPr lang="en-US" b="0" i="0" u="none" strike="noStrike" baseline="0">
                <a:solidFill>
                  <a:srgbClr val="4F81BD"/>
                </a:solidFill>
                <a:latin typeface="Cambria"/>
                <a:ea typeface="ＭＳ ゴシック"/>
              </a:rPr>
              <a:t>(Think of the CSS lectures!)</a:t>
            </a:r>
            <a:endParaRPr lang="en-US" b="0" i="0" u="none" strike="noStrike" baseline="0">
              <a:solidFill>
                <a:srgbClr val="4F81BD"/>
              </a:solidFill>
              <a:latin typeface="Times New Roman"/>
              <a:ea typeface="ＭＳ 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6982361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b="1" i="0" u="none" strike="noStrike" baseline="0">
                <a:solidFill>
                  <a:srgbClr val="345A8A"/>
                </a:solidFill>
                <a:latin typeface="Cambria"/>
                <a:ea typeface="ＭＳ ゴシック"/>
              </a:rPr>
              <a:t>Element Selectors</a:t>
            </a:r>
            <a:endParaRPr lang="en-US" b="1" i="0" u="none" strike="noStrike" baseline="0">
              <a:solidFill>
                <a:srgbClr val="345A8A"/>
              </a:solidFill>
              <a:latin typeface="Times New Roman"/>
              <a:ea typeface="ＭＳ ゴシック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lvl="0" rtl="0"/>
            <a:r>
              <a:rPr lang="en-US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jQuery</a:t>
            </a:r>
            <a:r>
              <a:rPr lang="en-US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uses CSS to select HTML elements</a:t>
            </a:r>
          </a:p>
          <a:p>
            <a:pPr lvl="0" rtl="0"/>
            <a:r>
              <a:rPr lang="en-US" b="1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$("h1")</a:t>
            </a:r>
            <a:r>
              <a:rPr lang="en-US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- selects all &lt;h1&gt; elements</a:t>
            </a:r>
          </a:p>
          <a:p>
            <a:pPr lvl="0" rtl="0"/>
            <a:r>
              <a:rPr lang="en-US" b="1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$("</a:t>
            </a:r>
            <a:r>
              <a:rPr lang="en-US" b="1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p.fname</a:t>
            </a:r>
            <a:r>
              <a:rPr lang="en-US" b="1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")</a:t>
            </a:r>
            <a:r>
              <a:rPr lang="en-US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- selects all &lt;p&gt; with the class = "</a:t>
            </a:r>
            <a:r>
              <a:rPr lang="en-US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fname</a:t>
            </a:r>
            <a:r>
              <a:rPr lang="en-US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"</a:t>
            </a:r>
          </a:p>
          <a:p>
            <a:pPr lvl="0" rtl="0"/>
            <a:r>
              <a:rPr lang="en-US" b="1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$("h2#lname")</a:t>
            </a:r>
            <a:r>
              <a:rPr lang="en-US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- selects the &lt;td&gt; with the id = "</a:t>
            </a:r>
            <a:r>
              <a:rPr lang="en-US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lname</a:t>
            </a:r>
            <a:r>
              <a:rPr lang="en-US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"</a:t>
            </a:r>
          </a:p>
          <a:p>
            <a:pPr lvl="0" rtl="0"/>
            <a:r>
              <a:rPr lang="en-US" b="1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$("#contact")</a:t>
            </a:r>
            <a:r>
              <a:rPr lang="en-US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- selects all elements with id = "contact"</a:t>
            </a:r>
          </a:p>
          <a:p>
            <a:pPr lvl="1" rtl="0"/>
            <a:r>
              <a:rPr lang="en-US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(There should only be one!)</a:t>
            </a:r>
          </a:p>
          <a:p>
            <a:pPr lvl="0" rtl="0"/>
            <a:endParaRPr lang="en-US" b="0" i="0" u="none" strike="noStrike" baseline="0" dirty="0">
              <a:solidFill>
                <a:srgbClr val="4F81BD"/>
              </a:solidFill>
              <a:latin typeface="Times New Roman"/>
              <a:ea typeface="ＭＳ ゴシック"/>
            </a:endParaRPr>
          </a:p>
          <a:p>
            <a:pPr lvl="0" rtl="0"/>
            <a:r>
              <a:rPr lang="en-US" b="0" i="0" u="none" strike="noStrike" baseline="0" dirty="0">
                <a:solidFill>
                  <a:srgbClr val="0000FF"/>
                </a:solidFill>
                <a:latin typeface="Cambria"/>
                <a:ea typeface="ＭＳ ゴシック"/>
                <a:hlinkClick r:id="rId2" action="ppaction://hlinkfile"/>
              </a:rPr>
              <a:t>element-selectors.html</a:t>
            </a:r>
            <a:endParaRPr lang="en-US" b="0" i="0" u="none" strike="noStrike" baseline="0" dirty="0">
              <a:solidFill>
                <a:srgbClr val="4F81BD"/>
              </a:solidFill>
              <a:latin typeface="Times New Roman"/>
              <a:ea typeface="ＭＳ ゴシック"/>
              <a:hlinkClick r:id="rId3"/>
            </a:endParaRPr>
          </a:p>
        </p:txBody>
      </p:sp>
    </p:spTree>
    <p:extLst>
      <p:ext uri="{BB962C8B-B14F-4D97-AF65-F5344CB8AC3E}">
        <p14:creationId xmlns:p14="http://schemas.microsoft.com/office/powerpoint/2010/main" val="4540753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roIT-Them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</a:majorFont>
      <a:minorFont>
        <a:latin typeface="News Gothic MT"/>
        <a:ea typeface=""/>
        <a:cs typeface=""/>
        <a:font script="Jpan" typeface="ＭＳ Ｐゴシック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4925" cmpd="sng"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solidFill>
          <a:schemeClr val="accent3">
            <a:lumMod val="60000"/>
            <a:lumOff val="40000"/>
          </a:schemeClr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/>
          <a:lightRig rig="threePt" dir="t"/>
        </a:scene3d>
        <a:sp3d>
          <a:bevelT w="190500" h="38100"/>
        </a:sp3d>
      </a:spPr>
      <a:bodyPr wrap="square" rtlCol="0" anchor="b" anchorCtr="1">
        <a:spAutoFit/>
        <a:sp3d extrusionH="57150" prstMaterial="plastic">
          <a:extrusionClr>
            <a:schemeClr val="tx1"/>
          </a:extrusionClr>
        </a:sp3d>
      </a:bodyPr>
      <a:lstStyle>
        <a:defPPr algn="ctr">
          <a:defRPr sz="1400" dirty="0" smtClean="0">
            <a:solidFill>
              <a:schemeClr val="tx2">
                <a:lumMod val="75000"/>
                <a:lumOff val="25000"/>
              </a:schemeClr>
            </a:solidFill>
            <a:effectLst>
              <a:glow>
                <a:schemeClr val="accent1">
                  <a:alpha val="40000"/>
                </a:schemeClr>
              </a:glow>
              <a:reflection endPos="0" dist="50800" dir="5400000" sy="-100000" algn="bl" rotWithShape="0"/>
            </a:effectLst>
            <a:latin typeface="Kozuka Gothic Pro M" pitchFamily="34" charset="-128"/>
            <a:ea typeface="Kozuka Gothic Pro M" pitchFamily="34" charset="-128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1246</TotalTime>
  <Words>1140</Words>
  <Application>Microsoft Macintosh PowerPoint</Application>
  <PresentationFormat>On-screen Show (4:3)</PresentationFormat>
  <Paragraphs>155</Paragraphs>
  <Slides>23</Slides>
  <Notes>1</Notes>
  <HiddenSlides>6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4" baseType="lpstr">
      <vt:lpstr>Kozuka Gothic Pro M</vt:lpstr>
      <vt:lpstr>ＭＳ ゴシック</vt:lpstr>
      <vt:lpstr>ＭＳ Ｐゴシック</vt:lpstr>
      <vt:lpstr>Adobe Garamond Pro</vt:lpstr>
      <vt:lpstr>Arial</vt:lpstr>
      <vt:lpstr>Calibri</vt:lpstr>
      <vt:lpstr>Cambria</vt:lpstr>
      <vt:lpstr>News Gothic MT</vt:lpstr>
      <vt:lpstr>Times New Roman</vt:lpstr>
      <vt:lpstr>Wingdings 2</vt:lpstr>
      <vt:lpstr>IntroIT-Theme</vt:lpstr>
      <vt:lpstr>Intro to jQuery</vt:lpstr>
      <vt:lpstr>What is jQuery?</vt:lpstr>
      <vt:lpstr>&lt;aside&gt; Minification</vt:lpstr>
      <vt:lpstr>How to Add jQuery</vt:lpstr>
      <vt:lpstr>jQuery Syntax</vt:lpstr>
      <vt:lpstr>&lt;aside&gt; Defining jQuery</vt:lpstr>
      <vt:lpstr>Event Handlers</vt:lpstr>
      <vt:lpstr>jQuery Selectors</vt:lpstr>
      <vt:lpstr>Element Selectors</vt:lpstr>
      <vt:lpstr>Attribute Selectors</vt:lpstr>
      <vt:lpstr>CSS Selectors</vt:lpstr>
      <vt:lpstr>jQuery HTML Manipulation</vt:lpstr>
      <vt:lpstr>jQuery HTML Manipulation Cont.</vt:lpstr>
      <vt:lpstr>jQuery Effects</vt:lpstr>
      <vt:lpstr>jQuery Effects (Callbacks) cont.</vt:lpstr>
      <vt:lpstr>jQuery Effects (Callbacks) cont.</vt:lpstr>
      <vt:lpstr>jQuery UI</vt:lpstr>
      <vt:lpstr>Using jQuery UI</vt:lpstr>
      <vt:lpstr>Some basic UI interactions</vt:lpstr>
      <vt:lpstr>Useful widgets</vt:lpstr>
      <vt:lpstr>jQuery UI Effects</vt:lpstr>
      <vt:lpstr>jQuery UI Themes</vt:lpstr>
      <vt:lpstr>&lt;/class&gt;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Richard Plotka</dc:creator>
  <cp:lastModifiedBy>Richard Plotka</cp:lastModifiedBy>
  <cp:revision>27</cp:revision>
  <dcterms:created xsi:type="dcterms:W3CDTF">2013-09-22T05:26:42Z</dcterms:created>
  <dcterms:modified xsi:type="dcterms:W3CDTF">2018-03-19T02:51:03Z</dcterms:modified>
</cp:coreProperties>
</file>