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2"/>
  </p:notesMasterIdLst>
  <p:sldIdLst>
    <p:sldId id="256" r:id="rId2"/>
    <p:sldId id="296" r:id="rId3"/>
    <p:sldId id="297"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98" r:id="rId26"/>
    <p:sldId id="299" r:id="rId27"/>
    <p:sldId id="282" r:id="rId28"/>
    <p:sldId id="300" r:id="rId29"/>
    <p:sldId id="283" r:id="rId30"/>
    <p:sldId id="301" r:id="rId31"/>
    <p:sldId id="284" r:id="rId32"/>
    <p:sldId id="285" r:id="rId33"/>
    <p:sldId id="302" r:id="rId34"/>
    <p:sldId id="286" r:id="rId35"/>
    <p:sldId id="287" r:id="rId36"/>
    <p:sldId id="303" r:id="rId37"/>
    <p:sldId id="304" r:id="rId38"/>
    <p:sldId id="305" r:id="rId39"/>
    <p:sldId id="306" r:id="rId40"/>
    <p:sldId id="307" r:id="rId41"/>
    <p:sldId id="308" r:id="rId42"/>
    <p:sldId id="309" r:id="rId43"/>
    <p:sldId id="310" r:id="rId44"/>
    <p:sldId id="311" r:id="rId45"/>
    <p:sldId id="312" r:id="rId46"/>
    <p:sldId id="288" r:id="rId47"/>
    <p:sldId id="290" r:id="rId48"/>
    <p:sldId id="291" r:id="rId49"/>
    <p:sldId id="292" r:id="rId50"/>
    <p:sldId id="295" r:id="rId51"/>
  </p:sldIdLst>
  <p:sldSz cx="10083800" cy="7556500"/>
  <p:notesSz cx="100838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2"/>
    <p:restoredTop sz="72802"/>
  </p:normalViewPr>
  <p:slideViewPr>
    <p:cSldViewPr>
      <p:cViewPr varScale="1">
        <p:scale>
          <a:sx n="82" d="100"/>
          <a:sy n="82" d="100"/>
        </p:scale>
        <p:origin x="688"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7825"/>
          </a:xfrm>
          <a:prstGeom prst="rect">
            <a:avLst/>
          </a:prstGeom>
        </p:spPr>
        <p:txBody>
          <a:bodyPr vert="horz" lIns="91440" tIns="45720" rIns="91440" bIns="45720" rtlCol="0"/>
          <a:lstStyle>
            <a:lvl1pPr algn="r">
              <a:defRPr sz="1200"/>
            </a:lvl1pPr>
          </a:lstStyle>
          <a:p>
            <a:fld id="{137D8264-69AA-0B47-8123-33317389599C}" type="datetimeFigureOut">
              <a:rPr lang="en-US" smtClean="0"/>
              <a:t>11/1/18</a:t>
            </a:fld>
            <a:endParaRPr lang="en-US"/>
          </a:p>
        </p:txBody>
      </p:sp>
      <p:sp>
        <p:nvSpPr>
          <p:cNvPr id="4" name="Slide Image Placeholder 3"/>
          <p:cNvSpPr>
            <a:spLocks noGrp="1" noRot="1" noChangeAspect="1"/>
          </p:cNvSpPr>
          <p:nvPr>
            <p:ph type="sldImg" idx="2"/>
          </p:nvPr>
        </p:nvSpPr>
        <p:spPr>
          <a:xfrm>
            <a:off x="3151188" y="566738"/>
            <a:ext cx="3781425"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589338"/>
            <a:ext cx="8067675" cy="340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370388"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77088"/>
            <a:ext cx="4370388" cy="377825"/>
          </a:xfrm>
          <a:prstGeom prst="rect">
            <a:avLst/>
          </a:prstGeom>
        </p:spPr>
        <p:txBody>
          <a:bodyPr vert="horz" lIns="91440" tIns="45720" rIns="91440" bIns="45720" rtlCol="0" anchor="b"/>
          <a:lstStyle>
            <a:lvl1pPr algn="r">
              <a:defRPr sz="1200"/>
            </a:lvl1pPr>
          </a:lstStyle>
          <a:p>
            <a:fld id="{C83762DA-7237-E14E-901F-AC3CBB7D0D0D}" type="slidenum">
              <a:rPr lang="en-US" smtClean="0"/>
              <a:t>‹#›</a:t>
            </a:fld>
            <a:endParaRPr lang="en-US"/>
          </a:p>
        </p:txBody>
      </p:sp>
    </p:spTree>
    <p:extLst>
      <p:ext uri="{BB962C8B-B14F-4D97-AF65-F5344CB8AC3E}">
        <p14:creationId xmlns:p14="http://schemas.microsoft.com/office/powerpoint/2010/main" val="12884099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mputerhope.com/jargon/p/proglang.ht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computerhope.com/jargon/d/declare.htm" TargetMode="External"/><Relationship Id="rId5" Type="http://schemas.openxmlformats.org/officeDocument/2006/relationships/hyperlink" Target="https://www.computerhope.com/jargon/p/perl.htm" TargetMode="External"/><Relationship Id="rId4" Type="http://schemas.openxmlformats.org/officeDocument/2006/relationships/hyperlink" Target="https://www.computerhope.com/jargon/v/variable.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stackoverflow.com</a:t>
            </a:r>
            <a:r>
              <a:rPr lang="en-US" dirty="0"/>
              <a:t>/questions/2690544/what-is-the-difference-between-a-strongly-typed-language-and-a-statically-typed</a:t>
            </a:r>
          </a:p>
          <a:p>
            <a:endParaRPr lang="en-US"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loosely typed language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a:rPr>
              <a:t>programming language</a:t>
            </a:r>
            <a:r>
              <a:rPr lang="en-US" sz="1200" b="0" i="0" kern="1200" dirty="0">
                <a:solidFill>
                  <a:schemeClr val="tx1"/>
                </a:solidFill>
                <a:effectLst/>
                <a:latin typeface="+mn-lt"/>
                <a:ea typeface="+mn-ea"/>
                <a:cs typeface="+mn-cs"/>
              </a:rPr>
              <a:t> that does not require a </a:t>
            </a:r>
            <a:r>
              <a:rPr lang="en-US" sz="1200" b="0" i="0" u="none" strike="noStrike" kern="1200" dirty="0">
                <a:solidFill>
                  <a:schemeClr val="tx1"/>
                </a:solidFill>
                <a:effectLst/>
                <a:latin typeface="+mn-lt"/>
                <a:ea typeface="+mn-ea"/>
                <a:cs typeface="+mn-cs"/>
                <a:hlinkClick r:id="rId4"/>
              </a:rPr>
              <a:t>variable</a:t>
            </a:r>
            <a:r>
              <a:rPr lang="en-US" sz="1200" b="0" i="0" kern="1200" dirty="0">
                <a:solidFill>
                  <a:schemeClr val="tx1"/>
                </a:solidFill>
                <a:effectLst/>
                <a:latin typeface="+mn-lt"/>
                <a:ea typeface="+mn-ea"/>
                <a:cs typeface="+mn-cs"/>
              </a:rPr>
              <a:t> to be defined. For example, </a:t>
            </a:r>
            <a:r>
              <a:rPr lang="en-US" sz="1200" b="0" i="0" u="none" strike="noStrike" kern="1200" dirty="0">
                <a:solidFill>
                  <a:schemeClr val="tx1"/>
                </a:solidFill>
                <a:effectLst/>
                <a:latin typeface="+mn-lt"/>
                <a:ea typeface="+mn-ea"/>
                <a:cs typeface="+mn-cs"/>
                <a:hlinkClick r:id="rId5"/>
              </a:rPr>
              <a:t>Perl</a:t>
            </a:r>
            <a:r>
              <a:rPr lang="en-US" sz="1200" b="0" i="0" kern="1200" dirty="0">
                <a:solidFill>
                  <a:schemeClr val="tx1"/>
                </a:solidFill>
                <a:effectLst/>
                <a:latin typeface="+mn-lt"/>
                <a:ea typeface="+mn-ea"/>
                <a:cs typeface="+mn-cs"/>
              </a:rPr>
              <a:t> is a loosely typed language, you can </a:t>
            </a:r>
            <a:r>
              <a:rPr lang="en-US" sz="1200" b="0" i="0" u="none" strike="noStrike" kern="1200" dirty="0" err="1">
                <a:solidFill>
                  <a:schemeClr val="tx1"/>
                </a:solidFill>
                <a:effectLst/>
                <a:latin typeface="+mn-lt"/>
                <a:ea typeface="+mn-ea"/>
                <a:cs typeface="+mn-cs"/>
                <a:hlinkClick r:id="rId6"/>
              </a:rPr>
              <a:t>declare</a:t>
            </a:r>
            <a:r>
              <a:rPr lang="en-US" sz="1200" b="0" i="0" kern="12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 variable, but it doesn't require you to classify the type of variable.</a:t>
            </a:r>
            <a:endParaRPr lang="en-US" dirty="0"/>
          </a:p>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4</a:t>
            </a:fld>
            <a:endParaRPr lang="en-US"/>
          </a:p>
        </p:txBody>
      </p:sp>
    </p:spTree>
    <p:extLst>
      <p:ext uri="{BB962C8B-B14F-4D97-AF65-F5344CB8AC3E}">
        <p14:creationId xmlns:p14="http://schemas.microsoft.com/office/powerpoint/2010/main" val="363299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Class is a programmer-defined data type, which includes local functions as well as local data. You can think of a class as a template for making many instances of the same kind (or class) of object.</a:t>
            </a:r>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35</a:t>
            </a:fld>
            <a:endParaRPr lang="en-US"/>
          </a:p>
        </p:txBody>
      </p:sp>
    </p:spTree>
    <p:extLst>
      <p:ext uri="{BB962C8B-B14F-4D97-AF65-F5344CB8AC3E}">
        <p14:creationId xmlns:p14="http://schemas.microsoft.com/office/powerpoint/2010/main" val="1085176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36</a:t>
            </a:fld>
            <a:endParaRPr lang="en-US"/>
          </a:p>
        </p:txBody>
      </p:sp>
    </p:spTree>
    <p:extLst>
      <p:ext uri="{BB962C8B-B14F-4D97-AF65-F5344CB8AC3E}">
        <p14:creationId xmlns:p14="http://schemas.microsoft.com/office/powerpoint/2010/main" val="2735594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we will see how to access member function and process member variables.</a:t>
            </a:r>
          </a:p>
          <a:p>
            <a:br>
              <a:rPr lang="en-US" dirty="0"/>
            </a:br>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38</a:t>
            </a:fld>
            <a:endParaRPr lang="en-US"/>
          </a:p>
        </p:txBody>
      </p:sp>
    </p:spTree>
    <p:extLst>
      <p:ext uri="{BB962C8B-B14F-4D97-AF65-F5344CB8AC3E}">
        <p14:creationId xmlns:p14="http://schemas.microsoft.com/office/powerpoint/2010/main" val="1866625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39</a:t>
            </a:fld>
            <a:endParaRPr lang="en-US"/>
          </a:p>
        </p:txBody>
      </p:sp>
    </p:spTree>
    <p:extLst>
      <p:ext uri="{BB962C8B-B14F-4D97-AF65-F5344CB8AC3E}">
        <p14:creationId xmlns:p14="http://schemas.microsoft.com/office/powerpoint/2010/main" val="2103454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 take full advantage of this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by initializing many things through constructor functions.</a:t>
            </a:r>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42</a:t>
            </a:fld>
            <a:endParaRPr lang="en-US"/>
          </a:p>
        </p:txBody>
      </p:sp>
    </p:spTree>
    <p:extLst>
      <p:ext uri="{BB962C8B-B14F-4D97-AF65-F5344CB8AC3E}">
        <p14:creationId xmlns:p14="http://schemas.microsoft.com/office/powerpoint/2010/main" val="1924620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43</a:t>
            </a:fld>
            <a:endParaRPr lang="en-US"/>
          </a:p>
        </p:txBody>
      </p:sp>
    </p:spTree>
    <p:extLst>
      <p:ext uri="{BB962C8B-B14F-4D97-AF65-F5344CB8AC3E}">
        <p14:creationId xmlns:p14="http://schemas.microsoft.com/office/powerpoint/2010/main" val="252484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44</a:t>
            </a:fld>
            <a:endParaRPr lang="en-US"/>
          </a:p>
        </p:txBody>
      </p:sp>
    </p:spTree>
    <p:extLst>
      <p:ext uri="{BB962C8B-B14F-4D97-AF65-F5344CB8AC3E}">
        <p14:creationId xmlns:p14="http://schemas.microsoft.com/office/powerpoint/2010/main" val="26258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45</a:t>
            </a:fld>
            <a:endParaRPr lang="en-US"/>
          </a:p>
        </p:txBody>
      </p:sp>
    </p:spTree>
    <p:extLst>
      <p:ext uri="{BB962C8B-B14F-4D97-AF65-F5344CB8AC3E}">
        <p14:creationId xmlns:p14="http://schemas.microsoft.com/office/powerpoint/2010/main" val="276415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function name can start with a letter or underscore (not a number).</a:t>
            </a:r>
          </a:p>
          <a:p>
            <a:r>
              <a:rPr lang="en-US" sz="1200" b="0" i="0" kern="1200" dirty="0">
                <a:solidFill>
                  <a:schemeClr val="tx1"/>
                </a:solidFill>
                <a:effectLst/>
                <a:latin typeface="+mn-lt"/>
                <a:ea typeface="+mn-ea"/>
                <a:cs typeface="+mn-cs"/>
              </a:rPr>
              <a:t>Give the function a name that reflects what the function does!</a:t>
            </a:r>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23</a:t>
            </a:fld>
            <a:endParaRPr lang="en-US"/>
          </a:p>
        </p:txBody>
      </p:sp>
    </p:spTree>
    <p:extLst>
      <p:ext uri="{BB962C8B-B14F-4D97-AF65-F5344CB8AC3E}">
        <p14:creationId xmlns:p14="http://schemas.microsoft.com/office/powerpoint/2010/main" val="2426104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execute a function, you have to call that function. </a:t>
            </a:r>
          </a:p>
        </p:txBody>
      </p:sp>
      <p:sp>
        <p:nvSpPr>
          <p:cNvPr id="4" name="Slide Number Placeholder 3"/>
          <p:cNvSpPr>
            <a:spLocks noGrp="1"/>
          </p:cNvSpPr>
          <p:nvPr>
            <p:ph type="sldNum" sz="quarter" idx="5"/>
          </p:nvPr>
        </p:nvSpPr>
        <p:spPr/>
        <p:txBody>
          <a:bodyPr/>
          <a:lstStyle/>
          <a:p>
            <a:fld id="{C83762DA-7237-E14E-901F-AC3CBB7D0D0D}" type="slidenum">
              <a:rPr lang="en-US" smtClean="0"/>
              <a:t>25</a:t>
            </a:fld>
            <a:endParaRPr lang="en-US"/>
          </a:p>
        </p:txBody>
      </p:sp>
    </p:spTree>
    <p:extLst>
      <p:ext uri="{BB962C8B-B14F-4D97-AF65-F5344CB8AC3E}">
        <p14:creationId xmlns:p14="http://schemas.microsoft.com/office/powerpoint/2010/main" val="266950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26</a:t>
            </a:fld>
            <a:endParaRPr lang="en-US"/>
          </a:p>
        </p:txBody>
      </p:sp>
    </p:spTree>
    <p:extLst>
      <p:ext uri="{BB962C8B-B14F-4D97-AF65-F5344CB8AC3E}">
        <p14:creationId xmlns:p14="http://schemas.microsoft.com/office/powerpoint/2010/main" val="291380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28</a:t>
            </a:fld>
            <a:endParaRPr lang="en-US"/>
          </a:p>
        </p:txBody>
      </p:sp>
    </p:spTree>
    <p:extLst>
      <p:ext uri="{BB962C8B-B14F-4D97-AF65-F5344CB8AC3E}">
        <p14:creationId xmlns:p14="http://schemas.microsoft.com/office/powerpoint/2010/main" val="3270881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30</a:t>
            </a:fld>
            <a:endParaRPr lang="en-US"/>
          </a:p>
        </p:txBody>
      </p:sp>
    </p:spTree>
    <p:extLst>
      <p:ext uri="{BB962C8B-B14F-4D97-AF65-F5344CB8AC3E}">
        <p14:creationId xmlns:p14="http://schemas.microsoft.com/office/powerpoint/2010/main" val="230343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32</a:t>
            </a:fld>
            <a:endParaRPr lang="en-US"/>
          </a:p>
        </p:txBody>
      </p:sp>
    </p:spTree>
    <p:extLst>
      <p:ext uri="{BB962C8B-B14F-4D97-AF65-F5344CB8AC3E}">
        <p14:creationId xmlns:p14="http://schemas.microsoft.com/office/powerpoint/2010/main" val="2156073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762DA-7237-E14E-901F-AC3CBB7D0D0D}" type="slidenum">
              <a:rPr lang="en-US" smtClean="0"/>
              <a:t>33</a:t>
            </a:fld>
            <a:endParaRPr lang="en-US"/>
          </a:p>
        </p:txBody>
      </p:sp>
    </p:spTree>
    <p:extLst>
      <p:ext uri="{BB962C8B-B14F-4D97-AF65-F5344CB8AC3E}">
        <p14:creationId xmlns:p14="http://schemas.microsoft.com/office/powerpoint/2010/main" val="405262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a:t>
            </a:r>
          </a:p>
        </p:txBody>
      </p:sp>
      <p:sp>
        <p:nvSpPr>
          <p:cNvPr id="4" name="Slide Number Placeholder 3"/>
          <p:cNvSpPr>
            <a:spLocks noGrp="1"/>
          </p:cNvSpPr>
          <p:nvPr>
            <p:ph type="sldNum" sz="quarter" idx="10"/>
          </p:nvPr>
        </p:nvSpPr>
        <p:spPr/>
        <p:txBody>
          <a:bodyPr/>
          <a:lstStyle/>
          <a:p>
            <a:fld id="{C83762DA-7237-E14E-901F-AC3CBB7D0D0D}" type="slidenum">
              <a:rPr lang="en-US" smtClean="0"/>
              <a:t>34</a:t>
            </a:fld>
            <a:endParaRPr lang="en-US"/>
          </a:p>
        </p:txBody>
      </p:sp>
    </p:spTree>
    <p:extLst>
      <p:ext uri="{BB962C8B-B14F-4D97-AF65-F5344CB8AC3E}">
        <p14:creationId xmlns:p14="http://schemas.microsoft.com/office/powerpoint/2010/main" val="31958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464672" y="1427340"/>
            <a:ext cx="7154456" cy="3474014"/>
          </a:xfrm>
          <a:prstGeom prst="rect">
            <a:avLst/>
          </a:prstGeom>
          <a:ln w="3175">
            <a:solidFill>
              <a:schemeClr val="bg1"/>
            </a:solidFill>
          </a:ln>
          <a:effectLst>
            <a:outerShdw blurRad="63500" sx="100500" sy="100500" algn="ctr" rotWithShape="0">
              <a:prstClr val="black">
                <a:alpha val="50000"/>
              </a:prstClr>
            </a:outerShdw>
          </a:effectLst>
        </p:spPr>
        <p:txBody>
          <a:bodyPr vert="horz" lIns="100794" tIns="50397" rIns="100794" bIns="50397" rtlCol="0">
            <a:normAutofit/>
          </a:bodyPr>
          <a:lstStyle/>
          <a:p>
            <a:pPr marL="0" indent="0" algn="l" defTabSz="1007943" rtl="0" eaLnBrk="1" latinLnBrk="0" hangingPunct="1">
              <a:spcBef>
                <a:spcPts val="2205"/>
              </a:spcBef>
              <a:buClr>
                <a:schemeClr val="accent1">
                  <a:lumMod val="60000"/>
                  <a:lumOff val="40000"/>
                </a:schemeClr>
              </a:buClr>
              <a:buSzPct val="110000"/>
              <a:buFont typeface="Wingdings 2" pitchFamily="18" charset="2"/>
              <a:buNone/>
            </a:pPr>
            <a:endParaRPr sz="35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458888" y="1679222"/>
            <a:ext cx="7166024" cy="1900548"/>
          </a:xfrm>
        </p:spPr>
        <p:txBody>
          <a:bodyPr vert="horz" lIns="100794" tIns="50397" rIns="100794" bIns="50397" rtlCol="0" anchor="b" anchorCtr="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889" y="3635023"/>
            <a:ext cx="7166025" cy="1010003"/>
          </a:xfrm>
        </p:spPr>
        <p:txBody>
          <a:bodyPr vert="horz" lIns="100794" tIns="50397" rIns="100794" bIns="50397"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220" y="674192"/>
            <a:ext cx="4498832" cy="1280407"/>
          </a:xfrm>
        </p:spPr>
        <p:txBody>
          <a:bodyPr anchor="b"/>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220" y="1969953"/>
            <a:ext cx="4498832" cy="4099056"/>
          </a:xfrm>
        </p:spPr>
        <p:txBody>
          <a:bodyPr>
            <a:normAutofit/>
          </a:bodyPr>
          <a:lstStyle>
            <a:lvl1pPr marL="0" indent="0" algn="ctr">
              <a:spcBef>
                <a:spcPts val="661"/>
              </a:spcBef>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Picture Placeholder 2"/>
          <p:cNvSpPr>
            <a:spLocks noGrp="1"/>
          </p:cNvSpPr>
          <p:nvPr>
            <p:ph type="pic" idx="1"/>
          </p:nvPr>
        </p:nvSpPr>
        <p:spPr>
          <a:xfrm>
            <a:off x="5613819" y="395997"/>
            <a:ext cx="4033520" cy="5859733"/>
          </a:xfrm>
          <a:ln w="3175">
            <a:solidFill>
              <a:schemeClr val="bg1"/>
            </a:solidFill>
          </a:ln>
          <a:effectLst>
            <a:outerShdw blurRad="63500" sx="100500" sy="100500" algn="ctr" rotWithShape="0">
              <a:prstClr val="black">
                <a:alpha val="50000"/>
              </a:prstClr>
            </a:outerShdw>
          </a:effectLst>
        </p:spPr>
        <p:txBody>
          <a:bodyPr vert="horz" lIns="100794" tIns="50397" rIns="100794" bIns="50397"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7243" y="405813"/>
            <a:ext cx="1680633" cy="614315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727" y="405813"/>
            <a:ext cx="7377281" cy="6143155"/>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902" y="3694290"/>
            <a:ext cx="9281998" cy="1619750"/>
          </a:xfrm>
        </p:spPr>
        <p:txBody>
          <a:bodyPr/>
          <a:lstStyle/>
          <a:p>
            <a:r>
              <a:rPr lang="en-US"/>
              <a:t>Click to edit Master title style</a:t>
            </a:r>
            <a:endParaRPr dirty="0"/>
          </a:p>
        </p:txBody>
      </p:sp>
      <p:sp>
        <p:nvSpPr>
          <p:cNvPr id="3" name="Subtitle 2"/>
          <p:cNvSpPr>
            <a:spLocks noGrp="1"/>
          </p:cNvSpPr>
          <p:nvPr>
            <p:ph type="subTitle" idx="1"/>
          </p:nvPr>
        </p:nvSpPr>
        <p:spPr>
          <a:xfrm>
            <a:off x="400902" y="5256968"/>
            <a:ext cx="9281998" cy="1071739"/>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9" name="Picture Placeholder 2"/>
          <p:cNvSpPr>
            <a:spLocks noGrp="1"/>
          </p:cNvSpPr>
          <p:nvPr>
            <p:ph type="pic" idx="13"/>
          </p:nvPr>
        </p:nvSpPr>
        <p:spPr>
          <a:xfrm>
            <a:off x="409109" y="400565"/>
            <a:ext cx="9265583" cy="3125802"/>
          </a:xfrm>
          <a:ln w="3175">
            <a:solidFill>
              <a:schemeClr val="bg1"/>
            </a:solidFill>
          </a:ln>
          <a:effectLst>
            <a:outerShdw blurRad="63500" sx="100500" sy="100500" algn="ctr" rotWithShape="0">
              <a:prstClr val="black">
                <a:alpha val="50000"/>
              </a:prstClr>
            </a:outerShdw>
          </a:effectLst>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729" y="2647909"/>
            <a:ext cx="8884599" cy="1500805"/>
          </a:xfrm>
        </p:spPr>
        <p:txBody>
          <a:bodyPr anchor="b" anchorCtr="0"/>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729" y="4116524"/>
            <a:ext cx="8884599" cy="1652984"/>
          </a:xfrm>
        </p:spPr>
        <p:txBody>
          <a:bodyPr anchor="t" anchorCtr="0">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728" y="118533"/>
            <a:ext cx="8868843" cy="1473127"/>
          </a:xfrm>
        </p:spPr>
        <p:txBody>
          <a:bodyPr/>
          <a:lstStyle/>
          <a:p>
            <a:r>
              <a:rPr lang="en-US"/>
              <a:t>Click to edit Master title style</a:t>
            </a:r>
            <a:endParaRPr/>
          </a:p>
        </p:txBody>
      </p:sp>
      <p:sp>
        <p:nvSpPr>
          <p:cNvPr id="3" name="Content Placeholder 2"/>
          <p:cNvSpPr>
            <a:spLocks noGrp="1"/>
          </p:cNvSpPr>
          <p:nvPr>
            <p:ph sz="half" idx="1"/>
          </p:nvPr>
        </p:nvSpPr>
        <p:spPr>
          <a:xfrm>
            <a:off x="605728" y="1763185"/>
            <a:ext cx="4235196" cy="4785783"/>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239376" y="1763185"/>
            <a:ext cx="4235196" cy="4785783"/>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D8BD707-D9CF-40AE-B4C6-C98DA3205C09}"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727" y="118533"/>
            <a:ext cx="8868843" cy="147312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727" y="1601238"/>
            <a:ext cx="4235196" cy="827366"/>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727" y="2586504"/>
            <a:ext cx="4235196" cy="3962463"/>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239374" y="1601238"/>
            <a:ext cx="4235196" cy="827366"/>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9374" y="2586504"/>
            <a:ext cx="4235196" cy="3962463"/>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1D8BD707-D9CF-40AE-B4C6-C98DA3205C09}" type="datetimeFigureOut">
              <a:rPr lang="en-US" smtClean="0"/>
              <a:t>11/1/18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D8BD707-D9CF-40AE-B4C6-C98DA3205C09}" type="datetimeFigureOut">
              <a:rPr lang="en-US" smtClean="0"/>
              <a:t>11/1/18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221" y="674192"/>
            <a:ext cx="4235196" cy="1280407"/>
          </a:xfrm>
        </p:spPr>
        <p:txBody>
          <a:bodyPr anchor="b"/>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30281" y="405812"/>
            <a:ext cx="4235196" cy="6143155"/>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88221" y="1969953"/>
            <a:ext cx="4235196" cy="4099056"/>
          </a:xfrm>
        </p:spPr>
        <p:txBody>
          <a:bodyPr>
            <a:normAutofit/>
          </a:bodyPr>
          <a:lstStyle>
            <a:lvl1pPr marL="0" indent="0" algn="ctr">
              <a:spcBef>
                <a:spcPts val="661"/>
              </a:spcBef>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728" y="118533"/>
            <a:ext cx="8868843" cy="1473127"/>
          </a:xfrm>
          <a:prstGeom prst="rect">
            <a:avLst/>
          </a:prstGeom>
        </p:spPr>
        <p:txBody>
          <a:bodyPr vert="horz" lIns="100794" tIns="50397" rIns="100794" bIns="50397" rtlCol="0" anchor="b" anchorCtr="0">
            <a:noAutofit/>
          </a:bodyPr>
          <a:lstStyle/>
          <a:p>
            <a:r>
              <a:rPr lang="en-US"/>
              <a:t>Click to edit Master title style</a:t>
            </a:r>
            <a:endParaRPr dirty="0"/>
          </a:p>
        </p:txBody>
      </p:sp>
      <p:sp>
        <p:nvSpPr>
          <p:cNvPr id="3" name="Text Placeholder 2"/>
          <p:cNvSpPr>
            <a:spLocks noGrp="1"/>
          </p:cNvSpPr>
          <p:nvPr>
            <p:ph type="body" idx="1"/>
          </p:nvPr>
        </p:nvSpPr>
        <p:spPr>
          <a:xfrm>
            <a:off x="605728" y="1763185"/>
            <a:ext cx="8868843" cy="4785783"/>
          </a:xfrm>
          <a:prstGeom prst="rect">
            <a:avLst/>
          </a:prstGeom>
        </p:spPr>
        <p:txBody>
          <a:bodyPr vert="horz" lIns="100794" tIns="50397" rIns="100794" bIns="503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208457" y="6914857"/>
            <a:ext cx="2352887" cy="402314"/>
          </a:xfrm>
          <a:prstGeom prst="rect">
            <a:avLst/>
          </a:prstGeom>
        </p:spPr>
        <p:txBody>
          <a:bodyPr vert="horz" lIns="100794" tIns="50397" rIns="100794" bIns="50397" rtlCol="0" anchor="ctr"/>
          <a:lstStyle>
            <a:lvl1pPr algn="r">
              <a:defRPr sz="1300">
                <a:solidFill>
                  <a:schemeClr val="bg1"/>
                </a:solidFill>
              </a:defRPr>
            </a:lvl1pPr>
          </a:lstStyle>
          <a:p>
            <a:fld id="{1D8BD707-D9CF-40AE-B4C6-C98DA3205C09}" type="datetimeFigureOut">
              <a:rPr lang="en-US" smtClean="0"/>
              <a:t>11/1/18</a:t>
            </a:fld>
            <a:endParaRPr lang="en-US"/>
          </a:p>
        </p:txBody>
      </p:sp>
      <p:sp>
        <p:nvSpPr>
          <p:cNvPr id="5" name="Footer Placeholder 4"/>
          <p:cNvSpPr>
            <a:spLocks noGrp="1"/>
          </p:cNvSpPr>
          <p:nvPr>
            <p:ph type="ftr" sz="quarter" idx="3"/>
          </p:nvPr>
        </p:nvSpPr>
        <p:spPr>
          <a:xfrm>
            <a:off x="291639" y="6914857"/>
            <a:ext cx="5338482" cy="402314"/>
          </a:xfrm>
          <a:prstGeom prst="rect">
            <a:avLst/>
          </a:prstGeom>
        </p:spPr>
        <p:txBody>
          <a:bodyPr vert="horz" lIns="100794" tIns="50397" rIns="100794" bIns="50397" rtlCol="0" anchor="ctr"/>
          <a:lstStyle>
            <a:lvl1pPr algn="l">
              <a:defRPr sz="1300">
                <a:solidFill>
                  <a:schemeClr val="bg1"/>
                </a:solidFill>
              </a:defRPr>
            </a:lvl1pPr>
          </a:lstStyle>
          <a:p>
            <a:endParaRPr lang="en-US"/>
          </a:p>
        </p:txBody>
      </p:sp>
      <p:sp>
        <p:nvSpPr>
          <p:cNvPr id="6" name="Slide Number Placeholder 5"/>
          <p:cNvSpPr>
            <a:spLocks noGrp="1"/>
          </p:cNvSpPr>
          <p:nvPr>
            <p:ph type="sldNum" sz="quarter" idx="4"/>
          </p:nvPr>
        </p:nvSpPr>
        <p:spPr>
          <a:xfrm>
            <a:off x="8709635" y="6914857"/>
            <a:ext cx="1092412" cy="402314"/>
          </a:xfrm>
          <a:prstGeom prst="rect">
            <a:avLst/>
          </a:prstGeom>
        </p:spPr>
        <p:txBody>
          <a:bodyPr vert="horz" lIns="100794" tIns="50397" rIns="100794" bIns="50397" rtlCol="0" anchor="ctr"/>
          <a:lstStyle>
            <a:lvl1pPr algn="r">
              <a:defRPr sz="4000">
                <a:solidFill>
                  <a:schemeClr val="bg1"/>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ctr" defTabSz="1007943" rtl="0" eaLnBrk="1" latinLnBrk="0" hangingPunct="1">
        <a:spcBef>
          <a:spcPct val="0"/>
        </a:spcBef>
        <a:buNone/>
        <a:defRPr sz="5100" kern="1200">
          <a:solidFill>
            <a:schemeClr val="accent1"/>
          </a:solidFill>
          <a:latin typeface="+mj-lt"/>
          <a:ea typeface="+mj-ea"/>
          <a:cs typeface="+mj-cs"/>
        </a:defRPr>
      </a:lvl1pPr>
    </p:titleStyle>
    <p:bodyStyle>
      <a:lvl1pPr marL="384978" indent="-384978" algn="l" defTabSz="1007943" rtl="0" eaLnBrk="1" latinLnBrk="0" hangingPunct="1">
        <a:spcBef>
          <a:spcPts val="2205"/>
        </a:spcBef>
        <a:buClr>
          <a:schemeClr val="accent1">
            <a:lumMod val="60000"/>
            <a:lumOff val="40000"/>
          </a:schemeClr>
        </a:buClr>
        <a:buSzPct val="110000"/>
        <a:buFont typeface="Wingdings 2" pitchFamily="18" charset="2"/>
        <a:buChar char=""/>
        <a:defRPr sz="2600" kern="1200">
          <a:solidFill>
            <a:schemeClr val="tx1">
              <a:lumMod val="65000"/>
              <a:lumOff val="35000"/>
            </a:schemeClr>
          </a:solidFill>
          <a:latin typeface="+mn-lt"/>
          <a:ea typeface="+mn-ea"/>
          <a:cs typeface="+mn-cs"/>
        </a:defRPr>
      </a:lvl1pPr>
      <a:lvl2pPr marL="755957" indent="-370979" algn="l" defTabSz="1007943" rtl="0" eaLnBrk="1" latinLnBrk="0" hangingPunct="1">
        <a:spcBef>
          <a:spcPts val="661"/>
        </a:spcBef>
        <a:buClr>
          <a:schemeClr val="accent1">
            <a:lumMod val="75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2pPr>
      <a:lvl3pPr marL="1067440" indent="-311482" algn="l" defTabSz="1007943" rtl="0" eaLnBrk="1" latinLnBrk="0" hangingPunct="1">
        <a:spcBef>
          <a:spcPts val="661"/>
        </a:spcBef>
        <a:buClr>
          <a:schemeClr val="accent1">
            <a:lumMod val="60000"/>
            <a:lumOff val="40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3pPr>
      <a:lvl4pPr marL="1392921" indent="-325482" algn="l" defTabSz="1007943" rtl="0" eaLnBrk="1" latinLnBrk="0" hangingPunct="1">
        <a:spcBef>
          <a:spcPts val="661"/>
        </a:spcBef>
        <a:buClr>
          <a:schemeClr val="accent1">
            <a:lumMod val="75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4pPr>
      <a:lvl5pPr marL="1704404" indent="-311482" algn="l" defTabSz="1007943" rtl="0" eaLnBrk="1" latinLnBrk="0" hangingPunct="1">
        <a:spcBef>
          <a:spcPts val="661"/>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5pPr>
      <a:lvl6pPr marL="2015886" indent="-311482" algn="l" defTabSz="1007943" rtl="0" eaLnBrk="1" latinLnBrk="0" hangingPunct="1">
        <a:spcBef>
          <a:spcPct val="20000"/>
        </a:spcBef>
        <a:buClr>
          <a:schemeClr val="accent2"/>
        </a:buClr>
        <a:buSzPct val="110000"/>
        <a:buFont typeface="Wingdings 2" pitchFamily="18" charset="2"/>
        <a:buChar char=""/>
        <a:defRPr lang="en-US" sz="2000" kern="1200" dirty="0" smtClean="0">
          <a:solidFill>
            <a:schemeClr val="tx1">
              <a:lumMod val="65000"/>
              <a:lumOff val="35000"/>
            </a:schemeClr>
          </a:solidFill>
          <a:latin typeface="+mn-lt"/>
          <a:ea typeface="+mn-ea"/>
          <a:cs typeface="+mn-cs"/>
        </a:defRPr>
      </a:lvl6pPr>
      <a:lvl7pPr marL="2334368" indent="-311482" algn="l" defTabSz="1007943" rtl="0" eaLnBrk="1" latinLnBrk="0" hangingPunct="1">
        <a:spcBef>
          <a:spcPct val="20000"/>
        </a:spcBef>
        <a:buClr>
          <a:schemeClr val="accent1">
            <a:lumMod val="60000"/>
            <a:lumOff val="40000"/>
          </a:schemeClr>
        </a:buClr>
        <a:buSzPct val="110000"/>
        <a:buFont typeface="Wingdings 2" pitchFamily="18" charset="2"/>
        <a:buChar char=""/>
        <a:defRPr lang="en-US" sz="2000" kern="1200" dirty="0" smtClean="0">
          <a:solidFill>
            <a:schemeClr val="tx1">
              <a:lumMod val="65000"/>
              <a:lumOff val="35000"/>
            </a:schemeClr>
          </a:solidFill>
          <a:latin typeface="+mn-lt"/>
          <a:ea typeface="+mn-ea"/>
          <a:cs typeface="+mn-cs"/>
        </a:defRPr>
      </a:lvl7pPr>
      <a:lvl8pPr marL="2644101" indent="-311482" algn="l" defTabSz="1007943" rtl="0" eaLnBrk="1" latinLnBrk="0" hangingPunct="1">
        <a:spcBef>
          <a:spcPct val="20000"/>
        </a:spcBef>
        <a:buClr>
          <a:schemeClr val="accent2"/>
        </a:buClr>
        <a:buSzPct val="110000"/>
        <a:buFont typeface="Wingdings 2" pitchFamily="18" charset="2"/>
        <a:buChar char=""/>
        <a:defRPr lang="en-US" sz="2000" kern="1200" dirty="0" smtClean="0">
          <a:solidFill>
            <a:schemeClr val="tx1">
              <a:lumMod val="65000"/>
              <a:lumOff val="35000"/>
            </a:schemeClr>
          </a:solidFill>
          <a:latin typeface="+mn-lt"/>
          <a:ea typeface="+mn-ea"/>
          <a:cs typeface="+mn-cs"/>
        </a:defRPr>
      </a:lvl8pPr>
      <a:lvl9pPr marL="2964333" indent="-311482" algn="l" defTabSz="1007943" rtl="0" eaLnBrk="1" latinLnBrk="0" hangingPunct="1">
        <a:spcBef>
          <a:spcPct val="20000"/>
        </a:spcBef>
        <a:buClr>
          <a:schemeClr val="accent1">
            <a:lumMod val="60000"/>
            <a:lumOff val="40000"/>
          </a:schemeClr>
        </a:buClr>
        <a:buSzPct val="110000"/>
        <a:buFont typeface="Wingdings 2" pitchFamily="18" charset="2"/>
        <a:buChar char=""/>
        <a:defRPr lang="en-US" sz="2000" kern="1200" dirty="0">
          <a:solidFill>
            <a:schemeClr val="tx1">
              <a:lumMod val="65000"/>
              <a:lumOff val="35000"/>
            </a:schemeClr>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php.net/manual/en/funcref.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php.net/manual/en/reserved.variables.ph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0" y="2940050"/>
            <a:ext cx="8868843" cy="1473127"/>
          </a:xfrm>
          <a:prstGeom prst="rect">
            <a:avLst/>
          </a:prstGeom>
        </p:spPr>
        <p:txBody>
          <a:bodyPr vert="horz" wrap="square" lIns="0" tIns="0" rIns="0" bIns="0" rtlCol="0">
            <a:noAutofit/>
          </a:bodyPr>
          <a:lstStyle/>
          <a:p>
            <a:pPr>
              <a:lnSpc>
                <a:spcPct val="100000"/>
              </a:lnSpc>
            </a:pPr>
            <a:r>
              <a:rPr sz="4400" dirty="0">
                <a:latin typeface="Arial"/>
                <a:cs typeface="Arial"/>
              </a:rPr>
              <a:t>Intro</a:t>
            </a:r>
            <a:r>
              <a:rPr sz="4400" spc="-10" dirty="0">
                <a:latin typeface="Arial"/>
                <a:cs typeface="Arial"/>
              </a:rPr>
              <a:t> </a:t>
            </a:r>
            <a:r>
              <a:rPr sz="4400" spc="0" dirty="0">
                <a:latin typeface="Arial"/>
                <a:cs typeface="Arial"/>
              </a:rPr>
              <a:t>to</a:t>
            </a:r>
            <a:r>
              <a:rPr sz="4400" spc="-5" dirty="0">
                <a:latin typeface="Arial"/>
                <a:cs typeface="Arial"/>
              </a:rPr>
              <a:t> </a:t>
            </a:r>
            <a:r>
              <a:rPr sz="4400" spc="0" dirty="0">
                <a:latin typeface="Arial"/>
                <a:cs typeface="Arial"/>
              </a:rPr>
              <a:t>PHP</a:t>
            </a:r>
            <a:br>
              <a:rPr lang="en-US" sz="4400" spc="0" dirty="0">
                <a:latin typeface="Arial"/>
                <a:cs typeface="Arial"/>
              </a:rPr>
            </a:br>
            <a:br>
              <a:rPr lang="en-US" sz="4400" dirty="0">
                <a:latin typeface="Arial"/>
                <a:cs typeface="Arial"/>
              </a:rPr>
            </a:br>
            <a:br>
              <a:rPr lang="en-US" sz="4400" dirty="0">
                <a:latin typeface="Arial"/>
                <a:cs typeface="Arial"/>
              </a:rPr>
            </a:br>
            <a:r>
              <a:rPr lang="en-US" sz="4400" spc="-5" dirty="0">
                <a:latin typeface="Arial"/>
                <a:cs typeface="Arial"/>
              </a:rPr>
              <a:t>M</a:t>
            </a:r>
            <a:r>
              <a:rPr lang="en-US" sz="4400" dirty="0">
                <a:latin typeface="Arial"/>
                <a:cs typeface="Arial"/>
              </a:rPr>
              <a:t>ore</a:t>
            </a:r>
            <a:r>
              <a:rPr lang="en-US" sz="4400" spc="-240" dirty="0">
                <a:latin typeface="Arial"/>
                <a:cs typeface="Arial"/>
              </a:rPr>
              <a:t> </a:t>
            </a:r>
            <a:r>
              <a:rPr lang="en-US" sz="4400" dirty="0">
                <a:latin typeface="Arial"/>
                <a:cs typeface="Arial"/>
              </a:rPr>
              <a:t>About</a:t>
            </a:r>
            <a:r>
              <a:rPr lang="en-US" sz="4400" spc="-10" dirty="0">
                <a:latin typeface="Arial"/>
                <a:cs typeface="Arial"/>
              </a:rPr>
              <a:t> </a:t>
            </a:r>
            <a:r>
              <a:rPr lang="en-US" sz="4400" dirty="0">
                <a:latin typeface="Arial"/>
                <a:cs typeface="Arial"/>
              </a:rPr>
              <a:t>PHP</a:t>
            </a:r>
            <a:endParaRPr sz="4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50620">
              <a:lnSpc>
                <a:spcPct val="100000"/>
              </a:lnSpc>
            </a:pPr>
            <a:r>
              <a:rPr sz="4400" dirty="0">
                <a:latin typeface="Arial"/>
                <a:cs typeface="Arial"/>
              </a:rPr>
              <a:t>PHP</a:t>
            </a:r>
            <a:r>
              <a:rPr sz="4400" spc="-90" dirty="0">
                <a:latin typeface="Arial"/>
                <a:cs typeface="Arial"/>
              </a:rPr>
              <a:t> </a:t>
            </a:r>
            <a:r>
              <a:rPr sz="4400" spc="0" dirty="0">
                <a:latin typeface="Arial"/>
                <a:cs typeface="Arial"/>
              </a:rPr>
              <a:t>Constants</a:t>
            </a:r>
            <a:endParaRPr sz="4400">
              <a:latin typeface="Arial"/>
              <a:cs typeface="Arial"/>
            </a:endParaRPr>
          </a:p>
        </p:txBody>
      </p:sp>
      <p:sp>
        <p:nvSpPr>
          <p:cNvPr id="3" name="Content Placeholder 2"/>
          <p:cNvSpPr>
            <a:spLocks noGrp="1"/>
          </p:cNvSpPr>
          <p:nvPr>
            <p:ph idx="1"/>
          </p:nvPr>
        </p:nvSpPr>
        <p:spPr/>
        <p:txBody>
          <a:bodyPr/>
          <a:lstStyle/>
          <a:p>
            <a:pPr marL="0" marR="5247640" indent="0">
              <a:lnSpc>
                <a:spcPts val="3579"/>
              </a:lnSpc>
              <a:buNone/>
            </a:pPr>
            <a:r>
              <a:rPr lang="en-US" sz="2800" dirty="0">
                <a:latin typeface="Adobe Caslon Pro"/>
                <a:cs typeface="Adobe Caslon Pro"/>
              </a:rPr>
              <a:t>define(“</a:t>
            </a:r>
            <a:r>
              <a:rPr lang="en-US" sz="2800" spc="-15" dirty="0">
                <a:latin typeface="Adobe Caslon Pro"/>
                <a:cs typeface="Adobe Caslon Pro"/>
              </a:rPr>
              <a:t>F</a:t>
            </a:r>
            <a:r>
              <a:rPr lang="en-US" sz="2800" dirty="0">
                <a:latin typeface="Adobe Caslon Pro"/>
                <a:cs typeface="Adobe Caslon Pro"/>
              </a:rPr>
              <a:t>OO”,</a:t>
            </a:r>
            <a:r>
              <a:rPr lang="en-US" sz="2800" spc="-10" dirty="0">
                <a:latin typeface="Adobe Caslon Pro"/>
                <a:cs typeface="Adobe Caslon Pro"/>
              </a:rPr>
              <a:t> </a:t>
            </a:r>
            <a:r>
              <a:rPr lang="en-US" sz="2800" dirty="0">
                <a:latin typeface="Adobe Caslon Pro"/>
                <a:cs typeface="Adobe Caslon Pro"/>
              </a:rPr>
              <a:t>42); echo</a:t>
            </a:r>
            <a:r>
              <a:rPr lang="en-US" sz="2800" spc="-5" dirty="0">
                <a:latin typeface="Adobe Caslon Pro"/>
                <a:cs typeface="Adobe Caslon Pro"/>
              </a:rPr>
              <a:t> </a:t>
            </a:r>
            <a:r>
              <a:rPr lang="en-US" sz="2800" spc="-10" dirty="0">
                <a:latin typeface="Adobe Caslon Pro"/>
                <a:cs typeface="Adobe Caslon Pro"/>
              </a:rPr>
              <a:t>F</a:t>
            </a:r>
            <a:r>
              <a:rPr lang="en-US" sz="2800" dirty="0">
                <a:latin typeface="Adobe Caslon Pro"/>
                <a:cs typeface="Adobe Caslon Pro"/>
              </a:rPr>
              <a:t>OO;</a:t>
            </a:r>
          </a:p>
          <a:p>
            <a:pPr>
              <a:lnSpc>
                <a:spcPts val="1400"/>
              </a:lnSpc>
              <a:spcBef>
                <a:spcPts val="9"/>
              </a:spcBef>
            </a:pPr>
            <a:endParaRPr lang="en-US" sz="1200" dirty="0"/>
          </a:p>
          <a:p>
            <a:pPr marL="12700" marR="12700">
              <a:lnSpc>
                <a:spcPts val="3579"/>
              </a:lnSpc>
            </a:pPr>
            <a:r>
              <a:rPr lang="en-US" sz="2800" dirty="0">
                <a:cs typeface="Arial"/>
              </a:rPr>
              <a:t>Must</a:t>
            </a:r>
            <a:r>
              <a:rPr lang="en-US" sz="2800" spc="-5" dirty="0">
                <a:cs typeface="Arial"/>
              </a:rPr>
              <a:t> </a:t>
            </a:r>
            <a:r>
              <a:rPr lang="en-US" sz="2800" dirty="0">
                <a:cs typeface="Arial"/>
              </a:rPr>
              <a:t>s</a:t>
            </a:r>
            <a:r>
              <a:rPr lang="en-US" sz="2800" spc="-10" dirty="0">
                <a:cs typeface="Arial"/>
              </a:rPr>
              <a:t>t</a:t>
            </a:r>
            <a:r>
              <a:rPr lang="en-US" sz="2800" dirty="0">
                <a:cs typeface="Arial"/>
              </a:rPr>
              <a:t>art</a:t>
            </a:r>
            <a:r>
              <a:rPr lang="en-US" sz="2800" spc="-5" dirty="0">
                <a:cs typeface="Arial"/>
              </a:rPr>
              <a:t> </a:t>
            </a:r>
            <a:r>
              <a:rPr lang="en-US" sz="2800" dirty="0">
                <a:cs typeface="Arial"/>
              </a:rPr>
              <a:t>with</a:t>
            </a:r>
            <a:r>
              <a:rPr lang="en-US" sz="2800" spc="-5" dirty="0">
                <a:cs typeface="Arial"/>
              </a:rPr>
              <a:t> </a:t>
            </a:r>
            <a:r>
              <a:rPr lang="en-US" sz="2800" dirty="0">
                <a:cs typeface="Arial"/>
              </a:rPr>
              <a:t>letter</a:t>
            </a:r>
            <a:r>
              <a:rPr lang="en-US" sz="2800" spc="-15" dirty="0">
                <a:cs typeface="Arial"/>
              </a:rPr>
              <a:t> </a:t>
            </a:r>
            <a:r>
              <a:rPr lang="en-US" sz="2800" dirty="0">
                <a:cs typeface="Arial"/>
              </a:rPr>
              <a:t>or</a:t>
            </a:r>
            <a:r>
              <a:rPr lang="en-US" sz="2800" spc="-5" dirty="0">
                <a:cs typeface="Arial"/>
              </a:rPr>
              <a:t> </a:t>
            </a:r>
            <a:r>
              <a:rPr lang="en-US" sz="2800" dirty="0">
                <a:cs typeface="Arial"/>
              </a:rPr>
              <a:t>undersco</a:t>
            </a:r>
            <a:r>
              <a:rPr lang="en-US" sz="2800" spc="-10" dirty="0">
                <a:cs typeface="Arial"/>
              </a:rPr>
              <a:t>r</a:t>
            </a:r>
            <a:r>
              <a:rPr lang="en-US" sz="2800" dirty="0">
                <a:cs typeface="Arial"/>
              </a:rPr>
              <a:t>e,</a:t>
            </a:r>
            <a:r>
              <a:rPr lang="en-US" sz="2800" spc="-5" dirty="0">
                <a:cs typeface="Arial"/>
              </a:rPr>
              <a:t> </a:t>
            </a:r>
            <a:r>
              <a:rPr lang="en-US" sz="2800" dirty="0">
                <a:cs typeface="Arial"/>
              </a:rPr>
              <a:t>can</a:t>
            </a:r>
            <a:r>
              <a:rPr lang="en-US" sz="2800" spc="-5" dirty="0">
                <a:cs typeface="Arial"/>
              </a:rPr>
              <a:t> </a:t>
            </a:r>
            <a:r>
              <a:rPr lang="en-US" sz="2800" dirty="0">
                <a:cs typeface="Arial"/>
              </a:rPr>
              <a:t>contain letters,</a:t>
            </a:r>
            <a:r>
              <a:rPr lang="en-US" sz="2800" spc="-10" dirty="0">
                <a:cs typeface="Arial"/>
              </a:rPr>
              <a:t> </a:t>
            </a:r>
            <a:r>
              <a:rPr lang="en-US" sz="2800" dirty="0">
                <a:cs typeface="Arial"/>
              </a:rPr>
              <a:t>numbers</a:t>
            </a:r>
            <a:r>
              <a:rPr lang="en-US" sz="2800" spc="-5" dirty="0">
                <a:cs typeface="Arial"/>
              </a:rPr>
              <a:t> </a:t>
            </a:r>
            <a:r>
              <a:rPr lang="en-US" sz="2800" dirty="0">
                <a:cs typeface="Arial"/>
              </a:rPr>
              <a:t>and</a:t>
            </a:r>
            <a:r>
              <a:rPr lang="en-US" sz="2800" spc="-5" dirty="0">
                <a:cs typeface="Arial"/>
              </a:rPr>
              <a:t> </a:t>
            </a:r>
            <a:r>
              <a:rPr lang="en-US" sz="2800" dirty="0">
                <a:cs typeface="Arial"/>
              </a:rPr>
              <a:t>underscores</a:t>
            </a:r>
          </a:p>
          <a:p>
            <a:pPr>
              <a:lnSpc>
                <a:spcPts val="1000"/>
              </a:lnSpc>
              <a:spcBef>
                <a:spcPts val="73"/>
              </a:spcBef>
            </a:pPr>
            <a:endParaRPr lang="en-US" sz="900" dirty="0"/>
          </a:p>
          <a:p>
            <a:pPr marL="12700">
              <a:lnSpc>
                <a:spcPct val="100000"/>
              </a:lnSpc>
            </a:pPr>
            <a:r>
              <a:rPr lang="en-US" sz="2800" dirty="0">
                <a:cs typeface="Arial"/>
              </a:rPr>
              <a:t>Constants</a:t>
            </a:r>
            <a:r>
              <a:rPr lang="en-US" sz="2800" spc="-10" dirty="0">
                <a:cs typeface="Arial"/>
              </a:rPr>
              <a:t> </a:t>
            </a:r>
            <a:r>
              <a:rPr lang="en-US" sz="2800" dirty="0">
                <a:cs typeface="Arial"/>
              </a:rPr>
              <a:t>are</a:t>
            </a:r>
            <a:r>
              <a:rPr lang="en-US" sz="2800" spc="-5" dirty="0">
                <a:cs typeface="Arial"/>
              </a:rPr>
              <a:t> </a:t>
            </a:r>
            <a:r>
              <a:rPr lang="en-US" sz="2800" dirty="0">
                <a:cs typeface="Arial"/>
              </a:rPr>
              <a:t>always</a:t>
            </a:r>
            <a:r>
              <a:rPr lang="en-US" sz="2800" spc="-5" dirty="0">
                <a:cs typeface="Arial"/>
              </a:rPr>
              <a:t> </a:t>
            </a:r>
            <a:r>
              <a:rPr lang="en-US" sz="2800" dirty="0">
                <a:cs typeface="Arial"/>
              </a:rPr>
              <a:t>globally</a:t>
            </a:r>
            <a:r>
              <a:rPr lang="en-US" sz="2800" spc="-5" dirty="0">
                <a:cs typeface="Arial"/>
              </a:rPr>
              <a:t> </a:t>
            </a:r>
            <a:r>
              <a:rPr lang="en-US" sz="2800" dirty="0">
                <a:cs typeface="Arial"/>
              </a:rPr>
              <a:t>scoped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980440">
              <a:lnSpc>
                <a:spcPct val="100000"/>
              </a:lnSpc>
            </a:pPr>
            <a:r>
              <a:rPr sz="4400" dirty="0">
                <a:latin typeface="Arial"/>
                <a:cs typeface="Arial"/>
              </a:rPr>
              <a:t>PHP</a:t>
            </a:r>
            <a:r>
              <a:rPr sz="4400" spc="-90" dirty="0">
                <a:latin typeface="Arial"/>
                <a:cs typeface="Arial"/>
              </a:rPr>
              <a:t> </a:t>
            </a:r>
            <a:r>
              <a:rPr sz="4400" spc="0" dirty="0">
                <a:latin typeface="Arial"/>
                <a:cs typeface="Arial"/>
              </a:rPr>
              <a:t>References</a:t>
            </a:r>
            <a:endParaRPr sz="4400">
              <a:latin typeface="Arial"/>
              <a:cs typeface="Arial"/>
            </a:endParaRPr>
          </a:p>
        </p:txBody>
      </p:sp>
      <p:sp>
        <p:nvSpPr>
          <p:cNvPr id="3" name="Content Placeholder 2"/>
          <p:cNvSpPr>
            <a:spLocks noGrp="1"/>
          </p:cNvSpPr>
          <p:nvPr>
            <p:ph idx="1"/>
          </p:nvPr>
        </p:nvSpPr>
        <p:spPr/>
        <p:txBody>
          <a:bodyPr/>
          <a:lstStyle/>
          <a:p>
            <a:pPr marL="12700">
              <a:lnSpc>
                <a:spcPct val="100000"/>
              </a:lnSpc>
            </a:pPr>
            <a:r>
              <a:rPr lang="en-US" sz="2800" dirty="0">
                <a:cs typeface="Arial"/>
              </a:rPr>
              <a:t>References</a:t>
            </a:r>
            <a:r>
              <a:rPr lang="en-US" sz="2800" spc="-10" dirty="0">
                <a:cs typeface="Arial"/>
              </a:rPr>
              <a:t> </a:t>
            </a:r>
            <a:r>
              <a:rPr lang="en-US" sz="2800" dirty="0">
                <a:cs typeface="Arial"/>
              </a:rPr>
              <a:t>also</a:t>
            </a:r>
            <a:r>
              <a:rPr lang="en-US" sz="2800" spc="-5" dirty="0">
                <a:cs typeface="Arial"/>
              </a:rPr>
              <a:t> </a:t>
            </a:r>
            <a:r>
              <a:rPr lang="en-US" sz="2800" dirty="0">
                <a:cs typeface="Arial"/>
              </a:rPr>
              <a:t>possible</a:t>
            </a:r>
          </a:p>
          <a:p>
            <a:pPr>
              <a:lnSpc>
                <a:spcPts val="1100"/>
              </a:lnSpc>
              <a:spcBef>
                <a:spcPts val="60"/>
              </a:spcBef>
            </a:pPr>
            <a:endParaRPr lang="en-US" sz="1050" dirty="0"/>
          </a:p>
          <a:p>
            <a:pPr marL="12700">
              <a:lnSpc>
                <a:spcPct val="100000"/>
              </a:lnSpc>
            </a:pPr>
            <a:r>
              <a:rPr lang="en-US" sz="2800" dirty="0">
                <a:cs typeface="Arial"/>
              </a:rPr>
              <a:t>Not</a:t>
            </a:r>
            <a:r>
              <a:rPr lang="en-US" sz="2800" spc="-5" dirty="0">
                <a:cs typeface="Arial"/>
              </a:rPr>
              <a:t> </a:t>
            </a:r>
            <a:r>
              <a:rPr lang="en-US" sz="2800" dirty="0">
                <a:cs typeface="Arial"/>
              </a:rPr>
              <a:t>references</a:t>
            </a:r>
            <a:r>
              <a:rPr lang="en-US" sz="2800" spc="-10" dirty="0">
                <a:cs typeface="Arial"/>
              </a:rPr>
              <a:t> </a:t>
            </a:r>
            <a:r>
              <a:rPr lang="en-US" sz="2800" dirty="0">
                <a:cs typeface="Arial"/>
              </a:rPr>
              <a:t>in</a:t>
            </a:r>
            <a:r>
              <a:rPr lang="en-US" sz="2800" spc="-5" dirty="0">
                <a:cs typeface="Arial"/>
              </a:rPr>
              <a:t> </a:t>
            </a:r>
            <a:r>
              <a:rPr lang="en-US" sz="2800" dirty="0">
                <a:cs typeface="Arial"/>
              </a:rPr>
              <a:t>the</a:t>
            </a:r>
            <a:r>
              <a:rPr lang="en-US" sz="2800" spc="-5" dirty="0">
                <a:cs typeface="Arial"/>
              </a:rPr>
              <a:t> </a:t>
            </a:r>
            <a:r>
              <a:rPr lang="en-US" sz="2800" dirty="0">
                <a:cs typeface="Arial"/>
              </a:rPr>
              <a:t>C++</a:t>
            </a:r>
            <a:r>
              <a:rPr lang="en-US" sz="2800" spc="-10" dirty="0">
                <a:cs typeface="Arial"/>
              </a:rPr>
              <a:t> </a:t>
            </a:r>
            <a:r>
              <a:rPr lang="en-US" sz="2800" dirty="0">
                <a:cs typeface="Arial"/>
              </a:rPr>
              <a:t>sense</a:t>
            </a:r>
          </a:p>
          <a:p>
            <a:pPr marL="695162" marR="12700" lvl="2">
              <a:lnSpc>
                <a:spcPct val="126499"/>
              </a:lnSpc>
            </a:pPr>
            <a:r>
              <a:rPr lang="en-US" spc="-5" dirty="0">
                <a:cs typeface="Arial"/>
              </a:rPr>
              <a:t>N</a:t>
            </a:r>
            <a:r>
              <a:rPr lang="en-US" dirty="0">
                <a:cs typeface="Arial"/>
              </a:rPr>
              <a:t>ot </a:t>
            </a:r>
            <a:r>
              <a:rPr lang="en-US" spc="-5" dirty="0">
                <a:cs typeface="Arial"/>
              </a:rPr>
              <a:t>m</a:t>
            </a:r>
            <a:r>
              <a:rPr lang="en-US" dirty="0">
                <a:cs typeface="Arial"/>
              </a:rPr>
              <a:t>apped to actual</a:t>
            </a:r>
            <a:r>
              <a:rPr lang="en-US" spc="-5" dirty="0">
                <a:cs typeface="Arial"/>
              </a:rPr>
              <a:t> m</a:t>
            </a:r>
            <a:r>
              <a:rPr lang="en-US" dirty="0">
                <a:cs typeface="Arial"/>
              </a:rPr>
              <a:t>e</a:t>
            </a:r>
            <a:r>
              <a:rPr lang="en-US" spc="-5" dirty="0">
                <a:cs typeface="Arial"/>
              </a:rPr>
              <a:t>m</a:t>
            </a:r>
            <a:r>
              <a:rPr lang="en-US" dirty="0">
                <a:cs typeface="Arial"/>
              </a:rPr>
              <a:t>o</a:t>
            </a:r>
            <a:r>
              <a:rPr lang="en-US" spc="-5" dirty="0">
                <a:cs typeface="Arial"/>
              </a:rPr>
              <a:t>r</a:t>
            </a:r>
            <a:r>
              <a:rPr lang="en-US" dirty="0">
                <a:cs typeface="Arial"/>
              </a:rPr>
              <a:t>y add</a:t>
            </a:r>
            <a:r>
              <a:rPr lang="en-US" spc="-5" dirty="0">
                <a:cs typeface="Arial"/>
              </a:rPr>
              <a:t>r</a:t>
            </a:r>
            <a:r>
              <a:rPr lang="en-US" dirty="0">
                <a:cs typeface="Arial"/>
              </a:rPr>
              <a:t>esses </a:t>
            </a:r>
          </a:p>
          <a:p>
            <a:pPr marL="695162" marR="12700" lvl="2">
              <a:lnSpc>
                <a:spcPct val="126499"/>
              </a:lnSpc>
            </a:pPr>
            <a:r>
              <a:rPr lang="en-US" spc="-5" dirty="0">
                <a:cs typeface="Arial"/>
              </a:rPr>
              <a:t>C</a:t>
            </a:r>
            <a:r>
              <a:rPr lang="en-US" dirty="0">
                <a:cs typeface="Arial"/>
              </a:rPr>
              <a:t>a</a:t>
            </a:r>
            <a:r>
              <a:rPr lang="en-US" spc="-10" dirty="0">
                <a:cs typeface="Arial"/>
              </a:rPr>
              <a:t>n</a:t>
            </a:r>
            <a:r>
              <a:rPr lang="en-US" dirty="0">
                <a:cs typeface="Arial"/>
              </a:rPr>
              <a:t>'t</a:t>
            </a:r>
            <a:r>
              <a:rPr lang="en-US" spc="-10" dirty="0">
                <a:cs typeface="Arial"/>
              </a:rPr>
              <a:t> </a:t>
            </a:r>
            <a:r>
              <a:rPr lang="en-US" dirty="0">
                <a:cs typeface="Arial"/>
              </a:rPr>
              <a:t>p</a:t>
            </a:r>
            <a:r>
              <a:rPr lang="en-US" spc="-10" dirty="0">
                <a:cs typeface="Arial"/>
              </a:rPr>
              <a:t>e</a:t>
            </a:r>
            <a:r>
              <a:rPr lang="en-US" spc="-5" dirty="0">
                <a:cs typeface="Arial"/>
              </a:rPr>
              <a:t>r</a:t>
            </a:r>
            <a:r>
              <a:rPr lang="en-US" dirty="0">
                <a:cs typeface="Arial"/>
              </a:rPr>
              <a:t>fo</a:t>
            </a:r>
            <a:r>
              <a:rPr lang="en-US" spc="-5" dirty="0">
                <a:cs typeface="Arial"/>
              </a:rPr>
              <a:t>r</a:t>
            </a:r>
            <a:r>
              <a:rPr lang="en-US" dirty="0">
                <a:cs typeface="Arial"/>
              </a:rPr>
              <a:t>m </a:t>
            </a:r>
            <a:r>
              <a:rPr lang="en-US" spc="-10" dirty="0">
                <a:cs typeface="Arial"/>
              </a:rPr>
              <a:t>p</a:t>
            </a:r>
            <a:r>
              <a:rPr lang="en-US" dirty="0">
                <a:cs typeface="Arial"/>
              </a:rPr>
              <a:t>o</a:t>
            </a:r>
            <a:r>
              <a:rPr lang="en-US" spc="-5" dirty="0">
                <a:cs typeface="Arial"/>
              </a:rPr>
              <a:t>i</a:t>
            </a:r>
            <a:r>
              <a:rPr lang="en-US" spc="-10" dirty="0">
                <a:cs typeface="Arial"/>
              </a:rPr>
              <a:t>n</a:t>
            </a:r>
            <a:r>
              <a:rPr lang="en-US" dirty="0">
                <a:cs typeface="Arial"/>
              </a:rPr>
              <a:t>ter</a:t>
            </a:r>
            <a:r>
              <a:rPr lang="en-US" spc="-5" dirty="0">
                <a:cs typeface="Arial"/>
              </a:rPr>
              <a:t> </a:t>
            </a:r>
            <a:r>
              <a:rPr lang="en-US" spc="-10" dirty="0">
                <a:cs typeface="Arial"/>
              </a:rPr>
              <a:t>a</a:t>
            </a:r>
            <a:r>
              <a:rPr lang="en-US" spc="-5" dirty="0">
                <a:cs typeface="Arial"/>
              </a:rPr>
              <a:t>r</a:t>
            </a:r>
            <a:r>
              <a:rPr lang="en-US" spc="15" dirty="0">
                <a:cs typeface="Arial"/>
              </a:rPr>
              <a:t>i</a:t>
            </a:r>
            <a:r>
              <a:rPr lang="en-US" spc="-20" dirty="0">
                <a:cs typeface="Arial"/>
              </a:rPr>
              <a:t>t</a:t>
            </a:r>
            <a:r>
              <a:rPr lang="en-US" dirty="0">
                <a:cs typeface="Arial"/>
              </a:rPr>
              <a:t>h</a:t>
            </a:r>
            <a:r>
              <a:rPr lang="en-US" spc="-5" dirty="0">
                <a:cs typeface="Arial"/>
              </a:rPr>
              <a:t>m</a:t>
            </a:r>
            <a:r>
              <a:rPr lang="en-US" spc="-10" dirty="0">
                <a:cs typeface="Arial"/>
              </a:rPr>
              <a:t>e</a:t>
            </a:r>
            <a:r>
              <a:rPr lang="en-US" dirty="0">
                <a:cs typeface="Arial"/>
              </a:rPr>
              <a:t>t</a:t>
            </a:r>
            <a:r>
              <a:rPr lang="en-US" spc="-5" dirty="0">
                <a:cs typeface="Arial"/>
              </a:rPr>
              <a:t>i</a:t>
            </a:r>
            <a:r>
              <a:rPr lang="en-US" dirty="0">
                <a:cs typeface="Arial"/>
              </a:rPr>
              <a:t>c</a:t>
            </a:r>
          </a:p>
          <a:p>
            <a:pPr lvl="2">
              <a:lnSpc>
                <a:spcPts val="900"/>
              </a:lnSpc>
              <a:spcBef>
                <a:spcPts val="0"/>
              </a:spcBef>
            </a:pPr>
            <a:endParaRPr lang="en-US" sz="500" dirty="0"/>
          </a:p>
          <a:p>
            <a:pPr marL="695162" lvl="2"/>
            <a:r>
              <a:rPr lang="en-US" dirty="0">
                <a:cs typeface="Arial"/>
              </a:rPr>
              <a:t>Sto</a:t>
            </a:r>
            <a:r>
              <a:rPr lang="en-US" spc="-5" dirty="0">
                <a:cs typeface="Arial"/>
              </a:rPr>
              <a:t>r</a:t>
            </a:r>
            <a:r>
              <a:rPr lang="en-US" dirty="0">
                <a:cs typeface="Arial"/>
              </a:rPr>
              <a:t>ed </a:t>
            </a:r>
            <a:r>
              <a:rPr lang="en-US" spc="-5" dirty="0">
                <a:cs typeface="Arial"/>
              </a:rPr>
              <a:t>i</a:t>
            </a:r>
            <a:r>
              <a:rPr lang="en-US" dirty="0">
                <a:cs typeface="Arial"/>
              </a:rPr>
              <a:t>n a</a:t>
            </a:r>
            <a:r>
              <a:rPr lang="en-US" spc="-5" dirty="0">
                <a:cs typeface="Arial"/>
              </a:rPr>
              <a:t> </a:t>
            </a:r>
            <a:r>
              <a:rPr lang="en-US" i="1" dirty="0">
                <a:cs typeface="Arial"/>
              </a:rPr>
              <a:t>sy</a:t>
            </a:r>
            <a:r>
              <a:rPr lang="en-US" i="1" spc="-5" dirty="0">
                <a:cs typeface="Arial"/>
              </a:rPr>
              <a:t>m</a:t>
            </a:r>
            <a:r>
              <a:rPr lang="en-US" i="1" dirty="0">
                <a:cs typeface="Arial"/>
              </a:rPr>
              <a:t>bol</a:t>
            </a:r>
            <a:r>
              <a:rPr lang="en-US" i="1" spc="-5" dirty="0">
                <a:cs typeface="Arial"/>
              </a:rPr>
              <a:t> </a:t>
            </a:r>
            <a:r>
              <a:rPr lang="en-US" i="1" dirty="0">
                <a:cs typeface="Arial"/>
              </a:rPr>
              <a:t>tab</a:t>
            </a:r>
            <a:r>
              <a:rPr lang="en-US" i="1" spc="-5" dirty="0">
                <a:cs typeface="Arial"/>
              </a:rPr>
              <a:t>l</a:t>
            </a:r>
            <a:r>
              <a:rPr lang="en-US" i="1" dirty="0">
                <a:cs typeface="Arial"/>
              </a:rPr>
              <a:t>e</a:t>
            </a:r>
            <a:r>
              <a:rPr lang="en-US" i="1" spc="10" dirty="0">
                <a:cs typeface="Arial"/>
              </a:rPr>
              <a:t> </a:t>
            </a:r>
            <a:r>
              <a:rPr lang="en-US" spc="-5" dirty="0">
                <a:cs typeface="Arial"/>
              </a:rPr>
              <a:t>i</a:t>
            </a:r>
            <a:r>
              <a:rPr lang="en-US" dirty="0">
                <a:cs typeface="Arial"/>
              </a:rPr>
              <a:t>nstead</a:t>
            </a:r>
          </a:p>
          <a:p>
            <a:pPr marL="12700">
              <a:lnSpc>
                <a:spcPct val="100000"/>
              </a:lnSpc>
            </a:pPr>
            <a:endParaRPr lang="en-US" sz="2800" dirty="0">
              <a:latin typeface="Arial"/>
              <a:cs typeface="Aria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980440">
              <a:lnSpc>
                <a:spcPct val="100000"/>
              </a:lnSpc>
            </a:pPr>
            <a:r>
              <a:rPr sz="4400" dirty="0">
                <a:latin typeface="Arial"/>
                <a:cs typeface="Arial"/>
              </a:rPr>
              <a:t>PHP</a:t>
            </a:r>
            <a:r>
              <a:rPr sz="4400" spc="-90" dirty="0">
                <a:latin typeface="Arial"/>
                <a:cs typeface="Arial"/>
              </a:rPr>
              <a:t> </a:t>
            </a:r>
            <a:r>
              <a:rPr sz="4400" spc="0" dirty="0">
                <a:latin typeface="Arial"/>
                <a:cs typeface="Arial"/>
              </a:rPr>
              <a:t>References</a:t>
            </a:r>
            <a:endParaRPr sz="4400">
              <a:latin typeface="Arial"/>
              <a:cs typeface="Arial"/>
            </a:endParaRPr>
          </a:p>
        </p:txBody>
      </p:sp>
      <p:sp>
        <p:nvSpPr>
          <p:cNvPr id="3" name="Content Placeholder 2"/>
          <p:cNvSpPr>
            <a:spLocks noGrp="1"/>
          </p:cNvSpPr>
          <p:nvPr>
            <p:ph idx="1"/>
          </p:nvPr>
        </p:nvSpPr>
        <p:spPr/>
        <p:txBody>
          <a:bodyPr>
            <a:normAutofit fontScale="85000" lnSpcReduction="20000"/>
          </a:bodyPr>
          <a:lstStyle/>
          <a:p>
            <a:pPr marL="0" indent="0">
              <a:lnSpc>
                <a:spcPct val="100000"/>
              </a:lnSpc>
              <a:spcBef>
                <a:spcPts val="0"/>
              </a:spcBef>
              <a:buNone/>
            </a:pPr>
            <a:r>
              <a:rPr lang="en-US" sz="2800" dirty="0">
                <a:latin typeface="Adobe Caslon Pro"/>
                <a:cs typeface="Adobe Caslon Pro"/>
              </a:rPr>
              <a:t>$a</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a:latin typeface="Adobe Caslon Pro"/>
                <a:cs typeface="Adobe Caslon Pro"/>
              </a:rPr>
              <a:t>12;</a:t>
            </a:r>
            <a:endParaRPr lang="en-US" sz="900" dirty="0">
              <a:latin typeface="Adobe Caslon Pro"/>
              <a:cs typeface="Adobe Caslon Pro"/>
            </a:endParaRPr>
          </a:p>
          <a:p>
            <a:pPr marL="0" marR="12700" indent="0">
              <a:lnSpc>
                <a:spcPts val="3570"/>
              </a:lnSpc>
              <a:spcBef>
                <a:spcPts val="0"/>
              </a:spcBef>
              <a:buNone/>
            </a:pPr>
            <a:r>
              <a:rPr lang="en-US" sz="2800" dirty="0">
                <a:latin typeface="Adobe Caslon Pro"/>
                <a:cs typeface="Adobe Caslon Pro"/>
              </a:rPr>
              <a:t>$b</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a:latin typeface="Adobe Caslon Pro"/>
                <a:cs typeface="Adobe Caslon Pro"/>
              </a:rPr>
              <a:t>&amp;a;</a:t>
            </a:r>
            <a:r>
              <a:rPr lang="en-US" sz="2800" spc="-10" dirty="0">
                <a:latin typeface="Adobe Caslon Pro"/>
                <a:cs typeface="Adobe Caslon Pro"/>
              </a:rPr>
              <a:t> </a:t>
            </a:r>
          </a:p>
          <a:p>
            <a:pPr marL="0" marR="12700" indent="0">
              <a:lnSpc>
                <a:spcPts val="3570"/>
              </a:lnSpc>
              <a:spcBef>
                <a:spcPts val="0"/>
              </a:spcBef>
              <a:buNone/>
            </a:pPr>
            <a:endParaRPr lang="en-US" sz="2800" spc="-10" dirty="0">
              <a:latin typeface="Adobe Caslon Pro"/>
              <a:cs typeface="Adobe Caslon Pro"/>
            </a:endParaRPr>
          </a:p>
          <a:p>
            <a:pPr marL="0" marR="12700" indent="-457200">
              <a:lnSpc>
                <a:spcPts val="3570"/>
              </a:lnSpc>
              <a:spcBef>
                <a:spcPts val="0"/>
              </a:spcBef>
              <a:buNone/>
            </a:pPr>
            <a:r>
              <a:rPr lang="en-US" sz="2400" dirty="0">
                <a:cs typeface="Arial"/>
              </a:rPr>
              <a:t>/* $b</a:t>
            </a:r>
            <a:r>
              <a:rPr lang="en-US" sz="2400" spc="-5" dirty="0">
                <a:cs typeface="Arial"/>
              </a:rPr>
              <a:t> </a:t>
            </a:r>
            <a:r>
              <a:rPr lang="en-US" sz="2400" dirty="0">
                <a:cs typeface="Arial"/>
              </a:rPr>
              <a:t>points</a:t>
            </a:r>
            <a:r>
              <a:rPr lang="en-US" sz="2400" spc="-5" dirty="0">
                <a:cs typeface="Arial"/>
              </a:rPr>
              <a:t> </a:t>
            </a:r>
            <a:r>
              <a:rPr lang="en-US" sz="2400" dirty="0">
                <a:cs typeface="Arial"/>
              </a:rPr>
              <a:t>to</a:t>
            </a:r>
            <a:r>
              <a:rPr lang="en-US" sz="2400" spc="-5" dirty="0">
                <a:cs typeface="Arial"/>
              </a:rPr>
              <a:t> </a:t>
            </a:r>
            <a:r>
              <a:rPr lang="en-US" sz="2400" spc="-10" dirty="0">
                <a:cs typeface="Arial"/>
              </a:rPr>
              <a:t>t</a:t>
            </a:r>
            <a:r>
              <a:rPr lang="en-US" sz="2400" dirty="0">
                <a:cs typeface="Arial"/>
              </a:rPr>
              <a:t>he</a:t>
            </a:r>
            <a:r>
              <a:rPr lang="en-US" sz="2400" spc="-5" dirty="0">
                <a:cs typeface="Arial"/>
              </a:rPr>
              <a:t> </a:t>
            </a:r>
            <a:r>
              <a:rPr lang="en-US" sz="2400" dirty="0">
                <a:cs typeface="Arial"/>
              </a:rPr>
              <a:t>same</a:t>
            </a:r>
            <a:r>
              <a:rPr lang="en-US" sz="2400" spc="-5" dirty="0">
                <a:cs typeface="Arial"/>
              </a:rPr>
              <a:t> </a:t>
            </a:r>
            <a:r>
              <a:rPr lang="en-US" sz="2400" dirty="0">
                <a:cs typeface="Arial"/>
              </a:rPr>
              <a:t>place</a:t>
            </a:r>
            <a:r>
              <a:rPr lang="en-US" sz="2400" spc="-5" dirty="0">
                <a:cs typeface="Arial"/>
              </a:rPr>
              <a:t> </a:t>
            </a:r>
            <a:r>
              <a:rPr lang="en-US" sz="2400" dirty="0">
                <a:cs typeface="Arial"/>
              </a:rPr>
              <a:t>in</a:t>
            </a:r>
            <a:r>
              <a:rPr lang="en-US" sz="2400" spc="-5" dirty="0">
                <a:cs typeface="Arial"/>
              </a:rPr>
              <a:t> </a:t>
            </a:r>
            <a:r>
              <a:rPr lang="en-US" sz="2400" dirty="0">
                <a:cs typeface="Arial"/>
              </a:rPr>
              <a:t>the symbol</a:t>
            </a:r>
            <a:r>
              <a:rPr lang="en-US" sz="2400" spc="-5" dirty="0">
                <a:cs typeface="Arial"/>
              </a:rPr>
              <a:t> </a:t>
            </a:r>
            <a:r>
              <a:rPr lang="en-US" sz="2400" dirty="0">
                <a:cs typeface="Arial"/>
              </a:rPr>
              <a:t>table</a:t>
            </a:r>
            <a:r>
              <a:rPr lang="en-US" sz="2400" spc="-5" dirty="0">
                <a:cs typeface="Arial"/>
              </a:rPr>
              <a:t> </a:t>
            </a:r>
            <a:r>
              <a:rPr lang="en-US" sz="2400" dirty="0">
                <a:cs typeface="Arial"/>
              </a:rPr>
              <a:t>as</a:t>
            </a:r>
            <a:r>
              <a:rPr lang="en-US" sz="2400" spc="-5" dirty="0">
                <a:cs typeface="Arial"/>
              </a:rPr>
              <a:t> </a:t>
            </a:r>
            <a:r>
              <a:rPr lang="en-US" sz="2400" dirty="0">
                <a:cs typeface="Arial"/>
              </a:rPr>
              <a:t>$a</a:t>
            </a:r>
            <a:r>
              <a:rPr lang="en-US" sz="2400" spc="-5" dirty="0">
                <a:cs typeface="Arial"/>
              </a:rPr>
              <a:t> </a:t>
            </a:r>
            <a:r>
              <a:rPr lang="en-US" sz="2400" dirty="0">
                <a:cs typeface="Arial"/>
              </a:rPr>
              <a:t>*/</a:t>
            </a:r>
          </a:p>
          <a:p>
            <a:pPr marL="0" indent="-457200">
              <a:lnSpc>
                <a:spcPts val="1400"/>
              </a:lnSpc>
              <a:spcBef>
                <a:spcPts val="0"/>
              </a:spcBef>
            </a:pPr>
            <a:endParaRPr lang="en-US" sz="1200" dirty="0"/>
          </a:p>
          <a:p>
            <a:pPr marL="0" marR="5643245" indent="0">
              <a:lnSpc>
                <a:spcPts val="3570"/>
              </a:lnSpc>
              <a:spcBef>
                <a:spcPts val="0"/>
              </a:spcBef>
              <a:buNone/>
            </a:pPr>
            <a:r>
              <a:rPr lang="en-US" sz="2800" dirty="0">
                <a:latin typeface="Adobe Caslon Pro"/>
                <a:cs typeface="Adobe Caslon Pro"/>
              </a:rPr>
              <a:t>$b</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a:latin typeface="Adobe Caslon Pro"/>
                <a:cs typeface="Adobe Caslon Pro"/>
              </a:rPr>
              <a:t>42; </a:t>
            </a:r>
          </a:p>
          <a:p>
            <a:pPr marL="0" marR="5643245" indent="0">
              <a:lnSpc>
                <a:spcPts val="3570"/>
              </a:lnSpc>
              <a:spcBef>
                <a:spcPts val="0"/>
              </a:spcBef>
              <a:buNone/>
            </a:pPr>
            <a:r>
              <a:rPr lang="en-US" sz="2800" dirty="0">
                <a:latin typeface="Adobe Caslon Pro"/>
                <a:cs typeface="Adobe Caslon Pro"/>
              </a:rPr>
              <a:t>echo</a:t>
            </a:r>
            <a:r>
              <a:rPr lang="en-US" sz="2800" spc="-5" dirty="0">
                <a:latin typeface="Adobe Caslon Pro"/>
                <a:cs typeface="Adobe Caslon Pro"/>
              </a:rPr>
              <a:t> </a:t>
            </a:r>
            <a:r>
              <a:rPr lang="en-US" sz="2800" dirty="0">
                <a:latin typeface="Adobe Caslon Pro"/>
                <a:cs typeface="Adobe Caslon Pro"/>
              </a:rPr>
              <a:t>$a;</a:t>
            </a:r>
            <a:r>
              <a:rPr lang="en-US" sz="2800" spc="-5" dirty="0">
                <a:latin typeface="Adobe Caslon Pro"/>
                <a:cs typeface="Adobe Caslon Pro"/>
              </a:rPr>
              <a:t> </a:t>
            </a:r>
            <a:r>
              <a:rPr lang="en-US" sz="2800" dirty="0">
                <a:latin typeface="Adobe Caslon Pro"/>
                <a:cs typeface="Adobe Caslon Pro"/>
              </a:rPr>
              <a:t>//</a:t>
            </a:r>
            <a:r>
              <a:rPr lang="en-US" sz="2800" spc="-10" dirty="0">
                <a:latin typeface="Adobe Caslon Pro"/>
                <a:cs typeface="Adobe Caslon Pro"/>
              </a:rPr>
              <a:t> </a:t>
            </a:r>
            <a:r>
              <a:rPr lang="en-US" sz="2800" dirty="0">
                <a:latin typeface="Adobe Caslon Pro"/>
                <a:cs typeface="Adobe Caslon Pro"/>
              </a:rPr>
              <a:t>42</a:t>
            </a:r>
          </a:p>
          <a:p>
            <a:pPr marL="0" marR="1780539" indent="-457200">
              <a:lnSpc>
                <a:spcPts val="4990"/>
              </a:lnSpc>
              <a:spcBef>
                <a:spcPts val="0"/>
              </a:spcBef>
            </a:pPr>
            <a:r>
              <a:rPr lang="en-US" sz="2800" dirty="0">
                <a:cs typeface="Arial"/>
              </a:rPr>
              <a:t>unbound</a:t>
            </a:r>
            <a:r>
              <a:rPr lang="en-US" sz="2800" spc="-5" dirty="0">
                <a:cs typeface="Arial"/>
              </a:rPr>
              <a:t> by </a:t>
            </a:r>
            <a:r>
              <a:rPr lang="en-US" sz="2800" dirty="0">
                <a:cs typeface="Arial"/>
              </a:rPr>
              <a:t>using</a:t>
            </a:r>
            <a:r>
              <a:rPr lang="en-US" sz="2800" spc="-5" dirty="0">
                <a:cs typeface="Arial"/>
              </a:rPr>
              <a:t> </a:t>
            </a:r>
            <a:r>
              <a:rPr lang="en-US" sz="2800" dirty="0">
                <a:cs typeface="Arial"/>
              </a:rPr>
              <a:t>unset() </a:t>
            </a:r>
          </a:p>
          <a:p>
            <a:pPr marL="0" marR="1780539" indent="0">
              <a:lnSpc>
                <a:spcPts val="4990"/>
              </a:lnSpc>
              <a:spcBef>
                <a:spcPts val="0"/>
              </a:spcBef>
              <a:buNone/>
            </a:pPr>
            <a:r>
              <a:rPr lang="en-US" sz="2800" dirty="0">
                <a:cs typeface="Arial"/>
              </a:rPr>
              <a:t>	unset($a);</a:t>
            </a:r>
          </a:p>
          <a:p>
            <a:pPr marL="0" marR="1780539" indent="-457200">
              <a:lnSpc>
                <a:spcPts val="4990"/>
              </a:lnSpc>
              <a:spcBef>
                <a:spcPts val="0"/>
              </a:spcBef>
            </a:pPr>
            <a:r>
              <a:rPr lang="en-US" sz="2800" dirty="0">
                <a:cs typeface="Arial"/>
              </a:rPr>
              <a:t>Pass-by-reference</a:t>
            </a:r>
            <a:r>
              <a:rPr lang="en-US" sz="2800" spc="-10" dirty="0">
                <a:cs typeface="Arial"/>
              </a:rPr>
              <a:t> </a:t>
            </a:r>
            <a:r>
              <a:rPr lang="en-US" sz="2800" dirty="0">
                <a:cs typeface="Arial"/>
              </a:rPr>
              <a:t>also</a:t>
            </a:r>
            <a:r>
              <a:rPr lang="en-US" sz="2800" spc="-5" dirty="0">
                <a:cs typeface="Arial"/>
              </a:rPr>
              <a:t> </a:t>
            </a:r>
            <a:r>
              <a:rPr lang="en-US" sz="2800" dirty="0">
                <a:cs typeface="Arial"/>
              </a:rPr>
              <a:t>possible</a:t>
            </a:r>
          </a:p>
          <a:p>
            <a:pPr marL="0" indent="-457200">
              <a:spcBef>
                <a:spcPts val="0"/>
              </a:spcBef>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535940">
              <a:lnSpc>
                <a:spcPct val="100000"/>
              </a:lnSpc>
            </a:pPr>
            <a:r>
              <a:rPr sz="4400" dirty="0">
                <a:latin typeface="Arial"/>
                <a:cs typeface="Arial"/>
              </a:rPr>
              <a:t>PHP</a:t>
            </a:r>
            <a:r>
              <a:rPr sz="4400" spc="-90" dirty="0">
                <a:latin typeface="Arial"/>
                <a:cs typeface="Arial"/>
              </a:rPr>
              <a:t> </a:t>
            </a:r>
            <a:r>
              <a:rPr sz="4400" spc="-330" dirty="0">
                <a:latin typeface="Arial"/>
                <a:cs typeface="Arial"/>
              </a:rPr>
              <a:t>V</a:t>
            </a:r>
            <a:r>
              <a:rPr sz="4400" spc="0" dirty="0">
                <a:latin typeface="Arial"/>
                <a:cs typeface="Arial"/>
              </a:rPr>
              <a:t>ariable</a:t>
            </a:r>
            <a:r>
              <a:rPr sz="4400" spc="-5" dirty="0">
                <a:latin typeface="Arial"/>
                <a:cs typeface="Arial"/>
              </a:rPr>
              <a:t> </a:t>
            </a:r>
            <a:r>
              <a:rPr sz="4400" spc="0" dirty="0">
                <a:latin typeface="Arial"/>
                <a:cs typeface="Arial"/>
              </a:rPr>
              <a:t>Scope</a:t>
            </a:r>
            <a:endParaRPr sz="4400">
              <a:latin typeface="Arial"/>
              <a:cs typeface="Arial"/>
            </a:endParaRPr>
          </a:p>
        </p:txBody>
      </p:sp>
      <p:sp>
        <p:nvSpPr>
          <p:cNvPr id="3" name="Content Placeholder 2"/>
          <p:cNvSpPr>
            <a:spLocks noGrp="1"/>
          </p:cNvSpPr>
          <p:nvPr>
            <p:ph idx="1"/>
          </p:nvPr>
        </p:nvSpPr>
        <p:spPr/>
        <p:txBody>
          <a:bodyPr/>
          <a:lstStyle/>
          <a:p>
            <a:pPr marL="12700" marR="207010">
              <a:lnSpc>
                <a:spcPts val="3579"/>
              </a:lnSpc>
            </a:pPr>
            <a:r>
              <a:rPr lang="en-US" sz="2800" b="1" dirty="0">
                <a:cs typeface="Arial"/>
              </a:rPr>
              <a:t>Global</a:t>
            </a:r>
            <a:r>
              <a:rPr lang="en-US" sz="2800" dirty="0">
                <a:cs typeface="Arial"/>
              </a:rPr>
              <a:t>:</a:t>
            </a:r>
            <a:r>
              <a:rPr lang="en-US" sz="2800" spc="-10" dirty="0">
                <a:cs typeface="Arial"/>
              </a:rPr>
              <a:t> </a:t>
            </a:r>
            <a:r>
              <a:rPr lang="en-US" sz="2800" dirty="0">
                <a:cs typeface="Arial"/>
              </a:rPr>
              <a:t>Created</a:t>
            </a:r>
            <a:r>
              <a:rPr lang="en-US" sz="2800" spc="-15" dirty="0">
                <a:cs typeface="Arial"/>
              </a:rPr>
              <a:t> </a:t>
            </a:r>
            <a:r>
              <a:rPr lang="en-US" sz="2800" dirty="0">
                <a:cs typeface="Arial"/>
              </a:rPr>
              <a:t>outside</a:t>
            </a:r>
            <a:r>
              <a:rPr lang="en-US" sz="2800" spc="-10" dirty="0">
                <a:cs typeface="Arial"/>
              </a:rPr>
              <a:t> </a:t>
            </a:r>
            <a:r>
              <a:rPr lang="en-US" sz="2800" dirty="0">
                <a:cs typeface="Arial"/>
              </a:rPr>
              <a:t>of</a:t>
            </a:r>
            <a:r>
              <a:rPr lang="en-US" sz="2800" spc="-5" dirty="0">
                <a:cs typeface="Arial"/>
              </a:rPr>
              <a:t> </a:t>
            </a:r>
            <a:r>
              <a:rPr lang="en-US" sz="2800" dirty="0">
                <a:cs typeface="Arial"/>
              </a:rPr>
              <a:t>a</a:t>
            </a:r>
            <a:r>
              <a:rPr lang="en-US" sz="2800" spc="-5" dirty="0">
                <a:cs typeface="Arial"/>
              </a:rPr>
              <a:t> </a:t>
            </a:r>
            <a:r>
              <a:rPr lang="en-US" sz="2800" dirty="0">
                <a:cs typeface="Arial"/>
              </a:rPr>
              <a:t>function's</a:t>
            </a:r>
            <a:r>
              <a:rPr lang="en-US" sz="2800" spc="-15" dirty="0">
                <a:cs typeface="Arial"/>
              </a:rPr>
              <a:t> </a:t>
            </a:r>
            <a:r>
              <a:rPr lang="en-US" sz="2800" dirty="0">
                <a:cs typeface="Arial"/>
              </a:rPr>
              <a:t>scope. May</a:t>
            </a:r>
            <a:r>
              <a:rPr lang="en-US" sz="2800" spc="-5" dirty="0">
                <a:cs typeface="Arial"/>
              </a:rPr>
              <a:t> </a:t>
            </a:r>
            <a:r>
              <a:rPr lang="en-US" sz="2800" dirty="0">
                <a:cs typeface="Arial"/>
              </a:rPr>
              <a:t>be</a:t>
            </a:r>
            <a:r>
              <a:rPr lang="en-US" sz="2800" spc="-5" dirty="0">
                <a:cs typeface="Arial"/>
              </a:rPr>
              <a:t> </a:t>
            </a:r>
            <a:r>
              <a:rPr lang="en-US" sz="2800" dirty="0">
                <a:cs typeface="Arial"/>
              </a:rPr>
              <a:t>accessed</a:t>
            </a:r>
            <a:r>
              <a:rPr lang="en-US" sz="2800" spc="-5" dirty="0">
                <a:cs typeface="Arial"/>
              </a:rPr>
              <a:t> </a:t>
            </a:r>
            <a:r>
              <a:rPr lang="en-US" sz="2800" dirty="0">
                <a:cs typeface="Arial"/>
              </a:rPr>
              <a:t>using</a:t>
            </a:r>
            <a:r>
              <a:rPr lang="en-US" sz="2800" spc="-5" dirty="0">
                <a:cs typeface="Arial"/>
              </a:rPr>
              <a:t> </a:t>
            </a:r>
            <a:r>
              <a:rPr lang="en-US" sz="2800" dirty="0">
                <a:cs typeface="Arial"/>
              </a:rPr>
              <a:t>the</a:t>
            </a:r>
            <a:r>
              <a:rPr lang="en-US" sz="2800" spc="20" dirty="0">
                <a:cs typeface="Arial"/>
              </a:rPr>
              <a:t> </a:t>
            </a:r>
            <a:r>
              <a:rPr lang="en-US" sz="2800" i="1" dirty="0">
                <a:cs typeface="Arial"/>
              </a:rPr>
              <a:t>global</a:t>
            </a:r>
            <a:r>
              <a:rPr lang="en-US" sz="2800" i="1" spc="-5" dirty="0">
                <a:cs typeface="Arial"/>
              </a:rPr>
              <a:t> </a:t>
            </a:r>
            <a:r>
              <a:rPr lang="en-US" sz="2800" dirty="0">
                <a:cs typeface="Arial"/>
              </a:rPr>
              <a:t>keyword</a:t>
            </a:r>
          </a:p>
          <a:p>
            <a:pPr>
              <a:lnSpc>
                <a:spcPts val="1400"/>
              </a:lnSpc>
              <a:spcBef>
                <a:spcPts val="9"/>
              </a:spcBef>
            </a:pPr>
            <a:endParaRPr lang="en-US" sz="1200" dirty="0"/>
          </a:p>
          <a:p>
            <a:pPr marL="12700" marR="177800">
              <a:lnSpc>
                <a:spcPts val="3579"/>
              </a:lnSpc>
            </a:pPr>
            <a:r>
              <a:rPr lang="en-US" sz="2800" b="1" dirty="0">
                <a:cs typeface="Arial"/>
              </a:rPr>
              <a:t>Local</a:t>
            </a:r>
            <a:r>
              <a:rPr lang="en-US" sz="2800" dirty="0">
                <a:cs typeface="Arial"/>
              </a:rPr>
              <a:t>:</a:t>
            </a:r>
            <a:r>
              <a:rPr lang="en-US" sz="2800" spc="-5" dirty="0">
                <a:cs typeface="Arial"/>
              </a:rPr>
              <a:t> </a:t>
            </a:r>
            <a:r>
              <a:rPr lang="en-US" sz="2800" spc="-235" dirty="0">
                <a:cs typeface="Arial"/>
              </a:rPr>
              <a:t>V</a:t>
            </a:r>
            <a:r>
              <a:rPr lang="en-US" sz="2800" dirty="0">
                <a:cs typeface="Arial"/>
              </a:rPr>
              <a:t>a</a:t>
            </a:r>
            <a:r>
              <a:rPr lang="en-US" sz="2800" spc="-10" dirty="0">
                <a:cs typeface="Arial"/>
              </a:rPr>
              <a:t>r</a:t>
            </a:r>
            <a:r>
              <a:rPr lang="en-US" sz="2800" dirty="0">
                <a:cs typeface="Arial"/>
              </a:rPr>
              <a:t>iables</a:t>
            </a:r>
            <a:r>
              <a:rPr lang="en-US" sz="2800" spc="-5" dirty="0">
                <a:cs typeface="Arial"/>
              </a:rPr>
              <a:t> </a:t>
            </a:r>
            <a:r>
              <a:rPr lang="en-US" sz="2800" dirty="0">
                <a:cs typeface="Arial"/>
              </a:rPr>
              <a:t>created</a:t>
            </a:r>
            <a:r>
              <a:rPr lang="en-US" sz="2800" spc="-5" dirty="0">
                <a:cs typeface="Arial"/>
              </a:rPr>
              <a:t> </a:t>
            </a:r>
            <a:r>
              <a:rPr lang="en-US" sz="2800" dirty="0">
                <a:cs typeface="Arial"/>
              </a:rPr>
              <a:t>within</a:t>
            </a:r>
            <a:r>
              <a:rPr lang="en-US" sz="2800" spc="-10" dirty="0">
                <a:cs typeface="Arial"/>
              </a:rPr>
              <a:t> </a:t>
            </a:r>
            <a:r>
              <a:rPr lang="en-US" sz="2800" dirty="0">
                <a:cs typeface="Arial"/>
              </a:rPr>
              <a:t>a</a:t>
            </a:r>
            <a:r>
              <a:rPr lang="en-US" sz="2800" spc="-5" dirty="0">
                <a:cs typeface="Arial"/>
              </a:rPr>
              <a:t> </a:t>
            </a:r>
            <a:r>
              <a:rPr lang="en-US" sz="2800" dirty="0">
                <a:cs typeface="Arial"/>
              </a:rPr>
              <a:t>function</a:t>
            </a:r>
            <a:r>
              <a:rPr lang="en-US" sz="2800" spc="-10" dirty="0">
                <a:cs typeface="Arial"/>
              </a:rPr>
              <a:t> </a:t>
            </a:r>
            <a:r>
              <a:rPr lang="en-US" sz="2800" dirty="0">
                <a:cs typeface="Arial"/>
              </a:rPr>
              <a:t>only available</a:t>
            </a:r>
            <a:r>
              <a:rPr lang="en-US" sz="2800" spc="-5" dirty="0">
                <a:cs typeface="Arial"/>
              </a:rPr>
              <a:t> </a:t>
            </a:r>
            <a:r>
              <a:rPr lang="en-US" sz="2800" dirty="0">
                <a:cs typeface="Arial"/>
              </a:rPr>
              <a:t>within</a:t>
            </a:r>
            <a:r>
              <a:rPr lang="en-US" sz="2800" spc="-10" dirty="0">
                <a:cs typeface="Arial"/>
              </a:rPr>
              <a:t> </a:t>
            </a:r>
            <a:r>
              <a:rPr lang="en-US" sz="2800" dirty="0">
                <a:cs typeface="Arial"/>
              </a:rPr>
              <a:t>the</a:t>
            </a:r>
            <a:r>
              <a:rPr lang="en-US" sz="2800" spc="-5" dirty="0">
                <a:cs typeface="Arial"/>
              </a:rPr>
              <a:t> </a:t>
            </a:r>
            <a:r>
              <a:rPr lang="en-US" sz="2800" dirty="0">
                <a:cs typeface="Arial"/>
              </a:rPr>
              <a:t>same</a:t>
            </a:r>
            <a:r>
              <a:rPr lang="en-US" sz="2800" spc="-5" dirty="0">
                <a:cs typeface="Arial"/>
              </a:rPr>
              <a:t> </a:t>
            </a:r>
            <a:r>
              <a:rPr lang="en-US" sz="2800" dirty="0">
                <a:cs typeface="Arial"/>
              </a:rPr>
              <a:t>function</a:t>
            </a:r>
          </a:p>
          <a:p>
            <a:pPr>
              <a:lnSpc>
                <a:spcPts val="1400"/>
              </a:lnSpc>
              <a:spcBef>
                <a:spcPts val="9"/>
              </a:spcBef>
            </a:pPr>
            <a:endParaRPr lang="en-US" sz="1200" dirty="0"/>
          </a:p>
          <a:p>
            <a:pPr marL="12700" marR="12700">
              <a:lnSpc>
                <a:spcPts val="3579"/>
              </a:lnSpc>
            </a:pPr>
            <a:r>
              <a:rPr lang="en-US" sz="2800" b="1" dirty="0">
                <a:cs typeface="Arial"/>
              </a:rPr>
              <a:t>Static</a:t>
            </a:r>
            <a:r>
              <a:rPr lang="en-US" sz="2800" dirty="0">
                <a:cs typeface="Arial"/>
              </a:rPr>
              <a:t>:</a:t>
            </a:r>
            <a:r>
              <a:rPr lang="en-US" sz="2800" spc="-190" dirty="0">
                <a:cs typeface="Arial"/>
              </a:rPr>
              <a:t> </a:t>
            </a:r>
            <a:r>
              <a:rPr lang="en-US" sz="2800" dirty="0">
                <a:cs typeface="Arial"/>
              </a:rPr>
              <a:t>As local,</a:t>
            </a:r>
            <a:r>
              <a:rPr lang="en-US" sz="2800" spc="-5" dirty="0">
                <a:cs typeface="Arial"/>
              </a:rPr>
              <a:t> </a:t>
            </a:r>
            <a:r>
              <a:rPr lang="en-US" sz="2800" dirty="0">
                <a:cs typeface="Arial"/>
              </a:rPr>
              <a:t>only</a:t>
            </a:r>
            <a:r>
              <a:rPr lang="en-US" sz="2800" spc="-5" dirty="0">
                <a:cs typeface="Arial"/>
              </a:rPr>
              <a:t> </a:t>
            </a:r>
            <a:r>
              <a:rPr lang="en-US" sz="2800" spc="-10" dirty="0">
                <a:cs typeface="Arial"/>
              </a:rPr>
              <a:t>r</a:t>
            </a:r>
            <a:r>
              <a:rPr lang="en-US" sz="2800" dirty="0">
                <a:cs typeface="Arial"/>
              </a:rPr>
              <a:t>etains</a:t>
            </a:r>
            <a:r>
              <a:rPr lang="en-US" sz="2800" spc="-5" dirty="0">
                <a:cs typeface="Arial"/>
              </a:rPr>
              <a:t> </a:t>
            </a:r>
            <a:r>
              <a:rPr lang="en-US" sz="2800" dirty="0">
                <a:cs typeface="Arial"/>
              </a:rPr>
              <a:t>value</a:t>
            </a:r>
            <a:r>
              <a:rPr lang="en-US" sz="2800" spc="-5" dirty="0">
                <a:cs typeface="Arial"/>
              </a:rPr>
              <a:t> </a:t>
            </a:r>
            <a:r>
              <a:rPr lang="en-US" sz="2800" dirty="0">
                <a:cs typeface="Arial"/>
              </a:rPr>
              <a:t>after</a:t>
            </a:r>
            <a:r>
              <a:rPr lang="en-US" sz="2800" spc="-15" dirty="0">
                <a:cs typeface="Arial"/>
              </a:rPr>
              <a:t> </a:t>
            </a:r>
            <a:r>
              <a:rPr lang="en-US" sz="2800" dirty="0">
                <a:cs typeface="Arial"/>
              </a:rPr>
              <a:t>the function</a:t>
            </a:r>
            <a:r>
              <a:rPr lang="en-US" sz="2800" spc="-10" dirty="0">
                <a:cs typeface="Arial"/>
              </a:rPr>
              <a:t> </a:t>
            </a:r>
            <a:r>
              <a:rPr lang="en-US" sz="2800" dirty="0">
                <a:cs typeface="Arial"/>
              </a:rPr>
              <a:t>finishes</a:t>
            </a:r>
            <a:r>
              <a:rPr lang="en-US" sz="2800" spc="-10" dirty="0">
                <a:cs typeface="Arial"/>
              </a:rPr>
              <a:t> </a:t>
            </a:r>
            <a:r>
              <a:rPr lang="en-US" sz="2800" dirty="0">
                <a:cs typeface="Arial"/>
              </a:rPr>
              <a:t>executing.</a:t>
            </a:r>
            <a:r>
              <a:rPr lang="en-US" sz="2800" spc="-10" dirty="0">
                <a:cs typeface="Arial"/>
              </a:rPr>
              <a:t> </a:t>
            </a:r>
            <a:r>
              <a:rPr lang="en-US" sz="2800" dirty="0">
                <a:cs typeface="Arial"/>
              </a:rPr>
              <a:t>Decla</a:t>
            </a:r>
            <a:r>
              <a:rPr lang="en-US" sz="2800" spc="-10" dirty="0">
                <a:cs typeface="Arial"/>
              </a:rPr>
              <a:t>r</a:t>
            </a:r>
            <a:r>
              <a:rPr lang="en-US" sz="2800" dirty="0">
                <a:cs typeface="Arial"/>
              </a:rPr>
              <a:t>ed</a:t>
            </a:r>
            <a:r>
              <a:rPr lang="en-US" sz="2800" spc="-5" dirty="0">
                <a:cs typeface="Arial"/>
              </a:rPr>
              <a:t> </a:t>
            </a:r>
            <a:r>
              <a:rPr lang="en-US" sz="2800" dirty="0">
                <a:cs typeface="Arial"/>
              </a:rPr>
              <a:t>using</a:t>
            </a:r>
            <a:r>
              <a:rPr lang="en-US" sz="2800" spc="-5" dirty="0">
                <a:cs typeface="Arial"/>
              </a:rPr>
              <a:t> </a:t>
            </a:r>
            <a:r>
              <a:rPr lang="en-US" sz="2800" dirty="0">
                <a:cs typeface="Arial"/>
              </a:rPr>
              <a:t>the </a:t>
            </a:r>
            <a:r>
              <a:rPr lang="en-US" sz="2800" i="1" dirty="0">
                <a:cs typeface="Arial"/>
              </a:rPr>
              <a:t>static</a:t>
            </a:r>
            <a:r>
              <a:rPr lang="en-US" sz="2800" i="1" spc="-10" dirty="0">
                <a:cs typeface="Arial"/>
              </a:rPr>
              <a:t> </a:t>
            </a:r>
            <a:r>
              <a:rPr lang="en-US" sz="2800" dirty="0">
                <a:cs typeface="Arial"/>
              </a:rPr>
              <a:t>keyword.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PHP</a:t>
            </a:r>
            <a:r>
              <a:rPr sz="4400" spc="-90" dirty="0">
                <a:latin typeface="Arial"/>
                <a:cs typeface="Arial"/>
              </a:rPr>
              <a:t> </a:t>
            </a:r>
            <a:r>
              <a:rPr sz="4400" spc="0" dirty="0">
                <a:latin typeface="Arial"/>
                <a:cs typeface="Arial"/>
              </a:rPr>
              <a:t>Data</a:t>
            </a:r>
            <a:r>
              <a:rPr sz="4400" spc="-85" dirty="0">
                <a:latin typeface="Arial"/>
                <a:cs typeface="Arial"/>
              </a:rPr>
              <a:t> </a:t>
            </a:r>
            <a:r>
              <a:rPr sz="4400" spc="-250" dirty="0">
                <a:latin typeface="Arial"/>
                <a:cs typeface="Arial"/>
              </a:rPr>
              <a:t>T</a:t>
            </a:r>
            <a:r>
              <a:rPr sz="4400" spc="0" dirty="0">
                <a:latin typeface="Arial"/>
                <a:cs typeface="Arial"/>
              </a:rPr>
              <a:t>ypes</a:t>
            </a:r>
            <a:endParaRPr sz="4400" dirty="0">
              <a:latin typeface="Arial"/>
              <a:cs typeface="Arial"/>
            </a:endParaRPr>
          </a:p>
        </p:txBody>
      </p:sp>
      <p:sp>
        <p:nvSpPr>
          <p:cNvPr id="3" name="Content Placeholder 2"/>
          <p:cNvSpPr>
            <a:spLocks noGrp="1"/>
          </p:cNvSpPr>
          <p:nvPr>
            <p:ph sz="half" idx="1"/>
          </p:nvPr>
        </p:nvSpPr>
        <p:spPr>
          <a:xfrm>
            <a:off x="1003300" y="2025650"/>
            <a:ext cx="4235196" cy="4785783"/>
          </a:xfrm>
        </p:spPr>
        <p:txBody>
          <a:bodyPr>
            <a:normAutofit/>
          </a:bodyPr>
          <a:lstStyle/>
          <a:p>
            <a:pPr marL="12700" marR="463550">
              <a:lnSpc>
                <a:spcPct val="130100"/>
              </a:lnSpc>
            </a:pPr>
            <a:r>
              <a:rPr lang="en-US" sz="2800" dirty="0">
                <a:cs typeface="Arial"/>
              </a:rPr>
              <a:t>Boolean </a:t>
            </a:r>
          </a:p>
          <a:p>
            <a:pPr marL="12700" marR="463550">
              <a:lnSpc>
                <a:spcPct val="130100"/>
              </a:lnSpc>
            </a:pPr>
            <a:r>
              <a:rPr lang="en-US" sz="2800" dirty="0">
                <a:cs typeface="Arial"/>
              </a:rPr>
              <a:t>Integer </a:t>
            </a:r>
          </a:p>
          <a:p>
            <a:pPr marL="12700" marR="463550">
              <a:lnSpc>
                <a:spcPct val="130100"/>
              </a:lnSpc>
            </a:pPr>
            <a:r>
              <a:rPr lang="en-US" sz="2800" spc="-10" dirty="0">
                <a:cs typeface="Arial"/>
              </a:rPr>
              <a:t>F</a:t>
            </a:r>
            <a:r>
              <a:rPr lang="en-US" sz="2800" dirty="0">
                <a:cs typeface="Arial"/>
              </a:rPr>
              <a:t>loat </a:t>
            </a:r>
          </a:p>
          <a:p>
            <a:pPr marL="12700" marR="463550">
              <a:lnSpc>
                <a:spcPct val="130100"/>
              </a:lnSpc>
            </a:pPr>
            <a:r>
              <a:rPr lang="en-US" sz="2800" dirty="0">
                <a:cs typeface="Arial"/>
              </a:rPr>
              <a:t>String </a:t>
            </a:r>
          </a:p>
          <a:p>
            <a:endParaRPr lang="en-US" dirty="0"/>
          </a:p>
        </p:txBody>
      </p:sp>
      <p:sp>
        <p:nvSpPr>
          <p:cNvPr id="5" name="Content Placeholder 4"/>
          <p:cNvSpPr>
            <a:spLocks noGrp="1"/>
          </p:cNvSpPr>
          <p:nvPr>
            <p:ph sz="half" idx="2"/>
          </p:nvPr>
        </p:nvSpPr>
        <p:spPr>
          <a:xfrm>
            <a:off x="5636948" y="2025650"/>
            <a:ext cx="4235196" cy="4785783"/>
          </a:xfrm>
        </p:spPr>
        <p:txBody>
          <a:bodyPr>
            <a:normAutofit/>
          </a:bodyPr>
          <a:lstStyle/>
          <a:p>
            <a:pPr marL="12700" marR="463550">
              <a:lnSpc>
                <a:spcPct val="130100"/>
              </a:lnSpc>
            </a:pPr>
            <a:r>
              <a:rPr lang="en-US" sz="2400" dirty="0">
                <a:cs typeface="Arial"/>
              </a:rPr>
              <a:t>NULL</a:t>
            </a:r>
          </a:p>
          <a:p>
            <a:pPr marL="12700" marR="12700">
              <a:lnSpc>
                <a:spcPts val="5000"/>
              </a:lnSpc>
              <a:spcBef>
                <a:spcPts val="350"/>
              </a:spcBef>
            </a:pPr>
            <a:r>
              <a:rPr lang="en-US" sz="2400" dirty="0">
                <a:cs typeface="Arial"/>
              </a:rPr>
              <a:t>Arrays </a:t>
            </a:r>
          </a:p>
          <a:p>
            <a:pPr marL="12700" marR="12700">
              <a:lnSpc>
                <a:spcPts val="5000"/>
              </a:lnSpc>
              <a:spcBef>
                <a:spcPts val="350"/>
              </a:spcBef>
            </a:pPr>
            <a:r>
              <a:rPr lang="en-US" sz="2400" dirty="0">
                <a:cs typeface="Arial"/>
              </a:rPr>
              <a:t>Resources</a:t>
            </a:r>
            <a:endParaRPr lang="en-US" sz="600" dirty="0"/>
          </a:p>
          <a:p>
            <a:pPr marL="12700">
              <a:lnSpc>
                <a:spcPct val="100000"/>
              </a:lnSpc>
            </a:pPr>
            <a:r>
              <a:rPr lang="en-US" sz="2400" dirty="0">
                <a:cs typeface="Arial"/>
              </a:rPr>
              <a:t>Objects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PHP</a:t>
            </a:r>
            <a:r>
              <a:rPr sz="4400" spc="-90" dirty="0">
                <a:latin typeface="Arial"/>
                <a:cs typeface="Arial"/>
              </a:rPr>
              <a:t> </a:t>
            </a:r>
            <a:r>
              <a:rPr sz="4400" spc="0" dirty="0">
                <a:latin typeface="Arial"/>
                <a:cs typeface="Arial"/>
              </a:rPr>
              <a:t>Literals</a:t>
            </a:r>
            <a:endParaRPr sz="4400" dirty="0">
              <a:latin typeface="Arial"/>
              <a:cs typeface="Arial"/>
            </a:endParaRPr>
          </a:p>
        </p:txBody>
      </p:sp>
      <p:sp>
        <p:nvSpPr>
          <p:cNvPr id="3" name="Content Placeholder 2"/>
          <p:cNvSpPr>
            <a:spLocks noGrp="1"/>
          </p:cNvSpPr>
          <p:nvPr>
            <p:ph idx="1"/>
          </p:nvPr>
        </p:nvSpPr>
        <p:spPr/>
        <p:txBody>
          <a:bodyPr/>
          <a:lstStyle/>
          <a:p>
            <a:pPr marL="12700" marR="670560">
              <a:lnSpc>
                <a:spcPts val="3579"/>
              </a:lnSpc>
            </a:pPr>
            <a:r>
              <a:rPr lang="en-US" sz="2800" dirty="0">
                <a:cs typeface="Arial"/>
              </a:rPr>
              <a:t>Intege</a:t>
            </a:r>
            <a:r>
              <a:rPr lang="en-US" sz="2800" spc="-15" dirty="0">
                <a:cs typeface="Arial"/>
              </a:rPr>
              <a:t>r</a:t>
            </a:r>
            <a:r>
              <a:rPr lang="en-US" sz="2800" dirty="0">
                <a:cs typeface="Arial"/>
              </a:rPr>
              <a:t>s,</a:t>
            </a:r>
            <a:r>
              <a:rPr lang="en-US" sz="2800" spc="-5" dirty="0">
                <a:cs typeface="Arial"/>
              </a:rPr>
              <a:t> </a:t>
            </a:r>
            <a:r>
              <a:rPr lang="en-US" sz="2800" dirty="0">
                <a:cs typeface="Arial"/>
              </a:rPr>
              <a:t>floats</a:t>
            </a:r>
            <a:r>
              <a:rPr lang="en-US" sz="2800" spc="-10" dirty="0">
                <a:cs typeface="Arial"/>
              </a:rPr>
              <a:t> </a:t>
            </a:r>
            <a:r>
              <a:rPr lang="en-US" sz="2800" dirty="0">
                <a:cs typeface="Arial"/>
              </a:rPr>
              <a:t>and</a:t>
            </a:r>
            <a:r>
              <a:rPr lang="en-US" sz="2800" spc="-5" dirty="0">
                <a:cs typeface="Arial"/>
              </a:rPr>
              <a:t> </a:t>
            </a:r>
            <a:r>
              <a:rPr lang="en-US" sz="2800" dirty="0">
                <a:cs typeface="Arial"/>
              </a:rPr>
              <a:t>st</a:t>
            </a:r>
            <a:r>
              <a:rPr lang="en-US" sz="2800" spc="-10" dirty="0">
                <a:cs typeface="Arial"/>
              </a:rPr>
              <a:t>r</a:t>
            </a:r>
            <a:r>
              <a:rPr lang="en-US" sz="2800" spc="5" dirty="0">
                <a:cs typeface="Arial"/>
              </a:rPr>
              <a:t>i</a:t>
            </a:r>
            <a:r>
              <a:rPr lang="en-US" sz="2800" dirty="0">
                <a:cs typeface="Arial"/>
              </a:rPr>
              <a:t>ng</a:t>
            </a:r>
            <a:r>
              <a:rPr lang="en-US" sz="2800" spc="-5" dirty="0">
                <a:cs typeface="Arial"/>
              </a:rPr>
              <a:t> </a:t>
            </a:r>
            <a:r>
              <a:rPr lang="en-US" sz="2800" dirty="0">
                <a:cs typeface="Arial"/>
              </a:rPr>
              <a:t>lite</a:t>
            </a:r>
            <a:r>
              <a:rPr lang="en-US" sz="2800" spc="-15" dirty="0">
                <a:cs typeface="Arial"/>
              </a:rPr>
              <a:t>r</a:t>
            </a:r>
            <a:r>
              <a:rPr lang="en-US" sz="2800" dirty="0">
                <a:cs typeface="Arial"/>
              </a:rPr>
              <a:t>als</a:t>
            </a:r>
            <a:r>
              <a:rPr lang="en-US" sz="2800" spc="-5" dirty="0">
                <a:cs typeface="Arial"/>
              </a:rPr>
              <a:t> </a:t>
            </a:r>
            <a:r>
              <a:rPr lang="en-US" sz="2800" dirty="0">
                <a:cs typeface="Arial"/>
              </a:rPr>
              <a:t>all</a:t>
            </a:r>
            <a:r>
              <a:rPr lang="en-US" sz="2800" spc="-5" dirty="0">
                <a:cs typeface="Arial"/>
              </a:rPr>
              <a:t> </a:t>
            </a:r>
            <a:r>
              <a:rPr lang="en-US" sz="2800" dirty="0">
                <a:cs typeface="Arial"/>
              </a:rPr>
              <a:t>work</a:t>
            </a:r>
            <a:r>
              <a:rPr lang="en-US" sz="2800" spc="-5" dirty="0">
                <a:cs typeface="Arial"/>
              </a:rPr>
              <a:t> </a:t>
            </a:r>
            <a:r>
              <a:rPr lang="en-US" sz="2800" dirty="0">
                <a:cs typeface="Arial"/>
              </a:rPr>
              <a:t>as you'd</a:t>
            </a:r>
            <a:r>
              <a:rPr lang="en-US" sz="2800" spc="-5" dirty="0">
                <a:cs typeface="Arial"/>
              </a:rPr>
              <a:t> </a:t>
            </a:r>
            <a:r>
              <a:rPr lang="en-US" sz="2800" dirty="0">
                <a:cs typeface="Arial"/>
              </a:rPr>
              <a:t>expect</a:t>
            </a:r>
          </a:p>
          <a:p>
            <a:pPr>
              <a:lnSpc>
                <a:spcPts val="1000"/>
              </a:lnSpc>
              <a:spcBef>
                <a:spcPts val="73"/>
              </a:spcBef>
            </a:pPr>
            <a:endParaRPr lang="en-US" sz="900" dirty="0"/>
          </a:p>
          <a:p>
            <a:pPr marL="12700">
              <a:lnSpc>
                <a:spcPct val="100000"/>
              </a:lnSpc>
            </a:pPr>
            <a:r>
              <a:rPr lang="en-US" sz="2800" dirty="0">
                <a:cs typeface="Arial"/>
              </a:rPr>
              <a:t>Empty</a:t>
            </a:r>
            <a:r>
              <a:rPr lang="en-US" sz="2800" spc="-10" dirty="0">
                <a:cs typeface="Arial"/>
              </a:rPr>
              <a:t> </a:t>
            </a:r>
            <a:r>
              <a:rPr lang="en-US" sz="2800" dirty="0">
                <a:cs typeface="Arial"/>
              </a:rPr>
              <a:t>strings</a:t>
            </a:r>
            <a:r>
              <a:rPr lang="en-US" sz="2800" spc="-5" dirty="0">
                <a:cs typeface="Arial"/>
              </a:rPr>
              <a:t> </a:t>
            </a:r>
            <a:r>
              <a:rPr lang="en-US" sz="2800" dirty="0">
                <a:cs typeface="Arial"/>
              </a:rPr>
              <a:t>and</a:t>
            </a:r>
            <a:r>
              <a:rPr lang="en-US" sz="2800" spc="-5" dirty="0">
                <a:cs typeface="Arial"/>
              </a:rPr>
              <a:t> </a:t>
            </a:r>
            <a:r>
              <a:rPr lang="en-US" sz="2800" dirty="0">
                <a:cs typeface="Arial"/>
              </a:rPr>
              <a:t>zero-values</a:t>
            </a:r>
            <a:r>
              <a:rPr lang="en-US" sz="2800" spc="-5" dirty="0">
                <a:cs typeface="Arial"/>
              </a:rPr>
              <a:t> </a:t>
            </a:r>
            <a:r>
              <a:rPr lang="en-US" sz="2800" dirty="0">
                <a:cs typeface="Arial"/>
              </a:rPr>
              <a:t>evaluate</a:t>
            </a:r>
            <a:r>
              <a:rPr lang="en-US" sz="2800" spc="-10" dirty="0">
                <a:cs typeface="Arial"/>
              </a:rPr>
              <a:t> </a:t>
            </a:r>
            <a:r>
              <a:rPr lang="en-US" sz="2800" dirty="0">
                <a:cs typeface="Arial"/>
              </a:rPr>
              <a:t>to</a:t>
            </a:r>
            <a:r>
              <a:rPr lang="en-US" sz="2800" spc="-5" dirty="0">
                <a:cs typeface="Arial"/>
              </a:rPr>
              <a:t> </a:t>
            </a:r>
            <a:r>
              <a:rPr lang="en-US" sz="2800" dirty="0">
                <a:cs typeface="Arial"/>
              </a:rPr>
              <a:t>false</a:t>
            </a:r>
          </a:p>
          <a:p>
            <a:pPr marL="695162" lvl="2"/>
            <a:r>
              <a:rPr lang="en-US" sz="2400" dirty="0">
                <a:cs typeface="Arial"/>
              </a:rPr>
              <a:t>A</a:t>
            </a:r>
            <a:r>
              <a:rPr lang="en-US" sz="2400" spc="-5" dirty="0">
                <a:cs typeface="Arial"/>
              </a:rPr>
              <a:t>l</a:t>
            </a:r>
            <a:r>
              <a:rPr lang="en-US" sz="2400" dirty="0">
                <a:cs typeface="Arial"/>
              </a:rPr>
              <a:t>l</a:t>
            </a:r>
            <a:r>
              <a:rPr lang="en-US" sz="2400" spc="-5" dirty="0">
                <a:cs typeface="Arial"/>
              </a:rPr>
              <a:t> </a:t>
            </a:r>
            <a:r>
              <a:rPr lang="en-US" sz="2400" dirty="0">
                <a:cs typeface="Arial"/>
              </a:rPr>
              <a:t>other</a:t>
            </a:r>
            <a:r>
              <a:rPr lang="en-US" sz="2400" spc="-5" dirty="0">
                <a:cs typeface="Arial"/>
              </a:rPr>
              <a:t> </a:t>
            </a:r>
            <a:r>
              <a:rPr lang="en-US" sz="2400" dirty="0">
                <a:cs typeface="Arial"/>
              </a:rPr>
              <a:t>non</a:t>
            </a:r>
            <a:r>
              <a:rPr lang="en-US" sz="2400" spc="-5" dirty="0">
                <a:cs typeface="Arial"/>
              </a:rPr>
              <a:t>-</a:t>
            </a:r>
            <a:r>
              <a:rPr lang="en-US" sz="2400" dirty="0">
                <a:cs typeface="Arial"/>
              </a:rPr>
              <a:t>nu</a:t>
            </a:r>
            <a:r>
              <a:rPr lang="en-US" sz="2400" spc="-5" dirty="0">
                <a:cs typeface="Arial"/>
              </a:rPr>
              <a:t>l</a:t>
            </a:r>
            <a:r>
              <a:rPr lang="en-US" sz="2400" dirty="0">
                <a:cs typeface="Arial"/>
              </a:rPr>
              <a:t>l</a:t>
            </a:r>
            <a:r>
              <a:rPr lang="en-US" sz="2400" spc="-5" dirty="0">
                <a:cs typeface="Arial"/>
              </a:rPr>
              <a:t> </a:t>
            </a:r>
            <a:r>
              <a:rPr lang="en-US" sz="2400" dirty="0">
                <a:cs typeface="Arial"/>
              </a:rPr>
              <a:t>va</a:t>
            </a:r>
            <a:r>
              <a:rPr lang="en-US" sz="2400" spc="-5" dirty="0">
                <a:cs typeface="Arial"/>
              </a:rPr>
              <a:t>l</a:t>
            </a:r>
            <a:r>
              <a:rPr lang="en-US" sz="2400" dirty="0">
                <a:cs typeface="Arial"/>
              </a:rPr>
              <a:t>ues a</a:t>
            </a:r>
            <a:r>
              <a:rPr lang="en-US" sz="2400" spc="-5" dirty="0">
                <a:cs typeface="Arial"/>
              </a:rPr>
              <a:t>r</a:t>
            </a:r>
            <a:r>
              <a:rPr lang="en-US" sz="2400" dirty="0">
                <a:cs typeface="Arial"/>
              </a:rPr>
              <a:t>e t</a:t>
            </a:r>
            <a:r>
              <a:rPr lang="en-US" sz="2400" spc="-5" dirty="0">
                <a:cs typeface="Arial"/>
              </a:rPr>
              <a:t>r</a:t>
            </a:r>
            <a:r>
              <a:rPr lang="en-US" sz="2400" dirty="0">
                <a:cs typeface="Arial"/>
              </a:rPr>
              <a:t>ue</a:t>
            </a:r>
          </a:p>
          <a:p>
            <a:pPr marL="695162" lvl="2"/>
            <a:endParaRPr lang="en-US" dirty="0">
              <a:cs typeface="Arial"/>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rmAutofit/>
          </a:bodyPr>
          <a:lstStyle/>
          <a:p>
            <a:r>
              <a:rPr sz="4400" spc="-330" dirty="0">
                <a:latin typeface="Arial"/>
                <a:cs typeface="Arial"/>
              </a:rPr>
              <a:t>V</a:t>
            </a:r>
            <a:r>
              <a:rPr sz="4400" spc="0" dirty="0">
                <a:latin typeface="Arial"/>
                <a:cs typeface="Arial"/>
              </a:rPr>
              <a:t>ariable</a:t>
            </a:r>
            <a:r>
              <a:rPr sz="4400" spc="-5" dirty="0">
                <a:latin typeface="Arial"/>
                <a:cs typeface="Arial"/>
              </a:rPr>
              <a:t> </a:t>
            </a:r>
            <a:r>
              <a:rPr sz="4400" spc="0" dirty="0">
                <a:latin typeface="Arial"/>
                <a:cs typeface="Arial"/>
              </a:rPr>
              <a:t>Interpolation</a:t>
            </a:r>
            <a:endParaRPr sz="4400" dirty="0">
              <a:latin typeface="Arial"/>
              <a:cs typeface="Arial"/>
            </a:endParaRPr>
          </a:p>
        </p:txBody>
      </p:sp>
      <p:sp>
        <p:nvSpPr>
          <p:cNvPr id="3" name="Content Placeholder 2"/>
          <p:cNvSpPr>
            <a:spLocks noGrp="1"/>
          </p:cNvSpPr>
          <p:nvPr>
            <p:ph idx="1"/>
          </p:nvPr>
        </p:nvSpPr>
        <p:spPr>
          <a:xfrm>
            <a:off x="317500" y="1949450"/>
            <a:ext cx="9601200" cy="4785783"/>
          </a:xfrm>
        </p:spPr>
        <p:txBody>
          <a:bodyPr>
            <a:noAutofit/>
          </a:bodyPr>
          <a:lstStyle/>
          <a:p>
            <a:pPr marL="0" marR="101600" indent="0">
              <a:lnSpc>
                <a:spcPts val="3579"/>
              </a:lnSpc>
              <a:buNone/>
            </a:pPr>
            <a:r>
              <a:rPr lang="en-US" sz="2000" dirty="0">
                <a:latin typeface="Adobe Caslon Pro"/>
                <a:cs typeface="Adobe Caslon Pro"/>
              </a:rPr>
              <a:t>&lt;?</a:t>
            </a:r>
            <a:r>
              <a:rPr lang="en-US" sz="2000" dirty="0" err="1">
                <a:latin typeface="Adobe Caslon Pro"/>
                <a:cs typeface="Adobe Caslon Pro"/>
              </a:rPr>
              <a:t>php</a:t>
            </a:r>
            <a:r>
              <a:rPr lang="en-US" sz="2000" dirty="0">
                <a:latin typeface="Adobe Caslon Pro"/>
                <a:cs typeface="Adobe Caslon Pro"/>
              </a:rPr>
              <a:t> $</a:t>
            </a:r>
            <a:r>
              <a:rPr lang="en-US" sz="2000" dirty="0" err="1">
                <a:latin typeface="Adobe Caslon Pro"/>
                <a:cs typeface="Adobe Caslon Pro"/>
              </a:rPr>
              <a:t>var</a:t>
            </a:r>
            <a:r>
              <a:rPr lang="en-US" sz="2000" spc="-5" dirty="0">
                <a:latin typeface="Adobe Caslon Pro"/>
                <a:cs typeface="Adobe Caslon Pro"/>
              </a:rPr>
              <a:t> </a:t>
            </a:r>
            <a:r>
              <a:rPr lang="en-US" sz="2000" dirty="0">
                <a:latin typeface="Adobe Caslon Pro"/>
                <a:cs typeface="Adobe Caslon Pro"/>
              </a:rPr>
              <a:t>=</a:t>
            </a:r>
            <a:r>
              <a:rPr lang="en-US" sz="2000" spc="5" dirty="0">
                <a:latin typeface="Adobe Caslon Pro"/>
                <a:cs typeface="Adobe Caslon Pro"/>
              </a:rPr>
              <a:t> “</a:t>
            </a:r>
            <a:r>
              <a:rPr lang="en-US" sz="2000" spc="-55" dirty="0">
                <a:latin typeface="Adobe Caslon Pro"/>
                <a:cs typeface="Adobe Caslon Pro"/>
              </a:rPr>
              <a:t>W</a:t>
            </a:r>
            <a:r>
              <a:rPr lang="en-US" sz="2000" dirty="0">
                <a:latin typeface="Adobe Caslon Pro"/>
                <a:cs typeface="Adobe Caslon Pro"/>
              </a:rPr>
              <a:t>o</a:t>
            </a:r>
            <a:r>
              <a:rPr lang="en-US" sz="2000" spc="-5" dirty="0">
                <a:latin typeface="Adobe Caslon Pro"/>
                <a:cs typeface="Adobe Caslon Pro"/>
              </a:rPr>
              <a:t>rl</a:t>
            </a:r>
            <a:r>
              <a:rPr lang="en-US" sz="2000" dirty="0">
                <a:latin typeface="Adobe Caslon Pro"/>
                <a:cs typeface="Adobe Caslon Pro"/>
              </a:rPr>
              <a:t>d”; ?&gt;</a:t>
            </a:r>
          </a:p>
          <a:p>
            <a:pPr marL="12700" marR="101600">
              <a:lnSpc>
                <a:spcPts val="3579"/>
              </a:lnSpc>
            </a:pPr>
            <a:r>
              <a:rPr lang="en-US" sz="2000" dirty="0">
                <a:cs typeface="Arial"/>
              </a:rPr>
              <a:t>Strings</a:t>
            </a:r>
            <a:r>
              <a:rPr lang="en-US" sz="2000" spc="-10" dirty="0">
                <a:cs typeface="Arial"/>
              </a:rPr>
              <a:t> </a:t>
            </a:r>
            <a:r>
              <a:rPr lang="en-US" sz="2000" dirty="0">
                <a:cs typeface="Arial"/>
              </a:rPr>
              <a:t>in</a:t>
            </a:r>
            <a:r>
              <a:rPr lang="en-US" sz="2000" spc="-5" dirty="0">
                <a:cs typeface="Arial"/>
              </a:rPr>
              <a:t> </a:t>
            </a:r>
            <a:r>
              <a:rPr lang="en-US" sz="2000" dirty="0">
                <a:solidFill>
                  <a:srgbClr val="FF0000"/>
                </a:solidFill>
                <a:cs typeface="Arial"/>
              </a:rPr>
              <a:t>double</a:t>
            </a:r>
            <a:r>
              <a:rPr lang="en-US" sz="2000" spc="-5" dirty="0">
                <a:cs typeface="Arial"/>
              </a:rPr>
              <a:t> </a:t>
            </a:r>
            <a:r>
              <a:rPr lang="en-US" sz="2000" dirty="0">
                <a:cs typeface="Arial"/>
              </a:rPr>
              <a:t>quotes</a:t>
            </a:r>
            <a:r>
              <a:rPr lang="en-US" sz="2000" spc="-5" dirty="0">
                <a:cs typeface="Arial"/>
              </a:rPr>
              <a:t> </a:t>
            </a:r>
            <a:r>
              <a:rPr lang="en-US" sz="2000" dirty="0">
                <a:cs typeface="Arial"/>
              </a:rPr>
              <a:t>are</a:t>
            </a:r>
            <a:r>
              <a:rPr lang="en-US" sz="2000" spc="-5" dirty="0">
                <a:cs typeface="Arial"/>
              </a:rPr>
              <a:t> </a:t>
            </a:r>
            <a:r>
              <a:rPr lang="en-US" sz="2000" dirty="0">
                <a:cs typeface="Arial"/>
              </a:rPr>
              <a:t>evaluated</a:t>
            </a:r>
            <a:r>
              <a:rPr lang="en-US" sz="2000" spc="-10" dirty="0">
                <a:cs typeface="Arial"/>
              </a:rPr>
              <a:t> f</a:t>
            </a:r>
            <a:r>
              <a:rPr lang="en-US" sz="2000" dirty="0">
                <a:cs typeface="Arial"/>
              </a:rPr>
              <a:t>or escaped</a:t>
            </a:r>
            <a:r>
              <a:rPr lang="en-US" sz="2000" spc="-5" dirty="0">
                <a:cs typeface="Arial"/>
              </a:rPr>
              <a:t> </a:t>
            </a:r>
            <a:r>
              <a:rPr lang="en-US" sz="2000" dirty="0">
                <a:cs typeface="Arial"/>
              </a:rPr>
              <a:t>characters,</a:t>
            </a:r>
            <a:r>
              <a:rPr lang="en-US" sz="2000" spc="-10" dirty="0">
                <a:cs typeface="Arial"/>
              </a:rPr>
              <a:t> </a:t>
            </a:r>
            <a:r>
              <a:rPr lang="en-US" sz="2000" dirty="0">
                <a:cs typeface="Arial"/>
              </a:rPr>
              <a:t>variables</a:t>
            </a:r>
            <a:endParaRPr lang="en-US" sz="1400" dirty="0">
              <a:cs typeface="Adobe Caslon Pro"/>
            </a:endParaRPr>
          </a:p>
          <a:p>
            <a:pPr marL="0" indent="0">
              <a:spcBef>
                <a:spcPts val="600"/>
              </a:spcBef>
              <a:buNone/>
            </a:pPr>
            <a:r>
              <a:rPr lang="en-US" sz="2400" dirty="0">
                <a:latin typeface="Adobe Caslon Pro"/>
                <a:cs typeface="Adobe Caslon Pro"/>
              </a:rPr>
              <a:t>echo </a:t>
            </a:r>
            <a:r>
              <a:rPr lang="en-US" sz="2400" spc="-5" dirty="0">
                <a:effectLst>
                  <a:glow rad="228600">
                    <a:schemeClr val="accent3">
                      <a:satMod val="175000"/>
                      <a:alpha val="40000"/>
                    </a:schemeClr>
                  </a:glow>
                </a:effectLst>
                <a:latin typeface="Adobe Caslon Pro"/>
                <a:cs typeface="Adobe Caslon Pro"/>
              </a:rPr>
              <a:t>“</a:t>
            </a:r>
            <a:r>
              <a:rPr lang="en-US" sz="2400" spc="-5" dirty="0">
                <a:latin typeface="Adobe Caslon Pro"/>
                <a:cs typeface="Adobe Caslon Pro"/>
              </a:rPr>
              <a:t>H</a:t>
            </a:r>
            <a:r>
              <a:rPr lang="en-US" sz="2400" dirty="0">
                <a:latin typeface="Adobe Caslon Pro"/>
                <a:cs typeface="Adobe Caslon Pro"/>
              </a:rPr>
              <a:t>e</a:t>
            </a:r>
            <a:r>
              <a:rPr lang="en-US" sz="2400" spc="-5" dirty="0">
                <a:latin typeface="Adobe Caslon Pro"/>
                <a:cs typeface="Adobe Caslon Pro"/>
              </a:rPr>
              <a:t>ll</a:t>
            </a:r>
            <a:r>
              <a:rPr lang="en-US" sz="2400" dirty="0">
                <a:latin typeface="Adobe Caslon Pro"/>
                <a:cs typeface="Adobe Caslon Pro"/>
              </a:rPr>
              <a:t>o $</a:t>
            </a:r>
            <a:r>
              <a:rPr lang="en-US" sz="2400" dirty="0" err="1">
                <a:latin typeface="Adobe Caslon Pro"/>
                <a:cs typeface="Adobe Caslon Pro"/>
              </a:rPr>
              <a:t>va</a:t>
            </a:r>
            <a:r>
              <a:rPr lang="en-US" sz="2400" spc="-5" dirty="0" err="1">
                <a:latin typeface="Adobe Caslon Pro"/>
                <a:cs typeface="Adobe Caslon Pro"/>
              </a:rPr>
              <a:t>r</a:t>
            </a:r>
            <a:r>
              <a:rPr lang="en-US" sz="2400" spc="-5" dirty="0">
                <a:effectLst>
                  <a:glow rad="228600">
                    <a:schemeClr val="accent3">
                      <a:satMod val="175000"/>
                      <a:alpha val="40000"/>
                    </a:schemeClr>
                  </a:glow>
                </a:effectLst>
                <a:latin typeface="Adobe Caslon Pro"/>
                <a:cs typeface="Adobe Caslon Pro"/>
              </a:rPr>
              <a:t>“</a:t>
            </a:r>
            <a:r>
              <a:rPr lang="en-US" sz="2400" dirty="0">
                <a:latin typeface="Adobe Caslon Pro"/>
                <a:cs typeface="Adobe Caslon Pro"/>
              </a:rPr>
              <a:t>; </a:t>
            </a:r>
          </a:p>
          <a:p>
            <a:pPr marL="0" indent="0">
              <a:spcBef>
                <a:spcPts val="600"/>
              </a:spcBef>
              <a:buNone/>
            </a:pPr>
            <a:r>
              <a:rPr lang="en-US" sz="2400" dirty="0">
                <a:latin typeface="Adobe Caslon Pro"/>
                <a:cs typeface="Adobe Caslon Pro"/>
              </a:rPr>
              <a:t>Hello World</a:t>
            </a:r>
          </a:p>
          <a:p>
            <a:pPr marL="12700" marR="12700">
              <a:lnSpc>
                <a:spcPts val="3579"/>
              </a:lnSpc>
            </a:pPr>
            <a:r>
              <a:rPr lang="en-US" sz="2000" dirty="0">
                <a:cs typeface="Arial"/>
              </a:rPr>
              <a:t>Strings</a:t>
            </a:r>
            <a:r>
              <a:rPr lang="en-US" sz="2000" spc="-10" dirty="0">
                <a:cs typeface="Arial"/>
              </a:rPr>
              <a:t> </a:t>
            </a:r>
            <a:r>
              <a:rPr lang="en-US" sz="2000" dirty="0">
                <a:cs typeface="Arial"/>
              </a:rPr>
              <a:t>in</a:t>
            </a:r>
            <a:r>
              <a:rPr lang="en-US" sz="2000" spc="-5" dirty="0">
                <a:cs typeface="Arial"/>
              </a:rPr>
              <a:t> </a:t>
            </a:r>
            <a:r>
              <a:rPr lang="en-US" sz="2000" dirty="0">
                <a:solidFill>
                  <a:srgbClr val="FF0000"/>
                </a:solidFill>
                <a:cs typeface="Arial"/>
              </a:rPr>
              <a:t>single</a:t>
            </a:r>
            <a:r>
              <a:rPr lang="en-US" sz="2000" spc="-5" dirty="0">
                <a:cs typeface="Arial"/>
              </a:rPr>
              <a:t> </a:t>
            </a:r>
            <a:r>
              <a:rPr lang="en-US" sz="2000" dirty="0">
                <a:cs typeface="Arial"/>
              </a:rPr>
              <a:t>quo</a:t>
            </a:r>
            <a:r>
              <a:rPr lang="en-US" sz="2000" spc="-15" dirty="0">
                <a:cs typeface="Arial"/>
              </a:rPr>
              <a:t>t</a:t>
            </a:r>
            <a:r>
              <a:rPr lang="en-US" sz="2000" dirty="0">
                <a:cs typeface="Arial"/>
              </a:rPr>
              <a:t>es</a:t>
            </a:r>
            <a:r>
              <a:rPr lang="en-US" sz="2000" spc="-5" dirty="0">
                <a:cs typeface="Arial"/>
              </a:rPr>
              <a:t> </a:t>
            </a:r>
            <a:r>
              <a:rPr lang="en-US" sz="2000" dirty="0">
                <a:cs typeface="Arial"/>
              </a:rPr>
              <a:t>always</a:t>
            </a:r>
            <a:r>
              <a:rPr lang="en-US" sz="2000" spc="-5" dirty="0">
                <a:cs typeface="Arial"/>
              </a:rPr>
              <a:t> </a:t>
            </a:r>
            <a:r>
              <a:rPr lang="en-US" sz="2000" dirty="0">
                <a:cs typeface="Arial"/>
              </a:rPr>
              <a:t>interp</a:t>
            </a:r>
            <a:r>
              <a:rPr lang="en-US" sz="2000" spc="5" dirty="0">
                <a:cs typeface="Arial"/>
              </a:rPr>
              <a:t>r</a:t>
            </a:r>
            <a:r>
              <a:rPr lang="en-US" sz="2000" dirty="0">
                <a:cs typeface="Arial"/>
              </a:rPr>
              <a:t>et</a:t>
            </a:r>
            <a:r>
              <a:rPr lang="en-US" sz="2000" spc="-25" dirty="0">
                <a:cs typeface="Arial"/>
              </a:rPr>
              <a:t>e</a:t>
            </a:r>
            <a:r>
              <a:rPr lang="en-US" sz="2000" dirty="0">
                <a:cs typeface="Arial"/>
              </a:rPr>
              <a:t>d literally</a:t>
            </a:r>
            <a:endParaRPr lang="en-US" sz="800" dirty="0"/>
          </a:p>
          <a:p>
            <a:pPr marL="0" indent="0">
              <a:spcBef>
                <a:spcPts val="600"/>
              </a:spcBef>
              <a:buNone/>
            </a:pPr>
            <a:r>
              <a:rPr lang="en-US" sz="2400" dirty="0">
                <a:latin typeface="Adobe Caslon Pro"/>
                <a:cs typeface="Adobe Caslon Pro"/>
              </a:rPr>
              <a:t>Echo </a:t>
            </a:r>
            <a:r>
              <a:rPr lang="en-US" sz="2400" spc="-5" dirty="0">
                <a:effectLst>
                  <a:glow rad="228600">
                    <a:schemeClr val="accent3">
                      <a:satMod val="175000"/>
                      <a:alpha val="40000"/>
                    </a:schemeClr>
                  </a:glow>
                </a:effectLst>
                <a:latin typeface="Adobe Caslon Pro"/>
                <a:cs typeface="Adobe Caslon Pro"/>
              </a:rPr>
              <a:t>'</a:t>
            </a:r>
            <a:r>
              <a:rPr lang="en-US" sz="2400" spc="-5" dirty="0">
                <a:latin typeface="Adobe Caslon Pro"/>
                <a:cs typeface="Adobe Caslon Pro"/>
              </a:rPr>
              <a:t>H</a:t>
            </a:r>
            <a:r>
              <a:rPr lang="en-US" sz="2400" dirty="0">
                <a:latin typeface="Adobe Caslon Pro"/>
                <a:cs typeface="Adobe Caslon Pro"/>
              </a:rPr>
              <a:t>e</a:t>
            </a:r>
            <a:r>
              <a:rPr lang="en-US" sz="2400" spc="-5" dirty="0">
                <a:latin typeface="Adobe Caslon Pro"/>
                <a:cs typeface="Adobe Caslon Pro"/>
              </a:rPr>
              <a:t>ll</a:t>
            </a:r>
            <a:r>
              <a:rPr lang="en-US" sz="2400" dirty="0">
                <a:latin typeface="Adobe Caslon Pro"/>
                <a:cs typeface="Adobe Caslon Pro"/>
              </a:rPr>
              <a:t>o $</a:t>
            </a:r>
            <a:r>
              <a:rPr lang="en-US" sz="2400" dirty="0" err="1">
                <a:latin typeface="Adobe Caslon Pro"/>
                <a:cs typeface="Adobe Caslon Pro"/>
              </a:rPr>
              <a:t>va</a:t>
            </a:r>
            <a:r>
              <a:rPr lang="en-US" sz="2400" spc="-5" dirty="0" err="1">
                <a:latin typeface="Adobe Caslon Pro"/>
                <a:cs typeface="Adobe Caslon Pro"/>
              </a:rPr>
              <a:t>r</a:t>
            </a:r>
            <a:r>
              <a:rPr lang="en-US" sz="2400" spc="-5" dirty="0">
                <a:effectLst>
                  <a:glow rad="228600">
                    <a:schemeClr val="accent3">
                      <a:satMod val="175000"/>
                      <a:alpha val="40000"/>
                    </a:schemeClr>
                  </a:glow>
                </a:effectLst>
                <a:latin typeface="Adobe Caslon Pro"/>
                <a:cs typeface="Adobe Caslon Pro"/>
              </a:rPr>
              <a:t>'</a:t>
            </a:r>
            <a:r>
              <a:rPr lang="en-US" sz="2400" dirty="0">
                <a:latin typeface="Adobe Caslon Pro"/>
                <a:cs typeface="Adobe Caslon Pro"/>
              </a:rPr>
              <a:t>; </a:t>
            </a:r>
          </a:p>
          <a:p>
            <a:pPr marL="0" indent="0">
              <a:spcBef>
                <a:spcPts val="600"/>
              </a:spcBef>
              <a:buNone/>
            </a:pPr>
            <a:r>
              <a:rPr lang="en-US" sz="2400" dirty="0">
                <a:latin typeface="Adobe Caslon Pro"/>
                <a:cs typeface="Adobe Caslon Pro"/>
              </a:rPr>
              <a:t>Hello $</a:t>
            </a:r>
            <a:r>
              <a:rPr lang="en-US" sz="2400" dirty="0" err="1">
                <a:latin typeface="Adobe Caslon Pro"/>
                <a:cs typeface="Adobe Caslon Pro"/>
              </a:rPr>
              <a:t>var</a:t>
            </a:r>
            <a:endParaRPr lang="en-US" sz="2400" dirty="0">
              <a:latin typeface="Adobe Caslon Pro"/>
              <a:cs typeface="Adobe Caslon Pro"/>
            </a:endParaRPr>
          </a:p>
          <a:p>
            <a:pPr marL="0" indent="0">
              <a:spcBef>
                <a:spcPts val="600"/>
              </a:spcBef>
              <a:buNone/>
            </a:pPr>
            <a:r>
              <a:rPr lang="en-US" sz="2000" dirty="0">
                <a:cs typeface="Adobe Caslon Pro"/>
              </a:rPr>
              <a:t>			Be Careful!</a:t>
            </a:r>
          </a:p>
          <a:p>
            <a:pPr marL="0" indent="0">
              <a:spcBef>
                <a:spcPts val="600"/>
              </a:spcBef>
              <a:buNone/>
            </a:pPr>
            <a:endParaRPr lang="en-US" sz="2800" dirty="0">
              <a:latin typeface="Adobe Caslon Pro"/>
              <a:cs typeface="Adobe Caslon Pro"/>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616710">
              <a:lnSpc>
                <a:spcPct val="100000"/>
              </a:lnSpc>
            </a:pPr>
            <a:r>
              <a:rPr sz="4400" dirty="0">
                <a:latin typeface="Arial"/>
                <a:cs typeface="Arial"/>
              </a:rPr>
              <a:t>PHP</a:t>
            </a:r>
            <a:r>
              <a:rPr sz="4400" spc="-330" dirty="0">
                <a:latin typeface="Arial"/>
                <a:cs typeface="Arial"/>
              </a:rPr>
              <a:t> </a:t>
            </a:r>
            <a:r>
              <a:rPr sz="4400" spc="0" dirty="0">
                <a:latin typeface="Arial"/>
                <a:cs typeface="Arial"/>
              </a:rPr>
              <a:t>Arrays</a:t>
            </a:r>
            <a:endParaRPr sz="4400">
              <a:latin typeface="Arial"/>
              <a:cs typeface="Arial"/>
            </a:endParaRPr>
          </a:p>
        </p:txBody>
      </p:sp>
      <p:sp>
        <p:nvSpPr>
          <p:cNvPr id="3" name="Content Placeholder 2"/>
          <p:cNvSpPr>
            <a:spLocks noGrp="1"/>
          </p:cNvSpPr>
          <p:nvPr>
            <p:ph idx="1"/>
          </p:nvPr>
        </p:nvSpPr>
        <p:spPr/>
        <p:txBody>
          <a:bodyPr>
            <a:normAutofit fontScale="70000" lnSpcReduction="20000"/>
          </a:bodyPr>
          <a:lstStyle/>
          <a:p>
            <a:pPr marL="0" indent="0">
              <a:spcBef>
                <a:spcPts val="0"/>
              </a:spcBef>
            </a:pPr>
            <a:r>
              <a:rPr lang="en-US" sz="2800" i="1" dirty="0">
                <a:cs typeface="Arial"/>
              </a:rPr>
              <a:t>Ordered</a:t>
            </a:r>
            <a:r>
              <a:rPr lang="en-US" sz="2800" i="1" spc="-10" dirty="0">
                <a:cs typeface="Arial"/>
              </a:rPr>
              <a:t> </a:t>
            </a:r>
            <a:r>
              <a:rPr lang="en-US" sz="2800" dirty="0">
                <a:cs typeface="Arial"/>
              </a:rPr>
              <a:t>key-value</a:t>
            </a:r>
            <a:r>
              <a:rPr lang="en-US" sz="2800" spc="-5" dirty="0">
                <a:cs typeface="Arial"/>
              </a:rPr>
              <a:t> </a:t>
            </a:r>
            <a:r>
              <a:rPr lang="en-US" sz="2800" dirty="0">
                <a:cs typeface="Arial"/>
              </a:rPr>
              <a:t>pairs</a:t>
            </a:r>
          </a:p>
          <a:p>
            <a:pPr marL="0" indent="0">
              <a:spcBef>
                <a:spcPts val="0"/>
              </a:spcBef>
              <a:buNone/>
            </a:pPr>
            <a:endParaRPr lang="en-US" sz="2800" dirty="0">
              <a:cs typeface="Arial"/>
            </a:endParaRPr>
          </a:p>
          <a:p>
            <a:pPr marL="0" indent="0">
              <a:spcBef>
                <a:spcPts val="0"/>
              </a:spcBef>
              <a:buNone/>
            </a:pPr>
            <a:endParaRPr lang="en-US" sz="900" dirty="0"/>
          </a:p>
          <a:p>
            <a:pPr marL="0" marR="12700" indent="0">
              <a:spcBef>
                <a:spcPts val="0"/>
              </a:spcBef>
              <a:buNone/>
            </a:pPr>
            <a:r>
              <a:rPr lang="en-US" sz="2800" dirty="0">
                <a:cs typeface="Arial"/>
              </a:rPr>
              <a:t>$array</a:t>
            </a:r>
            <a:r>
              <a:rPr lang="en-US" sz="2800" spc="-5" dirty="0">
                <a:cs typeface="Arial"/>
              </a:rPr>
              <a:t> </a:t>
            </a:r>
            <a:r>
              <a:rPr lang="en-US" sz="2800" dirty="0">
                <a:cs typeface="Arial"/>
              </a:rPr>
              <a:t>=</a:t>
            </a:r>
            <a:r>
              <a:rPr lang="en-US" sz="2800" spc="-5" dirty="0">
                <a:cs typeface="Arial"/>
              </a:rPr>
              <a:t> </a:t>
            </a:r>
            <a:r>
              <a:rPr lang="en-US" sz="2800" dirty="0">
                <a:cs typeface="Arial"/>
              </a:rPr>
              <a:t>array('foo'</a:t>
            </a:r>
            <a:r>
              <a:rPr lang="en-US" sz="2800" spc="-15" dirty="0">
                <a:cs typeface="Arial"/>
              </a:rPr>
              <a:t> </a:t>
            </a:r>
            <a:r>
              <a:rPr lang="en-US" sz="2800" dirty="0">
                <a:cs typeface="Arial"/>
              </a:rPr>
              <a:t>=&gt;</a:t>
            </a:r>
            <a:r>
              <a:rPr lang="en-US" sz="2800" spc="-10" dirty="0">
                <a:cs typeface="Arial"/>
              </a:rPr>
              <a:t> </a:t>
            </a:r>
            <a:r>
              <a:rPr lang="en-US" sz="2800" dirty="0">
                <a:cs typeface="Arial"/>
              </a:rPr>
              <a:t>'Hello”,</a:t>
            </a:r>
            <a:r>
              <a:rPr lang="en-US" sz="2800" spc="-10" dirty="0">
                <a:cs typeface="Arial"/>
              </a:rPr>
              <a:t> </a:t>
            </a:r>
            <a:r>
              <a:rPr lang="en-US" sz="2800" dirty="0">
                <a:cs typeface="Arial"/>
              </a:rPr>
              <a:t>'bar'</a:t>
            </a:r>
            <a:r>
              <a:rPr lang="en-US" sz="2800" spc="-10" dirty="0">
                <a:cs typeface="Arial"/>
              </a:rPr>
              <a:t> </a:t>
            </a:r>
            <a:r>
              <a:rPr lang="en-US" sz="2800" dirty="0">
                <a:cs typeface="Arial"/>
              </a:rPr>
              <a:t>=&gt;</a:t>
            </a:r>
            <a:r>
              <a:rPr lang="en-US" sz="2800" spc="-10" dirty="0">
                <a:cs typeface="Arial"/>
              </a:rPr>
              <a:t> </a:t>
            </a:r>
            <a:r>
              <a:rPr lang="en-US" sz="2800" dirty="0">
                <a:cs typeface="Arial"/>
              </a:rPr>
              <a:t>'</a:t>
            </a:r>
            <a:r>
              <a:rPr lang="en-US" sz="2800" spc="-65" dirty="0">
                <a:cs typeface="Arial"/>
              </a:rPr>
              <a:t>W</a:t>
            </a:r>
            <a:r>
              <a:rPr lang="en-US" sz="2800" dirty="0">
                <a:cs typeface="Arial"/>
              </a:rPr>
              <a:t>orld'); </a:t>
            </a:r>
          </a:p>
          <a:p>
            <a:pPr marL="0" marR="12700" indent="0">
              <a:spcBef>
                <a:spcPts val="0"/>
              </a:spcBef>
              <a:buNone/>
            </a:pPr>
            <a:r>
              <a:rPr lang="en-US" sz="2800" dirty="0">
                <a:cs typeface="Arial"/>
              </a:rPr>
              <a:t>echo</a:t>
            </a:r>
            <a:r>
              <a:rPr lang="en-US" sz="2800" spc="-5" dirty="0">
                <a:cs typeface="Arial"/>
              </a:rPr>
              <a:t> </a:t>
            </a:r>
            <a:r>
              <a:rPr lang="en-US" sz="2800" dirty="0">
                <a:cs typeface="Arial"/>
              </a:rPr>
              <a:t>$array['foo'];</a:t>
            </a:r>
          </a:p>
          <a:p>
            <a:pPr marL="0" marR="12700" indent="0">
              <a:spcBef>
                <a:spcPts val="0"/>
              </a:spcBef>
              <a:buNone/>
            </a:pPr>
            <a:endParaRPr lang="en-US" sz="2800" dirty="0">
              <a:cs typeface="Arial"/>
            </a:endParaRPr>
          </a:p>
          <a:p>
            <a:pPr marL="0" marR="12700" indent="0">
              <a:spcBef>
                <a:spcPts val="0"/>
              </a:spcBef>
              <a:buNone/>
            </a:pPr>
            <a:r>
              <a:rPr lang="en-US" sz="2800" dirty="0">
                <a:cs typeface="Arial"/>
              </a:rPr>
              <a:t>	Hello</a:t>
            </a:r>
          </a:p>
          <a:p>
            <a:pPr marL="0" marR="12700" indent="0">
              <a:spcBef>
                <a:spcPts val="0"/>
              </a:spcBef>
              <a:buNone/>
            </a:pPr>
            <a:endParaRPr lang="en-US" sz="900" dirty="0"/>
          </a:p>
          <a:p>
            <a:pPr marL="0" indent="0">
              <a:spcBef>
                <a:spcPts val="0"/>
              </a:spcBef>
              <a:buNone/>
            </a:pPr>
            <a:r>
              <a:rPr lang="en-US" sz="2800" dirty="0">
                <a:cs typeface="Arial"/>
              </a:rPr>
              <a:t>		//</a:t>
            </a:r>
            <a:r>
              <a:rPr lang="en-US" sz="2800" spc="-10" dirty="0">
                <a:cs typeface="Arial"/>
              </a:rPr>
              <a:t> </a:t>
            </a:r>
            <a:r>
              <a:rPr lang="en-US" sz="2800" dirty="0">
                <a:cs typeface="Arial"/>
              </a:rPr>
              <a:t>Keys</a:t>
            </a:r>
            <a:r>
              <a:rPr lang="en-US" sz="2800" spc="-5" dirty="0">
                <a:cs typeface="Arial"/>
              </a:rPr>
              <a:t> </a:t>
            </a:r>
            <a:r>
              <a:rPr lang="en-US" sz="2800" dirty="0">
                <a:cs typeface="Arial"/>
              </a:rPr>
              <a:t>will</a:t>
            </a:r>
            <a:r>
              <a:rPr lang="en-US" sz="2800" spc="-5" dirty="0">
                <a:cs typeface="Arial"/>
              </a:rPr>
              <a:t> </a:t>
            </a:r>
            <a:r>
              <a:rPr lang="en-US" sz="2800" dirty="0">
                <a:cs typeface="Arial"/>
              </a:rPr>
              <a:t>auto-increment</a:t>
            </a:r>
            <a:r>
              <a:rPr lang="en-US" sz="2800" spc="-10" dirty="0">
                <a:cs typeface="Arial"/>
              </a:rPr>
              <a:t> </a:t>
            </a:r>
            <a:r>
              <a:rPr lang="en-US" sz="2800" dirty="0">
                <a:cs typeface="Arial"/>
              </a:rPr>
              <a:t>if</a:t>
            </a:r>
            <a:r>
              <a:rPr lang="en-US" sz="2800" spc="-5" dirty="0">
                <a:cs typeface="Arial"/>
              </a:rPr>
              <a:t> </a:t>
            </a:r>
            <a:r>
              <a:rPr lang="en-US" sz="2800" dirty="0">
                <a:cs typeface="Arial"/>
              </a:rPr>
              <a:t>not</a:t>
            </a:r>
            <a:r>
              <a:rPr lang="en-US" sz="2800" spc="-5" dirty="0">
                <a:cs typeface="Arial"/>
              </a:rPr>
              <a:t> </a:t>
            </a:r>
            <a:r>
              <a:rPr lang="en-US" sz="2800" dirty="0">
                <a:cs typeface="Arial"/>
              </a:rPr>
              <a:t>given</a:t>
            </a:r>
          </a:p>
          <a:p>
            <a:pPr marL="0" marR="2721610" indent="0">
              <a:spcBef>
                <a:spcPts val="0"/>
              </a:spcBef>
              <a:buNone/>
            </a:pPr>
            <a:r>
              <a:rPr lang="en-US" sz="2800" dirty="0">
                <a:cs typeface="Arial"/>
              </a:rPr>
              <a:t>$array</a:t>
            </a:r>
            <a:r>
              <a:rPr lang="en-US" sz="2800" spc="-5" dirty="0">
                <a:cs typeface="Arial"/>
              </a:rPr>
              <a:t> </a:t>
            </a:r>
            <a:r>
              <a:rPr lang="en-US" sz="2800" dirty="0">
                <a:cs typeface="Arial"/>
              </a:rPr>
              <a:t>=</a:t>
            </a:r>
            <a:r>
              <a:rPr lang="en-US" sz="2800" spc="-5" dirty="0">
                <a:cs typeface="Arial"/>
              </a:rPr>
              <a:t> </a:t>
            </a:r>
            <a:r>
              <a:rPr lang="en-US" sz="2800" dirty="0">
                <a:cs typeface="Arial"/>
              </a:rPr>
              <a:t>array('foo',</a:t>
            </a:r>
            <a:r>
              <a:rPr lang="en-US" sz="2800" spc="-15" dirty="0">
                <a:cs typeface="Arial"/>
              </a:rPr>
              <a:t> </a:t>
            </a:r>
            <a:r>
              <a:rPr lang="en-US" sz="2800" dirty="0">
                <a:cs typeface="Arial"/>
              </a:rPr>
              <a:t>'bar',</a:t>
            </a:r>
            <a:r>
              <a:rPr lang="en-US" sz="2800" spc="-10" dirty="0">
                <a:cs typeface="Arial"/>
              </a:rPr>
              <a:t> </a:t>
            </a:r>
            <a:r>
              <a:rPr lang="en-US" sz="2800" dirty="0">
                <a:cs typeface="Arial"/>
              </a:rPr>
              <a:t>'</a:t>
            </a:r>
            <a:r>
              <a:rPr lang="en-US" sz="2800" dirty="0" err="1">
                <a:cs typeface="Arial"/>
              </a:rPr>
              <a:t>baz</a:t>
            </a:r>
            <a:r>
              <a:rPr lang="en-US" sz="2800" dirty="0">
                <a:cs typeface="Arial"/>
              </a:rPr>
              <a:t>'); </a:t>
            </a:r>
          </a:p>
          <a:p>
            <a:pPr marL="0" marR="2721610" indent="0">
              <a:spcBef>
                <a:spcPts val="0"/>
              </a:spcBef>
              <a:buNone/>
            </a:pPr>
            <a:r>
              <a:rPr lang="en-US" sz="2800" dirty="0">
                <a:cs typeface="Arial"/>
              </a:rPr>
              <a:t>echo</a:t>
            </a:r>
            <a:r>
              <a:rPr lang="en-US" sz="2800" spc="-5" dirty="0">
                <a:cs typeface="Arial"/>
              </a:rPr>
              <a:t> </a:t>
            </a:r>
            <a:r>
              <a:rPr lang="en-US" sz="2800" dirty="0">
                <a:cs typeface="Arial"/>
              </a:rPr>
              <a:t>$array[2];</a:t>
            </a:r>
          </a:p>
          <a:p>
            <a:pPr marL="0" marR="2721610" indent="0">
              <a:spcBef>
                <a:spcPts val="0"/>
              </a:spcBef>
              <a:buNone/>
            </a:pPr>
            <a:endParaRPr lang="en-US" sz="2800" dirty="0">
              <a:cs typeface="Arial"/>
            </a:endParaRPr>
          </a:p>
          <a:p>
            <a:pPr marL="0" marR="2721610" indent="0">
              <a:spcBef>
                <a:spcPts val="0"/>
              </a:spcBef>
              <a:buNone/>
            </a:pPr>
            <a:r>
              <a:rPr lang="en-US" sz="2800" dirty="0">
                <a:cs typeface="Arial"/>
              </a:rPr>
              <a:t>	</a:t>
            </a:r>
            <a:r>
              <a:rPr lang="en-US" sz="2800" dirty="0" err="1">
                <a:cs typeface="Arial"/>
              </a:rPr>
              <a:t>baz</a:t>
            </a:r>
            <a:endParaRPr lang="en-US" sz="2800" dirty="0">
              <a:cs typeface="Arial"/>
            </a:endParaRPr>
          </a:p>
          <a:p>
            <a:pPr marL="0" marR="2721610" indent="0">
              <a:spcBef>
                <a:spcPts val="0"/>
              </a:spcBef>
              <a:buNone/>
            </a:pPr>
            <a:endParaRPr lang="en-US" sz="2800" dirty="0">
              <a:cs typeface="Arial"/>
            </a:endParaRPr>
          </a:p>
          <a:p>
            <a:pPr marL="0" indent="0">
              <a:spcBef>
                <a:spcPts val="0"/>
              </a:spcBef>
            </a:pPr>
            <a:r>
              <a:rPr lang="en-US" sz="3100" dirty="0">
                <a:cs typeface="Arial"/>
              </a:rPr>
              <a:t>Does</a:t>
            </a:r>
            <a:r>
              <a:rPr lang="en-US" sz="3100" spc="-5" dirty="0">
                <a:cs typeface="Arial"/>
              </a:rPr>
              <a:t> </a:t>
            </a:r>
            <a:r>
              <a:rPr lang="en-US" sz="3100" dirty="0">
                <a:cs typeface="Arial"/>
              </a:rPr>
              <a:t>not</a:t>
            </a:r>
            <a:r>
              <a:rPr lang="en-US" sz="3100" spc="-5" dirty="0">
                <a:cs typeface="Arial"/>
              </a:rPr>
              <a:t> </a:t>
            </a:r>
            <a:r>
              <a:rPr lang="en-US" sz="3100" dirty="0">
                <a:cs typeface="Arial"/>
              </a:rPr>
              <a:t>distinguish</a:t>
            </a:r>
            <a:r>
              <a:rPr lang="en-US" sz="3100" spc="-10" dirty="0">
                <a:cs typeface="Arial"/>
              </a:rPr>
              <a:t> </a:t>
            </a:r>
            <a:r>
              <a:rPr lang="en-US" sz="3100" dirty="0">
                <a:cs typeface="Arial"/>
              </a:rPr>
              <a:t>between</a:t>
            </a:r>
            <a:r>
              <a:rPr lang="en-US" sz="3100" spc="-10" dirty="0">
                <a:cs typeface="Arial"/>
              </a:rPr>
              <a:t> </a:t>
            </a:r>
            <a:r>
              <a:rPr lang="en-US" sz="3100" dirty="0">
                <a:cs typeface="Arial"/>
              </a:rPr>
              <a:t>indexed</a:t>
            </a:r>
            <a:r>
              <a:rPr lang="en-US" sz="3100" spc="-5" dirty="0">
                <a:cs typeface="Arial"/>
              </a:rPr>
              <a:t> </a:t>
            </a:r>
            <a:r>
              <a:rPr lang="en-US" sz="3100" dirty="0">
                <a:cs typeface="Arial"/>
              </a:rPr>
              <a:t>and associative</a:t>
            </a:r>
            <a:r>
              <a:rPr lang="en-US" sz="3100" spc="-10" dirty="0">
                <a:cs typeface="Arial"/>
              </a:rPr>
              <a:t> </a:t>
            </a:r>
            <a:r>
              <a:rPr lang="en-US" sz="3100" dirty="0">
                <a:cs typeface="Arial"/>
              </a:rPr>
              <a:t>arrays</a:t>
            </a:r>
          </a:p>
          <a:p>
            <a:pPr marL="0" indent="0">
              <a:spcBef>
                <a:spcPts val="0"/>
              </a:spcBef>
            </a:pPr>
            <a:endParaRPr lang="en-US" sz="3100" dirty="0">
              <a:cs typeface="Arial"/>
            </a:endParaRPr>
          </a:p>
          <a:p>
            <a:pPr marL="0" indent="0">
              <a:spcBef>
                <a:spcPts val="0"/>
              </a:spcBef>
            </a:pPr>
            <a:r>
              <a:rPr lang="en-US" sz="3100" dirty="0">
                <a:cs typeface="Arial"/>
              </a:rPr>
              <a:t>So: Second example is as if we said </a:t>
            </a:r>
          </a:p>
          <a:p>
            <a:pPr marL="0" indent="0">
              <a:spcBef>
                <a:spcPts val="0"/>
              </a:spcBef>
              <a:buNone/>
            </a:pPr>
            <a:r>
              <a:rPr lang="en-US" sz="3100" dirty="0">
                <a:cs typeface="Arial"/>
              </a:rPr>
              <a:t>	$array = array(0=&gt;’foo’, 1=&gt;’bar’, 2=&gt;’</a:t>
            </a:r>
            <a:r>
              <a:rPr lang="en-US" sz="3100" dirty="0" err="1">
                <a:cs typeface="Arial"/>
              </a:rPr>
              <a:t>baz</a:t>
            </a:r>
            <a:r>
              <a:rPr lang="en-US" sz="3100" dirty="0">
                <a:cs typeface="Arial"/>
              </a:rPr>
              <a:t>’)</a:t>
            </a:r>
          </a:p>
        </p:txBody>
      </p:sp>
      <p:cxnSp>
        <p:nvCxnSpPr>
          <p:cNvPr id="6" name="Straight Arrow Connector 5"/>
          <p:cNvCxnSpPr/>
          <p:nvPr/>
        </p:nvCxnSpPr>
        <p:spPr>
          <a:xfrm flipH="1">
            <a:off x="2374900" y="2711450"/>
            <a:ext cx="15240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2298700" y="4159250"/>
            <a:ext cx="1752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603500" y="4083050"/>
            <a:ext cx="12954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2527300" y="2711450"/>
            <a:ext cx="3810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4400" dirty="0">
                <a:latin typeface="Arial"/>
                <a:cs typeface="Arial"/>
              </a:rPr>
              <a:t>&lt;aside&gt;</a:t>
            </a:r>
            <a:r>
              <a:rPr sz="4400" spc="-15" dirty="0">
                <a:latin typeface="Arial"/>
                <a:cs typeface="Arial"/>
              </a:rPr>
              <a:t> </a:t>
            </a:r>
            <a:r>
              <a:rPr sz="4400" spc="0" dirty="0">
                <a:latin typeface="Arial"/>
                <a:cs typeface="Arial"/>
              </a:rPr>
              <a:t>PHP</a:t>
            </a:r>
            <a:r>
              <a:rPr sz="4400" spc="-90" dirty="0">
                <a:latin typeface="Arial"/>
                <a:cs typeface="Arial"/>
              </a:rPr>
              <a:t> </a:t>
            </a:r>
            <a:r>
              <a:rPr sz="4400" spc="0" dirty="0">
                <a:latin typeface="Arial"/>
                <a:cs typeface="Arial"/>
              </a:rPr>
              <a:t>Resources</a:t>
            </a:r>
            <a:endParaRPr sz="4400" dirty="0">
              <a:latin typeface="Arial"/>
              <a:cs typeface="Arial"/>
            </a:endParaRPr>
          </a:p>
        </p:txBody>
      </p:sp>
      <p:sp>
        <p:nvSpPr>
          <p:cNvPr id="3" name="Content Placeholder 2"/>
          <p:cNvSpPr>
            <a:spLocks noGrp="1"/>
          </p:cNvSpPr>
          <p:nvPr>
            <p:ph idx="1"/>
          </p:nvPr>
        </p:nvSpPr>
        <p:spPr/>
        <p:txBody>
          <a:bodyPr/>
          <a:lstStyle/>
          <a:p>
            <a:pPr marL="12700" marR="12700">
              <a:lnSpc>
                <a:spcPts val="3579"/>
              </a:lnSpc>
            </a:pPr>
            <a:r>
              <a:rPr lang="en-US" sz="2800" dirty="0">
                <a:cs typeface="Arial"/>
              </a:rPr>
              <a:t>Special</a:t>
            </a:r>
            <a:r>
              <a:rPr lang="en-US" sz="2800" spc="-5" dirty="0">
                <a:cs typeface="Arial"/>
              </a:rPr>
              <a:t> </a:t>
            </a:r>
            <a:r>
              <a:rPr lang="en-US" sz="2800" spc="-10" dirty="0">
                <a:cs typeface="Arial"/>
              </a:rPr>
              <a:t>t</a:t>
            </a:r>
            <a:r>
              <a:rPr lang="en-US" sz="2800" spc="5" dirty="0">
                <a:cs typeface="Arial"/>
              </a:rPr>
              <a:t>y</a:t>
            </a:r>
            <a:r>
              <a:rPr lang="en-US" sz="2800" spc="-10" dirty="0">
                <a:cs typeface="Arial"/>
              </a:rPr>
              <a:t>p</a:t>
            </a:r>
            <a:r>
              <a:rPr lang="en-US" sz="2800" dirty="0">
                <a:cs typeface="Arial"/>
              </a:rPr>
              <a:t>e</a:t>
            </a:r>
            <a:r>
              <a:rPr lang="en-US" sz="2800" spc="-5" dirty="0">
                <a:cs typeface="Arial"/>
              </a:rPr>
              <a:t> </a:t>
            </a:r>
            <a:r>
              <a:rPr lang="en-US" sz="2800" dirty="0">
                <a:cs typeface="Arial"/>
              </a:rPr>
              <a:t>of</a:t>
            </a:r>
            <a:r>
              <a:rPr lang="en-US" sz="2800" spc="-5" dirty="0">
                <a:cs typeface="Arial"/>
              </a:rPr>
              <a:t> </a:t>
            </a:r>
            <a:r>
              <a:rPr lang="en-US" sz="2800" dirty="0">
                <a:cs typeface="Arial"/>
              </a:rPr>
              <a:t>variable</a:t>
            </a:r>
            <a:r>
              <a:rPr lang="en-US" sz="2800" spc="-5" dirty="0">
                <a:cs typeface="Arial"/>
              </a:rPr>
              <a:t> </a:t>
            </a:r>
            <a:r>
              <a:rPr lang="en-US" sz="2800" dirty="0">
                <a:cs typeface="Arial"/>
              </a:rPr>
              <a:t>r</a:t>
            </a:r>
            <a:r>
              <a:rPr lang="en-US" sz="2800" spc="-15" dirty="0">
                <a:cs typeface="Arial"/>
              </a:rPr>
              <a:t>e</a:t>
            </a:r>
            <a:r>
              <a:rPr lang="en-US" sz="2800" dirty="0">
                <a:cs typeface="Arial"/>
              </a:rPr>
              <a:t>presenting</a:t>
            </a:r>
            <a:r>
              <a:rPr lang="en-US" sz="2800" spc="-10" dirty="0">
                <a:cs typeface="Arial"/>
              </a:rPr>
              <a:t> </a:t>
            </a:r>
            <a:r>
              <a:rPr lang="en-US" sz="2800" dirty="0">
                <a:cs typeface="Arial"/>
              </a:rPr>
              <a:t>a</a:t>
            </a:r>
            <a:r>
              <a:rPr lang="en-US" sz="2800" spc="-5" dirty="0">
                <a:cs typeface="Arial"/>
              </a:rPr>
              <a:t> </a:t>
            </a:r>
            <a:r>
              <a:rPr lang="en-US" sz="2800" spc="-10" dirty="0">
                <a:cs typeface="Arial"/>
              </a:rPr>
              <a:t>r</a:t>
            </a:r>
            <a:r>
              <a:rPr lang="en-US" sz="2800" dirty="0">
                <a:cs typeface="Arial"/>
              </a:rPr>
              <a:t>esource to</a:t>
            </a:r>
            <a:r>
              <a:rPr lang="en-US" sz="2800" spc="-5" dirty="0">
                <a:cs typeface="Arial"/>
              </a:rPr>
              <a:t> </a:t>
            </a:r>
            <a:r>
              <a:rPr lang="en-US" sz="2800" dirty="0">
                <a:cs typeface="Arial"/>
              </a:rPr>
              <a:t>be</a:t>
            </a:r>
            <a:r>
              <a:rPr lang="en-US" sz="2800" spc="-5" dirty="0">
                <a:cs typeface="Arial"/>
              </a:rPr>
              <a:t> </a:t>
            </a:r>
            <a:r>
              <a:rPr lang="en-US" sz="2800" dirty="0">
                <a:cs typeface="Arial"/>
              </a:rPr>
              <a:t>acted</a:t>
            </a:r>
            <a:r>
              <a:rPr lang="en-US" sz="2800" spc="-5" dirty="0">
                <a:cs typeface="Arial"/>
              </a:rPr>
              <a:t> </a:t>
            </a:r>
            <a:r>
              <a:rPr lang="en-US" sz="2800" dirty="0">
                <a:cs typeface="Arial"/>
              </a:rPr>
              <a:t>upon like,</a:t>
            </a:r>
          </a:p>
          <a:p>
            <a:pPr marL="695162" marR="12700" lvl="2">
              <a:lnSpc>
                <a:spcPts val="3579"/>
              </a:lnSpc>
            </a:pPr>
            <a:r>
              <a:rPr lang="en-US" sz="2400" dirty="0">
                <a:cs typeface="Arial"/>
              </a:rPr>
              <a:t>special handlers to opened files, </a:t>
            </a:r>
          </a:p>
          <a:p>
            <a:pPr marL="695162" marR="12700" lvl="2">
              <a:lnSpc>
                <a:spcPts val="3579"/>
              </a:lnSpc>
            </a:pPr>
            <a:r>
              <a:rPr lang="en-US" sz="2400" dirty="0">
                <a:cs typeface="Arial"/>
              </a:rPr>
              <a:t>database connections, </a:t>
            </a:r>
          </a:p>
          <a:p>
            <a:pPr marL="695162" marR="12700" lvl="2">
              <a:lnSpc>
                <a:spcPts val="3579"/>
              </a:lnSpc>
            </a:pPr>
            <a:r>
              <a:rPr lang="en-US" sz="2400" dirty="0">
                <a:cs typeface="Arial"/>
              </a:rPr>
              <a:t>image canvas areas, etc…</a:t>
            </a:r>
          </a:p>
          <a:p>
            <a:pPr>
              <a:lnSpc>
                <a:spcPts val="1000"/>
              </a:lnSpc>
              <a:spcBef>
                <a:spcPts val="73"/>
              </a:spcBef>
            </a:pPr>
            <a:endParaRPr lang="en-US" sz="900" dirty="0"/>
          </a:p>
          <a:p>
            <a:pPr marL="12700">
              <a:lnSpc>
                <a:spcPct val="100000"/>
              </a:lnSpc>
            </a:pPr>
            <a:r>
              <a:rPr lang="en-US" sz="2800" spc="-65" dirty="0">
                <a:cs typeface="Arial"/>
              </a:rPr>
              <a:t>W</a:t>
            </a:r>
            <a:r>
              <a:rPr lang="en-US" sz="2800" dirty="0">
                <a:cs typeface="Arial"/>
              </a:rPr>
              <a:t>e'll</a:t>
            </a:r>
            <a:r>
              <a:rPr lang="en-US" sz="2800" spc="-5" dirty="0">
                <a:cs typeface="Arial"/>
              </a:rPr>
              <a:t> </a:t>
            </a:r>
            <a:r>
              <a:rPr lang="en-US" sz="2800" dirty="0">
                <a:cs typeface="Arial"/>
              </a:rPr>
              <a:t>see</a:t>
            </a:r>
            <a:r>
              <a:rPr lang="en-US" sz="2800" spc="-5" dirty="0">
                <a:cs typeface="Arial"/>
              </a:rPr>
              <a:t> </a:t>
            </a:r>
            <a:r>
              <a:rPr lang="en-US" sz="2800" dirty="0">
                <a:cs typeface="Arial"/>
              </a:rPr>
              <a:t>a</a:t>
            </a:r>
            <a:r>
              <a:rPr lang="en-US" sz="2800" spc="-5" dirty="0">
                <a:cs typeface="Arial"/>
              </a:rPr>
              <a:t> </a:t>
            </a:r>
            <a:r>
              <a:rPr lang="en-US" sz="2800" dirty="0">
                <a:cs typeface="Arial"/>
              </a:rPr>
              <a:t>few</a:t>
            </a:r>
            <a:r>
              <a:rPr lang="en-US" sz="2800" spc="-5" dirty="0">
                <a:cs typeface="Arial"/>
              </a:rPr>
              <a:t> </a:t>
            </a:r>
            <a:r>
              <a:rPr lang="en-US" sz="2800" dirty="0">
                <a:cs typeface="Arial"/>
              </a:rPr>
              <a:t>examples</a:t>
            </a:r>
            <a:r>
              <a:rPr lang="en-US" sz="2800" spc="-5" dirty="0">
                <a:cs typeface="Arial"/>
              </a:rPr>
              <a:t> </a:t>
            </a:r>
            <a:r>
              <a:rPr lang="en-US" sz="2800" dirty="0">
                <a:cs typeface="Arial"/>
              </a:rPr>
              <a:t>later</a:t>
            </a:r>
            <a:r>
              <a:rPr lang="en-US" sz="2800" spc="-5" dirty="0">
                <a:cs typeface="Arial"/>
              </a:rPr>
              <a:t> </a:t>
            </a:r>
            <a:r>
              <a:rPr lang="en-US" sz="2800" dirty="0">
                <a:cs typeface="Arial"/>
              </a:rPr>
              <a:t>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67130">
              <a:lnSpc>
                <a:spcPct val="100000"/>
              </a:lnSpc>
            </a:pPr>
            <a:r>
              <a:rPr sz="4400" dirty="0">
                <a:latin typeface="Arial"/>
                <a:cs typeface="Arial"/>
              </a:rPr>
              <a:t>PHP</a:t>
            </a:r>
            <a:r>
              <a:rPr sz="4400" spc="-90" dirty="0">
                <a:latin typeface="Arial"/>
                <a:cs typeface="Arial"/>
              </a:rPr>
              <a:t> </a:t>
            </a:r>
            <a:r>
              <a:rPr sz="4400" spc="0" dirty="0">
                <a:latin typeface="Arial"/>
                <a:cs typeface="Arial"/>
              </a:rPr>
              <a:t>Operators</a:t>
            </a:r>
            <a:endParaRPr sz="4400" dirty="0">
              <a:latin typeface="Arial"/>
              <a:cs typeface="Arial"/>
            </a:endParaRPr>
          </a:p>
        </p:txBody>
      </p:sp>
      <p:sp>
        <p:nvSpPr>
          <p:cNvPr id="5" name="Content Placeholder 4"/>
          <p:cNvSpPr>
            <a:spLocks noGrp="1"/>
          </p:cNvSpPr>
          <p:nvPr>
            <p:ph idx="1"/>
          </p:nvPr>
        </p:nvSpPr>
        <p:spPr>
          <a:xfrm>
            <a:off x="698500" y="2101850"/>
            <a:ext cx="8868843" cy="4785783"/>
          </a:xfrm>
        </p:spPr>
        <p:txBody>
          <a:bodyPr>
            <a:normAutofit fontScale="77500" lnSpcReduction="20000"/>
          </a:bodyPr>
          <a:lstStyle/>
          <a:p>
            <a:r>
              <a:rPr lang="en-US" dirty="0"/>
              <a:t>Arithmetic Operators</a:t>
            </a:r>
          </a:p>
          <a:p>
            <a:pPr lvl="1"/>
            <a:r>
              <a:rPr lang="en-US" dirty="0"/>
              <a:t>+, -, *, /, …</a:t>
            </a:r>
          </a:p>
          <a:p>
            <a:r>
              <a:rPr lang="en-US" dirty="0"/>
              <a:t>Ternary</a:t>
            </a:r>
          </a:p>
          <a:p>
            <a:pPr lvl="1"/>
            <a:r>
              <a:rPr lang="en-US" dirty="0"/>
              <a:t>$</a:t>
            </a:r>
            <a:r>
              <a:rPr lang="en-US" dirty="0" err="1"/>
              <a:t>var</a:t>
            </a:r>
            <a:r>
              <a:rPr lang="en-US" dirty="0"/>
              <a:t> = (</a:t>
            </a:r>
            <a:r>
              <a:rPr lang="en-US" dirty="0" err="1"/>
              <a:t>expr</a:t>
            </a:r>
            <a:r>
              <a:rPr lang="en-US" dirty="0"/>
              <a:t>) ? True : false;</a:t>
            </a:r>
          </a:p>
          <a:p>
            <a:pPr marL="384978" lvl="1" indent="0">
              <a:buNone/>
            </a:pPr>
            <a:r>
              <a:rPr lang="en-US" dirty="0"/>
              <a:t>	i.e. $</a:t>
            </a:r>
            <a:r>
              <a:rPr lang="en-US" dirty="0" err="1"/>
              <a:t>discountPct</a:t>
            </a:r>
            <a:r>
              <a:rPr lang="en-US" dirty="0"/>
              <a:t> = ($</a:t>
            </a:r>
            <a:r>
              <a:rPr lang="en-US" dirty="0" err="1"/>
              <a:t>havingASale</a:t>
            </a:r>
            <a:r>
              <a:rPr lang="en-US" dirty="0"/>
              <a:t>) ? .1 : 0;</a:t>
            </a:r>
          </a:p>
          <a:p>
            <a:pPr lvl="1"/>
            <a:r>
              <a:rPr lang="en-US" dirty="0"/>
              <a:t>Comparison</a:t>
            </a:r>
          </a:p>
          <a:p>
            <a:pPr lvl="2"/>
            <a:r>
              <a:rPr lang="en-US" dirty="0"/>
              <a:t>&lt;, &gt;, ==. !=, ===</a:t>
            </a:r>
          </a:p>
          <a:p>
            <a:pPr lvl="1"/>
            <a:r>
              <a:rPr lang="en-US" dirty="0"/>
              <a:t>Bitwise/Logical</a:t>
            </a:r>
          </a:p>
          <a:p>
            <a:pPr lvl="2"/>
            <a:r>
              <a:rPr lang="en-US" dirty="0"/>
              <a:t>&amp;&amp;, ||, !</a:t>
            </a:r>
          </a:p>
          <a:p>
            <a:r>
              <a:rPr lang="en-US" dirty="0"/>
              <a:t>Casting</a:t>
            </a:r>
          </a:p>
          <a:p>
            <a:pPr lvl="1"/>
            <a:r>
              <a:rPr lang="en-US" dirty="0"/>
              <a:t>(</a:t>
            </a:r>
            <a:r>
              <a:rPr lang="en-US" dirty="0" err="1"/>
              <a:t>int</a:t>
            </a:r>
            <a:r>
              <a:rPr lang="en-US" dirty="0"/>
              <a:t>), (float), (</a:t>
            </a:r>
            <a:r>
              <a:rPr lang="en-US" dirty="0" err="1"/>
              <a:t>bool</a:t>
            </a:r>
            <a:r>
              <a:rPr lang="en-US" dirty="0"/>
              <a:t>), (string), (array), (object)</a:t>
            </a:r>
          </a:p>
          <a:p>
            <a:r>
              <a:rPr lang="en-US" dirty="0"/>
              <a:t>Concatenation (.)</a:t>
            </a:r>
          </a:p>
          <a:p>
            <a:pPr lvl="1"/>
            <a:r>
              <a:rPr lang="en-US" dirty="0"/>
              <a:t>like + in </a:t>
            </a:r>
            <a:r>
              <a:rPr lang="en-US" dirty="0" err="1"/>
              <a:t>javaScript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2700">
              <a:lnSpc>
                <a:spcPct val="100000"/>
              </a:lnSpc>
            </a:pPr>
            <a:r>
              <a:rPr lang="en-US" sz="4000" dirty="0">
                <a:latin typeface="Arial"/>
                <a:cs typeface="Arial"/>
              </a:rPr>
              <a:t>So</a:t>
            </a:r>
            <a:r>
              <a:rPr lang="en-US" sz="4000" spc="-5" dirty="0">
                <a:latin typeface="Arial"/>
                <a:cs typeface="Arial"/>
              </a:rPr>
              <a:t> </a:t>
            </a:r>
            <a:r>
              <a:rPr lang="en-US" sz="4000" dirty="0">
                <a:latin typeface="Arial"/>
                <a:cs typeface="Arial"/>
              </a:rPr>
              <a:t>far</a:t>
            </a:r>
            <a:r>
              <a:rPr lang="en-US" sz="4000" spc="-5" dirty="0">
                <a:latin typeface="Arial"/>
                <a:cs typeface="Arial"/>
              </a:rPr>
              <a:t> </a:t>
            </a:r>
            <a:r>
              <a:rPr lang="en-US" sz="4000" dirty="0">
                <a:latin typeface="Arial"/>
                <a:cs typeface="Arial"/>
              </a:rPr>
              <a:t>we've</a:t>
            </a:r>
            <a:r>
              <a:rPr lang="en-US" sz="4000" spc="-5" dirty="0">
                <a:latin typeface="Arial"/>
                <a:cs typeface="Arial"/>
              </a:rPr>
              <a:t> </a:t>
            </a:r>
            <a:r>
              <a:rPr lang="en-US" sz="4000" dirty="0">
                <a:latin typeface="Arial"/>
                <a:cs typeface="Arial"/>
              </a:rPr>
              <a:t>covered...</a:t>
            </a:r>
          </a:p>
          <a:p>
            <a:pPr marL="695162" lvl="2"/>
            <a:r>
              <a:rPr lang="en-US" sz="3200" spc="-55" dirty="0">
                <a:latin typeface="Arial"/>
                <a:cs typeface="Arial"/>
              </a:rPr>
              <a:t>W</a:t>
            </a:r>
            <a:r>
              <a:rPr lang="en-US" sz="3200" dirty="0">
                <a:latin typeface="Arial"/>
                <a:cs typeface="Arial"/>
              </a:rPr>
              <a:t>eb Se</a:t>
            </a:r>
            <a:r>
              <a:rPr lang="en-US" sz="3200" spc="-5" dirty="0">
                <a:latin typeface="Arial"/>
                <a:cs typeface="Arial"/>
              </a:rPr>
              <a:t>r</a:t>
            </a:r>
            <a:r>
              <a:rPr lang="en-US" sz="3200" dirty="0">
                <a:latin typeface="Arial"/>
                <a:cs typeface="Arial"/>
              </a:rPr>
              <a:t>ve</a:t>
            </a:r>
            <a:r>
              <a:rPr lang="en-US" sz="3200" spc="-5" dirty="0">
                <a:latin typeface="Arial"/>
                <a:cs typeface="Arial"/>
              </a:rPr>
              <a:t>r</a:t>
            </a:r>
            <a:r>
              <a:rPr lang="en-US" sz="3200" dirty="0">
                <a:latin typeface="Arial"/>
                <a:cs typeface="Arial"/>
              </a:rPr>
              <a:t>s &amp; P</a:t>
            </a:r>
            <a:r>
              <a:rPr lang="en-US" sz="3200" spc="-5" dirty="0">
                <a:latin typeface="Arial"/>
                <a:cs typeface="Arial"/>
              </a:rPr>
              <a:t>r</a:t>
            </a:r>
            <a:r>
              <a:rPr lang="en-US" sz="3200" dirty="0">
                <a:latin typeface="Arial"/>
                <a:cs typeface="Arial"/>
              </a:rPr>
              <a:t>otoco</a:t>
            </a:r>
            <a:r>
              <a:rPr lang="en-US" sz="3200" spc="-5" dirty="0">
                <a:latin typeface="Arial"/>
                <a:cs typeface="Arial"/>
              </a:rPr>
              <a:t>l</a:t>
            </a:r>
            <a:r>
              <a:rPr lang="en-US" sz="3200" dirty="0">
                <a:latin typeface="Arial"/>
                <a:cs typeface="Arial"/>
              </a:rPr>
              <a:t>s </a:t>
            </a:r>
          </a:p>
          <a:p>
            <a:pPr marL="695162" lvl="2"/>
            <a:r>
              <a:rPr lang="en-US" sz="3200" dirty="0">
                <a:latin typeface="Arial"/>
                <a:cs typeface="Arial"/>
              </a:rPr>
              <a:t>P</a:t>
            </a:r>
            <a:r>
              <a:rPr lang="en-US" sz="3200" spc="-5" dirty="0">
                <a:latin typeface="Arial"/>
                <a:cs typeface="Arial"/>
              </a:rPr>
              <a:t>r</a:t>
            </a:r>
            <a:r>
              <a:rPr lang="en-US" sz="3200" dirty="0">
                <a:latin typeface="Arial"/>
                <a:cs typeface="Arial"/>
              </a:rPr>
              <a:t>esen</a:t>
            </a:r>
            <a:r>
              <a:rPr lang="en-US" sz="3200" spc="-5" dirty="0">
                <a:latin typeface="Arial"/>
                <a:cs typeface="Arial"/>
              </a:rPr>
              <a:t>t</a:t>
            </a:r>
            <a:r>
              <a:rPr lang="en-US" sz="3200" dirty="0">
                <a:latin typeface="Arial"/>
                <a:cs typeface="Arial"/>
              </a:rPr>
              <a:t>at</a:t>
            </a:r>
            <a:r>
              <a:rPr lang="en-US" sz="3200" spc="-5" dirty="0">
                <a:latin typeface="Arial"/>
                <a:cs typeface="Arial"/>
              </a:rPr>
              <a:t>i</a:t>
            </a:r>
            <a:r>
              <a:rPr lang="en-US" sz="3200" dirty="0">
                <a:latin typeface="Arial"/>
                <a:cs typeface="Arial"/>
              </a:rPr>
              <a:t>on Layer</a:t>
            </a:r>
            <a:r>
              <a:rPr lang="en-US" sz="3200" spc="-5" dirty="0">
                <a:latin typeface="Arial"/>
                <a:cs typeface="Arial"/>
              </a:rPr>
              <a:t> (</a:t>
            </a:r>
            <a:r>
              <a:rPr lang="en-US" sz="3200" dirty="0">
                <a:latin typeface="Arial"/>
                <a:cs typeface="Arial"/>
              </a:rPr>
              <a:t>stat</a:t>
            </a:r>
            <a:r>
              <a:rPr lang="en-US" sz="3200" spc="-5" dirty="0">
                <a:latin typeface="Arial"/>
                <a:cs typeface="Arial"/>
              </a:rPr>
              <a:t>i</a:t>
            </a:r>
            <a:r>
              <a:rPr lang="en-US" sz="3200" dirty="0">
                <a:latin typeface="Arial"/>
                <a:cs typeface="Arial"/>
              </a:rPr>
              <a:t>c pages)</a:t>
            </a:r>
            <a:endParaRPr lang="en-US" sz="4000" dirty="0">
              <a:latin typeface="Arial"/>
              <a:cs typeface="Arial"/>
            </a:endParaRPr>
          </a:p>
          <a:p>
            <a:pPr marL="12700">
              <a:lnSpc>
                <a:spcPct val="100000"/>
              </a:lnSpc>
            </a:pPr>
            <a:r>
              <a:rPr lang="en-US" sz="4000" spc="-10" dirty="0">
                <a:latin typeface="Arial"/>
                <a:cs typeface="Arial"/>
              </a:rPr>
              <a:t>F</a:t>
            </a:r>
            <a:r>
              <a:rPr lang="en-US" sz="4000" dirty="0">
                <a:latin typeface="Arial"/>
                <a:cs typeface="Arial"/>
              </a:rPr>
              <a:t>or</a:t>
            </a:r>
            <a:r>
              <a:rPr lang="en-US" sz="4000" spc="-5" dirty="0">
                <a:latin typeface="Arial"/>
                <a:cs typeface="Arial"/>
              </a:rPr>
              <a:t> </a:t>
            </a:r>
            <a:r>
              <a:rPr lang="en-US" sz="4000" dirty="0">
                <a:latin typeface="Arial"/>
                <a:cs typeface="Arial"/>
              </a:rPr>
              <a:t>the</a:t>
            </a:r>
            <a:r>
              <a:rPr lang="en-US" sz="4000" spc="-5" dirty="0">
                <a:latin typeface="Arial"/>
                <a:cs typeface="Arial"/>
              </a:rPr>
              <a:t> </a:t>
            </a:r>
            <a:r>
              <a:rPr lang="en-US" sz="4000" dirty="0">
                <a:latin typeface="Arial"/>
                <a:cs typeface="Arial"/>
              </a:rPr>
              <a:t>rest</a:t>
            </a:r>
            <a:r>
              <a:rPr lang="en-US" sz="4000" spc="-5" dirty="0">
                <a:latin typeface="Arial"/>
                <a:cs typeface="Arial"/>
              </a:rPr>
              <a:t> </a:t>
            </a:r>
            <a:r>
              <a:rPr lang="en-US" sz="4000" dirty="0">
                <a:latin typeface="Arial"/>
                <a:cs typeface="Arial"/>
              </a:rPr>
              <a:t>of</a:t>
            </a:r>
            <a:r>
              <a:rPr lang="en-US" sz="4000" spc="-5" dirty="0">
                <a:latin typeface="Arial"/>
                <a:cs typeface="Arial"/>
              </a:rPr>
              <a:t> </a:t>
            </a:r>
            <a:r>
              <a:rPr lang="en-US" sz="4000" dirty="0">
                <a:latin typeface="Arial"/>
                <a:cs typeface="Arial"/>
              </a:rPr>
              <a:t>the</a:t>
            </a:r>
            <a:r>
              <a:rPr lang="en-US" sz="4000" spc="-5" dirty="0">
                <a:latin typeface="Arial"/>
                <a:cs typeface="Arial"/>
              </a:rPr>
              <a:t> </a:t>
            </a:r>
            <a:r>
              <a:rPr lang="en-US" sz="4000" dirty="0">
                <a:latin typeface="Arial"/>
                <a:cs typeface="Arial"/>
              </a:rPr>
              <a:t>semest</a:t>
            </a:r>
            <a:r>
              <a:rPr lang="en-US" sz="4000" spc="-5" dirty="0">
                <a:latin typeface="Arial"/>
                <a:cs typeface="Arial"/>
              </a:rPr>
              <a:t>e</a:t>
            </a:r>
            <a:r>
              <a:rPr lang="en-US" sz="4000" spc="-180" dirty="0">
                <a:latin typeface="Arial"/>
                <a:cs typeface="Arial"/>
              </a:rPr>
              <a:t>r</a:t>
            </a:r>
            <a:r>
              <a:rPr lang="en-US" sz="4000" dirty="0">
                <a:latin typeface="Arial"/>
                <a:cs typeface="Arial"/>
              </a:rPr>
              <a:t>...</a:t>
            </a:r>
          </a:p>
          <a:p>
            <a:pPr marL="695162" lvl="2"/>
            <a:r>
              <a:rPr lang="en-US" sz="3200" dirty="0">
                <a:latin typeface="Arial"/>
                <a:cs typeface="Arial"/>
              </a:rPr>
              <a:t>App</a:t>
            </a:r>
            <a:r>
              <a:rPr lang="en-US" sz="3200" spc="-5" dirty="0">
                <a:latin typeface="Arial"/>
                <a:cs typeface="Arial"/>
              </a:rPr>
              <a:t>li</a:t>
            </a:r>
            <a:r>
              <a:rPr lang="en-US" sz="3200" dirty="0">
                <a:latin typeface="Arial"/>
                <a:cs typeface="Arial"/>
              </a:rPr>
              <a:t>cat</a:t>
            </a:r>
            <a:r>
              <a:rPr lang="en-US" sz="3200" spc="-5" dirty="0">
                <a:latin typeface="Arial"/>
                <a:cs typeface="Arial"/>
              </a:rPr>
              <a:t>i</a:t>
            </a:r>
            <a:r>
              <a:rPr lang="en-US" sz="3200" dirty="0">
                <a:latin typeface="Arial"/>
                <a:cs typeface="Arial"/>
              </a:rPr>
              <a:t>on Layer</a:t>
            </a:r>
            <a:r>
              <a:rPr lang="en-US" sz="3200" spc="-5" dirty="0">
                <a:latin typeface="Arial"/>
                <a:cs typeface="Arial"/>
              </a:rPr>
              <a:t> (</a:t>
            </a:r>
            <a:r>
              <a:rPr lang="en-US" sz="3200" dirty="0">
                <a:latin typeface="Arial"/>
                <a:cs typeface="Arial"/>
              </a:rPr>
              <a:t>dyna</a:t>
            </a:r>
            <a:r>
              <a:rPr lang="en-US" sz="3200" spc="-5" dirty="0">
                <a:latin typeface="Arial"/>
                <a:cs typeface="Arial"/>
              </a:rPr>
              <a:t>mi</a:t>
            </a:r>
            <a:r>
              <a:rPr lang="en-US" sz="3200" dirty="0">
                <a:latin typeface="Arial"/>
                <a:cs typeface="Arial"/>
              </a:rPr>
              <a:t>c pages) </a:t>
            </a:r>
          </a:p>
          <a:p>
            <a:pPr marL="695162" lvl="2"/>
            <a:r>
              <a:rPr lang="en-US" sz="3200" spc="-5" dirty="0">
                <a:latin typeface="Arial"/>
                <a:cs typeface="Arial"/>
              </a:rPr>
              <a:t>D</a:t>
            </a:r>
            <a:r>
              <a:rPr lang="en-US" sz="3200" dirty="0">
                <a:latin typeface="Arial"/>
                <a:cs typeface="Arial"/>
              </a:rPr>
              <a:t>ata Layer</a:t>
            </a:r>
            <a:r>
              <a:rPr lang="en-US" sz="3200" spc="-5" dirty="0">
                <a:latin typeface="Arial"/>
                <a:cs typeface="Arial"/>
              </a:rPr>
              <a:t> (</a:t>
            </a:r>
            <a:r>
              <a:rPr lang="en-US" sz="3200" dirty="0">
                <a:latin typeface="Arial"/>
                <a:cs typeface="Arial"/>
              </a:rPr>
              <a:t>pe</a:t>
            </a:r>
            <a:r>
              <a:rPr lang="en-US" sz="3200" spc="-5" dirty="0">
                <a:latin typeface="Arial"/>
                <a:cs typeface="Arial"/>
              </a:rPr>
              <a:t>r</a:t>
            </a:r>
            <a:r>
              <a:rPr lang="en-US" sz="3200" dirty="0">
                <a:latin typeface="Arial"/>
                <a:cs typeface="Arial"/>
              </a:rPr>
              <a:t>s</a:t>
            </a:r>
            <a:r>
              <a:rPr lang="en-US" sz="3200" spc="-5" dirty="0">
                <a:latin typeface="Arial"/>
                <a:cs typeface="Arial"/>
              </a:rPr>
              <a:t>i</a:t>
            </a:r>
            <a:r>
              <a:rPr lang="en-US" sz="3200" dirty="0">
                <a:latin typeface="Arial"/>
                <a:cs typeface="Arial"/>
              </a:rPr>
              <a:t>stence)</a:t>
            </a:r>
          </a:p>
          <a:p>
            <a:endParaRPr lang="en-US" dirty="0"/>
          </a:p>
        </p:txBody>
      </p:sp>
    </p:spTree>
    <p:extLst>
      <p:ext uri="{BB962C8B-B14F-4D97-AF65-F5344CB8AC3E}">
        <p14:creationId xmlns:p14="http://schemas.microsoft.com/office/powerpoint/2010/main" val="315765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774700" y="273050"/>
            <a:ext cx="8868843" cy="1473127"/>
          </a:xfrm>
        </p:spPr>
        <p:txBody>
          <a:bodyPr/>
          <a:lstStyle/>
          <a:p>
            <a:r>
              <a:rPr lang="en-US" sz="4400" dirty="0">
                <a:latin typeface="Arial"/>
                <a:cs typeface="Arial"/>
              </a:rPr>
              <a:t>&lt;aside&gt;</a:t>
            </a:r>
            <a:r>
              <a:rPr lang="en-US" sz="4400" spc="-15" dirty="0">
                <a:latin typeface="Arial"/>
                <a:cs typeface="Arial"/>
              </a:rPr>
              <a:t> </a:t>
            </a:r>
            <a:br>
              <a:rPr lang="en-US" sz="4400" spc="-15" dirty="0">
                <a:latin typeface="Arial"/>
                <a:cs typeface="Arial"/>
              </a:rPr>
            </a:br>
            <a:r>
              <a:rPr lang="en-US" sz="4400" dirty="0">
                <a:latin typeface="Arial"/>
                <a:cs typeface="Arial"/>
              </a:rPr>
              <a:t>Dangerous</a:t>
            </a:r>
            <a:r>
              <a:rPr lang="en-US" sz="4400" spc="-5" dirty="0">
                <a:latin typeface="Arial"/>
                <a:cs typeface="Arial"/>
              </a:rPr>
              <a:t> </a:t>
            </a:r>
            <a:r>
              <a:rPr lang="en-US" sz="4400" dirty="0">
                <a:latin typeface="Arial"/>
                <a:cs typeface="Arial"/>
              </a:rPr>
              <a:t>Operators</a:t>
            </a:r>
            <a:endParaRPr lang="en-US" sz="4400" dirty="0"/>
          </a:p>
        </p:txBody>
      </p:sp>
      <p:sp>
        <p:nvSpPr>
          <p:cNvPr id="5" name="Content Placeholder 4"/>
          <p:cNvSpPr>
            <a:spLocks noGrp="1"/>
          </p:cNvSpPr>
          <p:nvPr>
            <p:ph idx="1"/>
          </p:nvPr>
        </p:nvSpPr>
        <p:spPr/>
        <p:txBody>
          <a:bodyPr>
            <a:normAutofit/>
          </a:bodyPr>
          <a:lstStyle/>
          <a:p>
            <a:pPr marL="12700">
              <a:lnSpc>
                <a:spcPct val="100000"/>
              </a:lnSpc>
            </a:pPr>
            <a:r>
              <a:rPr lang="en-US" sz="3600" dirty="0">
                <a:cs typeface="Arial"/>
              </a:rPr>
              <a:t>@</a:t>
            </a:r>
            <a:r>
              <a:rPr lang="en-US" sz="3600" spc="-5" dirty="0">
                <a:cs typeface="Arial"/>
              </a:rPr>
              <a:t> </a:t>
            </a:r>
            <a:endParaRPr lang="en-US" sz="3600" dirty="0">
              <a:cs typeface="Arial"/>
            </a:endParaRPr>
          </a:p>
          <a:p>
            <a:pPr marL="695162" lvl="2"/>
            <a:r>
              <a:rPr lang="en-US" sz="2800" dirty="0">
                <a:cs typeface="Arial"/>
              </a:rPr>
              <a:t>Suppresses</a:t>
            </a:r>
            <a:r>
              <a:rPr lang="en-US" sz="2800" spc="-10" dirty="0">
                <a:cs typeface="Arial"/>
              </a:rPr>
              <a:t> </a:t>
            </a:r>
            <a:r>
              <a:rPr lang="en-US" sz="2800" dirty="0">
                <a:cs typeface="Arial"/>
              </a:rPr>
              <a:t>errors</a:t>
            </a:r>
            <a:r>
              <a:rPr lang="en-US" sz="2800" spc="-5" dirty="0">
                <a:cs typeface="Arial"/>
              </a:rPr>
              <a:t> </a:t>
            </a:r>
            <a:r>
              <a:rPr lang="en-US" sz="2800" dirty="0">
                <a:cs typeface="Arial"/>
              </a:rPr>
              <a:t>for</a:t>
            </a:r>
            <a:r>
              <a:rPr lang="en-US" sz="2800" spc="-5" dirty="0">
                <a:cs typeface="Arial"/>
              </a:rPr>
              <a:t> </a:t>
            </a:r>
            <a:r>
              <a:rPr lang="en-US" sz="2800" dirty="0">
                <a:cs typeface="Arial"/>
              </a:rPr>
              <a:t>a</a:t>
            </a:r>
            <a:r>
              <a:rPr lang="en-US" sz="2800" spc="-5" dirty="0">
                <a:cs typeface="Arial"/>
              </a:rPr>
              <a:t> </a:t>
            </a:r>
            <a:r>
              <a:rPr lang="en-US" sz="2800" dirty="0">
                <a:cs typeface="Arial"/>
              </a:rPr>
              <a:t>given</a:t>
            </a:r>
            <a:r>
              <a:rPr lang="en-US" sz="2800" spc="-5" dirty="0">
                <a:cs typeface="Arial"/>
              </a:rPr>
              <a:t> </a:t>
            </a:r>
            <a:r>
              <a:rPr lang="en-US" sz="2800" dirty="0">
                <a:cs typeface="Arial"/>
              </a:rPr>
              <a:t>expression</a:t>
            </a:r>
          </a:p>
          <a:p>
            <a:pPr marL="695162" lvl="2"/>
            <a:r>
              <a:rPr lang="en-US" sz="2800" spc="-5" dirty="0">
                <a:cs typeface="Arial"/>
              </a:rPr>
              <a:t>@(</a:t>
            </a:r>
            <a:r>
              <a:rPr lang="en-US" sz="2800" dirty="0">
                <a:cs typeface="Arial"/>
              </a:rPr>
              <a:t>$a =</a:t>
            </a:r>
            <a:r>
              <a:rPr lang="en-US" sz="2800" spc="5" dirty="0">
                <a:cs typeface="Arial"/>
              </a:rPr>
              <a:t> </a:t>
            </a:r>
            <a:r>
              <a:rPr lang="en-US" sz="2800" dirty="0">
                <a:cs typeface="Arial"/>
              </a:rPr>
              <a:t>$x/$y</a:t>
            </a:r>
            <a:r>
              <a:rPr lang="en-US" sz="2800" spc="-5" dirty="0">
                <a:cs typeface="Arial"/>
              </a:rPr>
              <a:t>)</a:t>
            </a:r>
            <a:r>
              <a:rPr lang="en-US" sz="2800" dirty="0">
                <a:cs typeface="Arial"/>
              </a:rPr>
              <a:t>;</a:t>
            </a:r>
          </a:p>
          <a:p>
            <a:pPr marL="12700">
              <a:lnSpc>
                <a:spcPct val="100000"/>
              </a:lnSpc>
            </a:pPr>
            <a:r>
              <a:rPr lang="en-US" sz="3600" dirty="0">
                <a:cs typeface="Arial"/>
              </a:rPr>
              <a:t>`` - </a:t>
            </a:r>
          </a:p>
          <a:p>
            <a:pPr marL="695162" lvl="2"/>
            <a:r>
              <a:rPr lang="en-US" sz="2800" dirty="0">
                <a:cs typeface="Arial"/>
              </a:rPr>
              <a:t>Executes</a:t>
            </a:r>
            <a:r>
              <a:rPr lang="en-US" sz="2800" spc="-10" dirty="0">
                <a:cs typeface="Arial"/>
              </a:rPr>
              <a:t> content </a:t>
            </a:r>
            <a:r>
              <a:rPr lang="en-US" sz="2800" dirty="0">
                <a:cs typeface="Arial"/>
              </a:rPr>
              <a:t>on</a:t>
            </a:r>
            <a:r>
              <a:rPr lang="en-US" sz="2800" spc="-5" dirty="0">
                <a:cs typeface="Arial"/>
              </a:rPr>
              <a:t> </a:t>
            </a:r>
            <a:r>
              <a:rPr lang="en-US" sz="2800" dirty="0">
                <a:cs typeface="Arial"/>
              </a:rPr>
              <a:t>command</a:t>
            </a:r>
            <a:r>
              <a:rPr lang="en-US" sz="2800" spc="-5" dirty="0">
                <a:cs typeface="Arial"/>
              </a:rPr>
              <a:t> </a:t>
            </a:r>
            <a:r>
              <a:rPr lang="en-US" sz="2800" dirty="0">
                <a:cs typeface="Arial"/>
              </a:rPr>
              <a:t>line</a:t>
            </a:r>
          </a:p>
          <a:p>
            <a:pPr marL="695162" marR="12700" lvl="2">
              <a:lnSpc>
                <a:spcPct val="126800"/>
              </a:lnSpc>
            </a:pPr>
            <a:r>
              <a:rPr lang="en-US" sz="2800" dirty="0">
                <a:cs typeface="Arial"/>
              </a:rPr>
              <a:t>$</a:t>
            </a:r>
            <a:r>
              <a:rPr lang="en-US" sz="2800" spc="-5" dirty="0">
                <a:cs typeface="Arial"/>
              </a:rPr>
              <a:t>li</a:t>
            </a:r>
            <a:r>
              <a:rPr lang="en-US" sz="2800" dirty="0">
                <a:cs typeface="Arial"/>
              </a:rPr>
              <a:t>st</a:t>
            </a:r>
            <a:r>
              <a:rPr lang="en-US" sz="2800" spc="-5" dirty="0">
                <a:cs typeface="Arial"/>
              </a:rPr>
              <a:t>i</a:t>
            </a:r>
            <a:r>
              <a:rPr lang="en-US" sz="2800" dirty="0">
                <a:cs typeface="Arial"/>
              </a:rPr>
              <a:t>ng =</a:t>
            </a:r>
            <a:r>
              <a:rPr lang="en-US" sz="2800" spc="5" dirty="0">
                <a:cs typeface="Arial"/>
              </a:rPr>
              <a:t> </a:t>
            </a:r>
            <a:r>
              <a:rPr lang="en-US" sz="2800" spc="-5" dirty="0">
                <a:cs typeface="Arial"/>
              </a:rPr>
              <a:t>`</a:t>
            </a:r>
            <a:r>
              <a:rPr lang="en-US" sz="2800" spc="-5" dirty="0" err="1">
                <a:cs typeface="Arial"/>
              </a:rPr>
              <a:t>l</a:t>
            </a:r>
            <a:r>
              <a:rPr lang="en-US" sz="2800" dirty="0" err="1">
                <a:cs typeface="Arial"/>
              </a:rPr>
              <a:t>s</a:t>
            </a:r>
            <a:r>
              <a:rPr lang="en-US" sz="2800" dirty="0">
                <a:cs typeface="Arial"/>
              </a:rPr>
              <a:t> </a:t>
            </a:r>
            <a:r>
              <a:rPr lang="en-US" sz="2800" spc="-5" dirty="0">
                <a:cs typeface="Arial"/>
              </a:rPr>
              <a:t>-l</a:t>
            </a:r>
            <a:r>
              <a:rPr lang="en-US" sz="2800" dirty="0">
                <a:cs typeface="Arial"/>
              </a:rPr>
              <a:t>a</a:t>
            </a:r>
            <a:r>
              <a:rPr lang="en-US" sz="2800" spc="-5" dirty="0">
                <a:cs typeface="Arial"/>
              </a:rPr>
              <a:t>`</a:t>
            </a:r>
            <a:r>
              <a:rPr lang="en-US" sz="2800" dirty="0">
                <a:cs typeface="Arial"/>
              </a:rPr>
              <a:t>; </a:t>
            </a:r>
          </a:p>
          <a:p>
            <a:pPr marL="12700">
              <a:lnSpc>
                <a:spcPct val="100000"/>
              </a:lnSpc>
            </a:pPr>
            <a:endParaRPr lang="en-US" sz="2800" dirty="0">
              <a:cs typeface="Arial"/>
            </a:endParaRPr>
          </a:p>
          <a:p>
            <a:pPr marL="12700">
              <a:lnSpc>
                <a:spcPct val="100000"/>
              </a:lnSpc>
            </a:pPr>
            <a:endParaRPr lang="en-US" sz="2800" dirty="0">
              <a:cs typeface="Arial"/>
            </a:endParaRPr>
          </a:p>
          <a:p>
            <a:pPr marL="12700">
              <a:lnSpc>
                <a:spcPct val="100000"/>
              </a:lnSpc>
            </a:pPr>
            <a:endParaRPr lang="en-US" sz="2800" dirty="0">
              <a:cs typeface="Arial"/>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750">
              <a:lnSpc>
                <a:spcPct val="100000"/>
              </a:lnSpc>
            </a:pPr>
            <a:r>
              <a:rPr sz="4400" dirty="0">
                <a:latin typeface="Arial"/>
                <a:cs typeface="Arial"/>
              </a:rPr>
              <a:t>PHP</a:t>
            </a:r>
            <a:r>
              <a:rPr sz="4400" spc="-90" dirty="0">
                <a:latin typeface="Arial"/>
                <a:cs typeface="Arial"/>
              </a:rPr>
              <a:t> </a:t>
            </a:r>
            <a:r>
              <a:rPr sz="4400" spc="0" dirty="0">
                <a:latin typeface="Arial"/>
                <a:cs typeface="Arial"/>
              </a:rPr>
              <a:t>Control</a:t>
            </a:r>
            <a:r>
              <a:rPr sz="4400" spc="-10" dirty="0">
                <a:latin typeface="Arial"/>
                <a:cs typeface="Arial"/>
              </a:rPr>
              <a:t> </a:t>
            </a:r>
            <a:r>
              <a:rPr sz="4400" spc="0" dirty="0">
                <a:latin typeface="Arial"/>
                <a:cs typeface="Arial"/>
              </a:rPr>
              <a:t>Structures</a:t>
            </a:r>
            <a:endParaRPr sz="4400">
              <a:latin typeface="Arial"/>
              <a:cs typeface="Arial"/>
            </a:endParaRPr>
          </a:p>
        </p:txBody>
      </p:sp>
      <p:sp>
        <p:nvSpPr>
          <p:cNvPr id="3" name="Content Placeholder 2"/>
          <p:cNvSpPr>
            <a:spLocks noGrp="1"/>
          </p:cNvSpPr>
          <p:nvPr>
            <p:ph idx="1"/>
          </p:nvPr>
        </p:nvSpPr>
        <p:spPr>
          <a:xfrm>
            <a:off x="546100" y="1797050"/>
            <a:ext cx="8868843" cy="4785783"/>
          </a:xfrm>
        </p:spPr>
        <p:txBody>
          <a:bodyPr/>
          <a:lstStyle/>
          <a:p>
            <a:r>
              <a:rPr lang="en-US" dirty="0"/>
              <a:t>if/else</a:t>
            </a:r>
          </a:p>
          <a:p>
            <a:r>
              <a:rPr lang="en-US" dirty="0"/>
              <a:t>if/</a:t>
            </a:r>
            <a:r>
              <a:rPr lang="en-US" dirty="0" err="1"/>
              <a:t>elseif</a:t>
            </a:r>
            <a:r>
              <a:rPr lang="en-US" dirty="0"/>
              <a:t>/else</a:t>
            </a:r>
          </a:p>
          <a:p>
            <a:r>
              <a:rPr lang="en-US" dirty="0"/>
              <a:t>switch</a:t>
            </a:r>
          </a:p>
          <a:p>
            <a:r>
              <a:rPr lang="en-US" dirty="0"/>
              <a:t>while</a:t>
            </a:r>
          </a:p>
          <a:p>
            <a:r>
              <a:rPr lang="en-US" dirty="0"/>
              <a:t>do…while</a:t>
            </a:r>
          </a:p>
          <a:p>
            <a:r>
              <a:rPr lang="en-US" dirty="0"/>
              <a:t>for</a:t>
            </a:r>
          </a:p>
          <a:p>
            <a:r>
              <a:rPr lang="en-US" dirty="0" err="1"/>
              <a:t>foreach</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58750">
              <a:lnSpc>
                <a:spcPct val="100000"/>
              </a:lnSpc>
            </a:pPr>
            <a:r>
              <a:rPr sz="4400" dirty="0">
                <a:latin typeface="Arial"/>
                <a:cs typeface="Arial"/>
              </a:rPr>
              <a:t>PHP</a:t>
            </a:r>
            <a:r>
              <a:rPr sz="4400" spc="-90" dirty="0">
                <a:latin typeface="Arial"/>
                <a:cs typeface="Arial"/>
              </a:rPr>
              <a:t> </a:t>
            </a:r>
            <a:r>
              <a:rPr sz="4400" spc="0" dirty="0">
                <a:latin typeface="Arial"/>
                <a:cs typeface="Arial"/>
              </a:rPr>
              <a:t>Control</a:t>
            </a:r>
            <a:r>
              <a:rPr sz="4400" spc="-10" dirty="0">
                <a:latin typeface="Arial"/>
                <a:cs typeface="Arial"/>
              </a:rPr>
              <a:t> </a:t>
            </a:r>
            <a:r>
              <a:rPr sz="4400" spc="0" dirty="0">
                <a:latin typeface="Arial"/>
                <a:cs typeface="Arial"/>
              </a:rPr>
              <a:t>Structures</a:t>
            </a:r>
            <a:br>
              <a:rPr lang="en-US" sz="4400" spc="0" dirty="0">
                <a:latin typeface="Arial"/>
                <a:cs typeface="Arial"/>
              </a:rPr>
            </a:br>
            <a:r>
              <a:rPr lang="en-US" sz="4400" dirty="0">
                <a:latin typeface="Arial"/>
                <a:cs typeface="Arial"/>
              </a:rPr>
              <a:t>foreach</a:t>
            </a:r>
            <a:endParaRPr sz="4400" dirty="0">
              <a:latin typeface="Arial"/>
              <a:cs typeface="Arial"/>
            </a:endParaRPr>
          </a:p>
        </p:txBody>
      </p:sp>
      <p:sp>
        <p:nvSpPr>
          <p:cNvPr id="3" name="Content Placeholder 2"/>
          <p:cNvSpPr>
            <a:spLocks noGrp="1"/>
          </p:cNvSpPr>
          <p:nvPr>
            <p:ph idx="1"/>
          </p:nvPr>
        </p:nvSpPr>
        <p:spPr/>
        <p:txBody>
          <a:bodyPr>
            <a:normAutofit/>
          </a:bodyPr>
          <a:lstStyle/>
          <a:p>
            <a:pPr marL="12700" marR="255904">
              <a:lnSpc>
                <a:spcPct val="126499"/>
              </a:lnSpc>
            </a:pPr>
            <a:r>
              <a:rPr lang="en-US" dirty="0">
                <a:cs typeface="Arial"/>
              </a:rPr>
              <a:t>Ite</a:t>
            </a:r>
            <a:r>
              <a:rPr lang="en-US" spc="-5" dirty="0">
                <a:cs typeface="Arial"/>
              </a:rPr>
              <a:t>r</a:t>
            </a:r>
            <a:r>
              <a:rPr lang="en-US" dirty="0">
                <a:cs typeface="Arial"/>
              </a:rPr>
              <a:t>ates over</a:t>
            </a:r>
            <a:r>
              <a:rPr lang="en-US" spc="-5" dirty="0">
                <a:cs typeface="Arial"/>
              </a:rPr>
              <a:t> </a:t>
            </a:r>
            <a:r>
              <a:rPr lang="en-US" dirty="0">
                <a:cs typeface="Arial"/>
              </a:rPr>
              <a:t>a</a:t>
            </a:r>
            <a:r>
              <a:rPr lang="en-US" spc="-5" dirty="0">
                <a:cs typeface="Arial"/>
              </a:rPr>
              <a:t>rr</a:t>
            </a:r>
            <a:r>
              <a:rPr lang="en-US" dirty="0">
                <a:cs typeface="Arial"/>
              </a:rPr>
              <a:t>ay e</a:t>
            </a:r>
            <a:r>
              <a:rPr lang="en-US" spc="-5" dirty="0">
                <a:cs typeface="Arial"/>
              </a:rPr>
              <a:t>l</a:t>
            </a:r>
            <a:r>
              <a:rPr lang="en-US" dirty="0">
                <a:cs typeface="Arial"/>
              </a:rPr>
              <a:t>e</a:t>
            </a:r>
            <a:r>
              <a:rPr lang="en-US" spc="-5" dirty="0">
                <a:cs typeface="Arial"/>
              </a:rPr>
              <a:t>m</a:t>
            </a:r>
            <a:r>
              <a:rPr lang="en-US" dirty="0">
                <a:cs typeface="Arial"/>
              </a:rPr>
              <a:t>en</a:t>
            </a:r>
            <a:r>
              <a:rPr lang="en-US" spc="-5" dirty="0">
                <a:cs typeface="Arial"/>
              </a:rPr>
              <a:t>t</a:t>
            </a:r>
            <a:r>
              <a:rPr lang="en-US" dirty="0">
                <a:cs typeface="Arial"/>
              </a:rPr>
              <a:t>s </a:t>
            </a:r>
          </a:p>
          <a:p>
            <a:pPr marL="0" marR="255904" indent="0">
              <a:lnSpc>
                <a:spcPct val="110000"/>
              </a:lnSpc>
              <a:spcBef>
                <a:spcPts val="600"/>
              </a:spcBef>
              <a:buNone/>
            </a:pPr>
            <a:r>
              <a:rPr lang="en-US" dirty="0" err="1">
                <a:latin typeface="Adobe Caslon Pro"/>
                <a:cs typeface="Arial"/>
              </a:rPr>
              <a:t>f</a:t>
            </a:r>
            <a:r>
              <a:rPr lang="en-US" spc="-10" dirty="0" err="1">
                <a:latin typeface="Adobe Caslon Pro"/>
                <a:cs typeface="Arial"/>
              </a:rPr>
              <a:t>o</a:t>
            </a:r>
            <a:r>
              <a:rPr lang="en-US" spc="5" dirty="0" err="1">
                <a:latin typeface="Adobe Caslon Pro"/>
                <a:cs typeface="Arial"/>
              </a:rPr>
              <a:t>r</a:t>
            </a:r>
            <a:r>
              <a:rPr lang="en-US" spc="-10" dirty="0" err="1">
                <a:latin typeface="Adobe Caslon Pro"/>
                <a:cs typeface="Arial"/>
              </a:rPr>
              <a:t>e</a:t>
            </a:r>
            <a:r>
              <a:rPr lang="en-US" dirty="0" err="1">
                <a:latin typeface="Adobe Caslon Pro"/>
                <a:cs typeface="Arial"/>
              </a:rPr>
              <a:t>ach</a:t>
            </a:r>
            <a:r>
              <a:rPr lang="en-US" spc="-5" dirty="0">
                <a:latin typeface="Adobe Caslon Pro"/>
                <a:cs typeface="Arial"/>
              </a:rPr>
              <a:t> (</a:t>
            </a:r>
            <a:r>
              <a:rPr lang="en-US" dirty="0">
                <a:latin typeface="Adobe Caslon Pro"/>
                <a:cs typeface="Arial"/>
              </a:rPr>
              <a:t>$a</a:t>
            </a:r>
            <a:r>
              <a:rPr lang="en-US" spc="-5" dirty="0">
                <a:latin typeface="Adobe Caslon Pro"/>
                <a:cs typeface="Arial"/>
              </a:rPr>
              <a:t>rr</a:t>
            </a:r>
            <a:r>
              <a:rPr lang="en-US" dirty="0">
                <a:latin typeface="Adobe Caslon Pro"/>
                <a:cs typeface="Arial"/>
              </a:rPr>
              <a:t>ay</a:t>
            </a:r>
            <a:r>
              <a:rPr lang="en-US" spc="-10" dirty="0">
                <a:latin typeface="Adobe Caslon Pro"/>
                <a:cs typeface="Arial"/>
              </a:rPr>
              <a:t> </a:t>
            </a:r>
            <a:r>
              <a:rPr lang="en-US" dirty="0">
                <a:latin typeface="Adobe Caslon Pro"/>
                <a:cs typeface="Arial"/>
              </a:rPr>
              <a:t>as </a:t>
            </a:r>
            <a:r>
              <a:rPr lang="en-US" spc="-10" dirty="0">
                <a:latin typeface="Adobe Caslon Pro"/>
                <a:cs typeface="Arial"/>
              </a:rPr>
              <a:t>$</a:t>
            </a:r>
            <a:r>
              <a:rPr lang="en-US" dirty="0" err="1">
                <a:latin typeface="Adobe Caslon Pro"/>
                <a:cs typeface="Arial"/>
              </a:rPr>
              <a:t>cu</a:t>
            </a:r>
            <a:r>
              <a:rPr lang="en-US" spc="-5" dirty="0" err="1">
                <a:latin typeface="Adobe Caslon Pro"/>
                <a:cs typeface="Arial"/>
              </a:rPr>
              <a:t>rr</a:t>
            </a:r>
            <a:r>
              <a:rPr lang="en-US" dirty="0" err="1">
                <a:latin typeface="Adobe Caslon Pro"/>
                <a:cs typeface="Arial"/>
              </a:rPr>
              <a:t>en</a:t>
            </a:r>
            <a:r>
              <a:rPr lang="en-US" spc="-10" dirty="0" err="1">
                <a:latin typeface="Adobe Caslon Pro"/>
                <a:cs typeface="Arial"/>
              </a:rPr>
              <a:t>t</a:t>
            </a:r>
            <a:r>
              <a:rPr lang="en-US" dirty="0" err="1">
                <a:latin typeface="Adobe Caslon Pro"/>
                <a:cs typeface="Arial"/>
              </a:rPr>
              <a:t>_</a:t>
            </a:r>
            <a:r>
              <a:rPr lang="en-US" spc="-5" dirty="0" err="1">
                <a:latin typeface="Adobe Caslon Pro"/>
                <a:cs typeface="Arial"/>
              </a:rPr>
              <a:t>i</a:t>
            </a:r>
            <a:r>
              <a:rPr lang="en-US" dirty="0" err="1">
                <a:latin typeface="Adobe Caslon Pro"/>
                <a:cs typeface="Arial"/>
              </a:rPr>
              <a:t>t</a:t>
            </a:r>
            <a:r>
              <a:rPr lang="en-US" spc="-10" dirty="0" err="1">
                <a:latin typeface="Adobe Caslon Pro"/>
                <a:cs typeface="Arial"/>
              </a:rPr>
              <a:t>e</a:t>
            </a:r>
            <a:r>
              <a:rPr lang="en-US" spc="5" dirty="0" err="1">
                <a:latin typeface="Adobe Caslon Pro"/>
                <a:cs typeface="Arial"/>
              </a:rPr>
              <a:t>m</a:t>
            </a:r>
            <a:r>
              <a:rPr lang="en-US" dirty="0">
                <a:latin typeface="Adobe Caslon Pro"/>
                <a:cs typeface="Arial"/>
              </a:rPr>
              <a:t>)</a:t>
            </a:r>
            <a:r>
              <a:rPr lang="en-US" spc="-10" dirty="0">
                <a:latin typeface="Adobe Caslon Pro"/>
                <a:cs typeface="Arial"/>
              </a:rPr>
              <a:t> </a:t>
            </a:r>
            <a:r>
              <a:rPr lang="en-US" dirty="0">
                <a:latin typeface="Adobe Caslon Pro"/>
                <a:cs typeface="Arial"/>
              </a:rPr>
              <a:t>{</a:t>
            </a:r>
          </a:p>
          <a:p>
            <a:pPr marL="0" indent="0">
              <a:lnSpc>
                <a:spcPct val="110000"/>
              </a:lnSpc>
              <a:spcBef>
                <a:spcPts val="600"/>
              </a:spcBef>
              <a:buNone/>
            </a:pPr>
            <a:r>
              <a:rPr lang="en-US" sz="2400" dirty="0">
                <a:latin typeface="Adobe Caslon Pro"/>
                <a:cs typeface="Arial"/>
              </a:rPr>
              <a:t>	echo $</a:t>
            </a:r>
            <a:r>
              <a:rPr lang="en-US" sz="2400" dirty="0" err="1">
                <a:latin typeface="Adobe Caslon Pro"/>
                <a:cs typeface="Arial"/>
              </a:rPr>
              <a:t>cu</a:t>
            </a:r>
            <a:r>
              <a:rPr lang="en-US" sz="2400" spc="-5" dirty="0" err="1">
                <a:latin typeface="Adobe Caslon Pro"/>
                <a:cs typeface="Arial"/>
              </a:rPr>
              <a:t>rr</a:t>
            </a:r>
            <a:r>
              <a:rPr lang="en-US" sz="2400" dirty="0" err="1">
                <a:latin typeface="Adobe Caslon Pro"/>
                <a:cs typeface="Arial"/>
              </a:rPr>
              <a:t>en</a:t>
            </a:r>
            <a:r>
              <a:rPr lang="en-US" sz="2400" spc="-5" dirty="0" err="1">
                <a:latin typeface="Adobe Caslon Pro"/>
                <a:cs typeface="Arial"/>
              </a:rPr>
              <a:t>t</a:t>
            </a:r>
            <a:r>
              <a:rPr lang="en-US" sz="2400" dirty="0" err="1">
                <a:latin typeface="Adobe Caslon Pro"/>
                <a:cs typeface="Arial"/>
              </a:rPr>
              <a:t>_</a:t>
            </a:r>
            <a:r>
              <a:rPr lang="en-US" sz="2400" spc="-5" dirty="0" err="1">
                <a:latin typeface="Adobe Caslon Pro"/>
                <a:cs typeface="Arial"/>
              </a:rPr>
              <a:t>i</a:t>
            </a:r>
            <a:r>
              <a:rPr lang="en-US" sz="2400" dirty="0" err="1">
                <a:latin typeface="Adobe Caslon Pro"/>
                <a:cs typeface="Arial"/>
              </a:rPr>
              <a:t>te</a:t>
            </a:r>
            <a:r>
              <a:rPr lang="en-US" sz="2400" spc="-5" dirty="0" err="1">
                <a:latin typeface="Adobe Caslon Pro"/>
                <a:cs typeface="Arial"/>
              </a:rPr>
              <a:t>m</a:t>
            </a:r>
            <a:r>
              <a:rPr lang="en-US" sz="2400" dirty="0">
                <a:latin typeface="Adobe Caslon Pro"/>
                <a:cs typeface="Arial"/>
              </a:rPr>
              <a:t>;</a:t>
            </a:r>
          </a:p>
          <a:p>
            <a:pPr marL="0" indent="0">
              <a:lnSpc>
                <a:spcPct val="110000"/>
              </a:lnSpc>
              <a:spcBef>
                <a:spcPts val="600"/>
              </a:spcBef>
              <a:buNone/>
            </a:pPr>
            <a:r>
              <a:rPr lang="en-US" sz="2400" dirty="0">
                <a:latin typeface="Adobe Caslon Pro"/>
                <a:cs typeface="Arial"/>
              </a:rPr>
              <a:t>}</a:t>
            </a:r>
          </a:p>
          <a:p>
            <a:pPr marL="0">
              <a:lnSpc>
                <a:spcPct val="110000"/>
              </a:lnSpc>
              <a:spcBef>
                <a:spcPts val="600"/>
              </a:spcBef>
            </a:pPr>
            <a:endParaRPr lang="en-US" sz="1100" dirty="0">
              <a:latin typeface="Adobe Caslon Pro"/>
            </a:endParaRPr>
          </a:p>
          <a:p>
            <a:pPr marL="0" marR="12700" indent="0">
              <a:lnSpc>
                <a:spcPct val="110000"/>
              </a:lnSpc>
              <a:spcBef>
                <a:spcPts val="600"/>
              </a:spcBef>
              <a:buNone/>
            </a:pPr>
            <a:r>
              <a:rPr lang="en-US" sz="2400" dirty="0" err="1">
                <a:latin typeface="Adobe Caslon Pro"/>
                <a:cs typeface="Arial"/>
              </a:rPr>
              <a:t>fo</a:t>
            </a:r>
            <a:r>
              <a:rPr lang="en-US" sz="2400" spc="-5" dirty="0" err="1">
                <a:latin typeface="Adobe Caslon Pro"/>
                <a:cs typeface="Arial"/>
              </a:rPr>
              <a:t>r</a:t>
            </a:r>
            <a:r>
              <a:rPr lang="en-US" sz="2400" dirty="0" err="1">
                <a:latin typeface="Adobe Caslon Pro"/>
                <a:cs typeface="Arial"/>
              </a:rPr>
              <a:t>each</a:t>
            </a:r>
            <a:r>
              <a:rPr lang="en-US" sz="2400" dirty="0">
                <a:latin typeface="Adobe Caslon Pro"/>
                <a:cs typeface="Arial"/>
              </a:rPr>
              <a:t> </a:t>
            </a:r>
            <a:r>
              <a:rPr lang="en-US" sz="2400" spc="-5" dirty="0">
                <a:latin typeface="Adobe Caslon Pro"/>
                <a:cs typeface="Arial"/>
              </a:rPr>
              <a:t>(</a:t>
            </a:r>
            <a:r>
              <a:rPr lang="en-US" sz="2400" dirty="0">
                <a:latin typeface="Adobe Caslon Pro"/>
                <a:cs typeface="Arial"/>
              </a:rPr>
              <a:t>$a</a:t>
            </a:r>
            <a:r>
              <a:rPr lang="en-US" sz="2400" spc="-5" dirty="0">
                <a:latin typeface="Adobe Caslon Pro"/>
                <a:cs typeface="Arial"/>
              </a:rPr>
              <a:t>rr</a:t>
            </a:r>
            <a:r>
              <a:rPr lang="en-US" sz="2400" dirty="0">
                <a:latin typeface="Adobe Caslon Pro"/>
                <a:cs typeface="Arial"/>
              </a:rPr>
              <a:t>ay as $key </a:t>
            </a:r>
            <a:r>
              <a:rPr lang="en-US" sz="2400" spc="-10" dirty="0">
                <a:latin typeface="Adobe Caslon Pro"/>
                <a:cs typeface="Arial"/>
              </a:rPr>
              <a:t>=</a:t>
            </a:r>
            <a:r>
              <a:rPr lang="en-US" sz="2400" dirty="0">
                <a:latin typeface="Adobe Caslon Pro"/>
                <a:cs typeface="Arial"/>
              </a:rPr>
              <a:t>&gt;</a:t>
            </a:r>
            <a:r>
              <a:rPr lang="en-US" sz="2400" spc="5" dirty="0">
                <a:latin typeface="Adobe Caslon Pro"/>
                <a:cs typeface="Arial"/>
              </a:rPr>
              <a:t> </a:t>
            </a:r>
            <a:r>
              <a:rPr lang="en-US" sz="2400" dirty="0">
                <a:latin typeface="Adobe Caslon Pro"/>
                <a:cs typeface="Arial"/>
              </a:rPr>
              <a:t>$va</a:t>
            </a:r>
            <a:r>
              <a:rPr lang="en-US" sz="2400" spc="-5" dirty="0">
                <a:latin typeface="Adobe Caslon Pro"/>
                <a:cs typeface="Arial"/>
              </a:rPr>
              <a:t>l</a:t>
            </a:r>
            <a:r>
              <a:rPr lang="en-US" sz="2400" dirty="0">
                <a:latin typeface="Adobe Caslon Pro"/>
                <a:cs typeface="Arial"/>
              </a:rPr>
              <a:t>ue)</a:t>
            </a:r>
            <a:r>
              <a:rPr lang="en-US" sz="2400" spc="-5" dirty="0">
                <a:latin typeface="Adobe Caslon Pro"/>
                <a:cs typeface="Arial"/>
              </a:rPr>
              <a:t> </a:t>
            </a:r>
            <a:r>
              <a:rPr lang="en-US" sz="2400" dirty="0">
                <a:latin typeface="Adobe Caslon Pro"/>
                <a:cs typeface="Arial"/>
              </a:rPr>
              <a:t>{ </a:t>
            </a:r>
          </a:p>
          <a:p>
            <a:pPr marL="0" marR="12700" indent="0">
              <a:lnSpc>
                <a:spcPct val="110000"/>
              </a:lnSpc>
              <a:spcBef>
                <a:spcPts val="600"/>
              </a:spcBef>
              <a:buNone/>
            </a:pPr>
            <a:r>
              <a:rPr lang="en-US" sz="2400" dirty="0">
                <a:latin typeface="Adobe Caslon Pro"/>
                <a:cs typeface="Arial"/>
              </a:rPr>
              <a:t>	echo $key . </a:t>
            </a:r>
            <a:r>
              <a:rPr lang="en-US" sz="2400" spc="-10" dirty="0">
                <a:latin typeface="Adobe Caslon Pro"/>
                <a:cs typeface="Arial"/>
              </a:rPr>
              <a:t>'</a:t>
            </a:r>
            <a:r>
              <a:rPr lang="en-US" sz="2400" dirty="0">
                <a:latin typeface="Adobe Caslon Pro"/>
                <a:cs typeface="Arial"/>
              </a:rPr>
              <a:t>:'</a:t>
            </a:r>
            <a:r>
              <a:rPr lang="en-US" sz="2400" spc="-5" dirty="0">
                <a:latin typeface="Adobe Caslon Pro"/>
                <a:cs typeface="Arial"/>
              </a:rPr>
              <a:t> </a:t>
            </a:r>
            <a:r>
              <a:rPr lang="en-US" sz="2400" dirty="0">
                <a:latin typeface="Adobe Caslon Pro"/>
                <a:cs typeface="Arial"/>
              </a:rPr>
              <a:t>. $va</a:t>
            </a:r>
            <a:r>
              <a:rPr lang="en-US" sz="2400" spc="-5" dirty="0">
                <a:latin typeface="Adobe Caslon Pro"/>
                <a:cs typeface="Arial"/>
              </a:rPr>
              <a:t>l</a:t>
            </a:r>
            <a:r>
              <a:rPr lang="en-US" sz="2400" dirty="0">
                <a:latin typeface="Adobe Caslon Pro"/>
                <a:cs typeface="Arial"/>
              </a:rPr>
              <a:t>ue;</a:t>
            </a:r>
          </a:p>
          <a:p>
            <a:pPr marL="0" indent="0">
              <a:lnSpc>
                <a:spcPct val="110000"/>
              </a:lnSpc>
              <a:spcBef>
                <a:spcPts val="600"/>
              </a:spcBef>
              <a:buNone/>
            </a:pPr>
            <a:r>
              <a:rPr lang="en-US" sz="2400" dirty="0">
                <a:latin typeface="Adobe Caslon Pro"/>
                <a:cs typeface="Arial"/>
              </a:rPr>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98880">
              <a:lnSpc>
                <a:spcPct val="100000"/>
              </a:lnSpc>
            </a:pPr>
            <a:r>
              <a:rPr sz="4400" dirty="0">
                <a:latin typeface="Arial"/>
                <a:cs typeface="Arial"/>
              </a:rPr>
              <a:t>PHP</a:t>
            </a:r>
            <a:r>
              <a:rPr sz="4400" spc="-90" dirty="0">
                <a:latin typeface="Arial"/>
                <a:cs typeface="Arial"/>
              </a:rPr>
              <a:t> </a:t>
            </a:r>
            <a:r>
              <a:rPr sz="4400" spc="0" dirty="0">
                <a:latin typeface="Arial"/>
                <a:cs typeface="Arial"/>
              </a:rPr>
              <a:t>Functions</a:t>
            </a:r>
            <a:endParaRPr sz="4400">
              <a:latin typeface="Arial"/>
              <a:cs typeface="Arial"/>
            </a:endParaRPr>
          </a:p>
        </p:txBody>
      </p:sp>
      <p:sp>
        <p:nvSpPr>
          <p:cNvPr id="3" name="Content Placeholder 2"/>
          <p:cNvSpPr>
            <a:spLocks noGrp="1"/>
          </p:cNvSpPr>
          <p:nvPr>
            <p:ph idx="1"/>
          </p:nvPr>
        </p:nvSpPr>
        <p:spPr/>
        <p:txBody>
          <a:bodyPr/>
          <a:lstStyle/>
          <a:p>
            <a:pPr marL="0" marR="12700" indent="-365760">
              <a:spcBef>
                <a:spcPts val="1200"/>
              </a:spcBef>
            </a:pPr>
            <a:r>
              <a:rPr lang="en-US" sz="2800" dirty="0">
                <a:cs typeface="Arial"/>
              </a:rPr>
              <a:t>Declared</a:t>
            </a:r>
            <a:r>
              <a:rPr lang="en-US" sz="2800" spc="-5" dirty="0">
                <a:cs typeface="Arial"/>
              </a:rPr>
              <a:t> </a:t>
            </a:r>
            <a:r>
              <a:rPr lang="en-US" sz="2800" dirty="0">
                <a:cs typeface="Arial"/>
              </a:rPr>
              <a:t>using</a:t>
            </a:r>
            <a:r>
              <a:rPr lang="en-US" sz="2800" spc="-5" dirty="0">
                <a:cs typeface="Arial"/>
              </a:rPr>
              <a:t> </a:t>
            </a:r>
            <a:r>
              <a:rPr lang="en-US" sz="2800" dirty="0">
                <a:cs typeface="Arial"/>
              </a:rPr>
              <a:t>the</a:t>
            </a:r>
            <a:r>
              <a:rPr lang="en-US" sz="2800" spc="-5" dirty="0">
                <a:cs typeface="Arial"/>
              </a:rPr>
              <a:t> </a:t>
            </a:r>
            <a:r>
              <a:rPr lang="en-US" sz="2800" i="1" dirty="0">
                <a:cs typeface="Arial"/>
              </a:rPr>
              <a:t>function</a:t>
            </a:r>
            <a:r>
              <a:rPr lang="en-US" sz="2800" spc="-10" dirty="0">
                <a:cs typeface="Arial"/>
              </a:rPr>
              <a:t> </a:t>
            </a:r>
            <a:r>
              <a:rPr lang="en-US" sz="2800" dirty="0">
                <a:cs typeface="Arial"/>
              </a:rPr>
              <a:t>keyword </a:t>
            </a:r>
          </a:p>
          <a:p>
            <a:pPr marL="682462" marR="12700" lvl="2" indent="-365760">
              <a:spcBef>
                <a:spcPts val="1200"/>
              </a:spcBef>
            </a:pPr>
            <a:r>
              <a:rPr lang="en-US" dirty="0"/>
              <a:t>A user-defined function declaration starts with the word </a:t>
            </a:r>
            <a:r>
              <a:rPr lang="en-US" sz="2400" dirty="0"/>
              <a:t>function</a:t>
            </a:r>
            <a:r>
              <a:rPr lang="en-US" dirty="0"/>
              <a:t>:</a:t>
            </a:r>
            <a:endParaRPr lang="en-US" sz="2400" dirty="0">
              <a:cs typeface="Arial"/>
            </a:endParaRPr>
          </a:p>
          <a:p>
            <a:pPr marL="0" marR="12700" indent="-365760">
              <a:spcBef>
                <a:spcPts val="1200"/>
              </a:spcBef>
            </a:pPr>
            <a:r>
              <a:rPr lang="en-US" sz="2800" dirty="0">
                <a:cs typeface="Arial"/>
              </a:rPr>
              <a:t>Can</a:t>
            </a:r>
            <a:r>
              <a:rPr lang="en-US" sz="2800" spc="-5" dirty="0">
                <a:cs typeface="Arial"/>
              </a:rPr>
              <a:t> </a:t>
            </a:r>
            <a:r>
              <a:rPr lang="en-US" sz="2800" dirty="0">
                <a:cs typeface="Arial"/>
              </a:rPr>
              <a:t>return</a:t>
            </a:r>
            <a:r>
              <a:rPr lang="en-US" sz="2800" spc="-5" dirty="0">
                <a:cs typeface="Arial"/>
              </a:rPr>
              <a:t> </a:t>
            </a:r>
            <a:r>
              <a:rPr lang="en-US" sz="2800" dirty="0">
                <a:cs typeface="Arial"/>
              </a:rPr>
              <a:t>a</a:t>
            </a:r>
            <a:r>
              <a:rPr lang="en-US" sz="2800" spc="-5" dirty="0">
                <a:cs typeface="Arial"/>
              </a:rPr>
              <a:t> </a:t>
            </a:r>
            <a:r>
              <a:rPr lang="en-US" sz="2800" dirty="0">
                <a:cs typeface="Arial"/>
              </a:rPr>
              <a:t>value</a:t>
            </a:r>
            <a:r>
              <a:rPr lang="en-US" sz="2800" spc="-5" dirty="0">
                <a:cs typeface="Arial"/>
              </a:rPr>
              <a:t> </a:t>
            </a:r>
            <a:r>
              <a:rPr lang="en-US" sz="2800" dirty="0">
                <a:cs typeface="Arial"/>
              </a:rPr>
              <a:t>or</a:t>
            </a:r>
            <a:r>
              <a:rPr lang="en-US" sz="2800" spc="-5" dirty="0">
                <a:cs typeface="Arial"/>
              </a:rPr>
              <a:t> </a:t>
            </a:r>
            <a:r>
              <a:rPr lang="en-US" sz="2800" dirty="0">
                <a:cs typeface="Arial"/>
              </a:rPr>
              <a:t>a</a:t>
            </a:r>
            <a:r>
              <a:rPr lang="en-US" sz="2800" spc="-5" dirty="0">
                <a:cs typeface="Arial"/>
              </a:rPr>
              <a:t> </a:t>
            </a:r>
            <a:r>
              <a:rPr lang="en-US" sz="2800" dirty="0">
                <a:cs typeface="Arial"/>
              </a:rPr>
              <a:t>reference </a:t>
            </a:r>
          </a:p>
          <a:p>
            <a:pPr marL="0" marR="12700" indent="-365760">
              <a:spcBef>
                <a:spcPts val="1200"/>
              </a:spcBef>
            </a:pPr>
            <a:r>
              <a:rPr lang="en-US" sz="2800" dirty="0">
                <a:cs typeface="Arial"/>
              </a:rPr>
              <a:t>Can</a:t>
            </a:r>
            <a:r>
              <a:rPr lang="en-US" sz="2800" spc="-5" dirty="0">
                <a:cs typeface="Arial"/>
              </a:rPr>
              <a:t> </a:t>
            </a:r>
            <a:r>
              <a:rPr lang="en-US" sz="2800" dirty="0">
                <a:cs typeface="Arial"/>
              </a:rPr>
              <a:t>pass-by-reference</a:t>
            </a:r>
          </a:p>
          <a:p>
            <a:pPr marL="0" marR="712470" indent="-365760">
              <a:spcBef>
                <a:spcPts val="1200"/>
              </a:spcBef>
            </a:pPr>
            <a:r>
              <a:rPr lang="en-US" sz="2800" dirty="0">
                <a:cs typeface="Arial"/>
              </a:rPr>
              <a:t>All</a:t>
            </a:r>
            <a:r>
              <a:rPr lang="en-US" sz="2800" spc="-5" dirty="0">
                <a:cs typeface="Arial"/>
              </a:rPr>
              <a:t> </a:t>
            </a:r>
            <a:r>
              <a:rPr lang="en-US" sz="2800" dirty="0">
                <a:cs typeface="Arial"/>
              </a:rPr>
              <a:t>non-global</a:t>
            </a:r>
            <a:r>
              <a:rPr lang="en-US" sz="2800" spc="-5" dirty="0">
                <a:cs typeface="Arial"/>
              </a:rPr>
              <a:t> </a:t>
            </a:r>
            <a:r>
              <a:rPr lang="en-US" sz="2800" dirty="0">
                <a:cs typeface="Arial"/>
              </a:rPr>
              <a:t>variables</a:t>
            </a:r>
            <a:r>
              <a:rPr lang="en-US" sz="2800" spc="-5" dirty="0">
                <a:cs typeface="Arial"/>
              </a:rPr>
              <a:t> </a:t>
            </a:r>
            <a:r>
              <a:rPr lang="en-US" sz="2800" dirty="0">
                <a:cs typeface="Arial"/>
              </a:rPr>
              <a:t>are</a:t>
            </a:r>
            <a:r>
              <a:rPr lang="en-US" sz="2800" spc="-5" dirty="0">
                <a:cs typeface="Arial"/>
              </a:rPr>
              <a:t> </a:t>
            </a:r>
            <a:r>
              <a:rPr lang="en-US" sz="2800" dirty="0">
                <a:cs typeface="Arial"/>
              </a:rPr>
              <a:t>local </a:t>
            </a:r>
          </a:p>
          <a:p>
            <a:pPr marL="0" indent="-365760">
              <a:spcBef>
                <a:spcPts val="1200"/>
              </a:spcBef>
            </a:pPr>
            <a:r>
              <a:rPr lang="en-US" sz="2800" dirty="0">
                <a:cs typeface="Arial"/>
              </a:rPr>
              <a:t>Supports</a:t>
            </a:r>
            <a:r>
              <a:rPr lang="en-US" sz="2800" spc="-10" dirty="0">
                <a:cs typeface="Arial"/>
              </a:rPr>
              <a:t> </a:t>
            </a:r>
            <a:r>
              <a:rPr lang="en-US" sz="2800" dirty="0">
                <a:cs typeface="Arial"/>
              </a:rPr>
              <a:t>recursion</a:t>
            </a:r>
          </a:p>
          <a:p>
            <a:pPr marL="0" indent="-365760">
              <a:spcBef>
                <a:spcPts val="1200"/>
              </a:spcBef>
            </a:pPr>
            <a:endParaRPr lang="en-US" sz="2800" dirty="0">
              <a:cs typeface="Arial"/>
            </a:endParaRPr>
          </a:p>
        </p:txBody>
      </p:sp>
      <p:pic>
        <p:nvPicPr>
          <p:cNvPr id="5" name="Picture 4">
            <a:extLst>
              <a:ext uri="{FF2B5EF4-FFF2-40B4-BE49-F238E27FC236}">
                <a16:creationId xmlns:a16="http://schemas.microsoft.com/office/drawing/2014/main" id="{9577E569-4C2E-C342-9DE2-105E6F793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900" y="6066368"/>
            <a:ext cx="3327400" cy="965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198880">
              <a:lnSpc>
                <a:spcPct val="100000"/>
              </a:lnSpc>
            </a:pPr>
            <a:r>
              <a:rPr sz="4400" dirty="0">
                <a:latin typeface="Arial"/>
                <a:cs typeface="Arial"/>
              </a:rPr>
              <a:t>PHP</a:t>
            </a:r>
            <a:r>
              <a:rPr sz="4400" spc="-90" dirty="0">
                <a:latin typeface="Arial"/>
                <a:cs typeface="Arial"/>
              </a:rPr>
              <a:t> </a:t>
            </a:r>
            <a:r>
              <a:rPr sz="4400" spc="0" dirty="0">
                <a:latin typeface="Arial"/>
                <a:cs typeface="Arial"/>
              </a:rPr>
              <a:t>Functions</a:t>
            </a:r>
            <a:endParaRPr sz="4400">
              <a:latin typeface="Arial"/>
              <a:cs typeface="Arial"/>
            </a:endParaRPr>
          </a:p>
        </p:txBody>
      </p:sp>
      <p:sp>
        <p:nvSpPr>
          <p:cNvPr id="3" name="Content Placeholder 2"/>
          <p:cNvSpPr>
            <a:spLocks noGrp="1"/>
          </p:cNvSpPr>
          <p:nvPr>
            <p:ph idx="1"/>
          </p:nvPr>
        </p:nvSpPr>
        <p:spPr>
          <a:xfrm>
            <a:off x="605727" y="2940050"/>
            <a:ext cx="8868843" cy="2743200"/>
          </a:xfrm>
        </p:spPr>
        <p:txBody>
          <a:bodyPr>
            <a:normAutofit lnSpcReduction="10000"/>
          </a:bodyPr>
          <a:lstStyle/>
          <a:p>
            <a:pPr marL="0" indent="0">
              <a:spcBef>
                <a:spcPts val="0"/>
              </a:spcBef>
              <a:buNone/>
            </a:pPr>
            <a:r>
              <a:rPr lang="en-US" dirty="0">
                <a:latin typeface="Adobe Caslon Pro"/>
                <a:cs typeface="Adobe Caslon Pro"/>
              </a:rPr>
              <a:t>function sum($a, $b) {</a:t>
            </a:r>
          </a:p>
          <a:p>
            <a:pPr marL="0" lvl="1" indent="0">
              <a:spcBef>
                <a:spcPts val="0"/>
              </a:spcBef>
              <a:buNone/>
            </a:pPr>
            <a:r>
              <a:rPr lang="en-US" dirty="0">
                <a:latin typeface="Adobe Caslon Pro"/>
                <a:cs typeface="Adobe Caslon Pro"/>
              </a:rPr>
              <a:t>	return $a + $b;</a:t>
            </a:r>
          </a:p>
          <a:p>
            <a:pPr marL="0" indent="0">
              <a:spcBef>
                <a:spcPts val="0"/>
              </a:spcBef>
              <a:buNone/>
            </a:pPr>
            <a:r>
              <a:rPr lang="en-US" dirty="0">
                <a:latin typeface="Adobe Caslon Pro"/>
                <a:cs typeface="Adobe Caslon Pro"/>
              </a:rPr>
              <a:t>}</a:t>
            </a:r>
          </a:p>
          <a:p>
            <a:pPr marL="0" indent="0">
              <a:spcBef>
                <a:spcPts val="0"/>
              </a:spcBef>
              <a:buNone/>
            </a:pPr>
            <a:endParaRPr lang="en-US" dirty="0">
              <a:latin typeface="Adobe Caslon Pro"/>
              <a:cs typeface="Adobe Caslon Pro"/>
            </a:endParaRPr>
          </a:p>
          <a:p>
            <a:pPr marL="0" indent="0">
              <a:spcBef>
                <a:spcPts val="0"/>
              </a:spcBef>
              <a:buNone/>
            </a:pPr>
            <a:r>
              <a:rPr lang="en-US" dirty="0">
                <a:latin typeface="Adobe Caslon Pro"/>
                <a:cs typeface="Adobe Caslon Pro"/>
              </a:rPr>
              <a:t>function increment($a) {</a:t>
            </a:r>
          </a:p>
          <a:p>
            <a:pPr marL="0" lvl="1" indent="0">
              <a:spcBef>
                <a:spcPts val="0"/>
              </a:spcBef>
              <a:buNone/>
            </a:pPr>
            <a:r>
              <a:rPr lang="en-US" dirty="0">
                <a:latin typeface="Adobe Caslon Pro"/>
                <a:cs typeface="Adobe Caslon Pro"/>
              </a:rPr>
              <a:t>	$a++;</a:t>
            </a:r>
          </a:p>
          <a:p>
            <a:pPr marL="0" indent="0">
              <a:spcBef>
                <a:spcPts val="0"/>
              </a:spcBef>
              <a:buNone/>
            </a:pPr>
            <a:r>
              <a:rPr lang="en-US" dirty="0">
                <a:latin typeface="Adobe Caslon Pro"/>
                <a:cs typeface="Adobe Caslon Pro"/>
              </a:rPr>
              <a:t>}</a:t>
            </a:r>
          </a:p>
          <a:p>
            <a:pPr marL="0" indent="0">
              <a:spcBef>
                <a:spcPts val="0"/>
              </a:spcBef>
              <a:buNone/>
            </a:pPr>
            <a:endParaRPr lang="en-US" dirty="0">
              <a:latin typeface="Adobe Caslon Pro"/>
              <a:cs typeface="Adobe Caslon Pro"/>
            </a:endParaRPr>
          </a:p>
        </p:txBody>
      </p:sp>
      <p:sp>
        <p:nvSpPr>
          <p:cNvPr id="4" name="TextBox 3">
            <a:extLst>
              <a:ext uri="{FF2B5EF4-FFF2-40B4-BE49-F238E27FC236}">
                <a16:creationId xmlns:a16="http://schemas.microsoft.com/office/drawing/2014/main" id="{5ED5E3E4-D11C-FD40-88C1-3C90ACBE2C59}"/>
              </a:ext>
            </a:extLst>
          </p:cNvPr>
          <p:cNvSpPr txBox="1"/>
          <p:nvPr/>
        </p:nvSpPr>
        <p:spPr>
          <a:xfrm>
            <a:off x="469900" y="1660022"/>
            <a:ext cx="1828800" cy="381000"/>
          </a:xfrm>
          <a:prstGeom prst="rect">
            <a:avLst/>
          </a:prstGeom>
          <a:noFill/>
        </p:spPr>
        <p:txBody>
          <a:bodyPr wrap="square" rtlCol="0">
            <a:spAutoFit/>
          </a:bodyPr>
          <a:lstStyle/>
          <a:p>
            <a:r>
              <a:rPr lang="en-US" dirty="0"/>
              <a:t>Examples: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1A9C-C3A5-914A-9D73-E4B1345BEB94}"/>
              </a:ext>
            </a:extLst>
          </p:cNvPr>
          <p:cNvSpPr>
            <a:spLocks noGrp="1"/>
          </p:cNvSpPr>
          <p:nvPr>
            <p:ph type="title"/>
          </p:nvPr>
        </p:nvSpPr>
        <p:spPr/>
        <p:txBody>
          <a:bodyPr/>
          <a:lstStyle/>
          <a:p>
            <a:r>
              <a:rPr lang="en-US" dirty="0"/>
              <a:t>Functions</a:t>
            </a:r>
          </a:p>
        </p:txBody>
      </p:sp>
      <p:pic>
        <p:nvPicPr>
          <p:cNvPr id="5" name="Content Placeholder 4">
            <a:extLst>
              <a:ext uri="{FF2B5EF4-FFF2-40B4-BE49-F238E27FC236}">
                <a16:creationId xmlns:a16="http://schemas.microsoft.com/office/drawing/2014/main" id="{1D78F733-AB7F-C743-865E-AF2A24E2F7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0349" y="4235450"/>
            <a:ext cx="4419600" cy="2424545"/>
          </a:xfrm>
        </p:spPr>
      </p:pic>
      <p:sp>
        <p:nvSpPr>
          <p:cNvPr id="6" name="TextBox 5">
            <a:extLst>
              <a:ext uri="{FF2B5EF4-FFF2-40B4-BE49-F238E27FC236}">
                <a16:creationId xmlns:a16="http://schemas.microsoft.com/office/drawing/2014/main" id="{921B0AEF-4218-B643-BF31-51B0A9F616E1}"/>
              </a:ext>
            </a:extLst>
          </p:cNvPr>
          <p:cNvSpPr txBox="1"/>
          <p:nvPr/>
        </p:nvSpPr>
        <p:spPr>
          <a:xfrm>
            <a:off x="1003300" y="6978650"/>
            <a:ext cx="6946902" cy="369332"/>
          </a:xfrm>
          <a:prstGeom prst="rect">
            <a:avLst/>
          </a:prstGeom>
          <a:noFill/>
        </p:spPr>
        <p:txBody>
          <a:bodyPr wrap="none" rtlCol="0">
            <a:spAutoFit/>
          </a:bodyPr>
          <a:lstStyle/>
          <a:p>
            <a:r>
              <a:rPr lang="en-US" dirty="0"/>
              <a:t>Resource: https://www.w3schools.com/</a:t>
            </a:r>
            <a:r>
              <a:rPr lang="en-US" dirty="0" err="1"/>
              <a:t>php</a:t>
            </a:r>
            <a:r>
              <a:rPr lang="en-US" dirty="0"/>
              <a:t>/</a:t>
            </a:r>
            <a:r>
              <a:rPr lang="en-US" dirty="0" err="1"/>
              <a:t>php_functions.asp</a:t>
            </a:r>
            <a:endParaRPr lang="en-US" dirty="0"/>
          </a:p>
        </p:txBody>
      </p:sp>
      <p:sp>
        <p:nvSpPr>
          <p:cNvPr id="7" name="Rectangle 6">
            <a:extLst>
              <a:ext uri="{FF2B5EF4-FFF2-40B4-BE49-F238E27FC236}">
                <a16:creationId xmlns:a16="http://schemas.microsoft.com/office/drawing/2014/main" id="{09462541-768F-D040-BA94-17CED3C621DF}"/>
              </a:ext>
            </a:extLst>
          </p:cNvPr>
          <p:cNvSpPr/>
          <p:nvPr/>
        </p:nvSpPr>
        <p:spPr>
          <a:xfrm>
            <a:off x="1003300" y="1628361"/>
            <a:ext cx="8305800" cy="2862322"/>
          </a:xfrm>
          <a:prstGeom prst="rect">
            <a:avLst/>
          </a:prstGeom>
        </p:spPr>
        <p:txBody>
          <a:bodyPr wrap="square">
            <a:spAutoFit/>
          </a:bodyPr>
          <a:lstStyle/>
          <a:p>
            <a:r>
              <a:rPr lang="en-US" dirty="0">
                <a:solidFill>
                  <a:srgbClr val="000000"/>
                </a:solidFill>
                <a:latin typeface="Verdana" panose="020B0604030504040204" pitchFamily="34" charset="0"/>
              </a:rPr>
              <a:t>- Besides the built-in PHP functions, we can create our own functions.</a:t>
            </a:r>
          </a:p>
          <a:p>
            <a:endParaRPr lang="en-US" dirty="0">
              <a:solidFill>
                <a:srgbClr val="000000"/>
              </a:solidFill>
              <a:latin typeface="Verdana" panose="020B0604030504040204" pitchFamily="34" charset="0"/>
            </a:endParaRPr>
          </a:p>
          <a:p>
            <a:pPr marL="285750" indent="-285750">
              <a:buFontTx/>
              <a:buChar char="-"/>
            </a:pPr>
            <a:r>
              <a:rPr lang="en-US" dirty="0">
                <a:solidFill>
                  <a:srgbClr val="000000"/>
                </a:solidFill>
                <a:latin typeface="Verdana" panose="020B0604030504040204" pitchFamily="34" charset="0"/>
              </a:rPr>
              <a:t>A function is a block of statements that can be used repeatedly in a  </a:t>
            </a:r>
          </a:p>
          <a:p>
            <a:r>
              <a:rPr lang="en-US" dirty="0">
                <a:solidFill>
                  <a:srgbClr val="000000"/>
                </a:solidFill>
                <a:latin typeface="Verdana" panose="020B0604030504040204" pitchFamily="34" charset="0"/>
              </a:rPr>
              <a:t>    program.</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 function will not execute immediately when a page loads.</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 function will be executed by a call to the function.</a:t>
            </a:r>
          </a:p>
          <a:p>
            <a:br>
              <a:rPr lang="en-US" dirty="0"/>
            </a:br>
            <a:endParaRPr lang="en-US" dirty="0"/>
          </a:p>
        </p:txBody>
      </p:sp>
    </p:spTree>
    <p:extLst>
      <p:ext uri="{BB962C8B-B14F-4D97-AF65-F5344CB8AC3E}">
        <p14:creationId xmlns:p14="http://schemas.microsoft.com/office/powerpoint/2010/main" val="3350908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6DF7-0F3F-0348-8854-B573414D796D}"/>
              </a:ext>
            </a:extLst>
          </p:cNvPr>
          <p:cNvSpPr>
            <a:spLocks noGrp="1"/>
          </p:cNvSpPr>
          <p:nvPr>
            <p:ph type="title"/>
          </p:nvPr>
        </p:nvSpPr>
        <p:spPr/>
        <p:txBody>
          <a:bodyPr/>
          <a:lstStyle/>
          <a:p>
            <a:r>
              <a:rPr lang="en-US" dirty="0"/>
              <a:t>PHP Function Arguments</a:t>
            </a:r>
          </a:p>
        </p:txBody>
      </p:sp>
      <p:sp>
        <p:nvSpPr>
          <p:cNvPr id="3" name="Content Placeholder 2">
            <a:extLst>
              <a:ext uri="{FF2B5EF4-FFF2-40B4-BE49-F238E27FC236}">
                <a16:creationId xmlns:a16="http://schemas.microsoft.com/office/drawing/2014/main" id="{62DCF067-81F7-A94A-A20C-5F025CF42FF1}"/>
              </a:ext>
            </a:extLst>
          </p:cNvPr>
          <p:cNvSpPr>
            <a:spLocks noGrp="1"/>
          </p:cNvSpPr>
          <p:nvPr>
            <p:ph idx="1"/>
          </p:nvPr>
        </p:nvSpPr>
        <p:spPr/>
        <p:txBody>
          <a:bodyPr/>
          <a:lstStyle/>
          <a:p>
            <a:r>
              <a:rPr lang="en-US" dirty="0"/>
              <a:t>Information can be passed to functions through arguments. An argument is just like a variable.</a:t>
            </a:r>
          </a:p>
          <a:p>
            <a:r>
              <a:rPr lang="en-US" dirty="0"/>
              <a:t>Arguments are specified after the function name, inside the parentheses. You can add as many arguments as you want, just separate them with a comma.</a:t>
            </a:r>
          </a:p>
          <a:p>
            <a:endParaRPr lang="en-US" dirty="0"/>
          </a:p>
        </p:txBody>
      </p:sp>
      <p:pic>
        <p:nvPicPr>
          <p:cNvPr id="5" name="Picture 4">
            <a:extLst>
              <a:ext uri="{FF2B5EF4-FFF2-40B4-BE49-F238E27FC236}">
                <a16:creationId xmlns:a16="http://schemas.microsoft.com/office/drawing/2014/main" id="{4A49E8AF-F45F-1D40-A62C-614F8475A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900" y="4159250"/>
            <a:ext cx="3962400" cy="2869223"/>
          </a:xfrm>
          <a:prstGeom prst="rect">
            <a:avLst/>
          </a:prstGeom>
        </p:spPr>
      </p:pic>
      <p:sp>
        <p:nvSpPr>
          <p:cNvPr id="6" name="TextBox 5">
            <a:extLst>
              <a:ext uri="{FF2B5EF4-FFF2-40B4-BE49-F238E27FC236}">
                <a16:creationId xmlns:a16="http://schemas.microsoft.com/office/drawing/2014/main" id="{460E6120-425B-974F-88AA-9F3E6ACA1B27}"/>
              </a:ext>
            </a:extLst>
          </p:cNvPr>
          <p:cNvSpPr txBox="1"/>
          <p:nvPr/>
        </p:nvSpPr>
        <p:spPr>
          <a:xfrm>
            <a:off x="1003300" y="7208371"/>
            <a:ext cx="6946902" cy="369332"/>
          </a:xfrm>
          <a:prstGeom prst="rect">
            <a:avLst/>
          </a:prstGeom>
          <a:noFill/>
        </p:spPr>
        <p:txBody>
          <a:bodyPr wrap="none" rtlCol="0">
            <a:spAutoFit/>
          </a:bodyPr>
          <a:lstStyle/>
          <a:p>
            <a:r>
              <a:rPr lang="en-US" dirty="0"/>
              <a:t>Resource: https://www.w3schools.com/</a:t>
            </a:r>
            <a:r>
              <a:rPr lang="en-US" dirty="0" err="1"/>
              <a:t>php</a:t>
            </a:r>
            <a:r>
              <a:rPr lang="en-US" dirty="0"/>
              <a:t>/</a:t>
            </a:r>
            <a:r>
              <a:rPr lang="en-US" dirty="0" err="1"/>
              <a:t>php_functions.asp</a:t>
            </a:r>
            <a:endParaRPr lang="en-US" dirty="0"/>
          </a:p>
        </p:txBody>
      </p:sp>
    </p:spTree>
    <p:extLst>
      <p:ext uri="{BB962C8B-B14F-4D97-AF65-F5344CB8AC3E}">
        <p14:creationId xmlns:p14="http://schemas.microsoft.com/office/powerpoint/2010/main" val="1681269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339090">
              <a:lnSpc>
                <a:spcPct val="100000"/>
              </a:lnSpc>
            </a:pPr>
            <a:r>
              <a:rPr sz="4400" dirty="0">
                <a:latin typeface="Arial"/>
                <a:cs typeface="Arial"/>
              </a:rPr>
              <a:t>Returning</a:t>
            </a:r>
            <a:r>
              <a:rPr sz="4400" spc="-10" dirty="0">
                <a:latin typeface="Arial"/>
                <a:cs typeface="Arial"/>
              </a:rPr>
              <a:t> </a:t>
            </a:r>
            <a:r>
              <a:rPr sz="4400" spc="0" dirty="0">
                <a:latin typeface="Arial"/>
                <a:cs typeface="Arial"/>
              </a:rPr>
              <a:t>References</a:t>
            </a:r>
            <a:endParaRPr sz="4400">
              <a:latin typeface="Arial"/>
              <a:cs typeface="Arial"/>
            </a:endParaRPr>
          </a:p>
        </p:txBody>
      </p:sp>
      <p:sp>
        <p:nvSpPr>
          <p:cNvPr id="3" name="Content Placeholder 2"/>
          <p:cNvSpPr>
            <a:spLocks noGrp="1"/>
          </p:cNvSpPr>
          <p:nvPr>
            <p:ph idx="1"/>
          </p:nvPr>
        </p:nvSpPr>
        <p:spPr>
          <a:xfrm>
            <a:off x="605728" y="1763185"/>
            <a:ext cx="9236772" cy="4785783"/>
          </a:xfrm>
        </p:spPr>
        <p:txBody>
          <a:bodyPr>
            <a:normAutofit/>
          </a:bodyPr>
          <a:lstStyle/>
          <a:p>
            <a:pPr marL="12700" marR="12700">
              <a:lnSpc>
                <a:spcPts val="3579"/>
              </a:lnSpc>
            </a:pPr>
            <a:r>
              <a:rPr lang="en-US" sz="2800" spc="-10" dirty="0">
                <a:cs typeface="Arial"/>
              </a:rPr>
              <a:t>T</a:t>
            </a:r>
            <a:r>
              <a:rPr lang="en-US" sz="2800" dirty="0">
                <a:cs typeface="Arial"/>
              </a:rPr>
              <a:t>he</a:t>
            </a:r>
            <a:r>
              <a:rPr lang="en-US" sz="2800" spc="-5" dirty="0">
                <a:cs typeface="Arial"/>
              </a:rPr>
              <a:t> </a:t>
            </a:r>
            <a:r>
              <a:rPr lang="en-US" sz="2800" dirty="0">
                <a:cs typeface="Arial"/>
              </a:rPr>
              <a:t>caller</a:t>
            </a:r>
            <a:r>
              <a:rPr lang="en-US" sz="2800" spc="-10" dirty="0">
                <a:cs typeface="Arial"/>
              </a:rPr>
              <a:t> </a:t>
            </a:r>
            <a:r>
              <a:rPr lang="en-US" sz="2800" dirty="0">
                <a:cs typeface="Arial"/>
              </a:rPr>
              <a:t>must</a:t>
            </a:r>
            <a:r>
              <a:rPr lang="en-US" sz="2800" spc="-10" dirty="0">
                <a:cs typeface="Arial"/>
              </a:rPr>
              <a:t> </a:t>
            </a:r>
            <a:r>
              <a:rPr lang="en-US" sz="2800" dirty="0">
                <a:cs typeface="Arial"/>
              </a:rPr>
              <a:t>expect</a:t>
            </a:r>
            <a:r>
              <a:rPr lang="en-US" sz="2800" spc="-5" dirty="0">
                <a:cs typeface="Arial"/>
              </a:rPr>
              <a:t> </a:t>
            </a:r>
            <a:r>
              <a:rPr lang="en-US" sz="2800" dirty="0">
                <a:cs typeface="Arial"/>
              </a:rPr>
              <a:t>a</a:t>
            </a:r>
            <a:r>
              <a:rPr lang="en-US" sz="2800" spc="-5" dirty="0">
                <a:cs typeface="Arial"/>
              </a:rPr>
              <a:t> </a:t>
            </a:r>
            <a:r>
              <a:rPr lang="en-US" sz="2800" dirty="0">
                <a:cs typeface="Arial"/>
              </a:rPr>
              <a:t>refe</a:t>
            </a:r>
            <a:r>
              <a:rPr lang="en-US" sz="2800" spc="-10" dirty="0">
                <a:cs typeface="Arial"/>
              </a:rPr>
              <a:t>r</a:t>
            </a:r>
            <a:r>
              <a:rPr lang="en-US" sz="2800" dirty="0">
                <a:cs typeface="Arial"/>
              </a:rPr>
              <a:t>ence</a:t>
            </a:r>
            <a:r>
              <a:rPr lang="en-US" sz="2800" spc="-5" dirty="0">
                <a:cs typeface="Arial"/>
              </a:rPr>
              <a:t> </a:t>
            </a:r>
            <a:r>
              <a:rPr lang="en-US" sz="2800" dirty="0">
                <a:cs typeface="Arial"/>
              </a:rPr>
              <a:t>being returned!</a:t>
            </a:r>
          </a:p>
          <a:p>
            <a:pPr marL="0" indent="0">
              <a:spcBef>
                <a:spcPts val="0"/>
              </a:spcBef>
              <a:buNone/>
            </a:pPr>
            <a:endParaRPr lang="en-US" dirty="0">
              <a:latin typeface="Adobe Caslon Pro"/>
              <a:cs typeface="Adobe Caslon Pro"/>
            </a:endParaRPr>
          </a:p>
          <a:p>
            <a:pPr marL="0" indent="0">
              <a:spcBef>
                <a:spcPts val="0"/>
              </a:spcBef>
              <a:buNone/>
            </a:pPr>
            <a:r>
              <a:rPr lang="en-US" dirty="0">
                <a:latin typeface="Adobe Caslon Pro"/>
                <a:cs typeface="Adobe Caslon Pro"/>
              </a:rPr>
              <a:t>function &amp;</a:t>
            </a:r>
            <a:r>
              <a:rPr lang="en-US" dirty="0" err="1">
                <a:latin typeface="Adobe Caslon Pro"/>
                <a:cs typeface="Adobe Caslon Pro"/>
              </a:rPr>
              <a:t>get_array_elem</a:t>
            </a:r>
            <a:r>
              <a:rPr lang="en-US" dirty="0">
                <a:latin typeface="Adobe Caslon Pro"/>
                <a:cs typeface="Adobe Caslon Pro"/>
              </a:rPr>
              <a:t>(&amp;$</a:t>
            </a:r>
            <a:r>
              <a:rPr lang="en-US" dirty="0" err="1">
                <a:latin typeface="Adobe Caslon Pro"/>
                <a:cs typeface="Adobe Caslon Pro"/>
              </a:rPr>
              <a:t>arr</a:t>
            </a:r>
            <a:r>
              <a:rPr lang="en-US" dirty="0">
                <a:latin typeface="Adobe Caslon Pro"/>
                <a:cs typeface="Adobe Caslon Pro"/>
              </a:rPr>
              <a:t>, $</a:t>
            </a:r>
            <a:r>
              <a:rPr lang="en-US" dirty="0" err="1">
                <a:latin typeface="Adobe Caslon Pro"/>
                <a:cs typeface="Adobe Caslon Pro"/>
              </a:rPr>
              <a:t>i</a:t>
            </a:r>
            <a:r>
              <a:rPr lang="en-US" dirty="0">
                <a:latin typeface="Adobe Caslon Pro"/>
                <a:cs typeface="Adobe Caslon Pro"/>
              </a:rPr>
              <a:t>) {</a:t>
            </a:r>
          </a:p>
          <a:p>
            <a:pPr marL="0" lvl="1" indent="0">
              <a:spcBef>
                <a:spcPts val="0"/>
              </a:spcBef>
              <a:buNone/>
            </a:pPr>
            <a:r>
              <a:rPr lang="en-US" dirty="0">
                <a:latin typeface="Adobe Caslon Pro"/>
                <a:cs typeface="Adobe Caslon Pro"/>
              </a:rPr>
              <a:t>	return $</a:t>
            </a:r>
            <a:r>
              <a:rPr lang="en-US" dirty="0" err="1">
                <a:latin typeface="Adobe Caslon Pro"/>
                <a:cs typeface="Adobe Caslon Pro"/>
              </a:rPr>
              <a:t>arr</a:t>
            </a:r>
            <a:r>
              <a:rPr lang="en-US" dirty="0">
                <a:latin typeface="Adobe Caslon Pro"/>
                <a:cs typeface="Adobe Caslon Pro"/>
              </a:rPr>
              <a:t>[$</a:t>
            </a:r>
            <a:r>
              <a:rPr lang="en-US" dirty="0" err="1">
                <a:latin typeface="Adobe Caslon Pro"/>
                <a:cs typeface="Adobe Caslon Pro"/>
              </a:rPr>
              <a:t>i</a:t>
            </a:r>
            <a:r>
              <a:rPr lang="en-US" dirty="0">
                <a:latin typeface="Adobe Caslon Pro"/>
                <a:cs typeface="Adobe Caslon Pro"/>
              </a:rPr>
              <a:t>];</a:t>
            </a:r>
          </a:p>
          <a:p>
            <a:pPr marL="0" indent="0">
              <a:spcBef>
                <a:spcPts val="0"/>
              </a:spcBef>
              <a:buNone/>
            </a:pPr>
            <a:r>
              <a:rPr lang="en-US" dirty="0">
                <a:latin typeface="Adobe Caslon Pro"/>
                <a:cs typeface="Adobe Caslon Pro"/>
              </a:rPr>
              <a:t>}</a:t>
            </a:r>
            <a:endParaRPr lang="en-US" sz="900" dirty="0"/>
          </a:p>
          <a:p>
            <a:pPr marL="0" indent="0">
              <a:spcBef>
                <a:spcPts val="0"/>
              </a:spcBef>
              <a:buNone/>
            </a:pPr>
            <a:endParaRPr lang="en-US" sz="2800" dirty="0">
              <a:latin typeface="Adobe Caslon Pro"/>
              <a:cs typeface="Adobe Caslon Pro"/>
            </a:endParaRPr>
          </a:p>
          <a:p>
            <a:pPr marL="0" indent="0">
              <a:spcBef>
                <a:spcPts val="0"/>
              </a:spcBef>
              <a:buNone/>
            </a:pPr>
            <a:r>
              <a:rPr lang="en-US" sz="2800" dirty="0">
                <a:latin typeface="Adobe Caslon Pro"/>
                <a:cs typeface="Adobe Caslon Pro"/>
              </a:rPr>
              <a:t>//</a:t>
            </a:r>
            <a:r>
              <a:rPr lang="en-US" sz="2800" spc="-10" dirty="0">
                <a:latin typeface="Adobe Caslon Pro"/>
                <a:cs typeface="Adobe Caslon Pro"/>
              </a:rPr>
              <a:t> </a:t>
            </a:r>
            <a:r>
              <a:rPr lang="en-US" sz="2800" dirty="0">
                <a:latin typeface="Adobe Caslon Pro"/>
                <a:cs typeface="Adobe Caslon Pro"/>
              </a:rPr>
              <a:t>Only</a:t>
            </a:r>
            <a:r>
              <a:rPr lang="en-US" sz="2800" spc="-5" dirty="0">
                <a:latin typeface="Adobe Caslon Pro"/>
                <a:cs typeface="Adobe Caslon Pro"/>
              </a:rPr>
              <a:t> </a:t>
            </a:r>
            <a:r>
              <a:rPr lang="en-US" sz="2800" dirty="0">
                <a:latin typeface="Adobe Caslon Pro"/>
                <a:cs typeface="Adobe Caslon Pro"/>
              </a:rPr>
              <a:t>assigns</a:t>
            </a:r>
            <a:r>
              <a:rPr lang="en-US" sz="2800" spc="-5" dirty="0">
                <a:latin typeface="Adobe Caslon Pro"/>
                <a:cs typeface="Adobe Caslon Pro"/>
              </a:rPr>
              <a:t> </a:t>
            </a:r>
            <a:r>
              <a:rPr lang="en-US" sz="2800" dirty="0">
                <a:latin typeface="Adobe Caslon Pro"/>
                <a:cs typeface="Adobe Caslon Pro"/>
              </a:rPr>
              <a:t>a</a:t>
            </a:r>
            <a:r>
              <a:rPr lang="en-US" sz="2800" spc="25" dirty="0">
                <a:latin typeface="Adobe Caslon Pro"/>
                <a:cs typeface="Adobe Caslon Pro"/>
              </a:rPr>
              <a:t> </a:t>
            </a:r>
            <a:r>
              <a:rPr lang="en-US" sz="2800" i="1" dirty="0">
                <a:latin typeface="Adobe Caslon Pro"/>
                <a:cs typeface="Adobe Caslon Pro"/>
              </a:rPr>
              <a:t>copy </a:t>
            </a:r>
            <a:r>
              <a:rPr lang="en-US" sz="2800" dirty="0">
                <a:latin typeface="Adobe Caslon Pro"/>
                <a:cs typeface="Adobe Caslon Pro"/>
              </a:rPr>
              <a:t>of</a:t>
            </a:r>
            <a:r>
              <a:rPr lang="en-US" sz="2800" spc="-5" dirty="0">
                <a:latin typeface="Adobe Caslon Pro"/>
                <a:cs typeface="Adobe Caslon Pro"/>
              </a:rPr>
              <a:t> </a:t>
            </a:r>
            <a:r>
              <a:rPr lang="en-US" sz="2800" dirty="0">
                <a:latin typeface="Adobe Caslon Pro"/>
                <a:cs typeface="Adobe Caslon Pro"/>
              </a:rPr>
              <a:t>$a[42]</a:t>
            </a:r>
          </a:p>
          <a:p>
            <a:pPr marL="0" indent="0">
              <a:spcBef>
                <a:spcPts val="0"/>
              </a:spcBef>
              <a:buNone/>
            </a:pPr>
            <a:r>
              <a:rPr lang="en-US" sz="2800" dirty="0">
                <a:latin typeface="Adobe Caslon Pro"/>
                <a:cs typeface="Adobe Caslon Pro"/>
              </a:rPr>
              <a:t>$foo</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err="1">
                <a:latin typeface="Adobe Caslon Pro"/>
                <a:cs typeface="Adobe Caslon Pro"/>
              </a:rPr>
              <a:t>get_array_elem</a:t>
            </a:r>
            <a:r>
              <a:rPr lang="en-US" sz="2800" dirty="0">
                <a:latin typeface="Adobe Caslon Pro"/>
                <a:cs typeface="Adobe Caslon Pro"/>
              </a:rPr>
              <a:t>($a,</a:t>
            </a:r>
            <a:r>
              <a:rPr lang="en-US" sz="2800" spc="-15" dirty="0">
                <a:latin typeface="Adobe Caslon Pro"/>
                <a:cs typeface="Adobe Caslon Pro"/>
              </a:rPr>
              <a:t> </a:t>
            </a:r>
            <a:r>
              <a:rPr lang="en-US" sz="2800" dirty="0">
                <a:latin typeface="Adobe Caslon Pro"/>
                <a:cs typeface="Adobe Caslon Pro"/>
              </a:rPr>
              <a:t>42);</a:t>
            </a:r>
            <a:endParaRPr lang="en-US" sz="1050" dirty="0">
              <a:latin typeface="Adobe Caslon Pro"/>
              <a:cs typeface="Adobe Caslon Pro"/>
            </a:endParaRPr>
          </a:p>
          <a:p>
            <a:pPr marL="0" indent="0">
              <a:spcBef>
                <a:spcPts val="0"/>
              </a:spcBef>
              <a:buNone/>
            </a:pPr>
            <a:endParaRPr lang="en-US" sz="2800" dirty="0">
              <a:latin typeface="Adobe Caslon Pro"/>
              <a:cs typeface="Adobe Caslon Pro"/>
            </a:endParaRPr>
          </a:p>
          <a:p>
            <a:pPr marL="0" indent="0">
              <a:spcBef>
                <a:spcPts val="0"/>
              </a:spcBef>
              <a:buNone/>
            </a:pPr>
            <a:r>
              <a:rPr lang="en-US" sz="2800" dirty="0">
                <a:latin typeface="Adobe Caslon Pro"/>
                <a:cs typeface="Adobe Caslon Pro"/>
              </a:rPr>
              <a:t>//</a:t>
            </a:r>
            <a:r>
              <a:rPr lang="en-US" sz="2800" spc="-185" dirty="0">
                <a:latin typeface="Adobe Caslon Pro"/>
                <a:cs typeface="Adobe Caslon Pro"/>
              </a:rPr>
              <a:t> </a:t>
            </a:r>
            <a:r>
              <a:rPr lang="en-US" sz="2800" dirty="0">
                <a:latin typeface="Adobe Caslon Pro"/>
                <a:cs typeface="Adobe Caslon Pro"/>
              </a:rPr>
              <a:t>Assigns</a:t>
            </a:r>
            <a:r>
              <a:rPr lang="en-US" sz="2800" spc="-5" dirty="0">
                <a:latin typeface="Adobe Caslon Pro"/>
                <a:cs typeface="Adobe Caslon Pro"/>
              </a:rPr>
              <a:t> </a:t>
            </a:r>
            <a:r>
              <a:rPr lang="en-US" sz="2800" dirty="0">
                <a:latin typeface="Adobe Caslon Pro"/>
                <a:cs typeface="Adobe Caslon Pro"/>
              </a:rPr>
              <a:t>the</a:t>
            </a:r>
            <a:r>
              <a:rPr lang="en-US" sz="2800" spc="-5" dirty="0">
                <a:latin typeface="Adobe Caslon Pro"/>
                <a:cs typeface="Adobe Caslon Pro"/>
              </a:rPr>
              <a:t> </a:t>
            </a:r>
            <a:r>
              <a:rPr lang="en-US" sz="2800" dirty="0">
                <a:latin typeface="Adobe Caslon Pro"/>
                <a:cs typeface="Adobe Caslon Pro"/>
              </a:rPr>
              <a:t>same</a:t>
            </a:r>
            <a:r>
              <a:rPr lang="en-US" sz="2800" spc="25" dirty="0">
                <a:latin typeface="Adobe Caslon Pro"/>
                <a:cs typeface="Adobe Caslon Pro"/>
              </a:rPr>
              <a:t> </a:t>
            </a:r>
            <a:r>
              <a:rPr lang="en-US" sz="2800" i="1" dirty="0">
                <a:latin typeface="Adobe Caslon Pro"/>
                <a:cs typeface="Adobe Caslon Pro"/>
              </a:rPr>
              <a:t>reference</a:t>
            </a:r>
            <a:r>
              <a:rPr lang="en-US" sz="2800" i="1" spc="10" dirty="0">
                <a:latin typeface="Adobe Caslon Pro"/>
                <a:cs typeface="Adobe Caslon Pro"/>
              </a:rPr>
              <a:t> </a:t>
            </a:r>
            <a:r>
              <a:rPr lang="en-US" sz="2800" dirty="0">
                <a:latin typeface="Adobe Caslon Pro"/>
                <a:cs typeface="Adobe Caslon Pro"/>
              </a:rPr>
              <a:t>as</a:t>
            </a:r>
            <a:r>
              <a:rPr lang="en-US" sz="2800" spc="-5" dirty="0">
                <a:latin typeface="Adobe Caslon Pro"/>
                <a:cs typeface="Adobe Caslon Pro"/>
              </a:rPr>
              <a:t> </a:t>
            </a:r>
            <a:r>
              <a:rPr lang="en-US" sz="2800" dirty="0">
                <a:latin typeface="Adobe Caslon Pro"/>
                <a:cs typeface="Adobe Caslon Pro"/>
              </a:rPr>
              <a:t>$a[42]</a:t>
            </a:r>
          </a:p>
          <a:p>
            <a:pPr marL="0" indent="0">
              <a:spcBef>
                <a:spcPts val="0"/>
              </a:spcBef>
              <a:buNone/>
            </a:pPr>
            <a:r>
              <a:rPr lang="en-US" sz="2800" dirty="0">
                <a:latin typeface="Adobe Caslon Pro"/>
                <a:cs typeface="Adobe Caslon Pro"/>
              </a:rPr>
              <a:t>$foo</a:t>
            </a:r>
            <a:r>
              <a:rPr lang="en-US" sz="2800" spc="-5" dirty="0">
                <a:latin typeface="Adobe Caslon Pro"/>
                <a:cs typeface="Adobe Caslon Pro"/>
              </a:rPr>
              <a:t> </a:t>
            </a:r>
            <a:r>
              <a:rPr lang="en-US" sz="2800" dirty="0">
                <a:latin typeface="Adobe Caslon Pro"/>
                <a:cs typeface="Adobe Caslon Pro"/>
              </a:rPr>
              <a:t>= &amp;</a:t>
            </a:r>
            <a:r>
              <a:rPr lang="en-US" sz="2800" dirty="0" err="1">
                <a:latin typeface="Adobe Caslon Pro"/>
                <a:cs typeface="Adobe Caslon Pro"/>
              </a:rPr>
              <a:t>get_array_elem</a:t>
            </a:r>
            <a:r>
              <a:rPr lang="en-US" sz="2800" dirty="0">
                <a:latin typeface="Adobe Caslon Pro"/>
                <a:cs typeface="Adobe Caslon Pro"/>
              </a:rPr>
              <a:t>($a,</a:t>
            </a:r>
            <a:r>
              <a:rPr lang="en-US" sz="2800" spc="-15" dirty="0">
                <a:latin typeface="Adobe Caslon Pro"/>
                <a:cs typeface="Adobe Caslon Pro"/>
              </a:rPr>
              <a:t> </a:t>
            </a:r>
            <a:r>
              <a:rPr lang="en-US" sz="2800" dirty="0">
                <a:latin typeface="Adobe Caslon Pro"/>
                <a:cs typeface="Adobe Caslon Pro"/>
              </a:rPr>
              <a:t>42);</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528C-1A4B-0C4C-8072-E133F976DD9B}"/>
              </a:ext>
            </a:extLst>
          </p:cNvPr>
          <p:cNvSpPr>
            <a:spLocks noGrp="1"/>
          </p:cNvSpPr>
          <p:nvPr>
            <p:ph type="title"/>
          </p:nvPr>
        </p:nvSpPr>
        <p:spPr/>
        <p:txBody>
          <a:bodyPr/>
          <a:lstStyle/>
          <a:p>
            <a:r>
              <a:rPr lang="en-US" sz="4400" dirty="0"/>
              <a:t>PHP Default Argument Value</a:t>
            </a:r>
            <a:br>
              <a:rPr lang="en-US" dirty="0"/>
            </a:br>
            <a:endParaRPr lang="en-US" dirty="0"/>
          </a:p>
        </p:txBody>
      </p:sp>
      <p:pic>
        <p:nvPicPr>
          <p:cNvPr id="5" name="Content Placeholder 4">
            <a:extLst>
              <a:ext uri="{FF2B5EF4-FFF2-40B4-BE49-F238E27FC236}">
                <a16:creationId xmlns:a16="http://schemas.microsoft.com/office/drawing/2014/main" id="{AC393F0D-2DA5-2941-B310-CF400241D0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3300" y="2940049"/>
            <a:ext cx="7391400" cy="3672457"/>
          </a:xfrm>
        </p:spPr>
      </p:pic>
      <p:sp>
        <p:nvSpPr>
          <p:cNvPr id="6" name="Rectangle 5">
            <a:extLst>
              <a:ext uri="{FF2B5EF4-FFF2-40B4-BE49-F238E27FC236}">
                <a16:creationId xmlns:a16="http://schemas.microsoft.com/office/drawing/2014/main" id="{BC9097DE-04E6-EA45-B0B5-99E4CD0398E4}"/>
              </a:ext>
            </a:extLst>
          </p:cNvPr>
          <p:cNvSpPr/>
          <p:nvPr/>
        </p:nvSpPr>
        <p:spPr>
          <a:xfrm>
            <a:off x="605728" y="1339850"/>
            <a:ext cx="8474772" cy="923330"/>
          </a:xfrm>
          <a:prstGeom prst="rect">
            <a:avLst/>
          </a:prstGeom>
        </p:spPr>
        <p:txBody>
          <a:bodyPr wrap="square">
            <a:spAutoFit/>
          </a:bodyPr>
          <a:lstStyle/>
          <a:p>
            <a:r>
              <a:rPr lang="en-US" dirty="0">
                <a:solidFill>
                  <a:srgbClr val="000000"/>
                </a:solidFill>
                <a:latin typeface="Verdana" panose="020B0604030504040204" pitchFamily="34" charset="0"/>
              </a:rPr>
              <a:t>This example shows how to use a default parameter. If we call the function </a:t>
            </a:r>
            <a:r>
              <a:rPr lang="en-US" b="1" dirty="0" err="1">
                <a:solidFill>
                  <a:srgbClr val="000000"/>
                </a:solidFill>
                <a:latin typeface="Verdana" panose="020B0604030504040204" pitchFamily="34" charset="0"/>
              </a:rPr>
              <a:t>setHeight</a:t>
            </a:r>
            <a:r>
              <a:rPr lang="en-US" b="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without arguments it takes the default value as argument:</a:t>
            </a:r>
            <a:endParaRPr lang="en-US" dirty="0"/>
          </a:p>
        </p:txBody>
      </p:sp>
      <p:sp>
        <p:nvSpPr>
          <p:cNvPr id="7" name="TextBox 6">
            <a:extLst>
              <a:ext uri="{FF2B5EF4-FFF2-40B4-BE49-F238E27FC236}">
                <a16:creationId xmlns:a16="http://schemas.microsoft.com/office/drawing/2014/main" id="{C1C3068B-1CBA-A24C-B43B-44D68A61713F}"/>
              </a:ext>
            </a:extLst>
          </p:cNvPr>
          <p:cNvSpPr txBox="1"/>
          <p:nvPr/>
        </p:nvSpPr>
        <p:spPr>
          <a:xfrm>
            <a:off x="1003300" y="7208371"/>
            <a:ext cx="6946902" cy="369332"/>
          </a:xfrm>
          <a:prstGeom prst="rect">
            <a:avLst/>
          </a:prstGeom>
          <a:noFill/>
        </p:spPr>
        <p:txBody>
          <a:bodyPr wrap="none" rtlCol="0">
            <a:spAutoFit/>
          </a:bodyPr>
          <a:lstStyle/>
          <a:p>
            <a:r>
              <a:rPr lang="en-US" dirty="0"/>
              <a:t>Resource: https://www.w3schools.com/</a:t>
            </a:r>
            <a:r>
              <a:rPr lang="en-US" dirty="0" err="1"/>
              <a:t>php</a:t>
            </a:r>
            <a:r>
              <a:rPr lang="en-US" dirty="0"/>
              <a:t>/</a:t>
            </a:r>
            <a:r>
              <a:rPr lang="en-US" dirty="0" err="1"/>
              <a:t>php_functions.asp</a:t>
            </a:r>
            <a:endParaRPr lang="en-US" dirty="0"/>
          </a:p>
        </p:txBody>
      </p:sp>
    </p:spTree>
    <p:extLst>
      <p:ext uri="{BB962C8B-B14F-4D97-AF65-F5344CB8AC3E}">
        <p14:creationId xmlns:p14="http://schemas.microsoft.com/office/powerpoint/2010/main" val="2856456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650240">
              <a:lnSpc>
                <a:spcPct val="100000"/>
              </a:lnSpc>
            </a:pPr>
            <a:r>
              <a:rPr sz="4400" dirty="0">
                <a:latin typeface="Arial"/>
                <a:cs typeface="Arial"/>
              </a:rPr>
              <a:t>Default</a:t>
            </a:r>
            <a:r>
              <a:rPr sz="4400" spc="-15" dirty="0">
                <a:latin typeface="Arial"/>
                <a:cs typeface="Arial"/>
              </a:rPr>
              <a:t> </a:t>
            </a:r>
            <a:r>
              <a:rPr sz="4400" spc="0" dirty="0">
                <a:latin typeface="Arial"/>
                <a:cs typeface="Arial"/>
              </a:rPr>
              <a:t>Para</a:t>
            </a:r>
            <a:r>
              <a:rPr sz="4400" spc="-15" dirty="0">
                <a:latin typeface="Arial"/>
                <a:cs typeface="Arial"/>
              </a:rPr>
              <a:t>m</a:t>
            </a:r>
            <a:r>
              <a:rPr sz="4400" spc="0" dirty="0">
                <a:latin typeface="Arial"/>
                <a:cs typeface="Arial"/>
              </a:rPr>
              <a:t>eters</a:t>
            </a:r>
            <a:endParaRPr sz="4400">
              <a:latin typeface="Arial"/>
              <a:cs typeface="Arial"/>
            </a:endParaRPr>
          </a:p>
        </p:txBody>
      </p:sp>
      <p:sp>
        <p:nvSpPr>
          <p:cNvPr id="3" name="Content Placeholder 2"/>
          <p:cNvSpPr>
            <a:spLocks noGrp="1"/>
          </p:cNvSpPr>
          <p:nvPr>
            <p:ph idx="1"/>
          </p:nvPr>
        </p:nvSpPr>
        <p:spPr/>
        <p:txBody>
          <a:bodyPr/>
          <a:lstStyle/>
          <a:p>
            <a:pPr marL="12700" marR="12700">
              <a:lnSpc>
                <a:spcPct val="130100"/>
              </a:lnSpc>
            </a:pPr>
            <a:r>
              <a:rPr lang="en-US" sz="2800" dirty="0">
                <a:cs typeface="Arial"/>
              </a:rPr>
              <a:t>Defaults</a:t>
            </a:r>
            <a:r>
              <a:rPr lang="en-US" sz="2800" spc="-10" dirty="0">
                <a:cs typeface="Arial"/>
              </a:rPr>
              <a:t> </a:t>
            </a:r>
            <a:r>
              <a:rPr lang="en-US" sz="2800" dirty="0">
                <a:cs typeface="Arial"/>
              </a:rPr>
              <a:t>will</a:t>
            </a:r>
            <a:r>
              <a:rPr lang="en-US" sz="2800" spc="-5" dirty="0">
                <a:cs typeface="Arial"/>
              </a:rPr>
              <a:t> </a:t>
            </a:r>
            <a:r>
              <a:rPr lang="en-US" sz="2800" dirty="0">
                <a:cs typeface="Arial"/>
              </a:rPr>
              <a:t>be</a:t>
            </a:r>
            <a:r>
              <a:rPr lang="en-US" sz="2800" spc="-5" dirty="0">
                <a:cs typeface="Arial"/>
              </a:rPr>
              <a:t> </a:t>
            </a:r>
            <a:r>
              <a:rPr lang="en-US" sz="2800" dirty="0">
                <a:cs typeface="Arial"/>
              </a:rPr>
              <a:t>used</a:t>
            </a:r>
            <a:r>
              <a:rPr lang="en-US" sz="2800" spc="-5" dirty="0">
                <a:cs typeface="Arial"/>
              </a:rPr>
              <a:t> </a:t>
            </a:r>
            <a:r>
              <a:rPr lang="en-US" sz="2800" dirty="0">
                <a:cs typeface="Arial"/>
              </a:rPr>
              <a:t>if</a:t>
            </a:r>
            <a:r>
              <a:rPr lang="en-US" sz="2800" spc="-5" dirty="0">
                <a:cs typeface="Arial"/>
              </a:rPr>
              <a:t> </a:t>
            </a:r>
            <a:r>
              <a:rPr lang="en-US" sz="2800" dirty="0" err="1">
                <a:cs typeface="Arial"/>
              </a:rPr>
              <a:t>params</a:t>
            </a:r>
            <a:r>
              <a:rPr lang="en-US" sz="2800" spc="-5" dirty="0">
                <a:cs typeface="Arial"/>
              </a:rPr>
              <a:t> </a:t>
            </a:r>
            <a:r>
              <a:rPr lang="en-US" sz="2800" dirty="0">
                <a:cs typeface="Arial"/>
              </a:rPr>
              <a:t>omitted </a:t>
            </a:r>
          </a:p>
          <a:p>
            <a:pPr marL="12700" marR="12700">
              <a:lnSpc>
                <a:spcPct val="130100"/>
              </a:lnSpc>
            </a:pPr>
            <a:r>
              <a:rPr lang="en-US" sz="2800" dirty="0">
                <a:cs typeface="Arial"/>
              </a:rPr>
              <a:t>Must</a:t>
            </a:r>
            <a:r>
              <a:rPr lang="en-US" sz="2800" spc="-5" dirty="0">
                <a:cs typeface="Arial"/>
              </a:rPr>
              <a:t> </a:t>
            </a:r>
            <a:r>
              <a:rPr lang="en-US" sz="2800" dirty="0">
                <a:cs typeface="Arial"/>
              </a:rPr>
              <a:t>be</a:t>
            </a:r>
            <a:r>
              <a:rPr lang="en-US" sz="2800" spc="-5" dirty="0">
                <a:cs typeface="Arial"/>
              </a:rPr>
              <a:t> </a:t>
            </a:r>
            <a:r>
              <a:rPr lang="en-US" sz="2800" dirty="0">
                <a:cs typeface="Arial"/>
              </a:rPr>
              <a:t>declared</a:t>
            </a:r>
            <a:r>
              <a:rPr lang="en-US" sz="2800" spc="-5" dirty="0">
                <a:cs typeface="Arial"/>
              </a:rPr>
              <a:t> </a:t>
            </a:r>
            <a:r>
              <a:rPr lang="en-US" sz="2800" dirty="0">
                <a:cs typeface="Arial"/>
              </a:rPr>
              <a:t>after</a:t>
            </a:r>
            <a:r>
              <a:rPr lang="en-US" sz="2800" spc="-10" dirty="0">
                <a:cs typeface="Arial"/>
              </a:rPr>
              <a:t> </a:t>
            </a:r>
            <a:r>
              <a:rPr lang="en-US" sz="2800" dirty="0">
                <a:cs typeface="Arial"/>
              </a:rPr>
              <a:t>required</a:t>
            </a:r>
            <a:r>
              <a:rPr lang="en-US" sz="2800" spc="-5" dirty="0">
                <a:cs typeface="Arial"/>
              </a:rPr>
              <a:t> </a:t>
            </a:r>
            <a:r>
              <a:rPr lang="en-US" sz="2800" dirty="0" err="1">
                <a:cs typeface="Arial"/>
              </a:rPr>
              <a:t>params</a:t>
            </a:r>
            <a:r>
              <a:rPr lang="en-US" sz="2800" dirty="0">
                <a:cs typeface="Arial"/>
              </a:rPr>
              <a:t> </a:t>
            </a:r>
          </a:p>
          <a:p>
            <a:pPr marL="0" marR="12700" indent="0">
              <a:spcBef>
                <a:spcPts val="0"/>
              </a:spcBef>
              <a:buNone/>
            </a:pPr>
            <a:endParaRPr lang="en-US" sz="2800" dirty="0">
              <a:latin typeface="Adobe Caslon Pro"/>
              <a:cs typeface="Adobe Caslon Pro"/>
            </a:endParaRPr>
          </a:p>
          <a:p>
            <a:pPr marL="0" marR="12700" indent="0">
              <a:spcBef>
                <a:spcPts val="0"/>
              </a:spcBef>
              <a:buNone/>
            </a:pPr>
            <a:r>
              <a:rPr lang="en-US" sz="2800" dirty="0">
                <a:latin typeface="Adobe Caslon Pro"/>
                <a:cs typeface="Adobe Caslon Pro"/>
              </a:rPr>
              <a:t>function</a:t>
            </a:r>
            <a:r>
              <a:rPr lang="en-US" sz="2800" spc="-10" dirty="0">
                <a:latin typeface="Adobe Caslon Pro"/>
                <a:cs typeface="Adobe Caslon Pro"/>
              </a:rPr>
              <a:t> </a:t>
            </a:r>
            <a:r>
              <a:rPr lang="en-US" sz="2800" dirty="0">
                <a:latin typeface="Adobe Caslon Pro"/>
                <a:cs typeface="Adobe Caslon Pro"/>
              </a:rPr>
              <a:t>add($</a:t>
            </a:r>
            <a:r>
              <a:rPr lang="en-US" sz="2800" dirty="0" err="1">
                <a:latin typeface="Adobe Caslon Pro"/>
                <a:cs typeface="Adobe Caslon Pro"/>
              </a:rPr>
              <a:t>num</a:t>
            </a:r>
            <a:r>
              <a:rPr lang="en-US" sz="2800" dirty="0">
                <a:latin typeface="Adobe Caslon Pro"/>
                <a:cs typeface="Adobe Caslon Pro"/>
              </a:rPr>
              <a:t>,</a:t>
            </a:r>
            <a:r>
              <a:rPr lang="en-US" sz="2800" spc="-10" dirty="0">
                <a:latin typeface="Adobe Caslon Pro"/>
                <a:cs typeface="Adobe Caslon Pro"/>
              </a:rPr>
              <a:t> </a:t>
            </a:r>
            <a:r>
              <a:rPr lang="en-US" sz="2800" dirty="0">
                <a:latin typeface="Adobe Caslon Pro"/>
                <a:cs typeface="Adobe Caslon Pro"/>
              </a:rPr>
              <a:t>$</a:t>
            </a:r>
            <a:r>
              <a:rPr lang="en-US" sz="2800" dirty="0" err="1">
                <a:latin typeface="Adobe Caslon Pro"/>
                <a:cs typeface="Adobe Caslon Pro"/>
              </a:rPr>
              <a:t>i</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a:latin typeface="Adobe Caslon Pro"/>
                <a:cs typeface="Adobe Caslon Pro"/>
              </a:rPr>
              <a:t>1)</a:t>
            </a:r>
            <a:r>
              <a:rPr lang="en-US" sz="2800" spc="-5" dirty="0">
                <a:latin typeface="Adobe Caslon Pro"/>
                <a:cs typeface="Adobe Caslon Pro"/>
              </a:rPr>
              <a:t> </a:t>
            </a:r>
            <a:r>
              <a:rPr lang="en-US" sz="2800" dirty="0">
                <a:latin typeface="Adobe Caslon Pro"/>
                <a:cs typeface="Adobe Caslon Pro"/>
              </a:rPr>
              <a:t>{</a:t>
            </a:r>
          </a:p>
          <a:p>
            <a:pPr marL="0" indent="0">
              <a:spcBef>
                <a:spcPts val="0"/>
              </a:spcBef>
              <a:buNone/>
            </a:pPr>
            <a:endParaRPr lang="en-US" sz="1050" dirty="0">
              <a:latin typeface="Adobe Caslon Pro"/>
              <a:cs typeface="Adobe Caslon Pro"/>
            </a:endParaRPr>
          </a:p>
          <a:p>
            <a:pPr marL="0" indent="0">
              <a:spcBef>
                <a:spcPts val="0"/>
              </a:spcBef>
              <a:buNone/>
            </a:pPr>
            <a:r>
              <a:rPr lang="en-US" sz="2800" dirty="0">
                <a:latin typeface="Adobe Caslon Pro"/>
                <a:cs typeface="Adobe Caslon Pro"/>
              </a:rPr>
              <a:t>	return</a:t>
            </a:r>
            <a:r>
              <a:rPr lang="en-US" sz="2800" spc="-5" dirty="0">
                <a:latin typeface="Adobe Caslon Pro"/>
                <a:cs typeface="Adobe Caslon Pro"/>
              </a:rPr>
              <a:t> </a:t>
            </a:r>
            <a:r>
              <a:rPr lang="en-US" sz="2800" dirty="0">
                <a:latin typeface="Adobe Caslon Pro"/>
                <a:cs typeface="Adobe Caslon Pro"/>
              </a:rPr>
              <a:t>$</a:t>
            </a:r>
            <a:r>
              <a:rPr lang="en-US" sz="2800" dirty="0" err="1">
                <a:latin typeface="Adobe Caslon Pro"/>
                <a:cs typeface="Adobe Caslon Pro"/>
              </a:rPr>
              <a:t>num</a:t>
            </a:r>
            <a:r>
              <a:rPr lang="en-US" sz="2800" spc="-5" dirty="0">
                <a:latin typeface="Adobe Caslon Pro"/>
                <a:cs typeface="Adobe Caslon Pro"/>
              </a:rPr>
              <a:t> </a:t>
            </a:r>
            <a:r>
              <a:rPr lang="en-US" sz="2800" dirty="0">
                <a:latin typeface="Adobe Caslon Pro"/>
                <a:cs typeface="Adobe Caslon Pro"/>
              </a:rPr>
              <a:t>+</a:t>
            </a:r>
            <a:r>
              <a:rPr lang="en-US" sz="2800" spc="-5" dirty="0">
                <a:latin typeface="Adobe Caslon Pro"/>
                <a:cs typeface="Adobe Caslon Pro"/>
              </a:rPr>
              <a:t> </a:t>
            </a:r>
            <a:r>
              <a:rPr lang="en-US" sz="2800" dirty="0">
                <a:latin typeface="Adobe Caslon Pro"/>
                <a:cs typeface="Adobe Caslon Pro"/>
              </a:rPr>
              <a:t>$</a:t>
            </a:r>
            <a:r>
              <a:rPr lang="en-US" sz="2800" dirty="0" err="1">
                <a:latin typeface="Adobe Caslon Pro"/>
                <a:cs typeface="Adobe Caslon Pro"/>
              </a:rPr>
              <a:t>i</a:t>
            </a:r>
            <a:r>
              <a:rPr lang="en-US" sz="2800" dirty="0">
                <a:latin typeface="Adobe Caslon Pro"/>
                <a:cs typeface="Adobe Caslon Pro"/>
              </a:rPr>
              <a:t>;</a:t>
            </a:r>
          </a:p>
          <a:p>
            <a:pPr marL="0" indent="0">
              <a:spcBef>
                <a:spcPts val="0"/>
              </a:spcBef>
              <a:buNone/>
            </a:pPr>
            <a:r>
              <a:rPr lang="en-US" sz="2800" dirty="0">
                <a:latin typeface="Adobe Caslon Pro"/>
                <a:cs typeface="Adobe Caslon Pro"/>
              </a:rPr>
              <a:t>}</a:t>
            </a:r>
          </a:p>
          <a:p>
            <a:endParaRPr lang="en-US" dirty="0"/>
          </a:p>
        </p:txBody>
      </p:sp>
      <p:sp>
        <p:nvSpPr>
          <p:cNvPr id="6" name="Oval 5"/>
          <p:cNvSpPr/>
          <p:nvPr/>
        </p:nvSpPr>
        <p:spPr>
          <a:xfrm>
            <a:off x="3975100" y="3625850"/>
            <a:ext cx="457200" cy="533400"/>
          </a:xfrm>
          <a:prstGeom prst="ellipse">
            <a:avLst/>
          </a:prstGeom>
          <a:noFill/>
          <a:ln w="3492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2700" marR="3247390">
              <a:lnSpc>
                <a:spcPct val="126499"/>
              </a:lnSpc>
            </a:pPr>
            <a:r>
              <a:rPr lang="en-US" sz="3200" dirty="0">
                <a:latin typeface="Arial"/>
                <a:cs typeface="Arial"/>
              </a:rPr>
              <a:t>Specifical</a:t>
            </a:r>
            <a:r>
              <a:rPr lang="en-US" sz="3200" spc="-10" dirty="0">
                <a:latin typeface="Arial"/>
                <a:cs typeface="Arial"/>
              </a:rPr>
              <a:t>l</a:t>
            </a:r>
            <a:r>
              <a:rPr lang="en-US" sz="3200" spc="-240" dirty="0">
                <a:latin typeface="Arial"/>
                <a:cs typeface="Arial"/>
              </a:rPr>
              <a:t>y</a:t>
            </a:r>
            <a:r>
              <a:rPr lang="en-US" sz="3200" dirty="0">
                <a:latin typeface="Arial"/>
                <a:cs typeface="Arial"/>
              </a:rPr>
              <a:t>…</a:t>
            </a:r>
          </a:p>
          <a:p>
            <a:pPr marL="695162" marR="3247390" lvl="2">
              <a:lnSpc>
                <a:spcPct val="126499"/>
              </a:lnSpc>
            </a:pPr>
            <a:r>
              <a:rPr lang="en-US" sz="2800" dirty="0">
                <a:latin typeface="Arial"/>
                <a:cs typeface="Arial"/>
              </a:rPr>
              <a:t>P</a:t>
            </a:r>
            <a:r>
              <a:rPr lang="en-US" sz="2800" spc="-5" dirty="0">
                <a:latin typeface="Arial"/>
                <a:cs typeface="Arial"/>
              </a:rPr>
              <a:t>H</a:t>
            </a:r>
            <a:r>
              <a:rPr lang="en-US" sz="2800" dirty="0">
                <a:latin typeface="Arial"/>
                <a:cs typeface="Arial"/>
              </a:rPr>
              <a:t>P </a:t>
            </a:r>
            <a:r>
              <a:rPr lang="en-US" sz="2800" spc="-5" dirty="0">
                <a:latin typeface="Arial"/>
                <a:cs typeface="Arial"/>
              </a:rPr>
              <a:t>M</a:t>
            </a:r>
            <a:r>
              <a:rPr lang="en-US" sz="2800" dirty="0">
                <a:latin typeface="Arial"/>
                <a:cs typeface="Arial"/>
              </a:rPr>
              <a:t>ySQL</a:t>
            </a:r>
          </a:p>
          <a:p>
            <a:pPr marL="695162" marR="3247390" lvl="2">
              <a:lnSpc>
                <a:spcPct val="126499"/>
              </a:lnSpc>
            </a:pPr>
            <a:r>
              <a:rPr lang="en-US" sz="2800" dirty="0">
                <a:latin typeface="Arial"/>
                <a:cs typeface="Arial"/>
              </a:rPr>
              <a:t>A</a:t>
            </a:r>
            <a:r>
              <a:rPr lang="en-US" sz="2800" spc="-10" dirty="0">
                <a:latin typeface="Arial"/>
                <a:cs typeface="Arial"/>
              </a:rPr>
              <a:t>u</a:t>
            </a:r>
            <a:r>
              <a:rPr lang="en-US" sz="2800" dirty="0">
                <a:latin typeface="Arial"/>
                <a:cs typeface="Arial"/>
              </a:rPr>
              <a:t>th</a:t>
            </a:r>
            <a:r>
              <a:rPr lang="en-US" sz="2800" spc="-10" dirty="0">
                <a:latin typeface="Arial"/>
                <a:cs typeface="Arial"/>
              </a:rPr>
              <a:t>e</a:t>
            </a:r>
            <a:r>
              <a:rPr lang="en-US" sz="2800" dirty="0">
                <a:latin typeface="Arial"/>
                <a:cs typeface="Arial"/>
              </a:rPr>
              <a:t>nt</a:t>
            </a:r>
            <a:r>
              <a:rPr lang="en-US" sz="2800" spc="-5" dirty="0">
                <a:latin typeface="Arial"/>
                <a:cs typeface="Arial"/>
              </a:rPr>
              <a:t>i</a:t>
            </a:r>
            <a:r>
              <a:rPr lang="en-US" sz="2800" dirty="0">
                <a:latin typeface="Arial"/>
                <a:cs typeface="Arial"/>
              </a:rPr>
              <a:t>ca</a:t>
            </a:r>
            <a:r>
              <a:rPr lang="en-US" sz="2800" spc="-10" dirty="0">
                <a:latin typeface="Arial"/>
                <a:cs typeface="Arial"/>
              </a:rPr>
              <a:t>t</a:t>
            </a:r>
            <a:r>
              <a:rPr lang="en-US" sz="2800" spc="-5" dirty="0">
                <a:latin typeface="Arial"/>
                <a:cs typeface="Arial"/>
              </a:rPr>
              <a:t>i</a:t>
            </a:r>
            <a:r>
              <a:rPr lang="en-US" sz="2800" dirty="0">
                <a:latin typeface="Arial"/>
                <a:cs typeface="Arial"/>
              </a:rPr>
              <a:t>on</a:t>
            </a:r>
            <a:r>
              <a:rPr lang="en-US" sz="2800" spc="-10" dirty="0">
                <a:latin typeface="Arial"/>
                <a:cs typeface="Arial"/>
              </a:rPr>
              <a:t>/</a:t>
            </a:r>
            <a:r>
              <a:rPr lang="en-US" sz="2800" dirty="0">
                <a:latin typeface="Arial"/>
                <a:cs typeface="Arial"/>
              </a:rPr>
              <a:t>Au</a:t>
            </a:r>
            <a:r>
              <a:rPr lang="en-US" sz="2800" spc="-20" dirty="0">
                <a:latin typeface="Arial"/>
                <a:cs typeface="Arial"/>
              </a:rPr>
              <a:t>t</a:t>
            </a:r>
            <a:r>
              <a:rPr lang="en-US" sz="2800" dirty="0">
                <a:latin typeface="Arial"/>
                <a:cs typeface="Arial"/>
              </a:rPr>
              <a:t>h</a:t>
            </a:r>
            <a:r>
              <a:rPr lang="en-US" sz="2800" spc="10" dirty="0">
                <a:latin typeface="Arial"/>
                <a:cs typeface="Arial"/>
              </a:rPr>
              <a:t>o</a:t>
            </a:r>
            <a:r>
              <a:rPr lang="en-US" sz="2800" spc="-5" dirty="0">
                <a:latin typeface="Arial"/>
                <a:cs typeface="Arial"/>
              </a:rPr>
              <a:t>ri</a:t>
            </a:r>
            <a:r>
              <a:rPr lang="en-US" sz="2800" dirty="0">
                <a:latin typeface="Arial"/>
                <a:cs typeface="Arial"/>
              </a:rPr>
              <a:t>zat</a:t>
            </a:r>
            <a:r>
              <a:rPr lang="en-US" sz="2800" spc="-5" dirty="0">
                <a:latin typeface="Arial"/>
                <a:cs typeface="Arial"/>
              </a:rPr>
              <a:t>i</a:t>
            </a:r>
            <a:r>
              <a:rPr lang="en-US" sz="2800" spc="-10" dirty="0">
                <a:latin typeface="Arial"/>
                <a:cs typeface="Arial"/>
              </a:rPr>
              <a:t>o</a:t>
            </a:r>
            <a:r>
              <a:rPr lang="en-US" sz="2800" dirty="0">
                <a:latin typeface="Arial"/>
                <a:cs typeface="Arial"/>
              </a:rPr>
              <a:t>n </a:t>
            </a:r>
          </a:p>
          <a:p>
            <a:pPr marL="695162" marR="3247390" lvl="2">
              <a:lnSpc>
                <a:spcPct val="126499"/>
              </a:lnSpc>
            </a:pPr>
            <a:r>
              <a:rPr lang="en-US" sz="2800" dirty="0">
                <a:latin typeface="Arial"/>
                <a:cs typeface="Arial"/>
              </a:rPr>
              <a:t>Sess</a:t>
            </a:r>
            <a:r>
              <a:rPr lang="en-US" sz="2800" spc="-5" dirty="0">
                <a:latin typeface="Arial"/>
                <a:cs typeface="Arial"/>
              </a:rPr>
              <a:t>i</a:t>
            </a:r>
            <a:r>
              <a:rPr lang="en-US" sz="2800" dirty="0">
                <a:latin typeface="Arial"/>
                <a:cs typeface="Arial"/>
              </a:rPr>
              <a:t>on </a:t>
            </a:r>
            <a:r>
              <a:rPr lang="en-US" sz="2800" spc="-5" dirty="0">
                <a:latin typeface="Arial"/>
                <a:cs typeface="Arial"/>
              </a:rPr>
              <a:t>H</a:t>
            </a:r>
            <a:r>
              <a:rPr lang="en-US" sz="2800" dirty="0">
                <a:latin typeface="Arial"/>
                <a:cs typeface="Arial"/>
              </a:rPr>
              <a:t>and</a:t>
            </a:r>
            <a:r>
              <a:rPr lang="en-US" sz="2800" spc="-5" dirty="0">
                <a:latin typeface="Arial"/>
                <a:cs typeface="Arial"/>
              </a:rPr>
              <a:t>li</a:t>
            </a:r>
            <a:r>
              <a:rPr lang="en-US" sz="2800" dirty="0">
                <a:latin typeface="Arial"/>
                <a:cs typeface="Arial"/>
              </a:rPr>
              <a:t>ng</a:t>
            </a:r>
          </a:p>
          <a:p>
            <a:pPr marL="695162" marR="3247390" lvl="2">
              <a:lnSpc>
                <a:spcPct val="126499"/>
              </a:lnSpc>
            </a:pPr>
            <a:r>
              <a:rPr lang="en-US" sz="2800" spc="-55" dirty="0">
                <a:latin typeface="Arial"/>
                <a:cs typeface="Arial"/>
              </a:rPr>
              <a:t>W</a:t>
            </a:r>
            <a:r>
              <a:rPr lang="en-US" sz="2800" dirty="0">
                <a:latin typeface="Arial"/>
                <a:cs typeface="Arial"/>
              </a:rPr>
              <a:t>eb Secu</a:t>
            </a:r>
            <a:r>
              <a:rPr lang="en-US" sz="2800" spc="-5" dirty="0">
                <a:latin typeface="Arial"/>
                <a:cs typeface="Arial"/>
              </a:rPr>
              <a:t>ri</a:t>
            </a:r>
            <a:r>
              <a:rPr lang="en-US" sz="2800" dirty="0">
                <a:latin typeface="Arial"/>
                <a:cs typeface="Arial"/>
              </a:rPr>
              <a:t>ty </a:t>
            </a:r>
          </a:p>
          <a:p>
            <a:pPr marL="695162" marR="3247390" lvl="2">
              <a:lnSpc>
                <a:spcPct val="126499"/>
              </a:lnSpc>
            </a:pPr>
            <a:r>
              <a:rPr lang="en-US" sz="2800" spc="-55" dirty="0">
                <a:latin typeface="Arial"/>
                <a:cs typeface="Arial"/>
              </a:rPr>
              <a:t>W</a:t>
            </a:r>
            <a:r>
              <a:rPr lang="en-US" sz="2800" dirty="0">
                <a:latin typeface="Arial"/>
                <a:cs typeface="Arial"/>
              </a:rPr>
              <a:t>eb Se</a:t>
            </a:r>
            <a:r>
              <a:rPr lang="en-US" sz="2800" spc="-5" dirty="0">
                <a:latin typeface="Arial"/>
                <a:cs typeface="Arial"/>
              </a:rPr>
              <a:t>r</a:t>
            </a:r>
            <a:r>
              <a:rPr lang="en-US" sz="2800" dirty="0">
                <a:latin typeface="Arial"/>
                <a:cs typeface="Arial"/>
              </a:rPr>
              <a:t>v</a:t>
            </a:r>
            <a:r>
              <a:rPr lang="en-US" sz="2800" spc="-5" dirty="0">
                <a:latin typeface="Arial"/>
                <a:cs typeface="Arial"/>
              </a:rPr>
              <a:t>i</a:t>
            </a:r>
            <a:r>
              <a:rPr lang="en-US" sz="2800" dirty="0">
                <a:latin typeface="Arial"/>
                <a:cs typeface="Arial"/>
              </a:rPr>
              <a:t>ces</a:t>
            </a:r>
          </a:p>
          <a:p>
            <a:pPr marL="695162" marR="3247390" lvl="2">
              <a:lnSpc>
                <a:spcPct val="126499"/>
              </a:lnSpc>
            </a:pPr>
            <a:r>
              <a:rPr lang="en-US" sz="2800" dirty="0">
                <a:latin typeface="Arial"/>
                <a:cs typeface="Arial"/>
              </a:rPr>
              <a:t>Back</a:t>
            </a:r>
            <a:r>
              <a:rPr lang="en-US" sz="2800" spc="-5" dirty="0">
                <a:latin typeface="Arial"/>
                <a:cs typeface="Arial"/>
              </a:rPr>
              <a:t>-</a:t>
            </a:r>
            <a:r>
              <a:rPr lang="en-US" sz="2800" dirty="0">
                <a:latin typeface="Arial"/>
                <a:cs typeface="Arial"/>
              </a:rPr>
              <a:t>end </a:t>
            </a:r>
            <a:r>
              <a:rPr lang="en-US" sz="2800" spc="-55" dirty="0">
                <a:latin typeface="Arial"/>
                <a:cs typeface="Arial"/>
              </a:rPr>
              <a:t>W</a:t>
            </a:r>
            <a:r>
              <a:rPr lang="en-US" sz="2800" dirty="0">
                <a:latin typeface="Arial"/>
                <a:cs typeface="Arial"/>
              </a:rPr>
              <a:t>o</a:t>
            </a:r>
            <a:r>
              <a:rPr lang="en-US" sz="2800" spc="-5" dirty="0">
                <a:latin typeface="Arial"/>
                <a:cs typeface="Arial"/>
              </a:rPr>
              <a:t>r</a:t>
            </a:r>
            <a:r>
              <a:rPr lang="en-US" sz="2800" dirty="0">
                <a:latin typeface="Arial"/>
                <a:cs typeface="Arial"/>
              </a:rPr>
              <a:t>kf</a:t>
            </a:r>
            <a:r>
              <a:rPr lang="en-US" sz="2800" spc="-5" dirty="0">
                <a:latin typeface="Arial"/>
                <a:cs typeface="Arial"/>
              </a:rPr>
              <a:t>l</a:t>
            </a:r>
            <a:r>
              <a:rPr lang="en-US" sz="2800" dirty="0">
                <a:latin typeface="Arial"/>
                <a:cs typeface="Arial"/>
              </a:rPr>
              <a:t>ow</a:t>
            </a:r>
          </a:p>
          <a:p>
            <a:endParaRPr lang="en-US" dirty="0"/>
          </a:p>
        </p:txBody>
      </p:sp>
    </p:spTree>
    <p:extLst>
      <p:ext uri="{BB962C8B-B14F-4D97-AF65-F5344CB8AC3E}">
        <p14:creationId xmlns:p14="http://schemas.microsoft.com/office/powerpoint/2010/main" val="2499795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991-0D3A-5845-96DC-A94C2EABA7EA}"/>
              </a:ext>
            </a:extLst>
          </p:cNvPr>
          <p:cNvSpPr>
            <a:spLocks noGrp="1"/>
          </p:cNvSpPr>
          <p:nvPr>
            <p:ph type="title"/>
          </p:nvPr>
        </p:nvSpPr>
        <p:spPr/>
        <p:txBody>
          <a:bodyPr/>
          <a:lstStyle/>
          <a:p>
            <a:r>
              <a:rPr lang="en-US" sz="4000" dirty="0"/>
              <a:t>PHP Functions - Returning values</a:t>
            </a:r>
            <a:endParaRPr lang="en-US" dirty="0"/>
          </a:p>
        </p:txBody>
      </p:sp>
      <p:pic>
        <p:nvPicPr>
          <p:cNvPr id="5" name="Content Placeholder 4">
            <a:extLst>
              <a:ext uri="{FF2B5EF4-FFF2-40B4-BE49-F238E27FC236}">
                <a16:creationId xmlns:a16="http://schemas.microsoft.com/office/drawing/2014/main" id="{1459D1A2-A040-B949-86DE-1288FD51B2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4100" y="3016250"/>
            <a:ext cx="4889500" cy="2946400"/>
          </a:xfrm>
        </p:spPr>
      </p:pic>
      <p:sp>
        <p:nvSpPr>
          <p:cNvPr id="6" name="Rectangle 5">
            <a:extLst>
              <a:ext uri="{FF2B5EF4-FFF2-40B4-BE49-F238E27FC236}">
                <a16:creationId xmlns:a16="http://schemas.microsoft.com/office/drawing/2014/main" id="{658B2AD4-99AF-6141-B48D-541A91B4A907}"/>
              </a:ext>
            </a:extLst>
          </p:cNvPr>
          <p:cNvSpPr/>
          <p:nvPr/>
        </p:nvSpPr>
        <p:spPr>
          <a:xfrm>
            <a:off x="605728" y="2025651"/>
            <a:ext cx="6957122" cy="400110"/>
          </a:xfrm>
          <a:prstGeom prst="rect">
            <a:avLst/>
          </a:prstGeom>
        </p:spPr>
        <p:txBody>
          <a:bodyPr wrap="square">
            <a:spAutoFit/>
          </a:bodyPr>
          <a:lstStyle/>
          <a:p>
            <a:r>
              <a:rPr lang="en-US" dirty="0">
                <a:solidFill>
                  <a:srgbClr val="000000"/>
                </a:solidFill>
                <a:latin typeface="Verdana" panose="020B0604030504040204" pitchFamily="34" charset="0"/>
              </a:rPr>
              <a:t>To let a function return a value, use the </a:t>
            </a:r>
            <a:r>
              <a:rPr lang="en-US" sz="2000" b="1" dirty="0">
                <a:solidFill>
                  <a:srgbClr val="FF0000"/>
                </a:solidFill>
              </a:rPr>
              <a:t>return</a:t>
            </a:r>
            <a:r>
              <a:rPr lang="en-US" dirty="0">
                <a:solidFill>
                  <a:srgbClr val="000000"/>
                </a:solidFill>
                <a:latin typeface="Verdana" panose="020B0604030504040204" pitchFamily="34" charset="0"/>
              </a:rPr>
              <a:t> statement:</a:t>
            </a:r>
            <a:endParaRPr lang="en-US" dirty="0"/>
          </a:p>
        </p:txBody>
      </p:sp>
      <p:sp>
        <p:nvSpPr>
          <p:cNvPr id="8" name="TextBox 7">
            <a:extLst>
              <a:ext uri="{FF2B5EF4-FFF2-40B4-BE49-F238E27FC236}">
                <a16:creationId xmlns:a16="http://schemas.microsoft.com/office/drawing/2014/main" id="{18F0DBB6-BAFB-534D-BC4B-A125C438D4DD}"/>
              </a:ext>
            </a:extLst>
          </p:cNvPr>
          <p:cNvSpPr txBox="1"/>
          <p:nvPr/>
        </p:nvSpPr>
        <p:spPr>
          <a:xfrm>
            <a:off x="605728" y="6214585"/>
            <a:ext cx="6863417" cy="369332"/>
          </a:xfrm>
          <a:prstGeom prst="rect">
            <a:avLst/>
          </a:prstGeom>
          <a:noFill/>
        </p:spPr>
        <p:txBody>
          <a:bodyPr wrap="none" rtlCol="0">
            <a:spAutoFit/>
          </a:bodyPr>
          <a:lstStyle/>
          <a:p>
            <a:r>
              <a:rPr lang="en-US" dirty="0"/>
              <a:t>We use the “</a:t>
            </a:r>
            <a:r>
              <a:rPr lang="en-US" b="1" i="1" dirty="0"/>
              <a:t>return</a:t>
            </a:r>
            <a:r>
              <a:rPr lang="en-US" dirty="0"/>
              <a:t>” keyword to return a value from a function</a:t>
            </a:r>
          </a:p>
        </p:txBody>
      </p:sp>
      <p:sp>
        <p:nvSpPr>
          <p:cNvPr id="9" name="TextBox 8">
            <a:extLst>
              <a:ext uri="{FF2B5EF4-FFF2-40B4-BE49-F238E27FC236}">
                <a16:creationId xmlns:a16="http://schemas.microsoft.com/office/drawing/2014/main" id="{5E8EA501-94B2-C44F-A868-B1E35C464ABF}"/>
              </a:ext>
            </a:extLst>
          </p:cNvPr>
          <p:cNvSpPr txBox="1"/>
          <p:nvPr/>
        </p:nvSpPr>
        <p:spPr>
          <a:xfrm>
            <a:off x="1003300" y="7208371"/>
            <a:ext cx="6946902" cy="369332"/>
          </a:xfrm>
          <a:prstGeom prst="rect">
            <a:avLst/>
          </a:prstGeom>
          <a:noFill/>
        </p:spPr>
        <p:txBody>
          <a:bodyPr wrap="none" rtlCol="0">
            <a:spAutoFit/>
          </a:bodyPr>
          <a:lstStyle/>
          <a:p>
            <a:r>
              <a:rPr lang="en-US" dirty="0"/>
              <a:t>Resource: https://www.w3schools.com/</a:t>
            </a:r>
            <a:r>
              <a:rPr lang="en-US" dirty="0" err="1"/>
              <a:t>php</a:t>
            </a:r>
            <a:r>
              <a:rPr lang="en-US" dirty="0"/>
              <a:t>/</a:t>
            </a:r>
            <a:r>
              <a:rPr lang="en-US" dirty="0" err="1"/>
              <a:t>php_functions.asp</a:t>
            </a:r>
            <a:endParaRPr lang="en-US" dirty="0"/>
          </a:p>
        </p:txBody>
      </p:sp>
    </p:spTree>
    <p:extLst>
      <p:ext uri="{BB962C8B-B14F-4D97-AF65-F5344CB8AC3E}">
        <p14:creationId xmlns:p14="http://schemas.microsoft.com/office/powerpoint/2010/main" val="3066975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618490">
              <a:lnSpc>
                <a:spcPct val="100000"/>
              </a:lnSpc>
            </a:pPr>
            <a:r>
              <a:rPr sz="4400" dirty="0">
                <a:latin typeface="Arial"/>
                <a:cs typeface="Arial"/>
              </a:rPr>
              <a:t>Function</a:t>
            </a:r>
            <a:r>
              <a:rPr sz="4400" spc="-15" dirty="0">
                <a:latin typeface="Arial"/>
                <a:cs typeface="Arial"/>
              </a:rPr>
              <a:t> </a:t>
            </a:r>
            <a:r>
              <a:rPr sz="4400" spc="0" dirty="0">
                <a:latin typeface="Arial"/>
                <a:cs typeface="Arial"/>
              </a:rPr>
              <a:t>Reference</a:t>
            </a:r>
            <a:endParaRPr sz="4400">
              <a:latin typeface="Arial"/>
              <a:cs typeface="Arial"/>
            </a:endParaRPr>
          </a:p>
        </p:txBody>
      </p:sp>
      <p:sp>
        <p:nvSpPr>
          <p:cNvPr id="3" name="Content Placeholder 2"/>
          <p:cNvSpPr>
            <a:spLocks noGrp="1"/>
          </p:cNvSpPr>
          <p:nvPr>
            <p:ph idx="1"/>
          </p:nvPr>
        </p:nvSpPr>
        <p:spPr/>
        <p:txBody>
          <a:bodyPr/>
          <a:lstStyle/>
          <a:p>
            <a:pPr marL="12700" marR="12700">
              <a:lnSpc>
                <a:spcPct val="130200"/>
              </a:lnSpc>
            </a:pPr>
            <a:r>
              <a:rPr lang="en-US" sz="2800" dirty="0">
                <a:cs typeface="Arial"/>
                <a:hlinkClick r:id="rId2"/>
              </a:rPr>
              <a:t>http://w</a:t>
            </a:r>
            <a:r>
              <a:rPr lang="en-US" sz="2800" spc="-20" dirty="0">
                <a:cs typeface="Arial"/>
                <a:hlinkClick r:id="rId2"/>
              </a:rPr>
              <a:t>w</a:t>
            </a:r>
            <a:r>
              <a:rPr lang="en-US" sz="2800" spc="-180" dirty="0">
                <a:cs typeface="Arial"/>
                <a:hlinkClick r:id="rId2"/>
              </a:rPr>
              <a:t>w</a:t>
            </a:r>
            <a:r>
              <a:rPr lang="en-US" sz="2800" dirty="0">
                <a:cs typeface="Arial"/>
                <a:hlinkClick r:id="rId2"/>
              </a:rPr>
              <a:t>.php.net/manual/en/funcref.php</a:t>
            </a:r>
            <a:r>
              <a:rPr lang="en-US" sz="2800" dirty="0">
                <a:cs typeface="Arial"/>
              </a:rPr>
              <a:t> </a:t>
            </a:r>
          </a:p>
          <a:p>
            <a:pPr marL="12700" marR="12700">
              <a:lnSpc>
                <a:spcPct val="130200"/>
              </a:lnSpc>
            </a:pPr>
            <a:r>
              <a:rPr lang="en-US" sz="2800" dirty="0">
                <a:cs typeface="Arial"/>
              </a:rPr>
              <a:t>String</a:t>
            </a:r>
            <a:r>
              <a:rPr lang="en-US" sz="2800" spc="-10" dirty="0">
                <a:cs typeface="Arial"/>
              </a:rPr>
              <a:t> </a:t>
            </a:r>
            <a:r>
              <a:rPr lang="en-US" sz="2800" dirty="0">
                <a:cs typeface="Arial"/>
              </a:rPr>
              <a:t>manipulation</a:t>
            </a:r>
          </a:p>
          <a:p>
            <a:pPr marL="12700" marR="3806825">
              <a:lnSpc>
                <a:spcPct val="129900"/>
              </a:lnSpc>
            </a:pPr>
            <a:r>
              <a:rPr lang="en-US" sz="2800" dirty="0">
                <a:cs typeface="Arial"/>
              </a:rPr>
              <a:t>Regular</a:t>
            </a:r>
            <a:r>
              <a:rPr lang="en-US" sz="2800" spc="-5" dirty="0">
                <a:cs typeface="Arial"/>
              </a:rPr>
              <a:t> </a:t>
            </a:r>
            <a:r>
              <a:rPr lang="en-US" sz="2800" dirty="0">
                <a:cs typeface="Arial"/>
              </a:rPr>
              <a:t>expressions </a:t>
            </a:r>
          </a:p>
          <a:p>
            <a:pPr marL="12700" marR="3806825">
              <a:lnSpc>
                <a:spcPct val="129900"/>
              </a:lnSpc>
            </a:pPr>
            <a:r>
              <a:rPr lang="en-US" sz="2800" dirty="0">
                <a:cs typeface="Arial"/>
              </a:rPr>
              <a:t>Array</a:t>
            </a:r>
            <a:r>
              <a:rPr lang="en-US" sz="2800" spc="-5" dirty="0">
                <a:cs typeface="Arial"/>
              </a:rPr>
              <a:t> </a:t>
            </a:r>
            <a:r>
              <a:rPr lang="en-US" sz="2800" dirty="0">
                <a:cs typeface="Arial"/>
              </a:rPr>
              <a:t>manipulation</a:t>
            </a:r>
          </a:p>
          <a:p>
            <a:pPr>
              <a:lnSpc>
                <a:spcPts val="1100"/>
              </a:lnSpc>
              <a:spcBef>
                <a:spcPts val="60"/>
              </a:spcBef>
            </a:pPr>
            <a:endParaRPr lang="en-US" sz="1050" dirty="0"/>
          </a:p>
          <a:p>
            <a:pPr marL="12700">
              <a:lnSpc>
                <a:spcPct val="100000"/>
              </a:lnSpc>
            </a:pPr>
            <a:r>
              <a:rPr lang="en-US" sz="2800" dirty="0">
                <a:cs typeface="Arial"/>
              </a:rPr>
              <a:t>Database</a:t>
            </a:r>
            <a:r>
              <a:rPr lang="en-US" sz="2800" spc="-10" dirty="0">
                <a:cs typeface="Arial"/>
              </a:rPr>
              <a:t> </a:t>
            </a:r>
            <a:r>
              <a:rPr lang="en-US" sz="2800" dirty="0">
                <a:cs typeface="Arial"/>
              </a:rPr>
              <a:t>and</a:t>
            </a:r>
            <a:r>
              <a:rPr lang="en-US" sz="2800" spc="-5" dirty="0">
                <a:cs typeface="Arial"/>
              </a:rPr>
              <a:t> </a:t>
            </a:r>
            <a:r>
              <a:rPr lang="en-US" sz="2800" dirty="0">
                <a:cs typeface="Arial"/>
              </a:rPr>
              <a:t>network</a:t>
            </a:r>
            <a:r>
              <a:rPr lang="en-US" sz="2800" spc="-5" dirty="0">
                <a:cs typeface="Arial"/>
              </a:rPr>
              <a:t> </a:t>
            </a:r>
            <a:r>
              <a:rPr lang="en-US" sz="2800" dirty="0">
                <a:cs typeface="Arial"/>
              </a:rPr>
              <a:t>handling</a:t>
            </a:r>
          </a:p>
          <a:p>
            <a:endParaRPr lang="en-US" dirty="0"/>
          </a:p>
        </p:txBody>
      </p:sp>
      <p:sp>
        <p:nvSpPr>
          <p:cNvPr id="4" name="TextBox 3">
            <a:extLst>
              <a:ext uri="{FF2B5EF4-FFF2-40B4-BE49-F238E27FC236}">
                <a16:creationId xmlns:a16="http://schemas.microsoft.com/office/drawing/2014/main" id="{BEBF5DAC-74B1-7B4B-A66B-94946B151700}"/>
              </a:ext>
            </a:extLst>
          </p:cNvPr>
          <p:cNvSpPr txBox="1"/>
          <p:nvPr/>
        </p:nvSpPr>
        <p:spPr>
          <a:xfrm>
            <a:off x="1003300" y="6750050"/>
            <a:ext cx="4557914" cy="369332"/>
          </a:xfrm>
          <a:prstGeom prst="rect">
            <a:avLst/>
          </a:prstGeom>
          <a:noFill/>
        </p:spPr>
        <p:txBody>
          <a:bodyPr wrap="none" rtlCol="0">
            <a:spAutoFit/>
          </a:bodyPr>
          <a:lstStyle/>
          <a:p>
            <a:r>
              <a:rPr lang="en-US" dirty="0"/>
              <a:t>See the Reference Page for more details.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461770">
              <a:lnSpc>
                <a:spcPct val="100000"/>
              </a:lnSpc>
            </a:pPr>
            <a:r>
              <a:rPr sz="4400" dirty="0">
                <a:latin typeface="Arial"/>
                <a:cs typeface="Arial"/>
              </a:rPr>
              <a:t>PHP</a:t>
            </a:r>
            <a:r>
              <a:rPr sz="4400" spc="-90" dirty="0">
                <a:latin typeface="Arial"/>
                <a:cs typeface="Arial"/>
              </a:rPr>
              <a:t> </a:t>
            </a:r>
            <a:r>
              <a:rPr sz="4400" spc="0" dirty="0">
                <a:latin typeface="Arial"/>
                <a:cs typeface="Arial"/>
              </a:rPr>
              <a:t>Objects</a:t>
            </a:r>
            <a:endParaRPr sz="4400">
              <a:latin typeface="Arial"/>
              <a:cs typeface="Arial"/>
            </a:endParaRPr>
          </a:p>
        </p:txBody>
      </p:sp>
      <p:sp>
        <p:nvSpPr>
          <p:cNvPr id="3" name="Content Placeholder 2"/>
          <p:cNvSpPr>
            <a:spLocks noGrp="1"/>
          </p:cNvSpPr>
          <p:nvPr>
            <p:ph idx="1"/>
          </p:nvPr>
        </p:nvSpPr>
        <p:spPr/>
        <p:txBody>
          <a:bodyPr/>
          <a:lstStyle/>
          <a:p>
            <a:pPr marL="12700">
              <a:lnSpc>
                <a:spcPct val="100000"/>
              </a:lnSpc>
            </a:pPr>
            <a:r>
              <a:rPr lang="en-US" sz="2800" dirty="0">
                <a:cs typeface="Arial"/>
              </a:rPr>
              <a:t>Single</a:t>
            </a:r>
            <a:r>
              <a:rPr lang="en-US" sz="2800" spc="-10" dirty="0">
                <a:cs typeface="Arial"/>
              </a:rPr>
              <a:t> </a:t>
            </a:r>
            <a:r>
              <a:rPr lang="en-US" sz="2800" dirty="0">
                <a:cs typeface="Arial"/>
              </a:rPr>
              <a:t>inheritance</a:t>
            </a:r>
            <a:endParaRPr lang="en-US" sz="900" dirty="0"/>
          </a:p>
          <a:p>
            <a:pPr marL="12700" marR="1302385">
              <a:lnSpc>
                <a:spcPts val="3570"/>
              </a:lnSpc>
            </a:pPr>
            <a:r>
              <a:rPr lang="en-US" sz="2800" dirty="0">
                <a:cs typeface="Arial"/>
              </a:rPr>
              <a:t>Protection</a:t>
            </a:r>
            <a:r>
              <a:rPr lang="en-US" sz="2800" spc="-15" dirty="0">
                <a:cs typeface="Arial"/>
              </a:rPr>
              <a:t> </a:t>
            </a:r>
            <a:r>
              <a:rPr lang="en-US" sz="2800" spc="-10" dirty="0">
                <a:cs typeface="Arial"/>
              </a:rPr>
              <a:t>(</a:t>
            </a:r>
            <a:r>
              <a:rPr lang="en-US" sz="2800" dirty="0">
                <a:cs typeface="Arial"/>
              </a:rPr>
              <a:t>public/private/p</a:t>
            </a:r>
            <a:r>
              <a:rPr lang="en-US" sz="2800" spc="-20" dirty="0">
                <a:cs typeface="Arial"/>
              </a:rPr>
              <a:t>r</a:t>
            </a:r>
            <a:r>
              <a:rPr lang="en-US" sz="2800" dirty="0">
                <a:cs typeface="Arial"/>
              </a:rPr>
              <a:t>otected)</a:t>
            </a:r>
            <a:r>
              <a:rPr lang="en-US" sz="2800" spc="-10" dirty="0">
                <a:cs typeface="Arial"/>
              </a:rPr>
              <a:t> f</a:t>
            </a:r>
            <a:r>
              <a:rPr lang="en-US" sz="2800" dirty="0">
                <a:cs typeface="Arial"/>
              </a:rPr>
              <a:t>or methods</a:t>
            </a:r>
            <a:r>
              <a:rPr lang="en-US" sz="2800" spc="-5" dirty="0">
                <a:cs typeface="Arial"/>
              </a:rPr>
              <a:t> </a:t>
            </a:r>
            <a:r>
              <a:rPr lang="en-US" sz="2800" dirty="0">
                <a:cs typeface="Arial"/>
              </a:rPr>
              <a:t>or</a:t>
            </a:r>
            <a:r>
              <a:rPr lang="en-US" sz="2800" spc="-5" dirty="0">
                <a:cs typeface="Arial"/>
              </a:rPr>
              <a:t> </a:t>
            </a:r>
            <a:r>
              <a:rPr lang="en-US" sz="2800" dirty="0">
                <a:cs typeface="Arial"/>
              </a:rPr>
              <a:t>member</a:t>
            </a:r>
            <a:r>
              <a:rPr lang="en-US" sz="2800" spc="-5" dirty="0">
                <a:cs typeface="Arial"/>
              </a:rPr>
              <a:t> </a:t>
            </a:r>
            <a:r>
              <a:rPr lang="en-US" sz="2800" dirty="0">
                <a:cs typeface="Arial"/>
              </a:rPr>
              <a:t>variables</a:t>
            </a:r>
            <a:endParaRPr lang="en-US" sz="900" dirty="0"/>
          </a:p>
          <a:p>
            <a:pPr marL="12700">
              <a:lnSpc>
                <a:spcPct val="100000"/>
              </a:lnSpc>
            </a:pPr>
            <a:r>
              <a:rPr lang="en-US" sz="2800" dirty="0">
                <a:cs typeface="Arial"/>
              </a:rPr>
              <a:t>Support</a:t>
            </a:r>
            <a:r>
              <a:rPr lang="en-US" sz="2800" spc="-10" dirty="0">
                <a:cs typeface="Arial"/>
              </a:rPr>
              <a:t> </a:t>
            </a:r>
            <a:r>
              <a:rPr lang="en-US" sz="2800" dirty="0">
                <a:cs typeface="Arial"/>
              </a:rPr>
              <a:t>for</a:t>
            </a:r>
            <a:r>
              <a:rPr lang="en-US" sz="2800" spc="-5" dirty="0">
                <a:cs typeface="Arial"/>
              </a:rPr>
              <a:t> </a:t>
            </a:r>
            <a:r>
              <a:rPr lang="en-US" sz="2800" dirty="0">
                <a:cs typeface="Arial"/>
              </a:rPr>
              <a:t>interfaces</a:t>
            </a:r>
          </a:p>
          <a:p>
            <a:pPr marL="12700">
              <a:lnSpc>
                <a:spcPct val="100000"/>
              </a:lnSpc>
            </a:pP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A80A-2D80-4B48-89D3-2E15261BC977}"/>
              </a:ext>
            </a:extLst>
          </p:cNvPr>
          <p:cNvSpPr>
            <a:spLocks noGrp="1"/>
          </p:cNvSpPr>
          <p:nvPr>
            <p:ph type="title"/>
          </p:nvPr>
        </p:nvSpPr>
        <p:spPr>
          <a:xfrm>
            <a:off x="605728" y="118533"/>
            <a:ext cx="8868843" cy="687917"/>
          </a:xfrm>
        </p:spPr>
        <p:txBody>
          <a:bodyPr/>
          <a:lstStyle/>
          <a:p>
            <a:r>
              <a:rPr lang="en-US" sz="3600" dirty="0"/>
              <a:t>PHP Objects</a:t>
            </a:r>
          </a:p>
        </p:txBody>
      </p:sp>
      <p:sp>
        <p:nvSpPr>
          <p:cNvPr id="3" name="Content Placeholder 2">
            <a:extLst>
              <a:ext uri="{FF2B5EF4-FFF2-40B4-BE49-F238E27FC236}">
                <a16:creationId xmlns:a16="http://schemas.microsoft.com/office/drawing/2014/main" id="{02F17ECE-980A-3B4E-B9E1-1128D8264F99}"/>
              </a:ext>
            </a:extLst>
          </p:cNvPr>
          <p:cNvSpPr>
            <a:spLocks noGrp="1"/>
          </p:cNvSpPr>
          <p:nvPr>
            <p:ph idx="1"/>
          </p:nvPr>
        </p:nvSpPr>
        <p:spPr>
          <a:xfrm>
            <a:off x="628760" y="806450"/>
            <a:ext cx="8868843" cy="4785783"/>
          </a:xfrm>
        </p:spPr>
        <p:txBody>
          <a:bodyPr/>
          <a:lstStyle/>
          <a:p>
            <a:r>
              <a:rPr lang="en-US" sz="2400" dirty="0"/>
              <a:t>An object is a data type which stores data and information on how to process that data.</a:t>
            </a:r>
          </a:p>
          <a:p>
            <a:r>
              <a:rPr lang="en-US" sz="2400" dirty="0"/>
              <a:t>In PHP, an object must be explicitly declared.</a:t>
            </a:r>
          </a:p>
          <a:p>
            <a:r>
              <a:rPr lang="en-US" sz="2400" dirty="0"/>
              <a:t>First we must declare a class of object. For this, we use the class keyword. A class is a structure that can contain properties and methods:</a:t>
            </a:r>
          </a:p>
          <a:p>
            <a:pPr marL="0" indent="0">
              <a:buNone/>
            </a:pPr>
            <a:endParaRPr lang="en-US" dirty="0"/>
          </a:p>
        </p:txBody>
      </p:sp>
      <p:pic>
        <p:nvPicPr>
          <p:cNvPr id="7" name="Picture 6">
            <a:extLst>
              <a:ext uri="{FF2B5EF4-FFF2-40B4-BE49-F238E27FC236}">
                <a16:creationId xmlns:a16="http://schemas.microsoft.com/office/drawing/2014/main" id="{ED10D912-1D19-434F-BD83-E85D94A81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181" y="3254581"/>
            <a:ext cx="3619500" cy="3937000"/>
          </a:xfrm>
          <a:prstGeom prst="rect">
            <a:avLst/>
          </a:prstGeom>
        </p:spPr>
      </p:pic>
      <p:sp>
        <p:nvSpPr>
          <p:cNvPr id="8" name="TextBox 7">
            <a:extLst>
              <a:ext uri="{FF2B5EF4-FFF2-40B4-BE49-F238E27FC236}">
                <a16:creationId xmlns:a16="http://schemas.microsoft.com/office/drawing/2014/main" id="{3719B241-2E34-8444-BDE8-0E119F646857}"/>
              </a:ext>
            </a:extLst>
          </p:cNvPr>
          <p:cNvSpPr txBox="1"/>
          <p:nvPr/>
        </p:nvSpPr>
        <p:spPr>
          <a:xfrm>
            <a:off x="29490" y="7187168"/>
            <a:ext cx="5870903" cy="369332"/>
          </a:xfrm>
          <a:prstGeom prst="rect">
            <a:avLst/>
          </a:prstGeom>
          <a:noFill/>
        </p:spPr>
        <p:txBody>
          <a:bodyPr wrap="none" rtlCol="0">
            <a:spAutoFit/>
          </a:bodyPr>
          <a:lstStyle/>
          <a:p>
            <a:r>
              <a:rPr lang="en-US" dirty="0"/>
              <a:t>https://www.w3schools.com/</a:t>
            </a:r>
            <a:r>
              <a:rPr lang="en-US" dirty="0" err="1"/>
              <a:t>php</a:t>
            </a:r>
            <a:r>
              <a:rPr lang="en-US" dirty="0"/>
              <a:t>/</a:t>
            </a:r>
            <a:r>
              <a:rPr lang="en-US" dirty="0" err="1"/>
              <a:t>php_datatypes.asp</a:t>
            </a:r>
            <a:endParaRPr lang="en-US" dirty="0"/>
          </a:p>
        </p:txBody>
      </p:sp>
    </p:spTree>
    <p:extLst>
      <p:ext uri="{BB962C8B-B14F-4D97-AF65-F5344CB8AC3E}">
        <p14:creationId xmlns:p14="http://schemas.microsoft.com/office/powerpoint/2010/main" val="333144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461770">
              <a:lnSpc>
                <a:spcPct val="100000"/>
              </a:lnSpc>
            </a:pPr>
            <a:r>
              <a:rPr sz="4400" dirty="0">
                <a:latin typeface="Arial"/>
                <a:cs typeface="Arial"/>
              </a:rPr>
              <a:t>PHP</a:t>
            </a:r>
            <a:r>
              <a:rPr sz="4400" spc="-90" dirty="0">
                <a:latin typeface="Arial"/>
                <a:cs typeface="Arial"/>
              </a:rPr>
              <a:t> </a:t>
            </a:r>
            <a:r>
              <a:rPr sz="4400" spc="0" dirty="0">
                <a:latin typeface="Arial"/>
                <a:cs typeface="Arial"/>
              </a:rPr>
              <a:t>Objects</a:t>
            </a:r>
            <a:endParaRPr sz="4400">
              <a:latin typeface="Arial"/>
              <a:cs typeface="Arial"/>
            </a:endParaRPr>
          </a:p>
        </p:txBody>
      </p:sp>
      <p:sp>
        <p:nvSpPr>
          <p:cNvPr id="3" name="Content Placeholder 2"/>
          <p:cNvSpPr>
            <a:spLocks noGrp="1"/>
          </p:cNvSpPr>
          <p:nvPr>
            <p:ph idx="1"/>
          </p:nvPr>
        </p:nvSpPr>
        <p:spPr/>
        <p:txBody>
          <a:bodyPr/>
          <a:lstStyle/>
          <a:p>
            <a:pPr marL="12700" marR="12700">
              <a:lnSpc>
                <a:spcPct val="130100"/>
              </a:lnSpc>
            </a:pPr>
            <a:r>
              <a:rPr lang="en-US" sz="2800" dirty="0">
                <a:cs typeface="Arial"/>
              </a:rPr>
              <a:t>Creation:</a:t>
            </a:r>
            <a:r>
              <a:rPr lang="en-US" sz="2800" spc="-10" dirty="0">
                <a:cs typeface="Arial"/>
              </a:rPr>
              <a:t> </a:t>
            </a:r>
            <a:r>
              <a:rPr lang="en-US" sz="2800" dirty="0">
                <a:cs typeface="Arial"/>
              </a:rPr>
              <a:t>$foo</a:t>
            </a:r>
            <a:r>
              <a:rPr lang="en-US" sz="2800" spc="-5" dirty="0">
                <a:cs typeface="Arial"/>
              </a:rPr>
              <a:t> </a:t>
            </a:r>
            <a:r>
              <a:rPr lang="en-US" sz="2800" dirty="0">
                <a:cs typeface="Arial"/>
              </a:rPr>
              <a:t>=</a:t>
            </a:r>
            <a:r>
              <a:rPr lang="en-US" sz="2800" spc="-5" dirty="0">
                <a:cs typeface="Arial"/>
              </a:rPr>
              <a:t> </a:t>
            </a:r>
            <a:r>
              <a:rPr lang="en-US" sz="2800" dirty="0">
                <a:cs typeface="Arial"/>
              </a:rPr>
              <a:t>new</a:t>
            </a:r>
            <a:r>
              <a:rPr lang="en-US" sz="2800" spc="-5" dirty="0">
                <a:cs typeface="Arial"/>
              </a:rPr>
              <a:t> </a:t>
            </a:r>
            <a:r>
              <a:rPr lang="en-US" sz="2800" dirty="0" err="1">
                <a:cs typeface="Arial"/>
              </a:rPr>
              <a:t>MyClass</a:t>
            </a:r>
            <a:r>
              <a:rPr lang="en-US" sz="2800" dirty="0">
                <a:cs typeface="Arial"/>
              </a:rPr>
              <a:t>(); </a:t>
            </a:r>
          </a:p>
          <a:p>
            <a:pPr marL="12700" marR="12700">
              <a:lnSpc>
                <a:spcPct val="130100"/>
              </a:lnSpc>
            </a:pPr>
            <a:r>
              <a:rPr lang="en-US" sz="2800" dirty="0">
                <a:cs typeface="Arial"/>
              </a:rPr>
              <a:t>Methods:</a:t>
            </a:r>
            <a:r>
              <a:rPr lang="en-US" sz="2800" spc="-10" dirty="0">
                <a:cs typeface="Arial"/>
              </a:rPr>
              <a:t> </a:t>
            </a:r>
            <a:r>
              <a:rPr lang="en-US" sz="2800" dirty="0">
                <a:cs typeface="Arial"/>
              </a:rPr>
              <a:t>$foo-&gt;method(); </a:t>
            </a:r>
          </a:p>
          <a:p>
            <a:pPr marL="12700" marR="12700">
              <a:lnSpc>
                <a:spcPct val="130100"/>
              </a:lnSpc>
            </a:pPr>
            <a:r>
              <a:rPr lang="en-US" sz="2800" dirty="0">
                <a:cs typeface="Arial"/>
              </a:rPr>
              <a:t>Member</a:t>
            </a:r>
            <a:r>
              <a:rPr lang="en-US" sz="2800" spc="-5" dirty="0">
                <a:cs typeface="Arial"/>
              </a:rPr>
              <a:t> </a:t>
            </a:r>
            <a:r>
              <a:rPr lang="en-US" sz="2800" dirty="0">
                <a:cs typeface="Arial"/>
              </a:rPr>
              <a:t>variables:</a:t>
            </a:r>
            <a:r>
              <a:rPr lang="en-US" sz="2800" spc="-10" dirty="0">
                <a:cs typeface="Arial"/>
              </a:rPr>
              <a:t> </a:t>
            </a:r>
            <a:r>
              <a:rPr lang="en-US" sz="2800" dirty="0">
                <a:cs typeface="Arial"/>
              </a:rPr>
              <a:t>$foo-&gt;</a:t>
            </a:r>
            <a:r>
              <a:rPr lang="en-US" sz="2800" dirty="0" err="1">
                <a:cs typeface="Arial"/>
              </a:rPr>
              <a:t>var</a:t>
            </a:r>
            <a:r>
              <a:rPr lang="en-US" sz="2800" dirty="0">
                <a:cs typeface="Arial"/>
              </a:rPr>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46100" y="196850"/>
            <a:ext cx="8868843" cy="1473127"/>
          </a:xfrm>
        </p:spPr>
        <p:txBody>
          <a:bodyPr/>
          <a:lstStyle/>
          <a:p>
            <a:r>
              <a:rPr lang="en-US" sz="5400" dirty="0">
                <a:latin typeface="Arial"/>
                <a:cs typeface="Arial"/>
              </a:rPr>
              <a:t>Anato</a:t>
            </a:r>
            <a:r>
              <a:rPr lang="en-US" sz="5400" spc="-15" dirty="0">
                <a:latin typeface="Arial"/>
                <a:cs typeface="Arial"/>
              </a:rPr>
              <a:t>m</a:t>
            </a:r>
            <a:r>
              <a:rPr lang="en-US" sz="5400" dirty="0">
                <a:latin typeface="Arial"/>
                <a:cs typeface="Arial"/>
              </a:rPr>
              <a:t>y	of</a:t>
            </a:r>
            <a:r>
              <a:rPr lang="en-US" sz="5400" spc="-5" dirty="0">
                <a:latin typeface="Arial"/>
                <a:cs typeface="Arial"/>
              </a:rPr>
              <a:t> </a:t>
            </a:r>
            <a:r>
              <a:rPr lang="en-US" sz="5400" dirty="0">
                <a:latin typeface="Arial"/>
                <a:cs typeface="Arial"/>
              </a:rPr>
              <a:t>a</a:t>
            </a:r>
            <a:r>
              <a:rPr lang="en-US" sz="5400" spc="-5" dirty="0">
                <a:latin typeface="Arial"/>
                <a:cs typeface="Arial"/>
              </a:rPr>
              <a:t> </a:t>
            </a:r>
            <a:r>
              <a:rPr lang="en-US" sz="5400" dirty="0">
                <a:latin typeface="Arial"/>
                <a:cs typeface="Arial"/>
              </a:rPr>
              <a:t>Class</a:t>
            </a:r>
            <a:endParaRPr lang="en-US" dirty="0"/>
          </a:p>
        </p:txBody>
      </p:sp>
      <p:sp>
        <p:nvSpPr>
          <p:cNvPr id="9" name="Content Placeholder 8"/>
          <p:cNvSpPr>
            <a:spLocks noGrp="1"/>
          </p:cNvSpPr>
          <p:nvPr>
            <p:ph idx="1"/>
          </p:nvPr>
        </p:nvSpPr>
        <p:spPr/>
        <p:txBody>
          <a:bodyPr>
            <a:normAutofit fontScale="92500" lnSpcReduction="10000"/>
          </a:bodyPr>
          <a:lstStyle/>
          <a:p>
            <a:pPr marL="0" indent="-457200">
              <a:spcBef>
                <a:spcPts val="0"/>
              </a:spcBef>
              <a:buNone/>
            </a:pPr>
            <a:r>
              <a:rPr lang="en-US" dirty="0">
                <a:latin typeface="Adobe Caslon Pro"/>
                <a:cs typeface="Adobe Caslon Pro"/>
              </a:rPr>
              <a:t>class Person {</a:t>
            </a:r>
          </a:p>
          <a:p>
            <a:pPr marL="0" indent="-457200">
              <a:spcBef>
                <a:spcPts val="0"/>
              </a:spcBef>
              <a:buNone/>
            </a:pPr>
            <a:r>
              <a:rPr lang="en-US" dirty="0">
                <a:latin typeface="Adobe Caslon Pro"/>
                <a:cs typeface="Adobe Caslon Pro"/>
              </a:rPr>
              <a:t>	private $</a:t>
            </a:r>
            <a:r>
              <a:rPr lang="en-US" dirty="0" err="1">
                <a:latin typeface="Adobe Caslon Pro"/>
                <a:cs typeface="Adobe Caslon Pro"/>
              </a:rPr>
              <a:t>fname</a:t>
            </a:r>
            <a:r>
              <a:rPr lang="en-US" dirty="0">
                <a:latin typeface="Adobe Caslon Pro"/>
                <a:cs typeface="Adobe Caslon Pro"/>
              </a:rPr>
              <a:t>;</a:t>
            </a:r>
          </a:p>
          <a:p>
            <a:pPr marL="0" indent="-457200">
              <a:spcBef>
                <a:spcPts val="0"/>
              </a:spcBef>
              <a:buNone/>
            </a:pPr>
            <a:r>
              <a:rPr lang="en-US" dirty="0">
                <a:latin typeface="Adobe Caslon Pro"/>
                <a:cs typeface="Adobe Caslon Pro"/>
              </a:rPr>
              <a:t>	private $</a:t>
            </a:r>
            <a:r>
              <a:rPr lang="en-US" dirty="0" err="1">
                <a:latin typeface="Adobe Caslon Pro"/>
                <a:cs typeface="Adobe Caslon Pro"/>
              </a:rPr>
              <a:t>lname</a:t>
            </a:r>
            <a:r>
              <a:rPr lang="en-US" dirty="0">
                <a:latin typeface="Adobe Caslon Pro"/>
                <a:cs typeface="Adobe Caslon Pro"/>
              </a:rPr>
              <a:t>;</a:t>
            </a:r>
          </a:p>
          <a:p>
            <a:pPr marL="0" indent="-457200">
              <a:spcBef>
                <a:spcPts val="0"/>
              </a:spcBef>
              <a:buNone/>
            </a:pPr>
            <a:r>
              <a:rPr lang="en-US" dirty="0">
                <a:latin typeface="Adobe Caslon Pro"/>
                <a:cs typeface="Adobe Caslon Pro"/>
              </a:rPr>
              <a:t>	</a:t>
            </a:r>
          </a:p>
          <a:p>
            <a:pPr marL="0" indent="-457200">
              <a:spcBef>
                <a:spcPts val="0"/>
              </a:spcBef>
              <a:buNone/>
            </a:pPr>
            <a:r>
              <a:rPr lang="en-US" dirty="0">
                <a:latin typeface="Adobe Caslon Pro"/>
                <a:cs typeface="Adobe Caslon Pro"/>
              </a:rPr>
              <a:t>	public function __construct($</a:t>
            </a:r>
            <a:r>
              <a:rPr lang="en-US" dirty="0" err="1">
                <a:latin typeface="Adobe Caslon Pro"/>
                <a:cs typeface="Adobe Caslon Pro"/>
              </a:rPr>
              <a:t>fn</a:t>
            </a:r>
            <a:r>
              <a:rPr lang="en-US" dirty="0">
                <a:latin typeface="Adobe Caslon Pro"/>
                <a:cs typeface="Adobe Caslon Pro"/>
              </a:rPr>
              <a:t>, $</a:t>
            </a:r>
            <a:r>
              <a:rPr lang="en-US" dirty="0" err="1">
                <a:latin typeface="Adobe Caslon Pro"/>
                <a:cs typeface="Adobe Caslon Pro"/>
              </a:rPr>
              <a:t>ln</a:t>
            </a:r>
            <a:r>
              <a:rPr lang="en-US" dirty="0">
                <a:latin typeface="Adobe Caslon Pro"/>
                <a:cs typeface="Adobe Caslon Pro"/>
              </a:rPr>
              <a:t>) {</a:t>
            </a:r>
          </a:p>
          <a:p>
            <a:pPr marL="0" indent="-457200">
              <a:spcBef>
                <a:spcPts val="0"/>
              </a:spcBef>
              <a:buNone/>
            </a:pPr>
            <a:r>
              <a:rPr lang="en-US" dirty="0">
                <a:latin typeface="Adobe Caslon Pro"/>
                <a:cs typeface="Adobe Caslon Pro"/>
              </a:rPr>
              <a:t>			$this-&gt;</a:t>
            </a:r>
            <a:r>
              <a:rPr lang="en-US" dirty="0" err="1">
                <a:latin typeface="Adobe Caslon Pro"/>
                <a:cs typeface="Adobe Caslon Pro"/>
              </a:rPr>
              <a:t>fname</a:t>
            </a:r>
            <a:r>
              <a:rPr lang="en-US" dirty="0">
                <a:latin typeface="Adobe Caslon Pro"/>
                <a:cs typeface="Adobe Caslon Pro"/>
              </a:rPr>
              <a:t> = $</a:t>
            </a:r>
            <a:r>
              <a:rPr lang="en-US" dirty="0" err="1">
                <a:latin typeface="Adobe Caslon Pro"/>
                <a:cs typeface="Adobe Caslon Pro"/>
              </a:rPr>
              <a:t>fn</a:t>
            </a:r>
            <a:r>
              <a:rPr lang="en-US" dirty="0">
                <a:latin typeface="Adobe Caslon Pro"/>
                <a:cs typeface="Adobe Caslon Pro"/>
              </a:rPr>
              <a:t>;</a:t>
            </a:r>
          </a:p>
          <a:p>
            <a:pPr marL="0" indent="-457200">
              <a:spcBef>
                <a:spcPts val="0"/>
              </a:spcBef>
              <a:buNone/>
            </a:pPr>
            <a:r>
              <a:rPr lang="en-US" dirty="0">
                <a:latin typeface="Adobe Caslon Pro"/>
                <a:cs typeface="Adobe Caslon Pro"/>
              </a:rPr>
              <a:t>			$this-&gt;</a:t>
            </a:r>
            <a:r>
              <a:rPr lang="en-US" dirty="0" err="1">
                <a:latin typeface="Adobe Caslon Pro"/>
                <a:cs typeface="Adobe Caslon Pro"/>
              </a:rPr>
              <a:t>lname</a:t>
            </a:r>
            <a:r>
              <a:rPr lang="en-US" dirty="0">
                <a:latin typeface="Adobe Caslon Pro"/>
                <a:cs typeface="Adobe Caslon Pro"/>
              </a:rPr>
              <a:t> = $</a:t>
            </a:r>
            <a:r>
              <a:rPr lang="en-US" dirty="0" err="1">
                <a:latin typeface="Adobe Caslon Pro"/>
                <a:cs typeface="Adobe Caslon Pro"/>
              </a:rPr>
              <a:t>ln</a:t>
            </a:r>
            <a:r>
              <a:rPr lang="en-US" dirty="0">
                <a:latin typeface="Adobe Caslon Pro"/>
                <a:cs typeface="Adobe Caslon Pro"/>
              </a:rPr>
              <a:t>;</a:t>
            </a:r>
          </a:p>
          <a:p>
            <a:pPr marL="0" indent="-457200">
              <a:spcBef>
                <a:spcPts val="0"/>
              </a:spcBef>
              <a:buNone/>
            </a:pPr>
            <a:r>
              <a:rPr lang="en-US" dirty="0">
                <a:latin typeface="Adobe Caslon Pro"/>
                <a:cs typeface="Adobe Caslon Pro"/>
              </a:rPr>
              <a:t>	}</a:t>
            </a:r>
          </a:p>
          <a:p>
            <a:pPr marL="0" indent="-457200">
              <a:spcBef>
                <a:spcPts val="0"/>
              </a:spcBef>
              <a:buNone/>
            </a:pPr>
            <a:r>
              <a:rPr lang="en-US" dirty="0">
                <a:latin typeface="Adobe Caslon Pro"/>
                <a:cs typeface="Adobe Caslon Pro"/>
              </a:rPr>
              <a:t>	</a:t>
            </a:r>
          </a:p>
          <a:p>
            <a:pPr marL="0" indent="-457200">
              <a:spcBef>
                <a:spcPts val="0"/>
              </a:spcBef>
              <a:buNone/>
            </a:pPr>
            <a:r>
              <a:rPr lang="en-US" dirty="0">
                <a:latin typeface="Adobe Caslon Pro"/>
                <a:cs typeface="Adobe Caslon Pro"/>
              </a:rPr>
              <a:t>	public function </a:t>
            </a:r>
            <a:r>
              <a:rPr lang="en-US" dirty="0" err="1">
                <a:latin typeface="Adobe Caslon Pro"/>
                <a:cs typeface="Adobe Caslon Pro"/>
              </a:rPr>
              <a:t>getName</a:t>
            </a:r>
            <a:r>
              <a:rPr lang="en-US" dirty="0">
                <a:latin typeface="Adobe Caslon Pro"/>
                <a:cs typeface="Adobe Caslon Pro"/>
              </a:rPr>
              <a:t>() {</a:t>
            </a:r>
          </a:p>
          <a:p>
            <a:pPr marL="0" indent="-457200">
              <a:spcBef>
                <a:spcPts val="0"/>
              </a:spcBef>
              <a:buNone/>
            </a:pPr>
            <a:r>
              <a:rPr lang="en-US" dirty="0">
                <a:latin typeface="Adobe Caslon Pro"/>
                <a:cs typeface="Adobe Caslon Pro"/>
              </a:rPr>
              <a:t>			return $this-&gt;</a:t>
            </a:r>
            <a:r>
              <a:rPr lang="en-US" dirty="0" err="1">
                <a:latin typeface="Adobe Caslon Pro"/>
                <a:cs typeface="Adobe Caslon Pro"/>
              </a:rPr>
              <a:t>fname</a:t>
            </a:r>
            <a:r>
              <a:rPr lang="en-US" dirty="0">
                <a:latin typeface="Adobe Caslon Pro"/>
                <a:cs typeface="Adobe Caslon Pro"/>
              </a:rPr>
              <a:t> . ‘ ‘ . $this-&gt;</a:t>
            </a:r>
            <a:r>
              <a:rPr lang="en-US" dirty="0" err="1">
                <a:latin typeface="Adobe Caslon Pro"/>
                <a:cs typeface="Adobe Caslon Pro"/>
              </a:rPr>
              <a:t>lname</a:t>
            </a:r>
            <a:r>
              <a:rPr lang="en-US" dirty="0">
                <a:latin typeface="Adobe Caslon Pro"/>
                <a:cs typeface="Adobe Caslon Pro"/>
              </a:rPr>
              <a:t>;</a:t>
            </a:r>
          </a:p>
          <a:p>
            <a:pPr marL="0" indent="-457200">
              <a:spcBef>
                <a:spcPts val="0"/>
              </a:spcBef>
              <a:buNone/>
            </a:pPr>
            <a:r>
              <a:rPr lang="en-US" dirty="0">
                <a:latin typeface="Adobe Caslon Pro"/>
                <a:cs typeface="Adobe Caslon Pro"/>
              </a:rPr>
              <a:t>	}</a:t>
            </a:r>
          </a:p>
          <a:p>
            <a:pPr marL="0" indent="-457200">
              <a:spcBef>
                <a:spcPts val="0"/>
              </a:spcBef>
              <a:buNone/>
            </a:pPr>
            <a:r>
              <a:rPr lang="en-US" dirty="0">
                <a:latin typeface="Adobe Caslon Pro"/>
                <a:cs typeface="Adobe Caslon Pro"/>
              </a:rPr>
              <a:t>}</a:t>
            </a:r>
          </a:p>
          <a:p>
            <a:endParaRPr lang="en-US" dirty="0">
              <a:latin typeface="Adobe Caslon Pro"/>
              <a:cs typeface="Adobe Caslon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32B7-B543-6647-981F-1114828AB5AA}"/>
              </a:ext>
            </a:extLst>
          </p:cNvPr>
          <p:cNvSpPr>
            <a:spLocks noGrp="1"/>
          </p:cNvSpPr>
          <p:nvPr>
            <p:ph type="title"/>
          </p:nvPr>
        </p:nvSpPr>
        <p:spPr>
          <a:xfrm>
            <a:off x="605728" y="1263650"/>
            <a:ext cx="8868843" cy="304799"/>
          </a:xfrm>
        </p:spPr>
        <p:txBody>
          <a:bodyPr/>
          <a:lstStyle/>
          <a:p>
            <a:r>
              <a:rPr lang="en-US" sz="3600" dirty="0"/>
              <a:t>Defining PHP Classes</a:t>
            </a:r>
            <a:br>
              <a:rPr lang="en-US" dirty="0"/>
            </a:br>
            <a:endParaRPr lang="en-US" dirty="0"/>
          </a:p>
        </p:txBody>
      </p:sp>
      <p:sp>
        <p:nvSpPr>
          <p:cNvPr id="3" name="Content Placeholder 2">
            <a:extLst>
              <a:ext uri="{FF2B5EF4-FFF2-40B4-BE49-F238E27FC236}">
                <a16:creationId xmlns:a16="http://schemas.microsoft.com/office/drawing/2014/main" id="{66D31811-4A29-F648-B119-C7F7F07B9C59}"/>
              </a:ext>
            </a:extLst>
          </p:cNvPr>
          <p:cNvSpPr>
            <a:spLocks noGrp="1"/>
          </p:cNvSpPr>
          <p:nvPr>
            <p:ph idx="1"/>
          </p:nvPr>
        </p:nvSpPr>
        <p:spPr>
          <a:xfrm>
            <a:off x="317500" y="806451"/>
            <a:ext cx="8868843" cy="3810000"/>
          </a:xfrm>
        </p:spPr>
        <p:txBody>
          <a:bodyPr>
            <a:normAutofit/>
          </a:bodyPr>
          <a:lstStyle/>
          <a:p>
            <a:r>
              <a:rPr lang="en-US" dirty="0"/>
              <a:t>The general form for defining a new class in PHP is as follows −</a:t>
            </a:r>
          </a:p>
          <a:p>
            <a:r>
              <a:rPr lang="en-US" sz="1600" dirty="0"/>
              <a:t>The special form </a:t>
            </a:r>
            <a:r>
              <a:rPr lang="en-US" sz="1600" b="1" dirty="0"/>
              <a:t>class</a:t>
            </a:r>
            <a:r>
              <a:rPr lang="en-US" sz="1600" dirty="0"/>
              <a:t>, followed by the name of the class that you want to define.</a:t>
            </a:r>
          </a:p>
          <a:p>
            <a:r>
              <a:rPr lang="en-US" sz="1600" dirty="0"/>
              <a:t>A set of braces enclosing any number of variable declarations and function definitions.</a:t>
            </a:r>
          </a:p>
          <a:p>
            <a:r>
              <a:rPr lang="en-US" sz="1600" dirty="0"/>
              <a:t>Variable declarations start with the special form </a:t>
            </a:r>
            <a:r>
              <a:rPr lang="en-US" sz="1600" b="1" dirty="0" err="1"/>
              <a:t>var</a:t>
            </a:r>
            <a:r>
              <a:rPr lang="en-US" sz="1600" dirty="0"/>
              <a:t>, which is followed by a conventional $ variable name; they may also have an initial assignment to a constant value.</a:t>
            </a:r>
          </a:p>
          <a:p>
            <a:r>
              <a:rPr lang="en-US" sz="1600" dirty="0"/>
              <a:t>Function definitions look much like standalone PHP functions but are local to the class and will be used to set and access object data.</a:t>
            </a:r>
          </a:p>
          <a:p>
            <a:pPr lvl="1"/>
            <a:endParaRPr lang="en-US" dirty="0"/>
          </a:p>
        </p:txBody>
      </p:sp>
      <p:pic>
        <p:nvPicPr>
          <p:cNvPr id="7" name="Picture 6">
            <a:extLst>
              <a:ext uri="{FF2B5EF4-FFF2-40B4-BE49-F238E27FC236}">
                <a16:creationId xmlns:a16="http://schemas.microsoft.com/office/drawing/2014/main" id="{281669E0-AA04-084D-8C47-1E54E887A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821" y="4616451"/>
            <a:ext cx="3886200" cy="2260600"/>
          </a:xfrm>
          <a:prstGeom prst="rect">
            <a:avLst/>
          </a:prstGeom>
        </p:spPr>
      </p:pic>
      <p:sp>
        <p:nvSpPr>
          <p:cNvPr id="8" name="TextBox 7">
            <a:extLst>
              <a:ext uri="{FF2B5EF4-FFF2-40B4-BE49-F238E27FC236}">
                <a16:creationId xmlns:a16="http://schemas.microsoft.com/office/drawing/2014/main" id="{6E6420D4-3AA4-6542-9E4C-D0A0A52B77D0}"/>
              </a:ext>
            </a:extLst>
          </p:cNvPr>
          <p:cNvSpPr txBox="1"/>
          <p:nvPr/>
        </p:nvSpPr>
        <p:spPr>
          <a:xfrm>
            <a:off x="1155700" y="7187168"/>
            <a:ext cx="7984045" cy="369332"/>
          </a:xfrm>
          <a:prstGeom prst="rect">
            <a:avLst/>
          </a:prstGeom>
          <a:noFill/>
        </p:spPr>
        <p:txBody>
          <a:bodyPr wrap="none" rtlCol="0">
            <a:spAutoFit/>
          </a:bodyPr>
          <a:lstStyle/>
          <a:p>
            <a:r>
              <a:rPr lang="en-US" dirty="0"/>
              <a:t>Resource: https://</a:t>
            </a:r>
            <a:r>
              <a:rPr lang="en-US" dirty="0" err="1"/>
              <a:t>www.tutorialspoint.com</a:t>
            </a:r>
            <a:r>
              <a:rPr lang="en-US" dirty="0"/>
              <a:t>/</a:t>
            </a:r>
            <a:r>
              <a:rPr lang="en-US" dirty="0" err="1"/>
              <a:t>php</a:t>
            </a:r>
            <a:r>
              <a:rPr lang="en-US" dirty="0"/>
              <a:t>/</a:t>
            </a:r>
            <a:r>
              <a:rPr lang="en-US" dirty="0" err="1"/>
              <a:t>php_object_oriented.htm</a:t>
            </a:r>
            <a:endParaRPr lang="en-US" dirty="0"/>
          </a:p>
        </p:txBody>
      </p:sp>
    </p:spTree>
    <p:extLst>
      <p:ext uri="{BB962C8B-B14F-4D97-AF65-F5344CB8AC3E}">
        <p14:creationId xmlns:p14="http://schemas.microsoft.com/office/powerpoint/2010/main" val="177589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7541-FE2F-8347-A69A-69FA4B1CF59A}"/>
              </a:ext>
            </a:extLst>
          </p:cNvPr>
          <p:cNvSpPr>
            <a:spLocks noGrp="1"/>
          </p:cNvSpPr>
          <p:nvPr>
            <p:ph type="title"/>
          </p:nvPr>
        </p:nvSpPr>
        <p:spPr>
          <a:xfrm>
            <a:off x="605728" y="118533"/>
            <a:ext cx="8868843" cy="687917"/>
          </a:xfrm>
        </p:spPr>
        <p:txBody>
          <a:bodyPr/>
          <a:lstStyle/>
          <a:p>
            <a:r>
              <a:rPr lang="en-US" sz="4400" dirty="0"/>
              <a:t>Example: PHP Class</a:t>
            </a:r>
          </a:p>
        </p:txBody>
      </p:sp>
      <p:sp>
        <p:nvSpPr>
          <p:cNvPr id="3" name="Content Placeholder 2">
            <a:extLst>
              <a:ext uri="{FF2B5EF4-FFF2-40B4-BE49-F238E27FC236}">
                <a16:creationId xmlns:a16="http://schemas.microsoft.com/office/drawing/2014/main" id="{E7489431-556C-6F49-A5F1-12BD663964C2}"/>
              </a:ext>
            </a:extLst>
          </p:cNvPr>
          <p:cNvSpPr>
            <a:spLocks noGrp="1"/>
          </p:cNvSpPr>
          <p:nvPr>
            <p:ph idx="1"/>
          </p:nvPr>
        </p:nvSpPr>
        <p:spPr>
          <a:xfrm>
            <a:off x="605727" y="810863"/>
            <a:ext cx="8868843" cy="4785783"/>
          </a:xfrm>
        </p:spPr>
        <p:txBody>
          <a:bodyPr>
            <a:normAutofit/>
          </a:bodyPr>
          <a:lstStyle/>
          <a:p>
            <a:r>
              <a:rPr lang="en-US" sz="2000" dirty="0"/>
              <a:t>Here is an example which defines a </a:t>
            </a:r>
            <a:r>
              <a:rPr lang="en-US" sz="2400" i="1" dirty="0"/>
              <a:t>class</a:t>
            </a:r>
            <a:r>
              <a:rPr lang="en-US" sz="2000" dirty="0"/>
              <a:t> of </a:t>
            </a:r>
            <a:r>
              <a:rPr lang="en-US" sz="2000" b="1" dirty="0"/>
              <a:t>Books</a:t>
            </a:r>
            <a:r>
              <a:rPr lang="en-US" sz="2000" dirty="0"/>
              <a:t> type −</a:t>
            </a:r>
          </a:p>
          <a:p>
            <a:r>
              <a:rPr lang="en-US" sz="2000" dirty="0"/>
              <a:t>The variable </a:t>
            </a:r>
            <a:r>
              <a:rPr lang="en-US" sz="2000" b="1" dirty="0"/>
              <a:t>$this</a:t>
            </a:r>
            <a:r>
              <a:rPr lang="en-US" sz="2000" dirty="0"/>
              <a:t> is a special variable and it refers to the same object </a:t>
            </a:r>
            <a:r>
              <a:rPr lang="en-US" sz="2000" dirty="0" err="1"/>
              <a:t>ie</a:t>
            </a:r>
            <a:r>
              <a:rPr lang="en-US" sz="2000" dirty="0"/>
              <a:t>. itself</a:t>
            </a:r>
            <a:r>
              <a:rPr lang="en-US" dirty="0"/>
              <a:t>.</a:t>
            </a:r>
            <a:endParaRPr lang="en-US" sz="2000" dirty="0"/>
          </a:p>
        </p:txBody>
      </p:sp>
      <p:pic>
        <p:nvPicPr>
          <p:cNvPr id="5" name="Picture 4">
            <a:extLst>
              <a:ext uri="{FF2B5EF4-FFF2-40B4-BE49-F238E27FC236}">
                <a16:creationId xmlns:a16="http://schemas.microsoft.com/office/drawing/2014/main" id="{F80F75A7-5607-0741-97B3-81E78D15A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300" y="1873250"/>
            <a:ext cx="3928899" cy="5180819"/>
          </a:xfrm>
          <a:prstGeom prst="rect">
            <a:avLst/>
          </a:prstGeom>
        </p:spPr>
      </p:pic>
      <p:sp>
        <p:nvSpPr>
          <p:cNvPr id="6" name="TextBox 5">
            <a:extLst>
              <a:ext uri="{FF2B5EF4-FFF2-40B4-BE49-F238E27FC236}">
                <a16:creationId xmlns:a16="http://schemas.microsoft.com/office/drawing/2014/main" id="{CAF50020-D2EB-CE49-AD26-996C0A0F4C59}"/>
              </a:ext>
            </a:extLst>
          </p:cNvPr>
          <p:cNvSpPr txBox="1"/>
          <p:nvPr/>
        </p:nvSpPr>
        <p:spPr>
          <a:xfrm>
            <a:off x="165100" y="7187168"/>
            <a:ext cx="7984045" cy="369332"/>
          </a:xfrm>
          <a:prstGeom prst="rect">
            <a:avLst/>
          </a:prstGeom>
          <a:noFill/>
        </p:spPr>
        <p:txBody>
          <a:bodyPr wrap="none" rtlCol="0">
            <a:spAutoFit/>
          </a:bodyPr>
          <a:lstStyle/>
          <a:p>
            <a:r>
              <a:rPr lang="en-US" dirty="0"/>
              <a:t>Resource: https://</a:t>
            </a:r>
            <a:r>
              <a:rPr lang="en-US" dirty="0" err="1"/>
              <a:t>www.tutorialspoint.com</a:t>
            </a:r>
            <a:r>
              <a:rPr lang="en-US" dirty="0"/>
              <a:t>/</a:t>
            </a:r>
            <a:r>
              <a:rPr lang="en-US" dirty="0" err="1"/>
              <a:t>php</a:t>
            </a:r>
            <a:r>
              <a:rPr lang="en-US" dirty="0"/>
              <a:t>/</a:t>
            </a:r>
            <a:r>
              <a:rPr lang="en-US" dirty="0" err="1"/>
              <a:t>php_object_oriented.htm</a:t>
            </a:r>
            <a:endParaRPr lang="en-US" dirty="0"/>
          </a:p>
        </p:txBody>
      </p:sp>
    </p:spTree>
    <p:extLst>
      <p:ext uri="{BB962C8B-B14F-4D97-AF65-F5344CB8AC3E}">
        <p14:creationId xmlns:p14="http://schemas.microsoft.com/office/powerpoint/2010/main" val="2061577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7E8E-6620-834D-B010-73D0C0DF60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661FC6-9E7A-D74D-AC07-F95B16196387}"/>
              </a:ext>
            </a:extLst>
          </p:cNvPr>
          <p:cNvSpPr>
            <a:spLocks noGrp="1"/>
          </p:cNvSpPr>
          <p:nvPr>
            <p:ph idx="1"/>
          </p:nvPr>
        </p:nvSpPr>
        <p:spPr/>
        <p:txBody>
          <a:bodyPr/>
          <a:lstStyle/>
          <a:p>
            <a:r>
              <a:rPr lang="en-US" sz="2400" dirty="0"/>
              <a:t>Once you defined your class, then you can create as many objects as you like of that class type. Following is an example of how to create object using </a:t>
            </a:r>
            <a:r>
              <a:rPr lang="en-US" sz="2800" b="1" dirty="0"/>
              <a:t>new</a:t>
            </a:r>
            <a:r>
              <a:rPr lang="en-US" sz="2400" b="1" dirty="0"/>
              <a:t> </a:t>
            </a:r>
            <a:r>
              <a:rPr lang="en-US" sz="2400" dirty="0"/>
              <a:t>operator</a:t>
            </a:r>
            <a:r>
              <a:rPr lang="en-US" dirty="0"/>
              <a:t>.</a:t>
            </a:r>
          </a:p>
          <a:p>
            <a:pPr marL="0" indent="0">
              <a:buNone/>
            </a:pPr>
            <a:br>
              <a:rPr lang="en-US" dirty="0"/>
            </a:br>
            <a:endParaRPr lang="en-US" dirty="0"/>
          </a:p>
        </p:txBody>
      </p:sp>
      <p:pic>
        <p:nvPicPr>
          <p:cNvPr id="5" name="Picture 4">
            <a:extLst>
              <a:ext uri="{FF2B5EF4-FFF2-40B4-BE49-F238E27FC236}">
                <a16:creationId xmlns:a16="http://schemas.microsoft.com/office/drawing/2014/main" id="{4B9D746F-E8B4-DD4E-A423-19B73C22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3547084"/>
            <a:ext cx="3380509" cy="1219200"/>
          </a:xfrm>
          <a:prstGeom prst="rect">
            <a:avLst/>
          </a:prstGeom>
        </p:spPr>
      </p:pic>
      <p:sp>
        <p:nvSpPr>
          <p:cNvPr id="6" name="TextBox 5">
            <a:extLst>
              <a:ext uri="{FF2B5EF4-FFF2-40B4-BE49-F238E27FC236}">
                <a16:creationId xmlns:a16="http://schemas.microsoft.com/office/drawing/2014/main" id="{E8E9798F-DD21-9243-B374-3416EB8A104D}"/>
              </a:ext>
            </a:extLst>
          </p:cNvPr>
          <p:cNvSpPr txBox="1"/>
          <p:nvPr/>
        </p:nvSpPr>
        <p:spPr>
          <a:xfrm>
            <a:off x="-28629" y="5431056"/>
            <a:ext cx="10504363" cy="707886"/>
          </a:xfrm>
          <a:prstGeom prst="rect">
            <a:avLst/>
          </a:prstGeom>
          <a:noFill/>
        </p:spPr>
        <p:txBody>
          <a:bodyPr wrap="square" rtlCol="0">
            <a:spAutoFit/>
          </a:bodyPr>
          <a:lstStyle/>
          <a:p>
            <a:r>
              <a:rPr lang="en-US" sz="2000" dirty="0"/>
              <a:t>Here we have created three objects and these objects are independent of each other</a:t>
            </a:r>
          </a:p>
          <a:p>
            <a:r>
              <a:rPr lang="en-US" sz="2000" dirty="0"/>
              <a:t>  and they will have their existence separately.</a:t>
            </a:r>
          </a:p>
        </p:txBody>
      </p:sp>
      <p:sp>
        <p:nvSpPr>
          <p:cNvPr id="7" name="TextBox 6">
            <a:extLst>
              <a:ext uri="{FF2B5EF4-FFF2-40B4-BE49-F238E27FC236}">
                <a16:creationId xmlns:a16="http://schemas.microsoft.com/office/drawing/2014/main" id="{02FA57A5-52E4-FA4D-92EE-5AF1F838E5F9}"/>
              </a:ext>
            </a:extLst>
          </p:cNvPr>
          <p:cNvSpPr txBox="1"/>
          <p:nvPr/>
        </p:nvSpPr>
        <p:spPr>
          <a:xfrm>
            <a:off x="165100" y="7187168"/>
            <a:ext cx="7984045" cy="369332"/>
          </a:xfrm>
          <a:prstGeom prst="rect">
            <a:avLst/>
          </a:prstGeom>
          <a:noFill/>
        </p:spPr>
        <p:txBody>
          <a:bodyPr wrap="none" rtlCol="0">
            <a:spAutoFit/>
          </a:bodyPr>
          <a:lstStyle/>
          <a:p>
            <a:r>
              <a:rPr lang="en-US" dirty="0"/>
              <a:t>Resource: https://</a:t>
            </a:r>
            <a:r>
              <a:rPr lang="en-US" dirty="0" err="1"/>
              <a:t>www.tutorialspoint.com</a:t>
            </a:r>
            <a:r>
              <a:rPr lang="en-US" dirty="0"/>
              <a:t>/</a:t>
            </a:r>
            <a:r>
              <a:rPr lang="en-US" dirty="0" err="1"/>
              <a:t>php</a:t>
            </a:r>
            <a:r>
              <a:rPr lang="en-US" dirty="0"/>
              <a:t>/</a:t>
            </a:r>
            <a:r>
              <a:rPr lang="en-US" dirty="0" err="1"/>
              <a:t>php_object_oriented.htm</a:t>
            </a:r>
            <a:endParaRPr lang="en-US" dirty="0"/>
          </a:p>
        </p:txBody>
      </p:sp>
    </p:spTree>
    <p:extLst>
      <p:ext uri="{BB962C8B-B14F-4D97-AF65-F5344CB8AC3E}">
        <p14:creationId xmlns:p14="http://schemas.microsoft.com/office/powerpoint/2010/main" val="3005239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EB02-33EE-DD45-8DF5-997CBCE433C0}"/>
              </a:ext>
            </a:extLst>
          </p:cNvPr>
          <p:cNvSpPr>
            <a:spLocks noGrp="1"/>
          </p:cNvSpPr>
          <p:nvPr>
            <p:ph type="title"/>
          </p:nvPr>
        </p:nvSpPr>
        <p:spPr>
          <a:xfrm>
            <a:off x="605728" y="118533"/>
            <a:ext cx="8868843" cy="1526117"/>
          </a:xfrm>
        </p:spPr>
        <p:txBody>
          <a:bodyPr/>
          <a:lstStyle/>
          <a:p>
            <a:r>
              <a:rPr lang="en-US" sz="4000" dirty="0"/>
              <a:t>Calling Member Functions</a:t>
            </a:r>
            <a:br>
              <a:rPr lang="en-US" dirty="0"/>
            </a:br>
            <a:endParaRPr lang="en-US" dirty="0"/>
          </a:p>
        </p:txBody>
      </p:sp>
      <p:sp>
        <p:nvSpPr>
          <p:cNvPr id="3" name="Content Placeholder 2">
            <a:extLst>
              <a:ext uri="{FF2B5EF4-FFF2-40B4-BE49-F238E27FC236}">
                <a16:creationId xmlns:a16="http://schemas.microsoft.com/office/drawing/2014/main" id="{AAB03525-9ADC-9447-A3ED-233FD764BDCB}"/>
              </a:ext>
            </a:extLst>
          </p:cNvPr>
          <p:cNvSpPr>
            <a:spLocks noGrp="1"/>
          </p:cNvSpPr>
          <p:nvPr>
            <p:ph idx="1"/>
          </p:nvPr>
        </p:nvSpPr>
        <p:spPr>
          <a:xfrm>
            <a:off x="605727" y="881591"/>
            <a:ext cx="8868843" cy="4785783"/>
          </a:xfrm>
        </p:spPr>
        <p:txBody>
          <a:bodyPr/>
          <a:lstStyle/>
          <a:p>
            <a:r>
              <a:rPr lang="en-US" dirty="0"/>
              <a:t>After creating your objects, you will be able to call member functions related to that object.</a:t>
            </a:r>
          </a:p>
          <a:p>
            <a:r>
              <a:rPr lang="en-US" dirty="0"/>
              <a:t>One member function will be able to process member variable of related object only.</a:t>
            </a:r>
          </a:p>
          <a:p>
            <a:r>
              <a:rPr lang="en-US" dirty="0"/>
              <a:t>Following example shows how to set title and prices for the three books by calling member functions.</a:t>
            </a:r>
          </a:p>
        </p:txBody>
      </p:sp>
      <p:pic>
        <p:nvPicPr>
          <p:cNvPr id="5" name="Picture 4">
            <a:extLst>
              <a:ext uri="{FF2B5EF4-FFF2-40B4-BE49-F238E27FC236}">
                <a16:creationId xmlns:a16="http://schemas.microsoft.com/office/drawing/2014/main" id="{2ABB1AE9-FB78-8B4A-AF08-5774CD004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99" y="4311650"/>
            <a:ext cx="6744789" cy="2118782"/>
          </a:xfrm>
          <a:prstGeom prst="rect">
            <a:avLst/>
          </a:prstGeom>
        </p:spPr>
      </p:pic>
      <p:sp>
        <p:nvSpPr>
          <p:cNvPr id="6" name="TextBox 5">
            <a:extLst>
              <a:ext uri="{FF2B5EF4-FFF2-40B4-BE49-F238E27FC236}">
                <a16:creationId xmlns:a16="http://schemas.microsoft.com/office/drawing/2014/main" id="{4B2D5EB7-5A2A-E040-850B-089241EDFCAC}"/>
              </a:ext>
            </a:extLst>
          </p:cNvPr>
          <p:cNvSpPr txBox="1"/>
          <p:nvPr/>
        </p:nvSpPr>
        <p:spPr>
          <a:xfrm>
            <a:off x="165100" y="7187168"/>
            <a:ext cx="6252289" cy="307777"/>
          </a:xfrm>
          <a:prstGeom prst="rect">
            <a:avLst/>
          </a:prstGeom>
          <a:noFill/>
        </p:spPr>
        <p:txBody>
          <a:bodyPr wrap="none" rtlCol="0">
            <a:spAutoFit/>
          </a:bodyPr>
          <a:lstStyle/>
          <a:p>
            <a:r>
              <a:rPr lang="en-US" sz="1400" dirty="0"/>
              <a:t>Resource: https://</a:t>
            </a:r>
            <a:r>
              <a:rPr lang="en-US" sz="1400" dirty="0" err="1"/>
              <a:t>www.tutorialspoint.com</a:t>
            </a:r>
            <a:r>
              <a:rPr lang="en-US" sz="1400" dirty="0"/>
              <a:t>/</a:t>
            </a:r>
            <a:r>
              <a:rPr lang="en-US" sz="1400" dirty="0" err="1"/>
              <a:t>php</a:t>
            </a:r>
            <a:r>
              <a:rPr lang="en-US" sz="1400" dirty="0"/>
              <a:t>/</a:t>
            </a:r>
            <a:r>
              <a:rPr lang="en-US" sz="1400" dirty="0" err="1"/>
              <a:t>php_object_oriented.htm</a:t>
            </a:r>
            <a:endParaRPr lang="en-US" sz="1400" dirty="0"/>
          </a:p>
        </p:txBody>
      </p:sp>
    </p:spTree>
    <p:extLst>
      <p:ext uri="{BB962C8B-B14F-4D97-AF65-F5344CB8AC3E}">
        <p14:creationId xmlns:p14="http://schemas.microsoft.com/office/powerpoint/2010/main" val="195136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What</a:t>
            </a:r>
            <a:r>
              <a:rPr sz="4400" spc="-10" dirty="0">
                <a:latin typeface="Arial"/>
                <a:cs typeface="Arial"/>
              </a:rPr>
              <a:t> </a:t>
            </a:r>
            <a:r>
              <a:rPr sz="4400" spc="0" dirty="0">
                <a:latin typeface="Arial"/>
                <a:cs typeface="Arial"/>
              </a:rPr>
              <a:t>is</a:t>
            </a:r>
            <a:r>
              <a:rPr sz="4400" spc="-5" dirty="0">
                <a:latin typeface="Arial"/>
                <a:cs typeface="Arial"/>
              </a:rPr>
              <a:t> </a:t>
            </a:r>
            <a:r>
              <a:rPr sz="4400" spc="0" dirty="0">
                <a:latin typeface="Arial"/>
                <a:cs typeface="Arial"/>
              </a:rPr>
              <a:t>PHP?</a:t>
            </a:r>
            <a:endParaRPr sz="4400" dirty="0">
              <a:latin typeface="Arial"/>
              <a:cs typeface="Arial"/>
            </a:endParaRPr>
          </a:p>
        </p:txBody>
      </p:sp>
      <p:sp>
        <p:nvSpPr>
          <p:cNvPr id="4" name="object 4"/>
          <p:cNvSpPr txBox="1"/>
          <p:nvPr/>
        </p:nvSpPr>
        <p:spPr>
          <a:xfrm>
            <a:off x="923289" y="1729740"/>
            <a:ext cx="5234305" cy="496570"/>
          </a:xfrm>
          <a:prstGeom prst="rect">
            <a:avLst/>
          </a:prstGeom>
        </p:spPr>
        <p:txBody>
          <a:bodyPr vert="horz" wrap="square" lIns="0" tIns="0" rIns="0" bIns="0" rtlCol="0">
            <a:noAutofit/>
          </a:bodyPr>
          <a:lstStyle/>
          <a:p>
            <a:pPr marL="12700">
              <a:lnSpc>
                <a:spcPct val="100000"/>
              </a:lnSpc>
            </a:pPr>
            <a:r>
              <a:rPr sz="3200" dirty="0">
                <a:latin typeface="Arial"/>
                <a:cs typeface="Arial"/>
              </a:rPr>
              <a:t>PHP</a:t>
            </a:r>
            <a:r>
              <a:rPr sz="3200" spc="-60" dirty="0">
                <a:latin typeface="Arial"/>
                <a:cs typeface="Arial"/>
              </a:rPr>
              <a:t> </a:t>
            </a:r>
            <a:r>
              <a:rPr sz="3200" spc="0" dirty="0">
                <a:latin typeface="Arial"/>
                <a:cs typeface="Arial"/>
              </a:rPr>
              <a:t>Hypertext</a:t>
            </a:r>
            <a:r>
              <a:rPr sz="3200" spc="-10" dirty="0">
                <a:latin typeface="Arial"/>
                <a:cs typeface="Arial"/>
              </a:rPr>
              <a:t> </a:t>
            </a:r>
            <a:r>
              <a:rPr sz="3200" spc="0" dirty="0">
                <a:latin typeface="Arial"/>
                <a:cs typeface="Arial"/>
              </a:rPr>
              <a:t>Preprocessor</a:t>
            </a:r>
            <a:endParaRPr sz="3200">
              <a:latin typeface="Arial"/>
              <a:cs typeface="Arial"/>
            </a:endParaRPr>
          </a:p>
        </p:txBody>
      </p:sp>
      <p:sp>
        <p:nvSpPr>
          <p:cNvPr id="6" name="object 6"/>
          <p:cNvSpPr txBox="1"/>
          <p:nvPr/>
        </p:nvSpPr>
        <p:spPr>
          <a:xfrm>
            <a:off x="1355089" y="2369820"/>
            <a:ext cx="2865120" cy="436245"/>
          </a:xfrm>
          <a:prstGeom prst="rect">
            <a:avLst/>
          </a:prstGeom>
        </p:spPr>
        <p:txBody>
          <a:bodyPr vert="horz" wrap="square" lIns="0" tIns="0" rIns="0" bIns="0" rtlCol="0">
            <a:noAutofit/>
          </a:bodyPr>
          <a:lstStyle/>
          <a:p>
            <a:pPr marL="12700">
              <a:lnSpc>
                <a:spcPct val="100000"/>
              </a:lnSpc>
            </a:pPr>
            <a:r>
              <a:rPr sz="2800" spc="-260" dirty="0">
                <a:latin typeface="Arial"/>
                <a:cs typeface="Arial"/>
              </a:rPr>
              <a:t>Y</a:t>
            </a:r>
            <a:r>
              <a:rPr sz="2800" spc="0" dirty="0">
                <a:latin typeface="Arial"/>
                <a:cs typeface="Arial"/>
              </a:rPr>
              <a:t>es, </a:t>
            </a:r>
            <a:r>
              <a:rPr sz="2800" spc="-5" dirty="0">
                <a:latin typeface="Arial"/>
                <a:cs typeface="Arial"/>
              </a:rPr>
              <a:t>i</a:t>
            </a:r>
            <a:r>
              <a:rPr sz="2800" spc="0" dirty="0">
                <a:latin typeface="Arial"/>
                <a:cs typeface="Arial"/>
              </a:rPr>
              <a:t>t</a:t>
            </a:r>
            <a:r>
              <a:rPr sz="2800" spc="-10" dirty="0">
                <a:latin typeface="Arial"/>
                <a:cs typeface="Arial"/>
              </a:rPr>
              <a:t>'</a:t>
            </a:r>
            <a:r>
              <a:rPr sz="2800" spc="0" dirty="0">
                <a:latin typeface="Arial"/>
                <a:cs typeface="Arial"/>
              </a:rPr>
              <a:t>s </a:t>
            </a:r>
            <a:r>
              <a:rPr sz="2800" spc="-5" dirty="0">
                <a:latin typeface="Arial"/>
                <a:cs typeface="Arial"/>
              </a:rPr>
              <a:t>r</a:t>
            </a:r>
            <a:r>
              <a:rPr sz="2800" spc="0" dirty="0">
                <a:latin typeface="Arial"/>
                <a:cs typeface="Arial"/>
              </a:rPr>
              <a:t>ecu</a:t>
            </a:r>
            <a:r>
              <a:rPr sz="2800" spc="-5" dirty="0">
                <a:latin typeface="Arial"/>
                <a:cs typeface="Arial"/>
              </a:rPr>
              <a:t>r</a:t>
            </a:r>
            <a:r>
              <a:rPr sz="2800" spc="0" dirty="0">
                <a:latin typeface="Arial"/>
                <a:cs typeface="Arial"/>
              </a:rPr>
              <a:t>s</a:t>
            </a:r>
            <a:r>
              <a:rPr sz="2800" spc="-5" dirty="0">
                <a:latin typeface="Arial"/>
                <a:cs typeface="Arial"/>
              </a:rPr>
              <a:t>i</a:t>
            </a:r>
            <a:r>
              <a:rPr sz="2800" spc="0" dirty="0">
                <a:latin typeface="Arial"/>
                <a:cs typeface="Arial"/>
              </a:rPr>
              <a:t>ve.</a:t>
            </a:r>
            <a:endParaRPr sz="2800">
              <a:latin typeface="Arial"/>
              <a:cs typeface="Arial"/>
            </a:endParaRPr>
          </a:p>
        </p:txBody>
      </p:sp>
      <p:sp>
        <p:nvSpPr>
          <p:cNvPr id="8" name="object 8"/>
          <p:cNvSpPr txBox="1"/>
          <p:nvPr/>
        </p:nvSpPr>
        <p:spPr>
          <a:xfrm>
            <a:off x="923289" y="2904490"/>
            <a:ext cx="5858510" cy="496570"/>
          </a:xfrm>
          <a:prstGeom prst="rect">
            <a:avLst/>
          </a:prstGeom>
        </p:spPr>
        <p:txBody>
          <a:bodyPr vert="horz" wrap="square" lIns="0" tIns="0" rIns="0" bIns="0" rtlCol="0">
            <a:noAutofit/>
          </a:bodyPr>
          <a:lstStyle/>
          <a:p>
            <a:pPr marL="12700">
              <a:lnSpc>
                <a:spcPct val="100000"/>
              </a:lnSpc>
            </a:pPr>
            <a:r>
              <a:rPr sz="3200" spc="-65" dirty="0">
                <a:latin typeface="Arial"/>
                <a:cs typeface="Arial"/>
              </a:rPr>
              <a:t>W</a:t>
            </a:r>
            <a:r>
              <a:rPr sz="3200" spc="0" dirty="0">
                <a:latin typeface="Arial"/>
                <a:cs typeface="Arial"/>
              </a:rPr>
              <a:t>ell-suited</a:t>
            </a:r>
            <a:r>
              <a:rPr sz="3200" spc="-10" dirty="0">
                <a:latin typeface="Arial"/>
                <a:cs typeface="Arial"/>
              </a:rPr>
              <a:t> </a:t>
            </a:r>
            <a:r>
              <a:rPr sz="3200" spc="0" dirty="0">
                <a:latin typeface="Arial"/>
                <a:cs typeface="Arial"/>
              </a:rPr>
              <a:t>to</a:t>
            </a:r>
            <a:r>
              <a:rPr sz="3200" spc="-5" dirty="0">
                <a:latin typeface="Arial"/>
                <a:cs typeface="Arial"/>
              </a:rPr>
              <a:t> </a:t>
            </a:r>
            <a:r>
              <a:rPr sz="3200" spc="-65" dirty="0">
                <a:latin typeface="Arial"/>
                <a:cs typeface="Arial"/>
              </a:rPr>
              <a:t>W</a:t>
            </a:r>
            <a:r>
              <a:rPr sz="3200" spc="0" dirty="0">
                <a:latin typeface="Arial"/>
                <a:cs typeface="Arial"/>
              </a:rPr>
              <a:t>eb</a:t>
            </a:r>
            <a:r>
              <a:rPr sz="3200" spc="-5" dirty="0">
                <a:latin typeface="Arial"/>
                <a:cs typeface="Arial"/>
              </a:rPr>
              <a:t> </a:t>
            </a:r>
            <a:r>
              <a:rPr sz="3200" spc="0" dirty="0">
                <a:latin typeface="Arial"/>
                <a:cs typeface="Arial"/>
              </a:rPr>
              <a:t>development</a:t>
            </a:r>
            <a:endParaRPr sz="3200" dirty="0">
              <a:latin typeface="Arial"/>
              <a:cs typeface="Arial"/>
            </a:endParaRPr>
          </a:p>
        </p:txBody>
      </p:sp>
      <p:sp>
        <p:nvSpPr>
          <p:cNvPr id="10" name="object 10"/>
          <p:cNvSpPr txBox="1"/>
          <p:nvPr/>
        </p:nvSpPr>
        <p:spPr>
          <a:xfrm>
            <a:off x="1355089" y="3543300"/>
            <a:ext cx="7977505" cy="1373505"/>
          </a:xfrm>
          <a:prstGeom prst="rect">
            <a:avLst/>
          </a:prstGeom>
        </p:spPr>
        <p:txBody>
          <a:bodyPr vert="horz" wrap="square" lIns="0" tIns="0" rIns="0" bIns="0" rtlCol="0">
            <a:noAutofit/>
          </a:bodyPr>
          <a:lstStyle/>
          <a:p>
            <a:pPr marL="12700">
              <a:lnSpc>
                <a:spcPct val="100000"/>
              </a:lnSpc>
            </a:pPr>
            <a:r>
              <a:rPr sz="2800" spc="-5" dirty="0">
                <a:latin typeface="Arial"/>
                <a:cs typeface="Arial"/>
              </a:rPr>
              <a:t>C</a:t>
            </a:r>
            <a:r>
              <a:rPr sz="2800" spc="0" dirty="0">
                <a:latin typeface="Arial"/>
                <a:cs typeface="Arial"/>
              </a:rPr>
              <a:t>an be execu</a:t>
            </a:r>
            <a:r>
              <a:rPr sz="2800" spc="-5" dirty="0">
                <a:latin typeface="Arial"/>
                <a:cs typeface="Arial"/>
              </a:rPr>
              <a:t>t</a:t>
            </a:r>
            <a:r>
              <a:rPr sz="2800" spc="0" dirty="0">
                <a:latin typeface="Arial"/>
                <a:cs typeface="Arial"/>
              </a:rPr>
              <a:t>ed on the co</a:t>
            </a:r>
            <a:r>
              <a:rPr sz="2800" spc="-5" dirty="0">
                <a:latin typeface="Arial"/>
                <a:cs typeface="Arial"/>
              </a:rPr>
              <a:t>mm</a:t>
            </a:r>
            <a:r>
              <a:rPr sz="2800" spc="0" dirty="0">
                <a:latin typeface="Arial"/>
                <a:cs typeface="Arial"/>
              </a:rPr>
              <a:t>and </a:t>
            </a:r>
            <a:r>
              <a:rPr sz="2800" spc="-5" dirty="0">
                <a:latin typeface="Arial"/>
                <a:cs typeface="Arial"/>
              </a:rPr>
              <a:t>li</a:t>
            </a:r>
            <a:r>
              <a:rPr sz="2800" spc="0" dirty="0">
                <a:latin typeface="Arial"/>
                <a:cs typeface="Arial"/>
              </a:rPr>
              <a:t>ne</a:t>
            </a:r>
            <a:endParaRPr sz="2800" dirty="0">
              <a:latin typeface="Arial"/>
              <a:cs typeface="Arial"/>
            </a:endParaRPr>
          </a:p>
          <a:p>
            <a:pPr>
              <a:lnSpc>
                <a:spcPts val="1200"/>
              </a:lnSpc>
              <a:spcBef>
                <a:spcPts val="4"/>
              </a:spcBef>
            </a:pPr>
            <a:endParaRPr sz="1200" dirty="0"/>
          </a:p>
          <a:p>
            <a:pPr marL="12700" marR="12700">
              <a:lnSpc>
                <a:spcPts val="3120"/>
              </a:lnSpc>
            </a:pPr>
            <a:r>
              <a:rPr sz="2800" spc="-5" dirty="0">
                <a:latin typeface="Arial"/>
                <a:cs typeface="Arial"/>
              </a:rPr>
              <a:t>C</a:t>
            </a:r>
            <a:r>
              <a:rPr sz="2800" spc="0" dirty="0">
                <a:latin typeface="Arial"/>
                <a:cs typeface="Arial"/>
              </a:rPr>
              <a:t>an</a:t>
            </a:r>
            <a:r>
              <a:rPr sz="2800" spc="-5" dirty="0">
                <a:latin typeface="Arial"/>
                <a:cs typeface="Arial"/>
              </a:rPr>
              <a:t> </a:t>
            </a:r>
            <a:r>
              <a:rPr sz="2800" spc="0" dirty="0">
                <a:latin typeface="Arial"/>
                <a:cs typeface="Arial"/>
              </a:rPr>
              <a:t>be</a:t>
            </a:r>
            <a:r>
              <a:rPr sz="2800" spc="-5" dirty="0">
                <a:latin typeface="Arial"/>
                <a:cs typeface="Arial"/>
              </a:rPr>
              <a:t> </a:t>
            </a:r>
            <a:r>
              <a:rPr sz="2800" spc="0" dirty="0">
                <a:latin typeface="Arial"/>
                <a:cs typeface="Arial"/>
              </a:rPr>
              <a:t>ex</a:t>
            </a:r>
            <a:r>
              <a:rPr sz="2800" spc="-10" dirty="0">
                <a:latin typeface="Arial"/>
                <a:cs typeface="Arial"/>
              </a:rPr>
              <a:t>e</a:t>
            </a:r>
            <a:r>
              <a:rPr sz="2800" spc="0" dirty="0">
                <a:latin typeface="Arial"/>
                <a:cs typeface="Arial"/>
              </a:rPr>
              <a:t>cu</a:t>
            </a:r>
            <a:r>
              <a:rPr sz="2800" spc="-10" dirty="0">
                <a:latin typeface="Arial"/>
                <a:cs typeface="Arial"/>
              </a:rPr>
              <a:t>t</a:t>
            </a:r>
            <a:r>
              <a:rPr sz="2800" spc="0" dirty="0">
                <a:latin typeface="Arial"/>
                <a:cs typeface="Arial"/>
              </a:rPr>
              <a:t>ed</a:t>
            </a:r>
            <a:r>
              <a:rPr sz="2800" spc="-10" dirty="0">
                <a:latin typeface="Arial"/>
                <a:cs typeface="Arial"/>
              </a:rPr>
              <a:t> </a:t>
            </a:r>
            <a:r>
              <a:rPr sz="2800" spc="0" dirty="0">
                <a:latin typeface="Arial"/>
                <a:cs typeface="Arial"/>
              </a:rPr>
              <a:t>se</a:t>
            </a:r>
            <a:r>
              <a:rPr sz="2800" spc="-5" dirty="0">
                <a:latin typeface="Arial"/>
                <a:cs typeface="Arial"/>
              </a:rPr>
              <a:t>r</a:t>
            </a:r>
            <a:r>
              <a:rPr sz="2800" spc="0" dirty="0">
                <a:latin typeface="Arial"/>
                <a:cs typeface="Arial"/>
              </a:rPr>
              <a:t>v</a:t>
            </a:r>
            <a:r>
              <a:rPr sz="2800" spc="-10" dirty="0">
                <a:latin typeface="Arial"/>
                <a:cs typeface="Arial"/>
              </a:rPr>
              <a:t>e</a:t>
            </a:r>
            <a:r>
              <a:rPr sz="2800" spc="-5" dirty="0">
                <a:latin typeface="Arial"/>
                <a:cs typeface="Arial"/>
              </a:rPr>
              <a:t>r-</a:t>
            </a:r>
            <a:r>
              <a:rPr sz="2800" spc="0" dirty="0">
                <a:latin typeface="Arial"/>
                <a:cs typeface="Arial"/>
              </a:rPr>
              <a:t>s</a:t>
            </a:r>
            <a:r>
              <a:rPr sz="2800" spc="-5" dirty="0">
                <a:latin typeface="Arial"/>
                <a:cs typeface="Arial"/>
              </a:rPr>
              <a:t>i</a:t>
            </a:r>
            <a:r>
              <a:rPr sz="2800" spc="0" dirty="0">
                <a:latin typeface="Arial"/>
                <a:cs typeface="Arial"/>
              </a:rPr>
              <a:t>de</a:t>
            </a:r>
            <a:r>
              <a:rPr sz="2800" spc="-10" dirty="0">
                <a:latin typeface="Arial"/>
                <a:cs typeface="Arial"/>
              </a:rPr>
              <a:t> </a:t>
            </a:r>
            <a:r>
              <a:rPr sz="2800" spc="0" dirty="0">
                <a:latin typeface="Arial"/>
                <a:cs typeface="Arial"/>
              </a:rPr>
              <a:t>a</a:t>
            </a:r>
            <a:r>
              <a:rPr sz="2800" spc="-5" dirty="0">
                <a:latin typeface="Arial"/>
                <a:cs typeface="Arial"/>
              </a:rPr>
              <a:t>l</a:t>
            </a:r>
            <a:r>
              <a:rPr sz="2800" spc="0" dirty="0">
                <a:latin typeface="Arial"/>
                <a:cs typeface="Arial"/>
              </a:rPr>
              <a:t>o</a:t>
            </a:r>
            <a:r>
              <a:rPr sz="2800" spc="-10" dirty="0">
                <a:latin typeface="Arial"/>
                <a:cs typeface="Arial"/>
              </a:rPr>
              <a:t>n</a:t>
            </a:r>
            <a:r>
              <a:rPr sz="2800" spc="0" dirty="0">
                <a:latin typeface="Arial"/>
                <a:cs typeface="Arial"/>
              </a:rPr>
              <a:t>gs</a:t>
            </a:r>
            <a:r>
              <a:rPr sz="2800" spc="-5" dirty="0">
                <a:latin typeface="Arial"/>
                <a:cs typeface="Arial"/>
              </a:rPr>
              <a:t>i</a:t>
            </a:r>
            <a:r>
              <a:rPr sz="2800" spc="-10" dirty="0">
                <a:latin typeface="Arial"/>
                <a:cs typeface="Arial"/>
              </a:rPr>
              <a:t>d</a:t>
            </a:r>
            <a:r>
              <a:rPr sz="2800" spc="0" dirty="0">
                <a:latin typeface="Arial"/>
                <a:cs typeface="Arial"/>
              </a:rPr>
              <a:t>e </a:t>
            </a:r>
            <a:r>
              <a:rPr sz="2800" spc="-5" dirty="0">
                <a:latin typeface="Arial"/>
                <a:cs typeface="Arial"/>
              </a:rPr>
              <a:t>m</a:t>
            </a:r>
            <a:r>
              <a:rPr sz="2800" spc="0" dirty="0">
                <a:latin typeface="Arial"/>
                <a:cs typeface="Arial"/>
              </a:rPr>
              <a:t>a</a:t>
            </a:r>
            <a:r>
              <a:rPr sz="2800" spc="-5" dirty="0">
                <a:latin typeface="Arial"/>
                <a:cs typeface="Arial"/>
              </a:rPr>
              <a:t>r</a:t>
            </a:r>
            <a:r>
              <a:rPr sz="2800" spc="5" dirty="0">
                <a:latin typeface="Arial"/>
                <a:cs typeface="Arial"/>
              </a:rPr>
              <a:t>k</a:t>
            </a:r>
            <a:r>
              <a:rPr sz="2800" spc="-20" dirty="0">
                <a:latin typeface="Arial"/>
                <a:cs typeface="Arial"/>
              </a:rPr>
              <a:t>u</a:t>
            </a:r>
            <a:r>
              <a:rPr sz="2800" spc="0" dirty="0">
                <a:latin typeface="Arial"/>
                <a:cs typeface="Arial"/>
              </a:rPr>
              <a:t>p,</a:t>
            </a:r>
            <a:r>
              <a:rPr sz="2800" spc="-10" dirty="0">
                <a:latin typeface="Arial"/>
                <a:cs typeface="Arial"/>
              </a:rPr>
              <a:t> </a:t>
            </a:r>
            <a:r>
              <a:rPr sz="2800" spc="0" dirty="0">
                <a:latin typeface="Arial"/>
                <a:cs typeface="Arial"/>
              </a:rPr>
              <a:t>or any other</a:t>
            </a:r>
            <a:r>
              <a:rPr sz="2800" spc="-5" dirty="0">
                <a:latin typeface="Arial"/>
                <a:cs typeface="Arial"/>
              </a:rPr>
              <a:t> </a:t>
            </a:r>
            <a:r>
              <a:rPr sz="2800" spc="0" dirty="0">
                <a:latin typeface="Arial"/>
                <a:cs typeface="Arial"/>
              </a:rPr>
              <a:t>ou</a:t>
            </a:r>
            <a:r>
              <a:rPr sz="2800" spc="-5" dirty="0">
                <a:latin typeface="Arial"/>
                <a:cs typeface="Arial"/>
              </a:rPr>
              <a:t>t</a:t>
            </a:r>
            <a:r>
              <a:rPr sz="2800" spc="0" dirty="0">
                <a:latin typeface="Arial"/>
                <a:cs typeface="Arial"/>
              </a:rPr>
              <a:t>put</a:t>
            </a:r>
            <a:endParaRPr sz="2800" dirty="0">
              <a:latin typeface="Arial"/>
              <a:cs typeface="Arial"/>
            </a:endParaRPr>
          </a:p>
        </p:txBody>
      </p:sp>
      <p:sp>
        <p:nvSpPr>
          <p:cNvPr id="13" name="object 13"/>
          <p:cNvSpPr txBox="1"/>
          <p:nvPr/>
        </p:nvSpPr>
        <p:spPr>
          <a:xfrm>
            <a:off x="923289" y="4870683"/>
            <a:ext cx="8538211" cy="1276350"/>
          </a:xfrm>
          <a:prstGeom prst="rect">
            <a:avLst/>
          </a:prstGeom>
        </p:spPr>
        <p:txBody>
          <a:bodyPr vert="horz" wrap="square" lIns="0" tIns="0" rIns="0" bIns="0" rtlCol="0">
            <a:noAutofit/>
          </a:bodyPr>
          <a:lstStyle/>
          <a:p>
            <a:pPr marL="12700" marR="12700">
              <a:lnSpc>
                <a:spcPct val="129900"/>
              </a:lnSpc>
            </a:pPr>
            <a:r>
              <a:rPr lang="en-US" sz="3200" dirty="0">
                <a:latin typeface="Arial"/>
                <a:cs typeface="Arial"/>
              </a:rPr>
              <a:t>PHP is an </a:t>
            </a:r>
            <a:r>
              <a:rPr sz="3200" dirty="0">
                <a:latin typeface="Arial"/>
                <a:cs typeface="Arial"/>
              </a:rPr>
              <a:t>Interpreted</a:t>
            </a:r>
            <a:r>
              <a:rPr sz="3200" spc="-15" dirty="0">
                <a:latin typeface="Arial"/>
                <a:cs typeface="Arial"/>
              </a:rPr>
              <a:t> </a:t>
            </a:r>
            <a:r>
              <a:rPr sz="3200" spc="0" dirty="0">
                <a:latin typeface="Arial"/>
                <a:cs typeface="Arial"/>
              </a:rPr>
              <a:t>language </a:t>
            </a:r>
            <a:endParaRPr lang="en-US" sz="3200" spc="0" dirty="0">
              <a:latin typeface="Arial"/>
              <a:cs typeface="Arial"/>
            </a:endParaRPr>
          </a:p>
          <a:p>
            <a:pPr marL="12700" marR="12700">
              <a:lnSpc>
                <a:spcPct val="129900"/>
              </a:lnSpc>
            </a:pPr>
            <a:r>
              <a:rPr lang="en-US" sz="3200" spc="0" dirty="0">
                <a:latin typeface="Arial"/>
                <a:cs typeface="Arial"/>
              </a:rPr>
              <a:t>It is </a:t>
            </a:r>
            <a:r>
              <a:rPr sz="3200" spc="0" dirty="0">
                <a:latin typeface="Arial"/>
                <a:cs typeface="Arial"/>
              </a:rPr>
              <a:t>Loosely-typed</a:t>
            </a:r>
            <a:endParaRPr sz="32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383BC-7C2E-8F4E-BE63-6AFD6434A9F0}"/>
              </a:ext>
            </a:extLst>
          </p:cNvPr>
          <p:cNvSpPr>
            <a:spLocks noGrp="1"/>
          </p:cNvSpPr>
          <p:nvPr>
            <p:ph idx="1"/>
          </p:nvPr>
        </p:nvSpPr>
        <p:spPr>
          <a:xfrm>
            <a:off x="546100" y="273050"/>
            <a:ext cx="8868843" cy="4785783"/>
          </a:xfrm>
        </p:spPr>
        <p:txBody>
          <a:bodyPr/>
          <a:lstStyle/>
          <a:p>
            <a:r>
              <a:rPr lang="en-US" dirty="0"/>
              <a:t>Now you call another member functions to get the values set by in above example −</a:t>
            </a:r>
          </a:p>
          <a:p>
            <a:endParaRPr lang="en-US" dirty="0"/>
          </a:p>
          <a:p>
            <a:endParaRPr lang="en-US" dirty="0"/>
          </a:p>
        </p:txBody>
      </p:sp>
      <p:pic>
        <p:nvPicPr>
          <p:cNvPr id="5" name="Picture 4">
            <a:extLst>
              <a:ext uri="{FF2B5EF4-FFF2-40B4-BE49-F238E27FC236}">
                <a16:creationId xmlns:a16="http://schemas.microsoft.com/office/drawing/2014/main" id="{B1FECE3E-58EB-0846-AF50-2AFBADA4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399" y="1436716"/>
            <a:ext cx="3409713" cy="1782743"/>
          </a:xfrm>
          <a:prstGeom prst="rect">
            <a:avLst/>
          </a:prstGeom>
        </p:spPr>
      </p:pic>
      <p:pic>
        <p:nvPicPr>
          <p:cNvPr id="7" name="Picture 6">
            <a:extLst>
              <a:ext uri="{FF2B5EF4-FFF2-40B4-BE49-F238E27FC236}">
                <a16:creationId xmlns:a16="http://schemas.microsoft.com/office/drawing/2014/main" id="{5205B2BE-99DB-5242-9408-CFBD29F9A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334" y="4762637"/>
            <a:ext cx="3205566" cy="2413387"/>
          </a:xfrm>
          <a:prstGeom prst="rect">
            <a:avLst/>
          </a:prstGeom>
        </p:spPr>
      </p:pic>
      <p:sp>
        <p:nvSpPr>
          <p:cNvPr id="8" name="TextBox 7">
            <a:extLst>
              <a:ext uri="{FF2B5EF4-FFF2-40B4-BE49-F238E27FC236}">
                <a16:creationId xmlns:a16="http://schemas.microsoft.com/office/drawing/2014/main" id="{19F5A7A7-B8FD-6645-9E85-8972BE7294B4}"/>
              </a:ext>
            </a:extLst>
          </p:cNvPr>
          <p:cNvSpPr txBox="1"/>
          <p:nvPr/>
        </p:nvSpPr>
        <p:spPr>
          <a:xfrm>
            <a:off x="1069383" y="3642102"/>
            <a:ext cx="4378891" cy="369332"/>
          </a:xfrm>
          <a:prstGeom prst="rect">
            <a:avLst/>
          </a:prstGeom>
          <a:noFill/>
        </p:spPr>
        <p:txBody>
          <a:bodyPr wrap="none" rtlCol="0">
            <a:spAutoFit/>
          </a:bodyPr>
          <a:lstStyle/>
          <a:p>
            <a:r>
              <a:rPr lang="en-US" dirty="0"/>
              <a:t>This will produce the following result −</a:t>
            </a:r>
          </a:p>
        </p:txBody>
      </p:sp>
    </p:spTree>
    <p:extLst>
      <p:ext uri="{BB962C8B-B14F-4D97-AF65-F5344CB8AC3E}">
        <p14:creationId xmlns:p14="http://schemas.microsoft.com/office/powerpoint/2010/main" val="453427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383BC-7C2E-8F4E-BE63-6AFD6434A9F0}"/>
              </a:ext>
            </a:extLst>
          </p:cNvPr>
          <p:cNvSpPr>
            <a:spLocks noGrp="1"/>
          </p:cNvSpPr>
          <p:nvPr>
            <p:ph idx="1"/>
          </p:nvPr>
        </p:nvSpPr>
        <p:spPr>
          <a:xfrm>
            <a:off x="546100" y="273050"/>
            <a:ext cx="8868843" cy="4785783"/>
          </a:xfrm>
        </p:spPr>
        <p:txBody>
          <a:bodyPr/>
          <a:lstStyle/>
          <a:p>
            <a:endParaRPr lang="en-US" dirty="0"/>
          </a:p>
          <a:p>
            <a:endParaRPr lang="en-US" dirty="0"/>
          </a:p>
        </p:txBody>
      </p:sp>
      <p:pic>
        <p:nvPicPr>
          <p:cNvPr id="5" name="Picture 4">
            <a:extLst>
              <a:ext uri="{FF2B5EF4-FFF2-40B4-BE49-F238E27FC236}">
                <a16:creationId xmlns:a16="http://schemas.microsoft.com/office/drawing/2014/main" id="{B1FECE3E-58EB-0846-AF50-2AFBADA4C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4875293"/>
            <a:ext cx="4451163" cy="2327257"/>
          </a:xfrm>
          <a:prstGeom prst="rect">
            <a:avLst/>
          </a:prstGeom>
        </p:spPr>
      </p:pic>
      <p:pic>
        <p:nvPicPr>
          <p:cNvPr id="7" name="Picture 6">
            <a:extLst>
              <a:ext uri="{FF2B5EF4-FFF2-40B4-BE49-F238E27FC236}">
                <a16:creationId xmlns:a16="http://schemas.microsoft.com/office/drawing/2014/main" id="{5205B2BE-99DB-5242-9408-CFBD29F9A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377" y="4845050"/>
            <a:ext cx="3205566" cy="2413387"/>
          </a:xfrm>
          <a:prstGeom prst="rect">
            <a:avLst/>
          </a:prstGeom>
        </p:spPr>
      </p:pic>
      <p:sp>
        <p:nvSpPr>
          <p:cNvPr id="8" name="TextBox 7">
            <a:extLst>
              <a:ext uri="{FF2B5EF4-FFF2-40B4-BE49-F238E27FC236}">
                <a16:creationId xmlns:a16="http://schemas.microsoft.com/office/drawing/2014/main" id="{19F5A7A7-B8FD-6645-9E85-8972BE7294B4}"/>
              </a:ext>
            </a:extLst>
          </p:cNvPr>
          <p:cNvSpPr txBox="1"/>
          <p:nvPr/>
        </p:nvSpPr>
        <p:spPr>
          <a:xfrm>
            <a:off x="2948248" y="3902644"/>
            <a:ext cx="4378891" cy="369332"/>
          </a:xfrm>
          <a:prstGeom prst="rect">
            <a:avLst/>
          </a:prstGeom>
          <a:noFill/>
        </p:spPr>
        <p:txBody>
          <a:bodyPr wrap="none" rtlCol="0">
            <a:spAutoFit/>
          </a:bodyPr>
          <a:lstStyle/>
          <a:p>
            <a:r>
              <a:rPr lang="en-US" dirty="0"/>
              <a:t>This will produce the following result −</a:t>
            </a:r>
          </a:p>
        </p:txBody>
      </p:sp>
      <p:pic>
        <p:nvPicPr>
          <p:cNvPr id="6" name="Picture 5">
            <a:extLst>
              <a:ext uri="{FF2B5EF4-FFF2-40B4-BE49-F238E27FC236}">
                <a16:creationId xmlns:a16="http://schemas.microsoft.com/office/drawing/2014/main" id="{3F53E409-52C6-9749-94A6-79722D75B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300" y="1108542"/>
            <a:ext cx="6744789" cy="2118782"/>
          </a:xfrm>
          <a:prstGeom prst="rect">
            <a:avLst/>
          </a:prstGeom>
        </p:spPr>
      </p:pic>
      <p:cxnSp>
        <p:nvCxnSpPr>
          <p:cNvPr id="4" name="Straight Arrow Connector 3">
            <a:extLst>
              <a:ext uri="{FF2B5EF4-FFF2-40B4-BE49-F238E27FC236}">
                <a16:creationId xmlns:a16="http://schemas.microsoft.com/office/drawing/2014/main" id="{574167F0-2625-D946-A375-508813707606}"/>
              </a:ext>
            </a:extLst>
          </p:cNvPr>
          <p:cNvCxnSpPr/>
          <p:nvPr/>
        </p:nvCxnSpPr>
        <p:spPr>
          <a:xfrm>
            <a:off x="4127500" y="5058833"/>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FBF9CC7-8F86-6A47-8160-DB55F6DA552E}"/>
              </a:ext>
            </a:extLst>
          </p:cNvPr>
          <p:cNvCxnSpPr/>
          <p:nvPr/>
        </p:nvCxnSpPr>
        <p:spPr>
          <a:xfrm>
            <a:off x="4380577" y="545465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6EA1AC5-37D9-3E4F-891D-5872C71C5729}"/>
              </a:ext>
            </a:extLst>
          </p:cNvPr>
          <p:cNvCxnSpPr/>
          <p:nvPr/>
        </p:nvCxnSpPr>
        <p:spPr>
          <a:xfrm>
            <a:off x="3746500" y="5835650"/>
            <a:ext cx="24628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B530EEE-E302-C043-9900-C8E823ADB0F4}"/>
              </a:ext>
            </a:extLst>
          </p:cNvPr>
          <p:cNvCxnSpPr/>
          <p:nvPr/>
        </p:nvCxnSpPr>
        <p:spPr>
          <a:xfrm>
            <a:off x="3975100" y="6216650"/>
            <a:ext cx="2133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8315F9A-6929-6C4B-9371-C1C671864707}"/>
              </a:ext>
            </a:extLst>
          </p:cNvPr>
          <p:cNvCxnSpPr/>
          <p:nvPr/>
        </p:nvCxnSpPr>
        <p:spPr>
          <a:xfrm>
            <a:off x="4380577" y="6521450"/>
            <a:ext cx="17281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05CCD6F-A9F8-D041-94B6-3BFA32E7C49E}"/>
              </a:ext>
            </a:extLst>
          </p:cNvPr>
          <p:cNvCxnSpPr/>
          <p:nvPr/>
        </p:nvCxnSpPr>
        <p:spPr>
          <a:xfrm>
            <a:off x="3746500" y="6902450"/>
            <a:ext cx="2362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217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9E0B-2BEB-5A45-8BDB-BF91755D4D9A}"/>
              </a:ext>
            </a:extLst>
          </p:cNvPr>
          <p:cNvSpPr>
            <a:spLocks noGrp="1"/>
          </p:cNvSpPr>
          <p:nvPr>
            <p:ph type="title"/>
          </p:nvPr>
        </p:nvSpPr>
        <p:spPr>
          <a:xfrm>
            <a:off x="605728" y="118533"/>
            <a:ext cx="8868843" cy="611717"/>
          </a:xfrm>
        </p:spPr>
        <p:txBody>
          <a:bodyPr/>
          <a:lstStyle/>
          <a:p>
            <a:r>
              <a:rPr lang="en-US" sz="3200" dirty="0"/>
              <a:t>Constructor Functions in PHP</a:t>
            </a:r>
          </a:p>
        </p:txBody>
      </p:sp>
      <p:sp>
        <p:nvSpPr>
          <p:cNvPr id="3" name="Content Placeholder 2">
            <a:extLst>
              <a:ext uri="{FF2B5EF4-FFF2-40B4-BE49-F238E27FC236}">
                <a16:creationId xmlns:a16="http://schemas.microsoft.com/office/drawing/2014/main" id="{62605BA2-DF3D-F041-A29A-8447574D8CA2}"/>
              </a:ext>
            </a:extLst>
          </p:cNvPr>
          <p:cNvSpPr>
            <a:spLocks noGrp="1"/>
          </p:cNvSpPr>
          <p:nvPr>
            <p:ph idx="1"/>
          </p:nvPr>
        </p:nvSpPr>
        <p:spPr>
          <a:xfrm>
            <a:off x="605728" y="882650"/>
            <a:ext cx="8868843" cy="4785783"/>
          </a:xfrm>
        </p:spPr>
        <p:txBody>
          <a:bodyPr/>
          <a:lstStyle/>
          <a:p>
            <a:r>
              <a:rPr lang="en-US" sz="1800" dirty="0"/>
              <a:t>Constructor Functions are special type of functions which are called automatically whenever an object is created.</a:t>
            </a:r>
          </a:p>
          <a:p>
            <a:r>
              <a:rPr lang="en-US" sz="1800" dirty="0"/>
              <a:t>We can take the full advantage of this behavior, by initializing many things through constructor functions.</a:t>
            </a:r>
          </a:p>
          <a:p>
            <a:r>
              <a:rPr lang="en-US" sz="1800" dirty="0"/>
              <a:t>PHP provides a special function called </a:t>
            </a:r>
            <a:r>
              <a:rPr lang="en-US" sz="2000" b="1" dirty="0"/>
              <a:t>__construct()</a:t>
            </a:r>
            <a:r>
              <a:rPr lang="en-US" sz="1800" dirty="0"/>
              <a:t> to define a constructor. You can pass as many as arguments you like into the constructor function.</a:t>
            </a:r>
          </a:p>
          <a:p>
            <a:r>
              <a:rPr lang="en-US" sz="1800" dirty="0"/>
              <a:t>Following example will create one constructor for Books class and it will initialize price and title for the book at the time of object creation</a:t>
            </a:r>
            <a:r>
              <a:rPr lang="en-US" dirty="0"/>
              <a:t>.</a:t>
            </a:r>
            <a:br>
              <a:rPr lang="en-US" sz="1800" dirty="0"/>
            </a:br>
            <a:endParaRPr lang="en-US" sz="1800" dirty="0"/>
          </a:p>
          <a:p>
            <a:endParaRPr lang="en-US" sz="1800" dirty="0"/>
          </a:p>
          <a:p>
            <a:endParaRPr lang="en-US" dirty="0"/>
          </a:p>
        </p:txBody>
      </p:sp>
      <p:pic>
        <p:nvPicPr>
          <p:cNvPr id="5" name="Picture 4">
            <a:extLst>
              <a:ext uri="{FF2B5EF4-FFF2-40B4-BE49-F238E27FC236}">
                <a16:creationId xmlns:a16="http://schemas.microsoft.com/office/drawing/2014/main" id="{EC1F544B-729F-C34D-8D29-E4F71ACE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4312073"/>
            <a:ext cx="4267200" cy="1356360"/>
          </a:xfrm>
          <a:prstGeom prst="rect">
            <a:avLst/>
          </a:prstGeom>
        </p:spPr>
      </p:pic>
      <p:sp>
        <p:nvSpPr>
          <p:cNvPr id="6" name="TextBox 5">
            <a:extLst>
              <a:ext uri="{FF2B5EF4-FFF2-40B4-BE49-F238E27FC236}">
                <a16:creationId xmlns:a16="http://schemas.microsoft.com/office/drawing/2014/main" id="{1728DAAF-7F3B-2F48-B21F-72DF445C7D93}"/>
              </a:ext>
            </a:extLst>
          </p:cNvPr>
          <p:cNvSpPr txBox="1"/>
          <p:nvPr/>
        </p:nvSpPr>
        <p:spPr>
          <a:xfrm>
            <a:off x="165100" y="7187168"/>
            <a:ext cx="6252289" cy="307777"/>
          </a:xfrm>
          <a:prstGeom prst="rect">
            <a:avLst/>
          </a:prstGeom>
          <a:noFill/>
        </p:spPr>
        <p:txBody>
          <a:bodyPr wrap="none" rtlCol="0">
            <a:spAutoFit/>
          </a:bodyPr>
          <a:lstStyle/>
          <a:p>
            <a:r>
              <a:rPr lang="en-US" sz="1400" dirty="0"/>
              <a:t>Resource: https://</a:t>
            </a:r>
            <a:r>
              <a:rPr lang="en-US" sz="1400" dirty="0" err="1"/>
              <a:t>www.tutorialspoint.com</a:t>
            </a:r>
            <a:r>
              <a:rPr lang="en-US" sz="1400" dirty="0"/>
              <a:t>/</a:t>
            </a:r>
            <a:r>
              <a:rPr lang="en-US" sz="1400" dirty="0" err="1"/>
              <a:t>php</a:t>
            </a:r>
            <a:r>
              <a:rPr lang="en-US" sz="1400" dirty="0"/>
              <a:t>/</a:t>
            </a:r>
            <a:r>
              <a:rPr lang="en-US" sz="1400" dirty="0" err="1"/>
              <a:t>php_object_oriented.htm</a:t>
            </a:r>
            <a:endParaRPr lang="en-US" sz="1400" dirty="0"/>
          </a:p>
        </p:txBody>
      </p:sp>
    </p:spTree>
    <p:extLst>
      <p:ext uri="{BB962C8B-B14F-4D97-AF65-F5344CB8AC3E}">
        <p14:creationId xmlns:p14="http://schemas.microsoft.com/office/powerpoint/2010/main" val="1295853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682FB-D0BC-F24E-8EB7-BB02E66A68DC}"/>
              </a:ext>
            </a:extLst>
          </p:cNvPr>
          <p:cNvSpPr>
            <a:spLocks noGrp="1"/>
          </p:cNvSpPr>
          <p:nvPr>
            <p:ph idx="1"/>
          </p:nvPr>
        </p:nvSpPr>
        <p:spPr>
          <a:xfrm>
            <a:off x="469900" y="349250"/>
            <a:ext cx="8868843" cy="4785783"/>
          </a:xfrm>
        </p:spPr>
        <p:txBody>
          <a:bodyPr>
            <a:normAutofit/>
          </a:bodyPr>
          <a:lstStyle/>
          <a:p>
            <a:r>
              <a:rPr lang="en-US" sz="2000" dirty="0"/>
              <a:t>Now we don't need to call set function separately to set price and title. We can initialize these two member variables at the time of object creation only. Check following example below −</a:t>
            </a:r>
          </a:p>
        </p:txBody>
      </p:sp>
      <p:pic>
        <p:nvPicPr>
          <p:cNvPr id="5" name="Picture 4">
            <a:extLst>
              <a:ext uri="{FF2B5EF4-FFF2-40B4-BE49-F238E27FC236}">
                <a16:creationId xmlns:a16="http://schemas.microsoft.com/office/drawing/2014/main" id="{E0DE7E2C-BDC5-2042-8E97-86E52F511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1459876"/>
            <a:ext cx="5943600" cy="2707949"/>
          </a:xfrm>
          <a:prstGeom prst="rect">
            <a:avLst/>
          </a:prstGeom>
        </p:spPr>
      </p:pic>
      <p:sp>
        <p:nvSpPr>
          <p:cNvPr id="6" name="TextBox 5">
            <a:extLst>
              <a:ext uri="{FF2B5EF4-FFF2-40B4-BE49-F238E27FC236}">
                <a16:creationId xmlns:a16="http://schemas.microsoft.com/office/drawing/2014/main" id="{DE1992C8-5DBA-1340-BF61-171453F11E54}"/>
              </a:ext>
            </a:extLst>
          </p:cNvPr>
          <p:cNvSpPr txBox="1"/>
          <p:nvPr/>
        </p:nvSpPr>
        <p:spPr>
          <a:xfrm>
            <a:off x="446437" y="4673368"/>
            <a:ext cx="4378891" cy="923330"/>
          </a:xfrm>
          <a:prstGeom prst="rect">
            <a:avLst/>
          </a:prstGeom>
          <a:noFill/>
        </p:spPr>
        <p:txBody>
          <a:bodyPr wrap="none" rtlCol="0">
            <a:spAutoFit/>
          </a:bodyPr>
          <a:lstStyle/>
          <a:p>
            <a:r>
              <a:rPr lang="en-US" dirty="0"/>
              <a:t>This will produce the following result −</a:t>
            </a:r>
          </a:p>
          <a:p>
            <a:br>
              <a:rPr lang="en-US" dirty="0"/>
            </a:br>
            <a:endParaRPr lang="en-US" dirty="0"/>
          </a:p>
        </p:txBody>
      </p:sp>
      <p:pic>
        <p:nvPicPr>
          <p:cNvPr id="8" name="Picture 7">
            <a:extLst>
              <a:ext uri="{FF2B5EF4-FFF2-40B4-BE49-F238E27FC236}">
                <a16:creationId xmlns:a16="http://schemas.microsoft.com/office/drawing/2014/main" id="{1D0F8EF0-C981-F644-B9A5-4B94CB362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4321" y="5135033"/>
            <a:ext cx="2640771" cy="1940456"/>
          </a:xfrm>
          <a:prstGeom prst="rect">
            <a:avLst/>
          </a:prstGeom>
        </p:spPr>
      </p:pic>
      <p:sp>
        <p:nvSpPr>
          <p:cNvPr id="9" name="TextBox 8">
            <a:extLst>
              <a:ext uri="{FF2B5EF4-FFF2-40B4-BE49-F238E27FC236}">
                <a16:creationId xmlns:a16="http://schemas.microsoft.com/office/drawing/2014/main" id="{813F619C-F09A-AB42-99E4-4582CE780C4B}"/>
              </a:ext>
            </a:extLst>
          </p:cNvPr>
          <p:cNvSpPr txBox="1"/>
          <p:nvPr/>
        </p:nvSpPr>
        <p:spPr>
          <a:xfrm>
            <a:off x="165100" y="7187168"/>
            <a:ext cx="6252289" cy="307777"/>
          </a:xfrm>
          <a:prstGeom prst="rect">
            <a:avLst/>
          </a:prstGeom>
          <a:noFill/>
        </p:spPr>
        <p:txBody>
          <a:bodyPr wrap="none" rtlCol="0">
            <a:spAutoFit/>
          </a:bodyPr>
          <a:lstStyle/>
          <a:p>
            <a:r>
              <a:rPr lang="en-US" sz="1400" dirty="0"/>
              <a:t>Resource: https://</a:t>
            </a:r>
            <a:r>
              <a:rPr lang="en-US" sz="1400" dirty="0" err="1"/>
              <a:t>www.tutorialspoint.com</a:t>
            </a:r>
            <a:r>
              <a:rPr lang="en-US" sz="1400" dirty="0"/>
              <a:t>/</a:t>
            </a:r>
            <a:r>
              <a:rPr lang="en-US" sz="1400" dirty="0" err="1"/>
              <a:t>php</a:t>
            </a:r>
            <a:r>
              <a:rPr lang="en-US" sz="1400" dirty="0"/>
              <a:t>/</a:t>
            </a:r>
            <a:r>
              <a:rPr lang="en-US" sz="1400" dirty="0" err="1"/>
              <a:t>php_object_oriented.htm</a:t>
            </a:r>
            <a:endParaRPr lang="en-US" sz="1400" dirty="0"/>
          </a:p>
        </p:txBody>
      </p:sp>
    </p:spTree>
    <p:extLst>
      <p:ext uri="{BB962C8B-B14F-4D97-AF65-F5344CB8AC3E}">
        <p14:creationId xmlns:p14="http://schemas.microsoft.com/office/powerpoint/2010/main" val="1222557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C90D-BC76-D648-8665-4D0E4B46EFFF}"/>
              </a:ext>
            </a:extLst>
          </p:cNvPr>
          <p:cNvSpPr>
            <a:spLocks noGrp="1"/>
          </p:cNvSpPr>
          <p:nvPr>
            <p:ph type="title"/>
          </p:nvPr>
        </p:nvSpPr>
        <p:spPr>
          <a:xfrm>
            <a:off x="605728" y="118533"/>
            <a:ext cx="8868843" cy="535517"/>
          </a:xfrm>
        </p:spPr>
        <p:txBody>
          <a:bodyPr/>
          <a:lstStyle/>
          <a:p>
            <a:r>
              <a:rPr lang="en-US" sz="3600" dirty="0"/>
              <a:t>PHP Inheritance</a:t>
            </a:r>
          </a:p>
        </p:txBody>
      </p:sp>
      <p:sp>
        <p:nvSpPr>
          <p:cNvPr id="3" name="Content Placeholder 2">
            <a:extLst>
              <a:ext uri="{FF2B5EF4-FFF2-40B4-BE49-F238E27FC236}">
                <a16:creationId xmlns:a16="http://schemas.microsoft.com/office/drawing/2014/main" id="{896E9284-E089-B847-8D2F-8F335CF6187D}"/>
              </a:ext>
            </a:extLst>
          </p:cNvPr>
          <p:cNvSpPr>
            <a:spLocks noGrp="1"/>
          </p:cNvSpPr>
          <p:nvPr>
            <p:ph idx="1"/>
          </p:nvPr>
        </p:nvSpPr>
        <p:spPr>
          <a:xfrm>
            <a:off x="605727" y="654050"/>
            <a:ext cx="8868843" cy="4785783"/>
          </a:xfrm>
        </p:spPr>
        <p:txBody>
          <a:bodyPr>
            <a:normAutofit/>
          </a:bodyPr>
          <a:lstStyle/>
          <a:p>
            <a:r>
              <a:rPr lang="en-US" sz="2400" dirty="0"/>
              <a:t>PHP class definitions can optionally inherit from a parent class definition by using the extends clause. The syntax is as follows −</a:t>
            </a:r>
          </a:p>
        </p:txBody>
      </p:sp>
      <p:pic>
        <p:nvPicPr>
          <p:cNvPr id="5" name="Picture 4">
            <a:extLst>
              <a:ext uri="{FF2B5EF4-FFF2-40B4-BE49-F238E27FC236}">
                <a16:creationId xmlns:a16="http://schemas.microsoft.com/office/drawing/2014/main" id="{7C318BAC-64B2-7847-B9E7-42FDBFAB7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737" y="2330450"/>
            <a:ext cx="4338288" cy="1377561"/>
          </a:xfrm>
          <a:prstGeom prst="rect">
            <a:avLst/>
          </a:prstGeom>
        </p:spPr>
      </p:pic>
      <p:sp>
        <p:nvSpPr>
          <p:cNvPr id="6" name="Rectangle 5">
            <a:extLst>
              <a:ext uri="{FF2B5EF4-FFF2-40B4-BE49-F238E27FC236}">
                <a16:creationId xmlns:a16="http://schemas.microsoft.com/office/drawing/2014/main" id="{78FD1344-589A-754C-B5CD-3430F470E838}"/>
              </a:ext>
            </a:extLst>
          </p:cNvPr>
          <p:cNvSpPr/>
          <p:nvPr/>
        </p:nvSpPr>
        <p:spPr>
          <a:xfrm>
            <a:off x="501974" y="4008672"/>
            <a:ext cx="9004669" cy="2862322"/>
          </a:xfrm>
          <a:prstGeom prst="rect">
            <a:avLst/>
          </a:prstGeom>
        </p:spPr>
        <p:txBody>
          <a:bodyPr wrap="square">
            <a:spAutoFit/>
          </a:bodyPr>
          <a:lstStyle/>
          <a:p>
            <a:pPr algn="just"/>
            <a:r>
              <a:rPr lang="en-US" dirty="0">
                <a:solidFill>
                  <a:srgbClr val="000000"/>
                </a:solidFill>
                <a:latin typeface="Verdana" panose="020B0604030504040204" pitchFamily="34" charset="0"/>
              </a:rPr>
              <a:t>The effect of inheritance is that the child class (or subclass or derived class) has the following characteristics −</a:t>
            </a:r>
          </a:p>
          <a:p>
            <a:pPr algn="just"/>
            <a:endParaRPr lang="en-US" dirty="0">
              <a:solidFill>
                <a:srgbClr val="000000"/>
              </a:solidFill>
              <a:latin typeface="Verdana" panose="020B0604030504040204" pitchFamily="34" charset="0"/>
            </a:endParaRPr>
          </a:p>
          <a:p>
            <a:pPr lvl="1" algn="just">
              <a:buFont typeface="Arial" panose="020B0604020202020204" pitchFamily="34" charset="0"/>
              <a:buChar char="•"/>
            </a:pPr>
            <a:r>
              <a:rPr lang="en-US" dirty="0">
                <a:solidFill>
                  <a:srgbClr val="000000"/>
                </a:solidFill>
                <a:latin typeface="Verdana" panose="020B0604030504040204" pitchFamily="34" charset="0"/>
              </a:rPr>
              <a:t>Automatically has all the member variable declarations of the parent class.</a:t>
            </a:r>
          </a:p>
          <a:p>
            <a:pPr lvl="1" algn="just"/>
            <a:endParaRPr lang="en-US" dirty="0">
              <a:solidFill>
                <a:srgbClr val="000000"/>
              </a:solidFill>
              <a:latin typeface="Verdana" panose="020B0604030504040204" pitchFamily="34" charset="0"/>
            </a:endParaRPr>
          </a:p>
          <a:p>
            <a:pPr lvl="1" algn="just">
              <a:buFont typeface="Arial" panose="020B0604020202020204" pitchFamily="34" charset="0"/>
              <a:buChar char="•"/>
            </a:pPr>
            <a:r>
              <a:rPr lang="en-US" dirty="0">
                <a:solidFill>
                  <a:srgbClr val="000000"/>
                </a:solidFill>
                <a:latin typeface="Verdana" panose="020B0604030504040204" pitchFamily="34" charset="0"/>
              </a:rPr>
              <a:t>Automatically has all the same member functions as the parent, which (by default) will work the same way as those functions do in the parent.</a:t>
            </a:r>
          </a:p>
          <a:p>
            <a:br>
              <a:rPr lang="en-US" dirty="0"/>
            </a:br>
            <a:endParaRPr lang="en-US" dirty="0"/>
          </a:p>
        </p:txBody>
      </p:sp>
      <p:sp>
        <p:nvSpPr>
          <p:cNvPr id="7" name="TextBox 6">
            <a:extLst>
              <a:ext uri="{FF2B5EF4-FFF2-40B4-BE49-F238E27FC236}">
                <a16:creationId xmlns:a16="http://schemas.microsoft.com/office/drawing/2014/main" id="{30C6710A-10AD-9F45-920A-F7FFE2E7A844}"/>
              </a:ext>
            </a:extLst>
          </p:cNvPr>
          <p:cNvSpPr txBox="1"/>
          <p:nvPr/>
        </p:nvSpPr>
        <p:spPr>
          <a:xfrm>
            <a:off x="165100" y="7187168"/>
            <a:ext cx="6252289" cy="307777"/>
          </a:xfrm>
          <a:prstGeom prst="rect">
            <a:avLst/>
          </a:prstGeom>
          <a:noFill/>
        </p:spPr>
        <p:txBody>
          <a:bodyPr wrap="none" rtlCol="0">
            <a:spAutoFit/>
          </a:bodyPr>
          <a:lstStyle/>
          <a:p>
            <a:r>
              <a:rPr lang="en-US" sz="1400" dirty="0"/>
              <a:t>Resource: https://</a:t>
            </a:r>
            <a:r>
              <a:rPr lang="en-US" sz="1400" dirty="0" err="1"/>
              <a:t>www.tutorialspoint.com</a:t>
            </a:r>
            <a:r>
              <a:rPr lang="en-US" sz="1400" dirty="0"/>
              <a:t>/</a:t>
            </a:r>
            <a:r>
              <a:rPr lang="en-US" sz="1400" dirty="0" err="1"/>
              <a:t>php</a:t>
            </a:r>
            <a:r>
              <a:rPr lang="en-US" sz="1400" dirty="0"/>
              <a:t>/</a:t>
            </a:r>
            <a:r>
              <a:rPr lang="en-US" sz="1400" dirty="0" err="1"/>
              <a:t>php_object_oriented.htm</a:t>
            </a:r>
            <a:endParaRPr lang="en-US" sz="1400" dirty="0"/>
          </a:p>
        </p:txBody>
      </p:sp>
    </p:spTree>
    <p:extLst>
      <p:ext uri="{BB962C8B-B14F-4D97-AF65-F5344CB8AC3E}">
        <p14:creationId xmlns:p14="http://schemas.microsoft.com/office/powerpoint/2010/main" val="468006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16A5C-317C-104D-84D6-6F80E7170643}"/>
              </a:ext>
            </a:extLst>
          </p:cNvPr>
          <p:cNvSpPr>
            <a:spLocks noGrp="1"/>
          </p:cNvSpPr>
          <p:nvPr>
            <p:ph idx="1"/>
          </p:nvPr>
        </p:nvSpPr>
        <p:spPr>
          <a:xfrm>
            <a:off x="469900" y="273050"/>
            <a:ext cx="8868843" cy="4785783"/>
          </a:xfrm>
        </p:spPr>
        <p:txBody>
          <a:bodyPr/>
          <a:lstStyle/>
          <a:p>
            <a:r>
              <a:rPr lang="en-US" sz="2000" dirty="0"/>
              <a:t>Following example inherit Books class and adds more functionality based on the requirement.</a:t>
            </a:r>
            <a:endParaRPr lang="en-US" dirty="0"/>
          </a:p>
          <a:p>
            <a:pPr marL="0" indent="0">
              <a:buNone/>
            </a:pPr>
            <a:br>
              <a:rPr lang="en-US" dirty="0"/>
            </a:br>
            <a:endParaRPr lang="en-US" dirty="0"/>
          </a:p>
        </p:txBody>
      </p:sp>
      <p:pic>
        <p:nvPicPr>
          <p:cNvPr id="6" name="Picture 5">
            <a:extLst>
              <a:ext uri="{FF2B5EF4-FFF2-40B4-BE49-F238E27FC236}">
                <a16:creationId xmlns:a16="http://schemas.microsoft.com/office/drawing/2014/main" id="{7DF0BA42-5F52-7B4E-9922-A2CEDEDF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539" y="1339850"/>
            <a:ext cx="4935563" cy="3003550"/>
          </a:xfrm>
          <a:prstGeom prst="rect">
            <a:avLst/>
          </a:prstGeom>
        </p:spPr>
      </p:pic>
      <p:sp>
        <p:nvSpPr>
          <p:cNvPr id="7" name="TextBox 6">
            <a:extLst>
              <a:ext uri="{FF2B5EF4-FFF2-40B4-BE49-F238E27FC236}">
                <a16:creationId xmlns:a16="http://schemas.microsoft.com/office/drawing/2014/main" id="{764276A2-946C-D84C-A33F-98945DEA0EFA}"/>
              </a:ext>
            </a:extLst>
          </p:cNvPr>
          <p:cNvSpPr txBox="1"/>
          <p:nvPr/>
        </p:nvSpPr>
        <p:spPr>
          <a:xfrm>
            <a:off x="165100" y="7187168"/>
            <a:ext cx="6252289" cy="307777"/>
          </a:xfrm>
          <a:prstGeom prst="rect">
            <a:avLst/>
          </a:prstGeom>
          <a:noFill/>
        </p:spPr>
        <p:txBody>
          <a:bodyPr wrap="none" rtlCol="0">
            <a:spAutoFit/>
          </a:bodyPr>
          <a:lstStyle/>
          <a:p>
            <a:r>
              <a:rPr lang="en-US" sz="1400" dirty="0"/>
              <a:t>Resource: https://</a:t>
            </a:r>
            <a:r>
              <a:rPr lang="en-US" sz="1400" dirty="0" err="1"/>
              <a:t>www.tutorialspoint.com</a:t>
            </a:r>
            <a:r>
              <a:rPr lang="en-US" sz="1400" dirty="0"/>
              <a:t>/</a:t>
            </a:r>
            <a:r>
              <a:rPr lang="en-US" sz="1400" dirty="0" err="1"/>
              <a:t>php</a:t>
            </a:r>
            <a:r>
              <a:rPr lang="en-US" sz="1400" dirty="0"/>
              <a:t>/</a:t>
            </a:r>
            <a:r>
              <a:rPr lang="en-US" sz="1400" dirty="0" err="1"/>
              <a:t>php_object_oriented.htm</a:t>
            </a:r>
            <a:endParaRPr lang="en-US" sz="1400" dirty="0"/>
          </a:p>
        </p:txBody>
      </p:sp>
    </p:spTree>
    <p:extLst>
      <p:ext uri="{BB962C8B-B14F-4D97-AF65-F5344CB8AC3E}">
        <p14:creationId xmlns:p14="http://schemas.microsoft.com/office/powerpoint/2010/main" val="3150969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120650"/>
            <a:ext cx="8868843" cy="1473127"/>
          </a:xfrm>
          <a:prstGeom prst="rect">
            <a:avLst/>
          </a:prstGeom>
        </p:spPr>
        <p:txBody>
          <a:bodyPr vert="horz" wrap="square" lIns="0" tIns="0" rIns="0" bIns="0" rtlCol="0">
            <a:noAutofit/>
          </a:bodyPr>
          <a:lstStyle/>
          <a:p>
            <a:pPr marL="1027430">
              <a:lnSpc>
                <a:spcPct val="100000"/>
              </a:lnSpc>
            </a:pPr>
            <a:r>
              <a:rPr sz="4400" dirty="0">
                <a:latin typeface="Arial"/>
                <a:cs typeface="Arial"/>
              </a:rPr>
              <a:t>PHP</a:t>
            </a:r>
            <a:r>
              <a:rPr sz="4400" spc="-90" dirty="0">
                <a:latin typeface="Arial"/>
                <a:cs typeface="Arial"/>
              </a:rPr>
              <a:t> </a:t>
            </a:r>
            <a:r>
              <a:rPr sz="4400" spc="0" dirty="0">
                <a:latin typeface="Arial"/>
                <a:cs typeface="Arial"/>
              </a:rPr>
              <a:t>Inheritance</a:t>
            </a:r>
            <a:endParaRPr sz="4400">
              <a:latin typeface="Arial"/>
              <a:cs typeface="Arial"/>
            </a:endParaRPr>
          </a:p>
        </p:txBody>
      </p:sp>
      <p:sp>
        <p:nvSpPr>
          <p:cNvPr id="3" name="Content Placeholder 2"/>
          <p:cNvSpPr>
            <a:spLocks noGrp="1"/>
          </p:cNvSpPr>
          <p:nvPr>
            <p:ph idx="1"/>
          </p:nvPr>
        </p:nvSpPr>
        <p:spPr/>
        <p:txBody>
          <a:bodyPr/>
          <a:lstStyle/>
          <a:p>
            <a:pPr marL="0" indent="0">
              <a:spcBef>
                <a:spcPts val="0"/>
              </a:spcBef>
              <a:buNone/>
            </a:pPr>
            <a:r>
              <a:rPr lang="en-US" dirty="0">
                <a:latin typeface="Adobe Caslon Pro"/>
              </a:rPr>
              <a:t>class Student extends Person {</a:t>
            </a:r>
          </a:p>
          <a:p>
            <a:pPr marL="0" indent="0">
              <a:spcBef>
                <a:spcPts val="0"/>
              </a:spcBef>
              <a:buNone/>
            </a:pPr>
            <a:r>
              <a:rPr lang="en-US" dirty="0">
                <a:latin typeface="Adobe Caslon Pro"/>
              </a:rPr>
              <a:t>	private $</a:t>
            </a:r>
            <a:r>
              <a:rPr lang="en-US" dirty="0" err="1">
                <a:latin typeface="Adobe Caslon Pro"/>
              </a:rPr>
              <a:t>rin</a:t>
            </a:r>
            <a:r>
              <a:rPr lang="en-US" dirty="0">
                <a:latin typeface="Adobe Caslon Pro"/>
              </a:rPr>
              <a:t>;</a:t>
            </a:r>
          </a:p>
          <a:p>
            <a:pPr marL="0" indent="0">
              <a:spcBef>
                <a:spcPts val="0"/>
              </a:spcBef>
              <a:buNone/>
            </a:pPr>
            <a:endParaRPr lang="en-US" dirty="0">
              <a:latin typeface="Adobe Caslon Pro"/>
            </a:endParaRPr>
          </a:p>
          <a:p>
            <a:pPr marL="0" indent="0">
              <a:spcBef>
                <a:spcPts val="0"/>
              </a:spcBef>
              <a:buNone/>
            </a:pPr>
            <a:r>
              <a:rPr lang="en-US" dirty="0">
                <a:latin typeface="Adobe Caslon Pro"/>
              </a:rPr>
              <a:t>	public function __construct($</a:t>
            </a:r>
            <a:r>
              <a:rPr lang="en-US" dirty="0" err="1">
                <a:latin typeface="Adobe Caslon Pro"/>
              </a:rPr>
              <a:t>fn</a:t>
            </a:r>
            <a:r>
              <a:rPr lang="en-US" dirty="0">
                <a:latin typeface="Adobe Caslon Pro"/>
              </a:rPr>
              <a:t>, $</a:t>
            </a:r>
            <a:r>
              <a:rPr lang="en-US" dirty="0" err="1">
                <a:latin typeface="Adobe Caslon Pro"/>
              </a:rPr>
              <a:t>ln</a:t>
            </a:r>
            <a:r>
              <a:rPr lang="en-US" dirty="0">
                <a:latin typeface="Adobe Caslon Pro"/>
              </a:rPr>
              <a:t>, $r) {</a:t>
            </a:r>
          </a:p>
          <a:p>
            <a:pPr marL="0" indent="0">
              <a:spcBef>
                <a:spcPts val="0"/>
              </a:spcBef>
              <a:buNone/>
            </a:pPr>
            <a:r>
              <a:rPr lang="en-US" dirty="0">
                <a:latin typeface="Adobe Caslon Pro"/>
              </a:rPr>
              <a:t>					// call the parent constructor</a:t>
            </a:r>
          </a:p>
          <a:p>
            <a:pPr marL="0" indent="0">
              <a:spcBef>
                <a:spcPts val="0"/>
              </a:spcBef>
              <a:buNone/>
            </a:pPr>
            <a:r>
              <a:rPr lang="en-US" dirty="0">
                <a:latin typeface="Adobe Caslon Pro"/>
              </a:rPr>
              <a:t>			parent::__construct($</a:t>
            </a:r>
            <a:r>
              <a:rPr lang="en-US" dirty="0" err="1">
                <a:latin typeface="Adobe Caslon Pro"/>
              </a:rPr>
              <a:t>fn</a:t>
            </a:r>
            <a:r>
              <a:rPr lang="en-US" dirty="0">
                <a:latin typeface="Adobe Caslon Pro"/>
              </a:rPr>
              <a:t>, $</a:t>
            </a:r>
            <a:r>
              <a:rPr lang="en-US" dirty="0" err="1">
                <a:latin typeface="Adobe Caslon Pro"/>
              </a:rPr>
              <a:t>ln</a:t>
            </a:r>
            <a:r>
              <a:rPr lang="en-US" dirty="0">
                <a:latin typeface="Adobe Caslon Pro"/>
              </a:rPr>
              <a:t>);</a:t>
            </a:r>
          </a:p>
          <a:p>
            <a:pPr marL="0" indent="0">
              <a:spcBef>
                <a:spcPts val="0"/>
              </a:spcBef>
              <a:buNone/>
            </a:pPr>
            <a:r>
              <a:rPr lang="en-US" dirty="0">
                <a:latin typeface="Adobe Caslon Pro"/>
              </a:rPr>
              <a:t>			$this-&gt;</a:t>
            </a:r>
            <a:r>
              <a:rPr lang="en-US" dirty="0" err="1">
                <a:latin typeface="Adobe Caslon Pro"/>
              </a:rPr>
              <a:t>rin</a:t>
            </a:r>
            <a:r>
              <a:rPr lang="en-US" dirty="0">
                <a:latin typeface="Adobe Caslon Pro"/>
              </a:rPr>
              <a:t> = $r;</a:t>
            </a:r>
          </a:p>
          <a:p>
            <a:pPr marL="0" indent="0">
              <a:spcBef>
                <a:spcPts val="0"/>
              </a:spcBef>
              <a:buNone/>
            </a:pPr>
            <a:r>
              <a:rPr lang="en-US" dirty="0">
                <a:latin typeface="Adobe Caslon Pro"/>
              </a:rPr>
              <a:t>	}</a:t>
            </a:r>
          </a:p>
          <a:p>
            <a:pPr marL="0" indent="0">
              <a:spcBef>
                <a:spcPts val="0"/>
              </a:spcBef>
              <a:buNone/>
            </a:pPr>
            <a:r>
              <a:rPr lang="en-US" dirty="0">
                <a:latin typeface="Adobe Caslon Pro"/>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810260">
              <a:lnSpc>
                <a:spcPct val="100000"/>
              </a:lnSpc>
            </a:pPr>
            <a:r>
              <a:rPr sz="4400" dirty="0">
                <a:latin typeface="Arial"/>
                <a:cs typeface="Arial"/>
              </a:rPr>
              <a:t>PHP</a:t>
            </a:r>
            <a:r>
              <a:rPr sz="4400" spc="-90" dirty="0">
                <a:latin typeface="Arial"/>
                <a:cs typeface="Arial"/>
              </a:rPr>
              <a:t> </a:t>
            </a:r>
            <a:r>
              <a:rPr sz="4400" spc="0" dirty="0">
                <a:latin typeface="Arial"/>
                <a:cs typeface="Arial"/>
              </a:rPr>
              <a:t>Basic</a:t>
            </a:r>
            <a:r>
              <a:rPr sz="4400" spc="-10" dirty="0">
                <a:latin typeface="Arial"/>
                <a:cs typeface="Arial"/>
              </a:rPr>
              <a:t> </a:t>
            </a:r>
            <a:r>
              <a:rPr sz="4400" spc="0" dirty="0">
                <a:latin typeface="Arial"/>
                <a:cs typeface="Arial"/>
              </a:rPr>
              <a:t>Output</a:t>
            </a:r>
            <a:endParaRPr sz="4400">
              <a:latin typeface="Arial"/>
              <a:cs typeface="Arial"/>
            </a:endParaRPr>
          </a:p>
        </p:txBody>
      </p:sp>
      <p:sp>
        <p:nvSpPr>
          <p:cNvPr id="3" name="Content Placeholder 2"/>
          <p:cNvSpPr>
            <a:spLocks noGrp="1"/>
          </p:cNvSpPr>
          <p:nvPr>
            <p:ph idx="1"/>
          </p:nvPr>
        </p:nvSpPr>
        <p:spPr/>
        <p:txBody>
          <a:bodyPr/>
          <a:lstStyle/>
          <a:p>
            <a:pPr marL="378460">
              <a:lnSpc>
                <a:spcPct val="100000"/>
              </a:lnSpc>
            </a:pPr>
            <a:r>
              <a:rPr lang="en-US" sz="2800" dirty="0">
                <a:cs typeface="Arial"/>
              </a:rPr>
              <a:t>echo/print</a:t>
            </a:r>
            <a:r>
              <a:rPr lang="en-US" sz="2800" spc="-10" dirty="0">
                <a:cs typeface="Arial"/>
              </a:rPr>
              <a:t> </a:t>
            </a:r>
            <a:r>
              <a:rPr lang="en-US" sz="2800" dirty="0">
                <a:cs typeface="Arial"/>
              </a:rPr>
              <a:t>–</a:t>
            </a:r>
            <a:r>
              <a:rPr lang="en-US" sz="2800" spc="-5" dirty="0">
                <a:cs typeface="Arial"/>
              </a:rPr>
              <a:t> </a:t>
            </a:r>
            <a:r>
              <a:rPr lang="en-US" sz="2800" dirty="0">
                <a:cs typeface="Arial"/>
              </a:rPr>
              <a:t>Print</a:t>
            </a:r>
            <a:r>
              <a:rPr lang="en-US" sz="2800" spc="-10" dirty="0">
                <a:cs typeface="Arial"/>
              </a:rPr>
              <a:t> </a:t>
            </a:r>
            <a:r>
              <a:rPr lang="en-US" sz="2800" dirty="0">
                <a:cs typeface="Arial"/>
              </a:rPr>
              <a:t>to</a:t>
            </a:r>
            <a:r>
              <a:rPr lang="en-US" sz="2800" spc="-5" dirty="0">
                <a:cs typeface="Arial"/>
              </a:rPr>
              <a:t> </a:t>
            </a:r>
            <a:r>
              <a:rPr lang="en-US" sz="2800" dirty="0">
                <a:cs typeface="Arial"/>
              </a:rPr>
              <a:t>output</a:t>
            </a:r>
          </a:p>
          <a:p>
            <a:pPr marL="378460" marR="12700">
              <a:lnSpc>
                <a:spcPct val="129900"/>
              </a:lnSpc>
              <a:spcBef>
                <a:spcPts val="10"/>
              </a:spcBef>
            </a:pPr>
            <a:r>
              <a:rPr lang="en-US" sz="2800" dirty="0" err="1">
                <a:cs typeface="Arial"/>
              </a:rPr>
              <a:t>print_r</a:t>
            </a:r>
            <a:r>
              <a:rPr lang="en-US" sz="2800" dirty="0">
                <a:cs typeface="Arial"/>
              </a:rPr>
              <a:t>($</a:t>
            </a:r>
            <a:r>
              <a:rPr lang="en-US" sz="2800" dirty="0" err="1">
                <a:cs typeface="Arial"/>
              </a:rPr>
              <a:t>var</a:t>
            </a:r>
            <a:r>
              <a:rPr lang="en-US" sz="2800" dirty="0">
                <a:cs typeface="Arial"/>
              </a:rPr>
              <a:t>)</a:t>
            </a:r>
            <a:r>
              <a:rPr lang="en-US" sz="2800" spc="-10" dirty="0">
                <a:cs typeface="Arial"/>
              </a:rPr>
              <a:t> </a:t>
            </a:r>
            <a:r>
              <a:rPr lang="en-US" sz="2800" dirty="0">
                <a:cs typeface="Arial"/>
              </a:rPr>
              <a:t>–</a:t>
            </a:r>
            <a:r>
              <a:rPr lang="en-US" sz="2800" spc="-5" dirty="0">
                <a:cs typeface="Arial"/>
              </a:rPr>
              <a:t> </a:t>
            </a:r>
            <a:r>
              <a:rPr lang="en-US" sz="2800" dirty="0">
                <a:cs typeface="Arial"/>
              </a:rPr>
              <a:t>Print</a:t>
            </a:r>
            <a:r>
              <a:rPr lang="en-US" sz="2800" spc="-10" dirty="0">
                <a:cs typeface="Arial"/>
              </a:rPr>
              <a:t> </a:t>
            </a:r>
            <a:r>
              <a:rPr lang="en-US" sz="2800" dirty="0">
                <a:cs typeface="Arial"/>
              </a:rPr>
              <a:t>recursively</a:t>
            </a:r>
            <a:r>
              <a:rPr lang="en-US" sz="2800" spc="-5" dirty="0">
                <a:cs typeface="Arial"/>
              </a:rPr>
              <a:t> </a:t>
            </a:r>
            <a:r>
              <a:rPr lang="en-US" sz="2800" dirty="0">
                <a:cs typeface="Arial"/>
              </a:rPr>
              <a:t>(arrays,</a:t>
            </a:r>
            <a:r>
              <a:rPr lang="en-US" sz="2800" spc="-5" dirty="0">
                <a:cs typeface="Arial"/>
              </a:rPr>
              <a:t> </a:t>
            </a:r>
            <a:r>
              <a:rPr lang="en-US" sz="2800" dirty="0">
                <a:cs typeface="Arial"/>
              </a:rPr>
              <a:t>objects) </a:t>
            </a:r>
          </a:p>
          <a:p>
            <a:pPr marL="378460" marR="12700">
              <a:lnSpc>
                <a:spcPct val="129900"/>
              </a:lnSpc>
              <a:spcBef>
                <a:spcPts val="10"/>
              </a:spcBef>
            </a:pPr>
            <a:r>
              <a:rPr lang="en-US" sz="2800" dirty="0" err="1">
                <a:cs typeface="Arial"/>
              </a:rPr>
              <a:t>var_</a:t>
            </a:r>
            <a:r>
              <a:rPr lang="en-US" sz="2800" spc="-15" dirty="0" err="1">
                <a:cs typeface="Arial"/>
              </a:rPr>
              <a:t>d</a:t>
            </a:r>
            <a:r>
              <a:rPr lang="en-US" sz="2800" dirty="0" err="1">
                <a:cs typeface="Arial"/>
              </a:rPr>
              <a:t>ump</a:t>
            </a:r>
            <a:r>
              <a:rPr lang="en-US" sz="2800" dirty="0">
                <a:cs typeface="Arial"/>
              </a:rPr>
              <a:t>($</a:t>
            </a:r>
            <a:r>
              <a:rPr lang="en-US" sz="2800" dirty="0" err="1">
                <a:cs typeface="Arial"/>
              </a:rPr>
              <a:t>va</a:t>
            </a:r>
            <a:r>
              <a:rPr lang="en-US" sz="2800" spc="-10" dirty="0" err="1">
                <a:cs typeface="Arial"/>
              </a:rPr>
              <a:t>r</a:t>
            </a:r>
            <a:r>
              <a:rPr lang="en-US" sz="2800" dirty="0">
                <a:cs typeface="Arial"/>
              </a:rPr>
              <a:t>) –</a:t>
            </a:r>
            <a:r>
              <a:rPr lang="en-US" sz="2800" spc="-10" dirty="0">
                <a:cs typeface="Arial"/>
              </a:rPr>
              <a:t> </a:t>
            </a:r>
            <a:r>
              <a:rPr lang="en-US" sz="2800" spc="5" dirty="0">
                <a:cs typeface="Arial"/>
              </a:rPr>
              <a:t>D</a:t>
            </a:r>
            <a:r>
              <a:rPr lang="en-US" sz="2800" dirty="0">
                <a:cs typeface="Arial"/>
              </a:rPr>
              <a:t>e</a:t>
            </a:r>
            <a:r>
              <a:rPr lang="en-US" sz="2800" spc="-10" dirty="0">
                <a:cs typeface="Arial"/>
              </a:rPr>
              <a:t>t</a:t>
            </a:r>
            <a:r>
              <a:rPr lang="en-US" sz="2800" dirty="0">
                <a:cs typeface="Arial"/>
              </a:rPr>
              <a:t>ailed</a:t>
            </a:r>
            <a:r>
              <a:rPr lang="en-US" sz="2800" spc="-10" dirty="0">
                <a:cs typeface="Arial"/>
              </a:rPr>
              <a:t> </a:t>
            </a:r>
            <a:r>
              <a:rPr lang="en-US" sz="2800" spc="5" dirty="0">
                <a:cs typeface="Arial"/>
              </a:rPr>
              <a:t>i</a:t>
            </a:r>
            <a:r>
              <a:rPr lang="en-US" sz="2800" spc="-10" dirty="0">
                <a:cs typeface="Arial"/>
              </a:rPr>
              <a:t>n</a:t>
            </a:r>
            <a:r>
              <a:rPr lang="en-US" sz="2800" dirty="0">
                <a:cs typeface="Arial"/>
              </a:rPr>
              <a:t>for</a:t>
            </a:r>
            <a:r>
              <a:rPr lang="en-US" sz="2800" spc="-10" dirty="0">
                <a:cs typeface="Arial"/>
              </a:rPr>
              <a:t>m</a:t>
            </a:r>
            <a:r>
              <a:rPr lang="en-US" sz="2800" dirty="0">
                <a:cs typeface="Arial"/>
              </a:rPr>
              <a:t>ation</a:t>
            </a:r>
            <a:r>
              <a:rPr lang="en-US" sz="2800" spc="-5" dirty="0">
                <a:cs typeface="Arial"/>
              </a:rPr>
              <a:t> </a:t>
            </a:r>
            <a:r>
              <a:rPr lang="en-US" sz="2800" dirty="0">
                <a:cs typeface="Arial"/>
              </a:rPr>
              <a:t>about</a:t>
            </a:r>
            <a:r>
              <a:rPr lang="en-US" sz="2800" spc="-5" dirty="0">
                <a:cs typeface="Arial"/>
              </a:rPr>
              <a:t> </a:t>
            </a:r>
            <a:r>
              <a:rPr lang="en-US" sz="2800" dirty="0">
                <a:cs typeface="Arial"/>
              </a:rPr>
              <a:t>a variable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7430">
              <a:lnSpc>
                <a:spcPct val="100000"/>
              </a:lnSpc>
            </a:pPr>
            <a:r>
              <a:rPr sz="4400" dirty="0">
                <a:latin typeface="Arial"/>
                <a:cs typeface="Arial"/>
              </a:rPr>
              <a:t>PHP</a:t>
            </a:r>
            <a:r>
              <a:rPr sz="4400" spc="-90" dirty="0">
                <a:latin typeface="Arial"/>
                <a:cs typeface="Arial"/>
              </a:rPr>
              <a:t> </a:t>
            </a:r>
            <a:r>
              <a:rPr sz="4400" spc="0" dirty="0">
                <a:latin typeface="Arial"/>
                <a:cs typeface="Arial"/>
              </a:rPr>
              <a:t>Basic</a:t>
            </a:r>
            <a:r>
              <a:rPr sz="4400" spc="-10" dirty="0">
                <a:latin typeface="Arial"/>
                <a:cs typeface="Arial"/>
              </a:rPr>
              <a:t> </a:t>
            </a:r>
            <a:r>
              <a:rPr sz="4400" spc="0" dirty="0">
                <a:latin typeface="Arial"/>
                <a:cs typeface="Arial"/>
              </a:rPr>
              <a:t>Input</a:t>
            </a:r>
            <a:endParaRPr sz="4400">
              <a:latin typeface="Arial"/>
              <a:cs typeface="Arial"/>
            </a:endParaRPr>
          </a:p>
        </p:txBody>
      </p:sp>
      <p:sp>
        <p:nvSpPr>
          <p:cNvPr id="3" name="Content Placeholder 2"/>
          <p:cNvSpPr>
            <a:spLocks noGrp="1"/>
          </p:cNvSpPr>
          <p:nvPr>
            <p:ph idx="1"/>
          </p:nvPr>
        </p:nvSpPr>
        <p:spPr>
          <a:xfrm>
            <a:off x="165100" y="1763185"/>
            <a:ext cx="9753600" cy="4785783"/>
          </a:xfrm>
        </p:spPr>
        <p:txBody>
          <a:bodyPr>
            <a:normAutofit/>
          </a:bodyPr>
          <a:lstStyle/>
          <a:p>
            <a:pPr marL="12700">
              <a:lnSpc>
                <a:spcPct val="100000"/>
              </a:lnSpc>
            </a:pPr>
            <a:r>
              <a:rPr lang="en-US" sz="2800" dirty="0">
                <a:cs typeface="Arial"/>
              </a:rPr>
              <a:t>Special</a:t>
            </a:r>
            <a:r>
              <a:rPr lang="en-US" sz="2800" spc="-10" dirty="0">
                <a:cs typeface="Arial"/>
              </a:rPr>
              <a:t> </a:t>
            </a:r>
            <a:r>
              <a:rPr lang="en-US" sz="2800" dirty="0">
                <a:cs typeface="Arial"/>
              </a:rPr>
              <a:t>global</a:t>
            </a:r>
            <a:r>
              <a:rPr lang="en-US" sz="2800" spc="-5" dirty="0">
                <a:cs typeface="Arial"/>
              </a:rPr>
              <a:t> </a:t>
            </a:r>
            <a:r>
              <a:rPr lang="en-US" sz="2800" dirty="0">
                <a:cs typeface="Arial"/>
              </a:rPr>
              <a:t>arrays</a:t>
            </a:r>
            <a:r>
              <a:rPr lang="en-US" sz="2800" spc="-5" dirty="0">
                <a:cs typeface="Arial"/>
              </a:rPr>
              <a:t> </a:t>
            </a:r>
            <a:r>
              <a:rPr lang="en-US" sz="2800" dirty="0">
                <a:cs typeface="Arial"/>
              </a:rPr>
              <a:t>called</a:t>
            </a:r>
            <a:r>
              <a:rPr lang="en-US" sz="2800" spc="25" dirty="0">
                <a:cs typeface="Arial"/>
              </a:rPr>
              <a:t> </a:t>
            </a:r>
            <a:r>
              <a:rPr lang="en-US" sz="2800" i="1" dirty="0" err="1">
                <a:cs typeface="Arial"/>
              </a:rPr>
              <a:t>superglobals</a:t>
            </a:r>
            <a:r>
              <a:rPr lang="en-US" sz="2800" dirty="0">
                <a:cs typeface="Arial"/>
              </a:rPr>
              <a:t> contain</a:t>
            </a:r>
            <a:r>
              <a:rPr lang="en-US" sz="2800" spc="-10" dirty="0">
                <a:cs typeface="Arial"/>
              </a:rPr>
              <a:t> </a:t>
            </a:r>
            <a:r>
              <a:rPr lang="en-US" sz="2800" dirty="0">
                <a:cs typeface="Arial"/>
              </a:rPr>
              <a:t>information</a:t>
            </a:r>
            <a:r>
              <a:rPr lang="en-US" sz="2800" spc="-10" dirty="0">
                <a:cs typeface="Arial"/>
              </a:rPr>
              <a:t> </a:t>
            </a:r>
            <a:r>
              <a:rPr lang="en-US" sz="2800" dirty="0">
                <a:cs typeface="Arial"/>
              </a:rPr>
              <a:t>about</a:t>
            </a:r>
            <a:r>
              <a:rPr lang="en-US" sz="2800" spc="-5" dirty="0">
                <a:cs typeface="Arial"/>
              </a:rPr>
              <a:t> </a:t>
            </a:r>
            <a:r>
              <a:rPr lang="en-US" sz="2800" dirty="0">
                <a:cs typeface="Arial"/>
              </a:rPr>
              <a:t>the</a:t>
            </a:r>
            <a:r>
              <a:rPr lang="en-US" sz="2800" spc="-5" dirty="0">
                <a:cs typeface="Arial"/>
              </a:rPr>
              <a:t> </a:t>
            </a:r>
            <a:r>
              <a:rPr lang="en-US" sz="2800" dirty="0">
                <a:cs typeface="Arial"/>
              </a:rPr>
              <a:t>request</a:t>
            </a:r>
          </a:p>
          <a:p>
            <a:pPr marL="0" indent="0">
              <a:buNone/>
            </a:pPr>
            <a:r>
              <a:rPr lang="en-US" sz="2800" dirty="0">
                <a:latin typeface="Arial"/>
                <a:cs typeface="Arial"/>
                <a:hlinkClick r:id="rId2"/>
              </a:rPr>
              <a:t>http://www.php.net/manual/en/reserved.variables.php</a:t>
            </a:r>
            <a:r>
              <a:rPr lang="en-US" sz="2800" dirty="0">
                <a:latin typeface="Arial"/>
                <a:cs typeface="Arial"/>
              </a:rPr>
              <a:t> </a:t>
            </a:r>
          </a:p>
          <a:p>
            <a:pPr marL="0" indent="0">
              <a:buNone/>
            </a:pPr>
            <a:r>
              <a:rPr lang="en-US" sz="2800" dirty="0">
                <a:cs typeface="Arial"/>
              </a:rPr>
              <a:t>$_GET</a:t>
            </a:r>
            <a:r>
              <a:rPr lang="en-US" sz="2800" spc="-65" dirty="0">
                <a:cs typeface="Arial"/>
              </a:rPr>
              <a:t> </a:t>
            </a:r>
            <a:r>
              <a:rPr lang="en-US" sz="2800" dirty="0">
                <a:cs typeface="Arial"/>
              </a:rPr>
              <a:t>–</a:t>
            </a:r>
            <a:r>
              <a:rPr lang="en-US" sz="2800" spc="-5" dirty="0">
                <a:cs typeface="Arial"/>
              </a:rPr>
              <a:t> </a:t>
            </a:r>
            <a:r>
              <a:rPr lang="en-US" sz="2800" dirty="0">
                <a:cs typeface="Arial"/>
              </a:rPr>
              <a:t>Key-value</a:t>
            </a:r>
            <a:r>
              <a:rPr lang="en-US" sz="2800" spc="-10" dirty="0">
                <a:cs typeface="Arial"/>
              </a:rPr>
              <a:t> </a:t>
            </a:r>
            <a:r>
              <a:rPr lang="en-US" sz="2800" dirty="0">
                <a:cs typeface="Arial"/>
              </a:rPr>
              <a:t>pai</a:t>
            </a:r>
            <a:r>
              <a:rPr lang="en-US" sz="2800" spc="-10" dirty="0">
                <a:cs typeface="Arial"/>
              </a:rPr>
              <a:t>r</a:t>
            </a:r>
            <a:r>
              <a:rPr lang="en-US" sz="2800" dirty="0">
                <a:cs typeface="Arial"/>
              </a:rPr>
              <a:t>s passed</a:t>
            </a:r>
            <a:r>
              <a:rPr lang="en-US" sz="2800" spc="-5" dirty="0">
                <a:cs typeface="Arial"/>
              </a:rPr>
              <a:t> </a:t>
            </a:r>
            <a:r>
              <a:rPr lang="en-US" sz="2800" dirty="0">
                <a:cs typeface="Arial"/>
              </a:rPr>
              <a:t>along</a:t>
            </a:r>
            <a:r>
              <a:rPr lang="en-US" sz="2800" spc="-5" dirty="0">
                <a:cs typeface="Arial"/>
              </a:rPr>
              <a:t> </a:t>
            </a:r>
            <a:r>
              <a:rPr lang="en-US" sz="2800" dirty="0">
                <a:cs typeface="Arial"/>
              </a:rPr>
              <a:t>the query</a:t>
            </a:r>
            <a:r>
              <a:rPr lang="en-US" sz="2800" spc="-5" dirty="0">
                <a:cs typeface="Arial"/>
              </a:rPr>
              <a:t> </a:t>
            </a:r>
            <a:r>
              <a:rPr lang="en-US" sz="2800" dirty="0">
                <a:cs typeface="Arial"/>
              </a:rPr>
              <a:t>string</a:t>
            </a:r>
          </a:p>
          <a:p>
            <a:pPr marL="0" indent="0">
              <a:buNone/>
            </a:pPr>
            <a:r>
              <a:rPr lang="en-US" sz="2800" spc="-5" dirty="0">
                <a:cs typeface="Arial"/>
              </a:rPr>
              <a:t>I</a:t>
            </a:r>
            <a:r>
              <a:rPr lang="es-ES_tradnl" sz="2800" spc="-5" dirty="0">
                <a:cs typeface="Arial"/>
              </a:rPr>
              <a:t>e.   </a:t>
            </a:r>
            <a:r>
              <a:rPr lang="es-ES_tradnl" sz="2800" spc="-5" dirty="0">
                <a:latin typeface="Adobe Caslon Pro"/>
                <a:cs typeface="Adobe Caslon Pro"/>
              </a:rPr>
              <a:t>http://</a:t>
            </a:r>
            <a:r>
              <a:rPr lang="es-ES_tradnl" sz="2800" spc="-5" dirty="0" err="1">
                <a:latin typeface="Adobe Caslon Pro"/>
                <a:cs typeface="Adobe Caslon Pro"/>
              </a:rPr>
              <a:t>example.com</a:t>
            </a:r>
            <a:r>
              <a:rPr lang="es-ES_tradnl" sz="2800" spc="-5" dirty="0">
                <a:latin typeface="Adobe Caslon Pro"/>
                <a:cs typeface="Adobe Caslon Pro"/>
              </a:rPr>
              <a:t>/</a:t>
            </a:r>
            <a:r>
              <a:rPr lang="es-ES_tradnl" sz="2800" spc="-5" dirty="0" err="1">
                <a:latin typeface="Adobe Caslon Pro"/>
                <a:cs typeface="Adobe Caslon Pro"/>
              </a:rPr>
              <a:t>i</a:t>
            </a:r>
            <a:r>
              <a:rPr lang="es-ES_tradnl" sz="2800" dirty="0" err="1">
                <a:latin typeface="Adobe Caslon Pro"/>
                <a:cs typeface="Adobe Caslon Pro"/>
              </a:rPr>
              <a:t>ndex</a:t>
            </a:r>
            <a:r>
              <a:rPr lang="es-ES_tradnl" sz="2800" spc="-5" dirty="0" err="1">
                <a:latin typeface="Adobe Caslon Pro"/>
                <a:cs typeface="Adobe Caslon Pro"/>
              </a:rPr>
              <a:t>.</a:t>
            </a:r>
            <a:r>
              <a:rPr lang="es-ES_tradnl" sz="2800" dirty="0" err="1">
                <a:latin typeface="Adobe Caslon Pro"/>
                <a:cs typeface="Adobe Caslon Pro"/>
              </a:rPr>
              <a:t>php?</a:t>
            </a:r>
            <a:r>
              <a:rPr lang="es-ES_tradnl" sz="2800" spc="-5" dirty="0" err="1">
                <a:latin typeface="Adobe Caslon Pro"/>
                <a:cs typeface="Adobe Caslon Pro"/>
              </a:rPr>
              <a:t>i</a:t>
            </a:r>
            <a:r>
              <a:rPr lang="es-ES_tradnl" sz="2800" dirty="0" err="1">
                <a:latin typeface="Adobe Caslon Pro"/>
                <a:cs typeface="Adobe Caslon Pro"/>
              </a:rPr>
              <a:t>d</a:t>
            </a:r>
            <a:r>
              <a:rPr lang="es-ES_tradnl" sz="2800" dirty="0">
                <a:latin typeface="Adobe Caslon Pro"/>
                <a:cs typeface="Adobe Caslon Pro"/>
              </a:rPr>
              <a:t>=42  </a:t>
            </a:r>
          </a:p>
          <a:p>
            <a:pPr marL="0" indent="0">
              <a:buNone/>
            </a:pPr>
            <a:r>
              <a:rPr lang="es-ES_tradnl" sz="2800" dirty="0">
                <a:latin typeface="Adobe Caslon Pro"/>
                <a:cs typeface="Adobe Caslon Pro"/>
              </a:rPr>
              <a:t>echo $_</a:t>
            </a:r>
            <a:r>
              <a:rPr lang="es-ES_tradnl" sz="2800" spc="-5" dirty="0">
                <a:latin typeface="Adobe Caslon Pro"/>
                <a:cs typeface="Adobe Caslon Pro"/>
              </a:rPr>
              <a:t>G</a:t>
            </a:r>
            <a:r>
              <a:rPr lang="es-ES_tradnl" sz="2800" dirty="0">
                <a:latin typeface="Adobe Caslon Pro"/>
                <a:cs typeface="Adobe Caslon Pro"/>
              </a:rPr>
              <a:t>ET</a:t>
            </a:r>
            <a:r>
              <a:rPr lang="es-ES_tradnl" sz="2800" spc="-5" dirty="0">
                <a:latin typeface="Adobe Caslon Pro"/>
                <a:cs typeface="Adobe Caslon Pro"/>
              </a:rPr>
              <a:t>[</a:t>
            </a:r>
            <a:r>
              <a:rPr lang="es-ES_tradnl" sz="2800" spc="-10" dirty="0">
                <a:latin typeface="Adobe Caslon Pro"/>
                <a:cs typeface="Adobe Caslon Pro"/>
              </a:rPr>
              <a:t>'</a:t>
            </a:r>
            <a:r>
              <a:rPr lang="es-ES_tradnl" sz="2800" spc="-5" dirty="0">
                <a:latin typeface="Adobe Caslon Pro"/>
                <a:cs typeface="Adobe Caslon Pro"/>
              </a:rPr>
              <a:t>i</a:t>
            </a:r>
            <a:r>
              <a:rPr lang="es-ES_tradnl" sz="2800" dirty="0">
                <a:latin typeface="Adobe Caslon Pro"/>
                <a:cs typeface="Adobe Caslon Pro"/>
              </a:rPr>
              <a:t>d</a:t>
            </a:r>
            <a:r>
              <a:rPr lang="es-ES_tradnl" sz="2800" spc="-10" dirty="0">
                <a:latin typeface="Adobe Caslon Pro"/>
                <a:cs typeface="Adobe Caslon Pro"/>
              </a:rPr>
              <a:t>'</a:t>
            </a:r>
            <a:r>
              <a:rPr lang="es-ES_tradnl" sz="2800" dirty="0">
                <a:latin typeface="Adobe Caslon Pro"/>
                <a:cs typeface="Adobe Caslon Pro"/>
              </a:rPr>
              <a:t>]; // 42</a:t>
            </a:r>
          </a:p>
          <a:p>
            <a:pPr marL="0" indent="0">
              <a:lnSpc>
                <a:spcPct val="100000"/>
              </a:lnSpc>
              <a:buNone/>
            </a:pPr>
            <a:endParaRPr lang="en-US" sz="2800" dirty="0">
              <a:latin typeface="Arial"/>
              <a:cs typeface="Arial"/>
            </a:endParaRP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027430">
              <a:lnSpc>
                <a:spcPct val="100000"/>
              </a:lnSpc>
            </a:pPr>
            <a:r>
              <a:rPr sz="4400" dirty="0">
                <a:latin typeface="Arial"/>
                <a:cs typeface="Arial"/>
              </a:rPr>
              <a:t>PHP</a:t>
            </a:r>
            <a:r>
              <a:rPr sz="4400" spc="-90" dirty="0">
                <a:latin typeface="Arial"/>
                <a:cs typeface="Arial"/>
              </a:rPr>
              <a:t> </a:t>
            </a:r>
            <a:r>
              <a:rPr sz="4400" spc="0" dirty="0">
                <a:latin typeface="Arial"/>
                <a:cs typeface="Arial"/>
              </a:rPr>
              <a:t>Basic</a:t>
            </a:r>
            <a:r>
              <a:rPr sz="4400" spc="-10" dirty="0">
                <a:latin typeface="Arial"/>
                <a:cs typeface="Arial"/>
              </a:rPr>
              <a:t> </a:t>
            </a:r>
            <a:r>
              <a:rPr sz="4400" spc="0" dirty="0">
                <a:latin typeface="Arial"/>
                <a:cs typeface="Arial"/>
              </a:rPr>
              <a:t>Input</a:t>
            </a:r>
            <a:endParaRPr sz="4400">
              <a:latin typeface="Arial"/>
              <a:cs typeface="Arial"/>
            </a:endParaRPr>
          </a:p>
        </p:txBody>
      </p:sp>
      <p:sp>
        <p:nvSpPr>
          <p:cNvPr id="3" name="Content Placeholder 2"/>
          <p:cNvSpPr>
            <a:spLocks noGrp="1"/>
          </p:cNvSpPr>
          <p:nvPr>
            <p:ph idx="1"/>
          </p:nvPr>
        </p:nvSpPr>
        <p:spPr/>
        <p:txBody>
          <a:bodyPr>
            <a:normAutofit fontScale="92500"/>
          </a:bodyPr>
          <a:lstStyle/>
          <a:p>
            <a:r>
              <a:rPr lang="en-US" sz="2800" dirty="0">
                <a:cs typeface="Arial"/>
              </a:rPr>
              <a:t>$_PO</a:t>
            </a:r>
            <a:r>
              <a:rPr lang="en-US" sz="2800" spc="-5" dirty="0">
                <a:cs typeface="Arial"/>
              </a:rPr>
              <a:t>S</a:t>
            </a:r>
            <a:r>
              <a:rPr lang="en-US" sz="2800" dirty="0">
                <a:cs typeface="Arial"/>
              </a:rPr>
              <a:t>T</a:t>
            </a:r>
            <a:r>
              <a:rPr lang="en-US" sz="2800" spc="-65" dirty="0">
                <a:cs typeface="Arial"/>
              </a:rPr>
              <a:t> </a:t>
            </a:r>
            <a:r>
              <a:rPr lang="en-US" sz="2800" dirty="0">
                <a:cs typeface="Arial"/>
              </a:rPr>
              <a:t>–</a:t>
            </a:r>
            <a:r>
              <a:rPr lang="en-US" sz="2800" spc="-5" dirty="0">
                <a:cs typeface="Arial"/>
              </a:rPr>
              <a:t> </a:t>
            </a:r>
            <a:r>
              <a:rPr lang="en-US" sz="2800" dirty="0">
                <a:cs typeface="Arial"/>
              </a:rPr>
              <a:t>Key</a:t>
            </a:r>
            <a:r>
              <a:rPr lang="en-US" sz="2800" spc="-10" dirty="0">
                <a:cs typeface="Arial"/>
              </a:rPr>
              <a:t>-</a:t>
            </a:r>
            <a:r>
              <a:rPr lang="en-US" sz="2800" dirty="0">
                <a:cs typeface="Arial"/>
              </a:rPr>
              <a:t>va</a:t>
            </a:r>
            <a:r>
              <a:rPr lang="en-US" sz="2800" spc="5" dirty="0">
                <a:cs typeface="Arial"/>
              </a:rPr>
              <a:t>l</a:t>
            </a:r>
            <a:r>
              <a:rPr lang="en-US" sz="2800" spc="-10" dirty="0">
                <a:cs typeface="Arial"/>
              </a:rPr>
              <a:t>u</a:t>
            </a:r>
            <a:r>
              <a:rPr lang="en-US" sz="2800" dirty="0">
                <a:cs typeface="Arial"/>
              </a:rPr>
              <a:t>e</a:t>
            </a:r>
            <a:r>
              <a:rPr lang="en-US" sz="2800" spc="-5" dirty="0">
                <a:cs typeface="Arial"/>
              </a:rPr>
              <a:t> </a:t>
            </a:r>
            <a:r>
              <a:rPr lang="en-US" sz="2800" dirty="0">
                <a:cs typeface="Arial"/>
              </a:rPr>
              <a:t>pairs</a:t>
            </a:r>
            <a:r>
              <a:rPr lang="en-US" sz="2800" spc="-5" dirty="0">
                <a:cs typeface="Arial"/>
              </a:rPr>
              <a:t> </a:t>
            </a:r>
            <a:r>
              <a:rPr lang="en-US" sz="2800" dirty="0">
                <a:cs typeface="Arial"/>
              </a:rPr>
              <a:t>passed</a:t>
            </a:r>
            <a:r>
              <a:rPr lang="en-US" sz="2800" spc="-5" dirty="0">
                <a:cs typeface="Arial"/>
              </a:rPr>
              <a:t> </a:t>
            </a:r>
            <a:r>
              <a:rPr lang="en-US" sz="2800" dirty="0">
                <a:cs typeface="Arial"/>
              </a:rPr>
              <a:t>along</a:t>
            </a:r>
            <a:r>
              <a:rPr lang="en-US" sz="2800" spc="-5" dirty="0">
                <a:cs typeface="Arial"/>
              </a:rPr>
              <a:t> </a:t>
            </a:r>
            <a:r>
              <a:rPr lang="en-US" sz="2800" dirty="0">
                <a:cs typeface="Arial"/>
              </a:rPr>
              <a:t>via POST</a:t>
            </a:r>
          </a:p>
          <a:p>
            <a:pPr marL="0" indent="0">
              <a:buNone/>
            </a:pPr>
            <a:endParaRPr lang="en-US" sz="2800" dirty="0">
              <a:latin typeface="Arial"/>
              <a:cs typeface="Arial"/>
            </a:endParaRPr>
          </a:p>
          <a:p>
            <a:pPr marL="0" indent="0">
              <a:lnSpc>
                <a:spcPct val="100000"/>
              </a:lnSpc>
              <a:spcBef>
                <a:spcPts val="0"/>
              </a:spcBef>
              <a:buNone/>
            </a:pPr>
            <a:r>
              <a:rPr lang="en-US" sz="2800" spc="-10" dirty="0">
                <a:latin typeface="Adobe Caslon Pro"/>
                <a:cs typeface="Arial"/>
              </a:rPr>
              <a:t>&lt;</a:t>
            </a:r>
            <a:r>
              <a:rPr lang="en-US" sz="2800" dirty="0">
                <a:latin typeface="Adobe Caslon Pro"/>
                <a:cs typeface="Arial"/>
              </a:rPr>
              <a:t>fo</a:t>
            </a:r>
            <a:r>
              <a:rPr lang="en-US" sz="2800" spc="-5" dirty="0">
                <a:latin typeface="Adobe Caslon Pro"/>
                <a:cs typeface="Arial"/>
              </a:rPr>
              <a:t>r</a:t>
            </a:r>
            <a:r>
              <a:rPr lang="en-US" sz="2800" dirty="0">
                <a:latin typeface="Adobe Caslon Pro"/>
                <a:cs typeface="Arial"/>
              </a:rPr>
              <a:t>m </a:t>
            </a:r>
            <a:r>
              <a:rPr lang="en-US" sz="2800" spc="-5" dirty="0">
                <a:latin typeface="Adobe Caslon Pro"/>
                <a:cs typeface="Arial"/>
              </a:rPr>
              <a:t>m</a:t>
            </a:r>
            <a:r>
              <a:rPr lang="en-US" sz="2800" dirty="0">
                <a:latin typeface="Adobe Caslon Pro"/>
                <a:cs typeface="Arial"/>
              </a:rPr>
              <a:t>ethod</a:t>
            </a:r>
            <a:r>
              <a:rPr lang="en-US" sz="2800" spc="-10" dirty="0">
                <a:latin typeface="Adobe Caslon Pro"/>
                <a:cs typeface="Arial"/>
              </a:rPr>
              <a:t>=</a:t>
            </a:r>
            <a:r>
              <a:rPr lang="en-US" sz="2800" spc="-5" dirty="0">
                <a:latin typeface="Adobe Caslon Pro"/>
                <a:cs typeface="Arial"/>
              </a:rPr>
              <a:t>”</a:t>
            </a:r>
            <a:r>
              <a:rPr lang="en-US" sz="2800" dirty="0">
                <a:latin typeface="Adobe Caslon Pro"/>
                <a:cs typeface="Arial"/>
              </a:rPr>
              <a:t>pos</a:t>
            </a:r>
            <a:r>
              <a:rPr lang="en-US" sz="2800" spc="-5" dirty="0">
                <a:latin typeface="Adobe Caslon Pro"/>
                <a:cs typeface="Arial"/>
              </a:rPr>
              <a:t>t</a:t>
            </a:r>
            <a:r>
              <a:rPr lang="en-US" sz="2800" dirty="0">
                <a:latin typeface="Adobe Caslon Pro"/>
                <a:cs typeface="Arial"/>
              </a:rPr>
              <a:t>” act</a:t>
            </a:r>
            <a:r>
              <a:rPr lang="en-US" sz="2800" spc="-5" dirty="0">
                <a:latin typeface="Adobe Caslon Pro"/>
                <a:cs typeface="Arial"/>
              </a:rPr>
              <a:t>i</a:t>
            </a:r>
            <a:r>
              <a:rPr lang="en-US" sz="2800" dirty="0">
                <a:latin typeface="Adobe Caslon Pro"/>
                <a:cs typeface="Arial"/>
              </a:rPr>
              <a:t>on</a:t>
            </a:r>
            <a:r>
              <a:rPr lang="en-US" sz="2800" spc="-10" dirty="0">
                <a:latin typeface="Adobe Caslon Pro"/>
                <a:cs typeface="Arial"/>
              </a:rPr>
              <a:t>=</a:t>
            </a:r>
            <a:r>
              <a:rPr lang="en-US" sz="2800" spc="-5" dirty="0">
                <a:latin typeface="Adobe Caslon Pro"/>
                <a:cs typeface="Arial"/>
              </a:rPr>
              <a:t>”</a:t>
            </a:r>
            <a:r>
              <a:rPr lang="en-US" sz="2800" spc="-5" dirty="0" err="1">
                <a:latin typeface="Adobe Caslon Pro"/>
                <a:cs typeface="Arial"/>
              </a:rPr>
              <a:t>i</a:t>
            </a:r>
            <a:r>
              <a:rPr lang="en-US" sz="2800" dirty="0" err="1">
                <a:latin typeface="Adobe Caslon Pro"/>
                <a:cs typeface="Arial"/>
              </a:rPr>
              <a:t>ndex</a:t>
            </a:r>
            <a:r>
              <a:rPr lang="en-US" sz="2800" spc="-5" dirty="0" err="1">
                <a:latin typeface="Adobe Caslon Pro"/>
                <a:cs typeface="Arial"/>
              </a:rPr>
              <a:t>.</a:t>
            </a:r>
            <a:r>
              <a:rPr lang="en-US" sz="2800" dirty="0" err="1">
                <a:latin typeface="Adobe Caslon Pro"/>
                <a:cs typeface="Arial"/>
              </a:rPr>
              <a:t>php</a:t>
            </a:r>
            <a:r>
              <a:rPr lang="en-US" sz="2800" spc="-5" dirty="0">
                <a:latin typeface="Adobe Caslon Pro"/>
                <a:cs typeface="Arial"/>
              </a:rPr>
              <a:t>”</a:t>
            </a:r>
            <a:r>
              <a:rPr lang="en-US" sz="2800" dirty="0">
                <a:latin typeface="Adobe Caslon Pro"/>
                <a:cs typeface="Arial"/>
              </a:rPr>
              <a:t>&gt;</a:t>
            </a:r>
          </a:p>
          <a:p>
            <a:pPr marL="0" indent="0">
              <a:lnSpc>
                <a:spcPts val="3135"/>
              </a:lnSpc>
              <a:spcBef>
                <a:spcPts val="0"/>
              </a:spcBef>
              <a:buNone/>
            </a:pPr>
            <a:r>
              <a:rPr lang="en-US" sz="2950" dirty="0">
                <a:latin typeface="Adobe Caslon Pro"/>
                <a:cs typeface="Arial"/>
              </a:rPr>
              <a:t>	&lt;</a:t>
            </a:r>
            <a:r>
              <a:rPr lang="en-US" sz="2950" spc="-10" dirty="0">
                <a:latin typeface="Adobe Caslon Pro"/>
                <a:cs typeface="Arial"/>
              </a:rPr>
              <a:t>i</a:t>
            </a:r>
            <a:r>
              <a:rPr lang="en-US" sz="2950" dirty="0">
                <a:latin typeface="Adobe Caslon Pro"/>
                <a:cs typeface="Arial"/>
              </a:rPr>
              <a:t>np</a:t>
            </a:r>
            <a:r>
              <a:rPr lang="en-US" sz="2950" spc="5" dirty="0">
                <a:latin typeface="Adobe Caslon Pro"/>
                <a:cs typeface="Arial"/>
              </a:rPr>
              <a:t>u</a:t>
            </a:r>
            <a:r>
              <a:rPr lang="en-US" sz="2950" dirty="0">
                <a:latin typeface="Adobe Caslon Pro"/>
                <a:cs typeface="Arial"/>
              </a:rPr>
              <a:t>t</a:t>
            </a:r>
            <a:r>
              <a:rPr lang="en-US" sz="2950" spc="-10" dirty="0">
                <a:latin typeface="Adobe Caslon Pro"/>
                <a:cs typeface="Arial"/>
              </a:rPr>
              <a:t> </a:t>
            </a:r>
            <a:r>
              <a:rPr lang="en-US" sz="2950" dirty="0">
                <a:latin typeface="Adobe Caslon Pro"/>
                <a:cs typeface="Arial"/>
              </a:rPr>
              <a:t>t</a:t>
            </a:r>
            <a:r>
              <a:rPr lang="en-US" sz="2950" spc="-10" dirty="0">
                <a:latin typeface="Adobe Caslon Pro"/>
                <a:cs typeface="Arial"/>
              </a:rPr>
              <a:t>y</a:t>
            </a:r>
            <a:r>
              <a:rPr lang="en-US" sz="2950" spc="5" dirty="0">
                <a:latin typeface="Adobe Caslon Pro"/>
                <a:cs typeface="Arial"/>
              </a:rPr>
              <a:t>p</a:t>
            </a:r>
            <a:r>
              <a:rPr lang="en-US" sz="2950" dirty="0">
                <a:latin typeface="Adobe Caslon Pro"/>
                <a:cs typeface="Arial"/>
              </a:rPr>
              <a:t>e=</a:t>
            </a:r>
            <a:r>
              <a:rPr lang="en-US" sz="2950" spc="-15" dirty="0">
                <a:latin typeface="Adobe Caslon Pro"/>
                <a:cs typeface="Arial"/>
              </a:rPr>
              <a:t>”</a:t>
            </a:r>
            <a:r>
              <a:rPr lang="en-US" sz="2950" spc="5" dirty="0">
                <a:latin typeface="Adobe Caslon Pro"/>
                <a:cs typeface="Arial"/>
              </a:rPr>
              <a:t>t</a:t>
            </a:r>
            <a:r>
              <a:rPr lang="en-US" sz="2950" dirty="0">
                <a:latin typeface="Adobe Caslon Pro"/>
                <a:cs typeface="Arial"/>
              </a:rPr>
              <a:t>e</a:t>
            </a:r>
            <a:r>
              <a:rPr lang="en-US" sz="2950" spc="-10" dirty="0">
                <a:latin typeface="Adobe Caslon Pro"/>
                <a:cs typeface="Arial"/>
              </a:rPr>
              <a:t>x</a:t>
            </a:r>
            <a:r>
              <a:rPr lang="en-US" sz="2950" dirty="0">
                <a:latin typeface="Adobe Caslon Pro"/>
                <a:cs typeface="Arial"/>
              </a:rPr>
              <a:t>t” </a:t>
            </a:r>
            <a:r>
              <a:rPr lang="en-US" sz="2950" spc="5" dirty="0">
                <a:latin typeface="Adobe Caslon Pro"/>
                <a:cs typeface="Arial"/>
              </a:rPr>
              <a:t>n</a:t>
            </a:r>
            <a:r>
              <a:rPr lang="en-US" sz="2950" dirty="0">
                <a:latin typeface="Adobe Caslon Pro"/>
                <a:cs typeface="Arial"/>
              </a:rPr>
              <a:t>a</a:t>
            </a:r>
            <a:r>
              <a:rPr lang="en-US" sz="2950" spc="-10" dirty="0">
                <a:latin typeface="Adobe Caslon Pro"/>
                <a:cs typeface="Arial"/>
              </a:rPr>
              <a:t>m</a:t>
            </a:r>
            <a:r>
              <a:rPr lang="en-US" sz="2950" dirty="0">
                <a:latin typeface="Adobe Caslon Pro"/>
                <a:cs typeface="Arial"/>
              </a:rPr>
              <a:t>e=</a:t>
            </a:r>
            <a:r>
              <a:rPr lang="en-US" sz="2950" spc="5" dirty="0">
                <a:latin typeface="Adobe Caslon Pro"/>
                <a:cs typeface="Arial"/>
              </a:rPr>
              <a:t>”</a:t>
            </a:r>
            <a:r>
              <a:rPr lang="en-US" sz="2950" spc="-10" dirty="0">
                <a:latin typeface="Adobe Caslon Pro"/>
                <a:cs typeface="Arial"/>
              </a:rPr>
              <a:t>co</a:t>
            </a:r>
            <a:r>
              <a:rPr lang="en-US" sz="2950" dirty="0">
                <a:latin typeface="Adobe Caslon Pro"/>
                <a:cs typeface="Arial"/>
              </a:rPr>
              <a:t>l</a:t>
            </a:r>
            <a:r>
              <a:rPr lang="en-US" sz="2950" spc="5" dirty="0">
                <a:latin typeface="Adobe Caslon Pro"/>
                <a:cs typeface="Arial"/>
              </a:rPr>
              <a:t>o</a:t>
            </a:r>
            <a:r>
              <a:rPr lang="en-US" sz="2950" spc="-5" dirty="0">
                <a:latin typeface="Adobe Caslon Pro"/>
                <a:cs typeface="Arial"/>
              </a:rPr>
              <a:t>r</a:t>
            </a:r>
            <a:r>
              <a:rPr lang="en-US" sz="2950" dirty="0">
                <a:latin typeface="Adobe Caslon Pro"/>
                <a:cs typeface="Arial"/>
              </a:rPr>
              <a:t>” </a:t>
            </a:r>
            <a:r>
              <a:rPr lang="en-US" sz="2950" spc="-10" dirty="0">
                <a:latin typeface="Adobe Caslon Pro"/>
                <a:cs typeface="Arial"/>
              </a:rPr>
              <a:t>i</a:t>
            </a:r>
            <a:r>
              <a:rPr lang="en-US" sz="2950" spc="5" dirty="0">
                <a:latin typeface="Adobe Caslon Pro"/>
                <a:cs typeface="Arial"/>
              </a:rPr>
              <a:t>d</a:t>
            </a:r>
            <a:r>
              <a:rPr lang="en-US" sz="2950" spc="-5" dirty="0">
                <a:latin typeface="Adobe Caslon Pro"/>
                <a:cs typeface="Arial"/>
              </a:rPr>
              <a:t>=</a:t>
            </a:r>
            <a:r>
              <a:rPr lang="en-US" sz="2950" spc="5" dirty="0">
                <a:latin typeface="Adobe Caslon Pro"/>
                <a:cs typeface="Arial"/>
              </a:rPr>
              <a:t>”</a:t>
            </a:r>
            <a:r>
              <a:rPr lang="en-US" sz="2950" spc="-10" dirty="0">
                <a:latin typeface="Adobe Caslon Pro"/>
                <a:cs typeface="Arial"/>
              </a:rPr>
              <a:t>c</a:t>
            </a:r>
            <a:r>
              <a:rPr lang="en-US" sz="2950" dirty="0">
                <a:latin typeface="Adobe Caslon Pro"/>
                <a:cs typeface="Arial"/>
              </a:rPr>
              <a:t>olo</a:t>
            </a:r>
            <a:r>
              <a:rPr lang="en-US" sz="2950" spc="-5" dirty="0">
                <a:latin typeface="Adobe Caslon Pro"/>
                <a:cs typeface="Arial"/>
              </a:rPr>
              <a:t>r</a:t>
            </a:r>
            <a:r>
              <a:rPr lang="en-US" sz="2950" dirty="0">
                <a:latin typeface="Adobe Caslon Pro"/>
                <a:cs typeface="Arial"/>
              </a:rPr>
              <a:t>” /&gt;</a:t>
            </a:r>
          </a:p>
          <a:p>
            <a:pPr marL="0" indent="0">
              <a:lnSpc>
                <a:spcPts val="2965"/>
              </a:lnSpc>
              <a:spcBef>
                <a:spcPts val="0"/>
              </a:spcBef>
              <a:buNone/>
            </a:pPr>
            <a:r>
              <a:rPr lang="en-US" sz="2950" spc="-15" dirty="0">
                <a:latin typeface="Adobe Caslon Pro"/>
                <a:cs typeface="Arial"/>
              </a:rPr>
              <a:t>	&lt;</a:t>
            </a:r>
            <a:r>
              <a:rPr lang="en-US" sz="2950" dirty="0">
                <a:latin typeface="Adobe Caslon Pro"/>
                <a:cs typeface="Arial"/>
              </a:rPr>
              <a:t>i</a:t>
            </a:r>
            <a:r>
              <a:rPr lang="en-US" sz="2950" spc="5" dirty="0">
                <a:latin typeface="Adobe Caslon Pro"/>
                <a:cs typeface="Arial"/>
              </a:rPr>
              <a:t>n</a:t>
            </a:r>
            <a:r>
              <a:rPr lang="en-US" sz="2950" spc="-10" dirty="0">
                <a:latin typeface="Adobe Caslon Pro"/>
                <a:cs typeface="Arial"/>
              </a:rPr>
              <a:t>p</a:t>
            </a:r>
            <a:r>
              <a:rPr lang="en-US" sz="2950" dirty="0">
                <a:latin typeface="Adobe Caslon Pro"/>
                <a:cs typeface="Arial"/>
              </a:rPr>
              <a:t>ut</a:t>
            </a:r>
            <a:r>
              <a:rPr lang="en-US" sz="2950" spc="5" dirty="0">
                <a:latin typeface="Adobe Caslon Pro"/>
                <a:cs typeface="Arial"/>
              </a:rPr>
              <a:t> </a:t>
            </a:r>
            <a:r>
              <a:rPr lang="en-US" sz="2950" spc="-10" dirty="0">
                <a:latin typeface="Adobe Caslon Pro"/>
                <a:cs typeface="Arial"/>
              </a:rPr>
              <a:t>t</a:t>
            </a:r>
            <a:r>
              <a:rPr lang="en-US" sz="2950" dirty="0">
                <a:latin typeface="Adobe Caslon Pro"/>
                <a:cs typeface="Arial"/>
              </a:rPr>
              <a:t>ype</a:t>
            </a:r>
            <a:r>
              <a:rPr lang="en-US" sz="2950" spc="-5" dirty="0">
                <a:latin typeface="Adobe Caslon Pro"/>
                <a:cs typeface="Arial"/>
              </a:rPr>
              <a:t>=</a:t>
            </a:r>
            <a:r>
              <a:rPr lang="en-US" sz="2950" spc="5" dirty="0">
                <a:latin typeface="Adobe Caslon Pro"/>
                <a:cs typeface="Arial"/>
              </a:rPr>
              <a:t>”</a:t>
            </a:r>
            <a:r>
              <a:rPr lang="en-US" sz="2950" spc="-10" dirty="0">
                <a:latin typeface="Adobe Caslon Pro"/>
                <a:cs typeface="Arial"/>
              </a:rPr>
              <a:t>s</a:t>
            </a:r>
            <a:r>
              <a:rPr lang="en-US" sz="2950" dirty="0">
                <a:latin typeface="Adobe Caslon Pro"/>
                <a:cs typeface="Arial"/>
              </a:rPr>
              <a:t>u</a:t>
            </a:r>
            <a:r>
              <a:rPr lang="en-US" sz="2950" spc="5" dirty="0">
                <a:latin typeface="Adobe Caslon Pro"/>
                <a:cs typeface="Arial"/>
              </a:rPr>
              <a:t>b</a:t>
            </a:r>
            <a:r>
              <a:rPr lang="en-US" sz="2950" spc="-10" dirty="0">
                <a:latin typeface="Adobe Caslon Pro"/>
                <a:cs typeface="Arial"/>
              </a:rPr>
              <a:t>m</a:t>
            </a:r>
            <a:r>
              <a:rPr lang="en-US" sz="2950" dirty="0">
                <a:latin typeface="Adobe Caslon Pro"/>
                <a:cs typeface="Arial"/>
              </a:rPr>
              <a:t>i</a:t>
            </a:r>
            <a:r>
              <a:rPr lang="en-US" sz="2950" spc="-10" dirty="0">
                <a:latin typeface="Adobe Caslon Pro"/>
                <a:cs typeface="Arial"/>
              </a:rPr>
              <a:t>t</a:t>
            </a:r>
            <a:r>
              <a:rPr lang="en-US" sz="2950" dirty="0">
                <a:latin typeface="Adobe Caslon Pro"/>
                <a:cs typeface="Arial"/>
              </a:rPr>
              <a:t>”</a:t>
            </a:r>
            <a:r>
              <a:rPr lang="en-US" sz="2950" spc="10" dirty="0">
                <a:latin typeface="Adobe Caslon Pro"/>
                <a:cs typeface="Arial"/>
              </a:rPr>
              <a:t> </a:t>
            </a:r>
            <a:r>
              <a:rPr lang="en-US" sz="2950" spc="-10" dirty="0">
                <a:latin typeface="Adobe Caslon Pro"/>
                <a:cs typeface="Arial"/>
              </a:rPr>
              <a:t>/</a:t>
            </a:r>
            <a:r>
              <a:rPr lang="en-US" sz="2950" dirty="0">
                <a:latin typeface="Adobe Caslon Pro"/>
                <a:cs typeface="Arial"/>
              </a:rPr>
              <a:t>&gt;</a:t>
            </a:r>
          </a:p>
          <a:p>
            <a:pPr marL="0" indent="0">
              <a:lnSpc>
                <a:spcPts val="3190"/>
              </a:lnSpc>
              <a:spcBef>
                <a:spcPts val="0"/>
              </a:spcBef>
              <a:buNone/>
            </a:pPr>
            <a:r>
              <a:rPr lang="en-US" sz="2800" dirty="0">
                <a:latin typeface="Adobe Caslon Pro"/>
                <a:cs typeface="Arial"/>
              </a:rPr>
              <a:t>&lt;/fo</a:t>
            </a:r>
            <a:r>
              <a:rPr lang="en-US" sz="2800" spc="-5" dirty="0">
                <a:latin typeface="Adobe Caslon Pro"/>
                <a:cs typeface="Arial"/>
              </a:rPr>
              <a:t>rm</a:t>
            </a:r>
            <a:r>
              <a:rPr lang="en-US" sz="2800" dirty="0">
                <a:latin typeface="Adobe Caslon Pro"/>
                <a:cs typeface="Arial"/>
              </a:rPr>
              <a:t>&gt;</a:t>
            </a:r>
            <a:endParaRPr lang="en-US" sz="850" dirty="0">
              <a:latin typeface="Adobe Caslon Pro"/>
            </a:endParaRPr>
          </a:p>
          <a:p>
            <a:pPr marL="0" indent="0">
              <a:lnSpc>
                <a:spcPct val="100000"/>
              </a:lnSpc>
              <a:spcBef>
                <a:spcPts val="0"/>
              </a:spcBef>
              <a:buNone/>
            </a:pPr>
            <a:r>
              <a:rPr lang="en-US" sz="2800" spc="-10" dirty="0">
                <a:latin typeface="Adobe Caslon Pro"/>
                <a:cs typeface="Arial"/>
              </a:rPr>
              <a:t>&lt;</a:t>
            </a:r>
            <a:r>
              <a:rPr lang="en-US" sz="2800" dirty="0">
                <a:latin typeface="Adobe Caslon Pro"/>
                <a:cs typeface="Arial"/>
              </a:rPr>
              <a:t>?</a:t>
            </a:r>
            <a:r>
              <a:rPr lang="en-US" sz="2800" dirty="0" err="1">
                <a:latin typeface="Adobe Caslon Pro"/>
                <a:cs typeface="Arial"/>
              </a:rPr>
              <a:t>p</a:t>
            </a:r>
            <a:r>
              <a:rPr lang="en-US" sz="2800" spc="-10" dirty="0" err="1">
                <a:latin typeface="Adobe Caslon Pro"/>
                <a:cs typeface="Arial"/>
              </a:rPr>
              <a:t>h</a:t>
            </a:r>
            <a:r>
              <a:rPr lang="en-US" sz="2800" dirty="0" err="1">
                <a:latin typeface="Adobe Caslon Pro"/>
                <a:cs typeface="Arial"/>
              </a:rPr>
              <a:t>p</a:t>
            </a:r>
            <a:r>
              <a:rPr lang="en-US" sz="2800" dirty="0">
                <a:latin typeface="Adobe Caslon Pro"/>
                <a:cs typeface="Arial"/>
              </a:rPr>
              <a:t> </a:t>
            </a:r>
            <a:r>
              <a:rPr lang="en-US" sz="2800" spc="-10" dirty="0">
                <a:latin typeface="Adobe Caslon Pro"/>
                <a:cs typeface="Arial"/>
              </a:rPr>
              <a:t>e</a:t>
            </a:r>
            <a:r>
              <a:rPr lang="en-US" sz="2800" dirty="0">
                <a:latin typeface="Adobe Caslon Pro"/>
                <a:cs typeface="Arial"/>
              </a:rPr>
              <a:t>cho</a:t>
            </a:r>
            <a:r>
              <a:rPr lang="en-US" sz="2800" spc="-10" dirty="0">
                <a:latin typeface="Adobe Caslon Pro"/>
                <a:cs typeface="Arial"/>
              </a:rPr>
              <a:t> </a:t>
            </a:r>
            <a:r>
              <a:rPr lang="en-US" sz="2800" dirty="0">
                <a:latin typeface="Adobe Caslon Pro"/>
                <a:cs typeface="Arial"/>
              </a:rPr>
              <a:t>$_</a:t>
            </a:r>
            <a:r>
              <a:rPr lang="en-US" sz="2800" spc="-10" dirty="0">
                <a:latin typeface="Adobe Caslon Pro"/>
                <a:cs typeface="Arial"/>
              </a:rPr>
              <a:t>P</a:t>
            </a:r>
            <a:r>
              <a:rPr lang="en-US" sz="2800" dirty="0">
                <a:latin typeface="Adobe Caslon Pro"/>
                <a:cs typeface="Arial"/>
              </a:rPr>
              <a:t>OST</a:t>
            </a:r>
            <a:r>
              <a:rPr lang="en-US" sz="2800" spc="-15" dirty="0">
                <a:latin typeface="Adobe Caslon Pro"/>
                <a:cs typeface="Arial"/>
              </a:rPr>
              <a:t>[</a:t>
            </a:r>
            <a:r>
              <a:rPr lang="en-US" sz="2800" dirty="0">
                <a:latin typeface="Adobe Caslon Pro"/>
                <a:cs typeface="Arial"/>
              </a:rPr>
              <a:t>'c</a:t>
            </a:r>
            <a:r>
              <a:rPr lang="en-US" sz="2800" spc="-10" dirty="0">
                <a:latin typeface="Adobe Caslon Pro"/>
                <a:cs typeface="Arial"/>
              </a:rPr>
              <a:t>o</a:t>
            </a:r>
            <a:r>
              <a:rPr lang="en-US" sz="2800" spc="-15" dirty="0">
                <a:latin typeface="Adobe Caslon Pro"/>
                <a:cs typeface="Arial"/>
              </a:rPr>
              <a:t>l</a:t>
            </a:r>
            <a:r>
              <a:rPr lang="en-US" sz="2800" dirty="0">
                <a:latin typeface="Adobe Caslon Pro"/>
                <a:cs typeface="Arial"/>
              </a:rPr>
              <a:t>o</a:t>
            </a:r>
            <a:r>
              <a:rPr lang="en-US" sz="2800" spc="-5" dirty="0">
                <a:latin typeface="Adobe Caslon Pro"/>
                <a:cs typeface="Arial"/>
              </a:rPr>
              <a:t>r</a:t>
            </a:r>
            <a:r>
              <a:rPr lang="en-US" sz="2800" spc="-10" dirty="0">
                <a:latin typeface="Adobe Caslon Pro"/>
                <a:cs typeface="Arial"/>
              </a:rPr>
              <a:t>'</a:t>
            </a:r>
            <a:r>
              <a:rPr lang="en-US" sz="2800" dirty="0">
                <a:latin typeface="Adobe Caslon Pro"/>
                <a:cs typeface="Arial"/>
              </a:rPr>
              <a:t>];</a:t>
            </a:r>
            <a:r>
              <a:rPr lang="en-US" sz="2800" spc="10" dirty="0">
                <a:latin typeface="Adobe Caslon Pro"/>
                <a:cs typeface="Arial"/>
              </a:rPr>
              <a:t> </a:t>
            </a:r>
            <a:r>
              <a:rPr lang="en-US" sz="2800" dirty="0">
                <a:latin typeface="Adobe Caslon Pro"/>
                <a:cs typeface="Arial"/>
              </a:rPr>
              <a:t>?&gt;</a:t>
            </a:r>
          </a:p>
          <a:p>
            <a:pPr marL="0" indent="0">
              <a:lnSpc>
                <a:spcPct val="100000"/>
              </a:lnSpc>
              <a:spcBef>
                <a:spcPts val="0"/>
              </a:spcBef>
              <a:buNone/>
            </a:pPr>
            <a:endParaRPr lang="en-US" sz="2800" dirty="0">
              <a:latin typeface="Adobe Caslon Pro"/>
              <a:cs typeface="Arial"/>
            </a:endParaRPr>
          </a:p>
          <a:p>
            <a:r>
              <a:rPr lang="en-US" sz="2800" dirty="0">
                <a:cs typeface="Arial"/>
              </a:rPr>
              <a:t>$_RE</a:t>
            </a:r>
            <a:r>
              <a:rPr lang="en-US" sz="2800" spc="-10" dirty="0">
                <a:cs typeface="Arial"/>
              </a:rPr>
              <a:t>Q</a:t>
            </a:r>
            <a:r>
              <a:rPr lang="en-US" sz="2800" spc="5" dirty="0">
                <a:cs typeface="Arial"/>
              </a:rPr>
              <a:t>U</a:t>
            </a:r>
            <a:r>
              <a:rPr lang="en-US" sz="2800" dirty="0">
                <a:cs typeface="Arial"/>
              </a:rPr>
              <a:t>EST</a:t>
            </a:r>
            <a:r>
              <a:rPr lang="en-US" sz="2800" spc="-65" dirty="0">
                <a:cs typeface="Arial"/>
              </a:rPr>
              <a:t> </a:t>
            </a:r>
            <a:r>
              <a:rPr lang="en-US" sz="2800" dirty="0">
                <a:cs typeface="Arial"/>
              </a:rPr>
              <a:t>–</a:t>
            </a:r>
            <a:r>
              <a:rPr lang="en-US" sz="2800" spc="-180" dirty="0">
                <a:cs typeface="Arial"/>
              </a:rPr>
              <a:t> </a:t>
            </a:r>
            <a:r>
              <a:rPr lang="en-US" sz="2800" dirty="0">
                <a:cs typeface="Arial"/>
              </a:rPr>
              <a:t>All</a:t>
            </a:r>
            <a:r>
              <a:rPr lang="en-US" sz="2800" spc="-5" dirty="0">
                <a:cs typeface="Arial"/>
              </a:rPr>
              <a:t> </a:t>
            </a:r>
            <a:r>
              <a:rPr lang="en-US" sz="2800" dirty="0">
                <a:cs typeface="Arial"/>
              </a:rPr>
              <a:t>key-value</a:t>
            </a:r>
            <a:r>
              <a:rPr lang="en-US" sz="2800" spc="-5" dirty="0">
                <a:cs typeface="Arial"/>
              </a:rPr>
              <a:t> </a:t>
            </a:r>
            <a:r>
              <a:rPr lang="en-US" sz="2800" dirty="0">
                <a:cs typeface="Arial"/>
              </a:rPr>
              <a:t>pai</a:t>
            </a:r>
            <a:r>
              <a:rPr lang="en-US" sz="2800" spc="-10" dirty="0">
                <a:cs typeface="Arial"/>
              </a:rPr>
              <a:t>r</a:t>
            </a:r>
            <a:r>
              <a:rPr lang="en-US" sz="2800" dirty="0">
                <a:cs typeface="Arial"/>
              </a:rPr>
              <a:t>s that were sent</a:t>
            </a:r>
            <a:r>
              <a:rPr lang="en-US" sz="2800" spc="-5" dirty="0">
                <a:cs typeface="Arial"/>
              </a:rPr>
              <a:t> </a:t>
            </a:r>
            <a:r>
              <a:rPr lang="en-US" sz="2800" dirty="0">
                <a:cs typeface="Arial"/>
              </a:rPr>
              <a:t>this request</a:t>
            </a:r>
          </a:p>
          <a:p>
            <a:endParaRPr lang="en-US" sz="2800" dirty="0">
              <a:latin typeface="Arial"/>
              <a:cs typeface="Arial"/>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spc="-5" dirty="0">
                <a:latin typeface="Arial"/>
                <a:cs typeface="Arial"/>
              </a:rPr>
              <a:t>M</a:t>
            </a:r>
            <a:r>
              <a:rPr sz="4400" spc="0" dirty="0">
                <a:latin typeface="Arial"/>
                <a:cs typeface="Arial"/>
              </a:rPr>
              <a:t>ore</a:t>
            </a:r>
            <a:r>
              <a:rPr sz="4400" spc="-240" dirty="0">
                <a:latin typeface="Arial"/>
                <a:cs typeface="Arial"/>
              </a:rPr>
              <a:t> </a:t>
            </a:r>
            <a:r>
              <a:rPr sz="4400" spc="0" dirty="0">
                <a:latin typeface="Arial"/>
                <a:cs typeface="Arial"/>
              </a:rPr>
              <a:t>About</a:t>
            </a:r>
            <a:r>
              <a:rPr sz="4400" spc="-10" dirty="0">
                <a:latin typeface="Arial"/>
                <a:cs typeface="Arial"/>
              </a:rPr>
              <a:t> </a:t>
            </a:r>
            <a:r>
              <a:rPr sz="4400" spc="0" dirty="0">
                <a:latin typeface="Arial"/>
                <a:cs typeface="Arial"/>
              </a:rPr>
              <a:t>PHP</a:t>
            </a:r>
            <a:endParaRPr sz="4400" dirty="0">
              <a:latin typeface="Arial"/>
              <a:cs typeface="Arial"/>
            </a:endParaRPr>
          </a:p>
        </p:txBody>
      </p:sp>
      <p:sp>
        <p:nvSpPr>
          <p:cNvPr id="3" name="Content Placeholder 2"/>
          <p:cNvSpPr>
            <a:spLocks noGrp="1"/>
          </p:cNvSpPr>
          <p:nvPr>
            <p:ph idx="1"/>
          </p:nvPr>
        </p:nvSpPr>
        <p:spPr>
          <a:xfrm>
            <a:off x="605728" y="1763185"/>
            <a:ext cx="8931972" cy="4785783"/>
          </a:xfrm>
        </p:spPr>
        <p:txBody>
          <a:bodyPr/>
          <a:lstStyle/>
          <a:p>
            <a:pPr marL="12700">
              <a:lnSpc>
                <a:spcPct val="100000"/>
              </a:lnSpc>
            </a:pPr>
            <a:r>
              <a:rPr lang="en-US" sz="2800" dirty="0">
                <a:cs typeface="Arial"/>
              </a:rPr>
              <a:t>Configuration</a:t>
            </a:r>
            <a:r>
              <a:rPr lang="en-US" sz="2800" spc="-15" dirty="0">
                <a:cs typeface="Arial"/>
              </a:rPr>
              <a:t> </a:t>
            </a:r>
            <a:r>
              <a:rPr lang="en-US" sz="2800" dirty="0">
                <a:cs typeface="Arial"/>
              </a:rPr>
              <a:t>resides</a:t>
            </a:r>
            <a:r>
              <a:rPr lang="en-US" sz="2800" spc="-5" dirty="0">
                <a:cs typeface="Arial"/>
              </a:rPr>
              <a:t> </a:t>
            </a:r>
            <a:r>
              <a:rPr lang="en-US" sz="2800" dirty="0">
                <a:cs typeface="Arial"/>
              </a:rPr>
              <a:t>in</a:t>
            </a:r>
            <a:r>
              <a:rPr lang="en-US" sz="2800" spc="20" dirty="0">
                <a:cs typeface="Arial"/>
              </a:rPr>
              <a:t> </a:t>
            </a:r>
            <a:r>
              <a:rPr lang="en-US" sz="2800" i="1" dirty="0" err="1">
                <a:cs typeface="Arial"/>
              </a:rPr>
              <a:t>php.ini</a:t>
            </a:r>
            <a:endParaRPr lang="en-US" sz="2800" dirty="0">
              <a:cs typeface="Arial"/>
            </a:endParaRPr>
          </a:p>
          <a:p>
            <a:pPr>
              <a:lnSpc>
                <a:spcPts val="1100"/>
              </a:lnSpc>
              <a:spcBef>
                <a:spcPts val="60"/>
              </a:spcBef>
            </a:pPr>
            <a:endParaRPr lang="en-US" sz="1050" dirty="0"/>
          </a:p>
          <a:p>
            <a:pPr marL="12700">
              <a:lnSpc>
                <a:spcPct val="100000"/>
              </a:lnSpc>
            </a:pPr>
            <a:r>
              <a:rPr lang="en-US" sz="2800" dirty="0">
                <a:cs typeface="Arial"/>
              </a:rPr>
              <a:t>Addi</a:t>
            </a:r>
            <a:r>
              <a:rPr lang="en-US" sz="2800" spc="-10" dirty="0">
                <a:cs typeface="Arial"/>
              </a:rPr>
              <a:t>t</a:t>
            </a:r>
            <a:r>
              <a:rPr lang="en-US" sz="2800" spc="5" dirty="0">
                <a:cs typeface="Arial"/>
              </a:rPr>
              <a:t>i</a:t>
            </a:r>
            <a:r>
              <a:rPr lang="en-US" sz="2800" dirty="0">
                <a:cs typeface="Arial"/>
              </a:rPr>
              <a:t>o</a:t>
            </a:r>
            <a:r>
              <a:rPr lang="en-US" sz="2800" spc="-15" dirty="0">
                <a:cs typeface="Arial"/>
              </a:rPr>
              <a:t>n</a:t>
            </a:r>
            <a:r>
              <a:rPr lang="en-US" sz="2800" dirty="0">
                <a:cs typeface="Arial"/>
              </a:rPr>
              <a:t>al</a:t>
            </a:r>
            <a:r>
              <a:rPr lang="en-US" sz="2800" spc="-5" dirty="0">
                <a:cs typeface="Arial"/>
              </a:rPr>
              <a:t> </a:t>
            </a:r>
            <a:r>
              <a:rPr lang="en-US" sz="2800" dirty="0">
                <a:cs typeface="Arial"/>
              </a:rPr>
              <a:t>functional</a:t>
            </a:r>
            <a:r>
              <a:rPr lang="en-US" sz="2800" spc="-5" dirty="0">
                <a:cs typeface="Arial"/>
              </a:rPr>
              <a:t>i</a:t>
            </a:r>
            <a:r>
              <a:rPr lang="en-US" sz="2800" spc="-10" dirty="0">
                <a:cs typeface="Arial"/>
              </a:rPr>
              <a:t>t</a:t>
            </a:r>
            <a:r>
              <a:rPr lang="en-US" sz="2800" dirty="0">
                <a:cs typeface="Arial"/>
              </a:rPr>
              <a:t>y provided</a:t>
            </a:r>
            <a:r>
              <a:rPr lang="en-US" sz="2800" spc="-5" dirty="0">
                <a:cs typeface="Arial"/>
              </a:rPr>
              <a:t> </a:t>
            </a:r>
            <a:r>
              <a:rPr lang="en-US" sz="2800" dirty="0">
                <a:cs typeface="Arial"/>
              </a:rPr>
              <a:t>as</a:t>
            </a:r>
            <a:r>
              <a:rPr lang="en-US" sz="2800" spc="-5" dirty="0">
                <a:cs typeface="Arial"/>
              </a:rPr>
              <a:t> </a:t>
            </a:r>
            <a:r>
              <a:rPr lang="en-US" sz="2800" spc="-10" dirty="0">
                <a:cs typeface="Arial"/>
              </a:rPr>
              <a:t>m</a:t>
            </a:r>
            <a:r>
              <a:rPr lang="en-US" sz="2800" dirty="0">
                <a:cs typeface="Arial"/>
              </a:rPr>
              <a:t>odular </a:t>
            </a:r>
            <a:r>
              <a:rPr lang="en-US" sz="2800" i="1" dirty="0">
                <a:cs typeface="Arial"/>
              </a:rPr>
              <a:t>extensions</a:t>
            </a:r>
          </a:p>
          <a:p>
            <a:pPr marL="695162" lvl="2"/>
            <a:r>
              <a:rPr lang="en-US" sz="2400" dirty="0">
                <a:cs typeface="Arial"/>
              </a:rPr>
              <a:t>For</a:t>
            </a:r>
            <a:r>
              <a:rPr lang="en-US" sz="2400" spc="-5" dirty="0">
                <a:cs typeface="Arial"/>
              </a:rPr>
              <a:t> i</a:t>
            </a:r>
            <a:r>
              <a:rPr lang="en-US" sz="2400" dirty="0">
                <a:cs typeface="Arial"/>
              </a:rPr>
              <a:t>nstance, </a:t>
            </a:r>
            <a:r>
              <a:rPr lang="en-US" sz="2400" spc="-5" dirty="0">
                <a:cs typeface="Arial"/>
              </a:rPr>
              <a:t>M</a:t>
            </a:r>
            <a:r>
              <a:rPr lang="en-US" sz="2400" dirty="0">
                <a:cs typeface="Arial"/>
              </a:rPr>
              <a:t>ySQL</a:t>
            </a:r>
            <a:r>
              <a:rPr lang="en-US" sz="2400" spc="-105" dirty="0">
                <a:cs typeface="Arial"/>
              </a:rPr>
              <a:t> </a:t>
            </a:r>
            <a:r>
              <a:rPr lang="en-US" sz="2400" dirty="0">
                <a:cs typeface="Arial"/>
              </a:rPr>
              <a:t>suppo</a:t>
            </a:r>
            <a:r>
              <a:rPr lang="en-US" sz="2400" spc="-5" dirty="0">
                <a:cs typeface="Arial"/>
              </a:rPr>
              <a:t>r</a:t>
            </a:r>
            <a:r>
              <a:rPr lang="en-US" sz="2400" dirty="0">
                <a:cs typeface="Arial"/>
              </a:rPr>
              <a:t>t</a:t>
            </a:r>
          </a:p>
          <a:p>
            <a:pPr marL="12700"/>
            <a:r>
              <a:rPr lang="en-US" sz="2800" spc="-10" dirty="0">
                <a:cs typeface="Arial"/>
              </a:rPr>
              <a:t>T</a:t>
            </a:r>
            <a:r>
              <a:rPr lang="en-US" sz="2800" dirty="0">
                <a:cs typeface="Arial"/>
              </a:rPr>
              <a:t>he</a:t>
            </a:r>
            <a:r>
              <a:rPr lang="en-US" sz="2800" spc="-5" dirty="0">
                <a:cs typeface="Arial"/>
              </a:rPr>
              <a:t> </a:t>
            </a:r>
            <a:r>
              <a:rPr lang="en-US" sz="2800" dirty="0">
                <a:cs typeface="Arial"/>
              </a:rPr>
              <a:t>server</a:t>
            </a:r>
            <a:r>
              <a:rPr lang="en-US" sz="2800" spc="-10" dirty="0">
                <a:cs typeface="Arial"/>
              </a:rPr>
              <a:t> </a:t>
            </a:r>
            <a:r>
              <a:rPr lang="en-US" sz="2800" dirty="0">
                <a:cs typeface="Arial"/>
              </a:rPr>
              <a:t>deter</a:t>
            </a:r>
            <a:r>
              <a:rPr lang="en-US" sz="2800" spc="-15" dirty="0">
                <a:cs typeface="Arial"/>
              </a:rPr>
              <a:t>m</a:t>
            </a:r>
            <a:r>
              <a:rPr lang="en-US" sz="2800" spc="5" dirty="0">
                <a:cs typeface="Arial"/>
              </a:rPr>
              <a:t>i</a:t>
            </a:r>
            <a:r>
              <a:rPr lang="en-US" sz="2800" dirty="0">
                <a:cs typeface="Arial"/>
              </a:rPr>
              <a:t>nes</a:t>
            </a:r>
            <a:r>
              <a:rPr lang="en-US" sz="2800" spc="-10" dirty="0">
                <a:cs typeface="Arial"/>
              </a:rPr>
              <a:t> </a:t>
            </a:r>
            <a:r>
              <a:rPr lang="en-US" sz="2800" spc="5" dirty="0">
                <a:cs typeface="Arial"/>
              </a:rPr>
              <a:t>w</a:t>
            </a:r>
            <a:r>
              <a:rPr lang="en-US" sz="2800" dirty="0">
                <a:cs typeface="Arial"/>
              </a:rPr>
              <a:t>hich</a:t>
            </a:r>
            <a:r>
              <a:rPr lang="en-US" sz="2800" spc="-5" dirty="0">
                <a:cs typeface="Arial"/>
              </a:rPr>
              <a:t> </a:t>
            </a:r>
            <a:r>
              <a:rPr lang="en-US" sz="2800" dirty="0">
                <a:cs typeface="Arial"/>
              </a:rPr>
              <a:t>pages</a:t>
            </a:r>
            <a:r>
              <a:rPr lang="en-US" sz="2800" spc="-10" dirty="0">
                <a:cs typeface="Arial"/>
              </a:rPr>
              <a:t> </a:t>
            </a:r>
            <a:r>
              <a:rPr lang="en-US" sz="2800" dirty="0">
                <a:cs typeface="Arial"/>
              </a:rPr>
              <a:t>are handled</a:t>
            </a:r>
            <a:r>
              <a:rPr lang="en-US" sz="2800" spc="-5" dirty="0">
                <a:cs typeface="Arial"/>
              </a:rPr>
              <a:t> </a:t>
            </a:r>
            <a:r>
              <a:rPr lang="en-US" sz="2800" dirty="0">
                <a:cs typeface="Arial"/>
              </a:rPr>
              <a:t>by</a:t>
            </a:r>
            <a:r>
              <a:rPr lang="en-US" sz="2800" spc="-5" dirty="0">
                <a:cs typeface="Arial"/>
              </a:rPr>
              <a:t> </a:t>
            </a:r>
            <a:r>
              <a:rPr lang="en-US" sz="2800" dirty="0">
                <a:cs typeface="Arial"/>
              </a:rPr>
              <a:t>PHP</a:t>
            </a:r>
          </a:p>
          <a:p>
            <a:pPr marL="695162" lvl="2"/>
            <a:r>
              <a:rPr lang="en-US" sz="2400" dirty="0">
                <a:cs typeface="Arial"/>
              </a:rPr>
              <a:t>*.</a:t>
            </a:r>
            <a:r>
              <a:rPr lang="en-US" sz="2400" dirty="0" err="1">
                <a:cs typeface="Arial"/>
              </a:rPr>
              <a:t>php</a:t>
            </a:r>
            <a:r>
              <a:rPr lang="en-US" sz="2400" dirty="0">
                <a:cs typeface="Arial"/>
              </a:rPr>
              <a:t> by de</a:t>
            </a:r>
            <a:r>
              <a:rPr lang="en-US" sz="2400" spc="-5" dirty="0">
                <a:cs typeface="Arial"/>
              </a:rPr>
              <a:t>f</a:t>
            </a:r>
            <a:r>
              <a:rPr lang="en-US" sz="2400" dirty="0">
                <a:cs typeface="Arial"/>
              </a:rPr>
              <a:t>au</a:t>
            </a:r>
            <a:r>
              <a:rPr lang="en-US" sz="2400" spc="-5" dirty="0">
                <a:cs typeface="Arial"/>
              </a:rPr>
              <a:t>l</a:t>
            </a:r>
            <a:r>
              <a:rPr lang="en-US" sz="2400" dirty="0">
                <a:cs typeface="Arial"/>
              </a:rPr>
              <a:t>t</a:t>
            </a:r>
          </a:p>
          <a:p>
            <a:pPr marL="695162" lvl="2"/>
            <a:endParaRPr lang="en-US" i="1" dirty="0">
              <a:latin typeface="Arial"/>
              <a:cs typeface="Arial"/>
            </a:endParaRPr>
          </a:p>
          <a:p>
            <a:pPr marL="12700">
              <a:lnSpc>
                <a:spcPct val="100000"/>
              </a:lnSpc>
            </a:pPr>
            <a:endParaRPr lang="en-US" sz="2800" dirty="0">
              <a:latin typeface="Arial"/>
              <a:cs typeface="Arial"/>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&lt;</a:t>
            </a:r>
            <a:r>
              <a:rPr lang="en-US" sz="4400" dirty="0">
                <a:latin typeface="Arial"/>
                <a:cs typeface="Arial"/>
              </a:rPr>
              <a:t>/class</a:t>
            </a:r>
            <a:r>
              <a:rPr sz="4400" dirty="0">
                <a:latin typeface="Arial"/>
                <a:cs typeface="Arial"/>
              </a:rPr>
              <a:t>&gt;</a:t>
            </a:r>
          </a:p>
        </p:txBody>
      </p:sp>
      <p:sp>
        <p:nvSpPr>
          <p:cNvPr id="5" name="Content Placeholder 4"/>
          <p:cNvSpPr>
            <a:spLocks noGrp="1"/>
          </p:cNvSpPr>
          <p:nvPr>
            <p:ph idx="1"/>
          </p:nvPr>
        </p:nvSpPr>
        <p:spPr/>
        <p:txBody>
          <a:bodyPr/>
          <a:lstStyle/>
          <a:p>
            <a:r>
              <a:rPr lang="en-US" sz="2800" dirty="0">
                <a:cs typeface="Arial"/>
              </a:rPr>
              <a:t>Lab</a:t>
            </a:r>
            <a:r>
              <a:rPr lang="en-US" sz="2800" spc="-5" dirty="0">
                <a:cs typeface="Arial"/>
              </a:rPr>
              <a:t> 6 </a:t>
            </a:r>
            <a:r>
              <a:rPr lang="en-US" sz="2800" dirty="0">
                <a:cs typeface="Arial"/>
              </a:rPr>
              <a:t>–</a:t>
            </a:r>
            <a:r>
              <a:rPr lang="en-US" sz="2800" spc="-5" dirty="0">
                <a:cs typeface="Arial"/>
              </a:rPr>
              <a:t> </a:t>
            </a:r>
            <a:r>
              <a:rPr lang="en-US" sz="2800" dirty="0">
                <a:cs typeface="Arial"/>
              </a:rPr>
              <a:t>PHP</a:t>
            </a:r>
            <a:r>
              <a:rPr lang="en-US" sz="2800" spc="-60" dirty="0">
                <a:cs typeface="Arial"/>
              </a:rPr>
              <a:t> </a:t>
            </a:r>
            <a:r>
              <a:rPr lang="en-US" sz="2800" dirty="0">
                <a:cs typeface="Arial"/>
              </a:rPr>
              <a:t>Basics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marL="12700">
              <a:lnSpc>
                <a:spcPct val="100000"/>
              </a:lnSpc>
              <a:tabLst>
                <a:tab pos="2370455" algn="l"/>
              </a:tabLst>
            </a:pPr>
            <a:r>
              <a:rPr sz="4400" dirty="0">
                <a:latin typeface="Arial"/>
                <a:cs typeface="Arial"/>
              </a:rPr>
              <a:t>Anato</a:t>
            </a:r>
            <a:r>
              <a:rPr sz="4400" spc="-15" dirty="0">
                <a:latin typeface="Arial"/>
                <a:cs typeface="Arial"/>
              </a:rPr>
              <a:t>m</a:t>
            </a:r>
            <a:r>
              <a:rPr sz="4400" spc="0" dirty="0">
                <a:latin typeface="Arial"/>
                <a:cs typeface="Arial"/>
              </a:rPr>
              <a:t>y	of</a:t>
            </a:r>
            <a:r>
              <a:rPr sz="4400" spc="-5" dirty="0">
                <a:latin typeface="Arial"/>
                <a:cs typeface="Arial"/>
              </a:rPr>
              <a:t> </a:t>
            </a:r>
            <a:r>
              <a:rPr sz="4400" spc="0" dirty="0">
                <a:latin typeface="Arial"/>
                <a:cs typeface="Arial"/>
              </a:rPr>
              <a:t>a</a:t>
            </a:r>
            <a:r>
              <a:rPr sz="4400" spc="-5" dirty="0">
                <a:latin typeface="Arial"/>
                <a:cs typeface="Arial"/>
              </a:rPr>
              <a:t> </a:t>
            </a:r>
            <a:r>
              <a:rPr sz="4400" spc="0" dirty="0">
                <a:latin typeface="Arial"/>
                <a:cs typeface="Arial"/>
              </a:rPr>
              <a:t>PHP</a:t>
            </a:r>
            <a:r>
              <a:rPr sz="4400" spc="-90" dirty="0">
                <a:latin typeface="Arial"/>
                <a:cs typeface="Arial"/>
              </a:rPr>
              <a:t> </a:t>
            </a:r>
            <a:r>
              <a:rPr sz="4400" spc="0" dirty="0">
                <a:latin typeface="Arial"/>
                <a:cs typeface="Arial"/>
              </a:rPr>
              <a:t>Page</a:t>
            </a:r>
            <a:endParaRPr sz="4400" dirty="0">
              <a:latin typeface="Arial"/>
              <a:cs typeface="Arial"/>
            </a:endParaRPr>
          </a:p>
        </p:txBody>
      </p:sp>
      <p:sp>
        <p:nvSpPr>
          <p:cNvPr id="3" name="object 3"/>
          <p:cNvSpPr txBox="1"/>
          <p:nvPr/>
        </p:nvSpPr>
        <p:spPr>
          <a:xfrm>
            <a:off x="241300" y="1729740"/>
            <a:ext cx="9601200" cy="5248910"/>
          </a:xfrm>
          <a:prstGeom prst="rect">
            <a:avLst/>
          </a:prstGeom>
        </p:spPr>
        <p:txBody>
          <a:bodyPr vert="horz" wrap="square" lIns="0" tIns="0" rIns="0" bIns="0" rtlCol="0">
            <a:noAutofit/>
          </a:bodyPr>
          <a:lstStyle/>
          <a:p>
            <a:pPr marL="12700">
              <a:lnSpc>
                <a:spcPct val="100000"/>
              </a:lnSpc>
            </a:pPr>
            <a:r>
              <a:rPr sz="3200" dirty="0">
                <a:latin typeface="Arial"/>
                <a:cs typeface="Arial"/>
              </a:rPr>
              <a:t>&lt;!--</a:t>
            </a:r>
            <a:r>
              <a:rPr sz="3200" spc="-10" dirty="0">
                <a:latin typeface="Arial"/>
                <a:cs typeface="Arial"/>
              </a:rPr>
              <a:t> </a:t>
            </a:r>
            <a:r>
              <a:rPr sz="3200" spc="0" dirty="0">
                <a:latin typeface="Arial"/>
                <a:cs typeface="Arial"/>
              </a:rPr>
              <a:t>non-PHP</a:t>
            </a:r>
            <a:r>
              <a:rPr sz="3200" spc="-60" dirty="0">
                <a:latin typeface="Arial"/>
                <a:cs typeface="Arial"/>
              </a:rPr>
              <a:t> </a:t>
            </a:r>
            <a:r>
              <a:rPr sz="3200" spc="0" dirty="0">
                <a:latin typeface="Arial"/>
                <a:cs typeface="Arial"/>
              </a:rPr>
              <a:t>content</a:t>
            </a:r>
            <a:r>
              <a:rPr sz="3200" spc="-10" dirty="0">
                <a:latin typeface="Arial"/>
                <a:cs typeface="Arial"/>
              </a:rPr>
              <a:t> </a:t>
            </a:r>
            <a:r>
              <a:rPr sz="3200" spc="0" dirty="0">
                <a:latin typeface="Arial"/>
                <a:cs typeface="Arial"/>
              </a:rPr>
              <a:t>goes</a:t>
            </a:r>
            <a:r>
              <a:rPr sz="3200" spc="-5" dirty="0">
                <a:latin typeface="Arial"/>
                <a:cs typeface="Arial"/>
              </a:rPr>
              <a:t> </a:t>
            </a:r>
            <a:r>
              <a:rPr sz="3200" spc="0" dirty="0">
                <a:latin typeface="Arial"/>
                <a:cs typeface="Arial"/>
              </a:rPr>
              <a:t>here</a:t>
            </a:r>
            <a:r>
              <a:rPr sz="3200" spc="-5" dirty="0">
                <a:latin typeface="Arial"/>
                <a:cs typeface="Arial"/>
              </a:rPr>
              <a:t> </a:t>
            </a:r>
            <a:r>
              <a:rPr sz="3200" spc="0" dirty="0">
                <a:latin typeface="Arial"/>
                <a:cs typeface="Arial"/>
              </a:rPr>
              <a:t>--&gt;</a:t>
            </a:r>
            <a:endParaRPr lang="en-US" sz="3200" spc="0" dirty="0">
              <a:latin typeface="Arial"/>
              <a:cs typeface="Arial"/>
            </a:endParaRPr>
          </a:p>
          <a:p>
            <a:pPr marL="12700">
              <a:lnSpc>
                <a:spcPct val="100000"/>
              </a:lnSpc>
            </a:pPr>
            <a:endParaRPr sz="3200" dirty="0">
              <a:latin typeface="Arial"/>
              <a:cs typeface="Arial"/>
            </a:endParaRPr>
          </a:p>
          <a:p>
            <a:pPr marL="12700">
              <a:lnSpc>
                <a:spcPts val="3579"/>
              </a:lnSpc>
            </a:pPr>
            <a:r>
              <a:rPr sz="3200" dirty="0">
                <a:latin typeface="Arial"/>
                <a:cs typeface="Arial"/>
              </a:rPr>
              <a:t>&lt;?php</a:t>
            </a:r>
          </a:p>
          <a:p>
            <a:pPr marL="237490">
              <a:lnSpc>
                <a:spcPts val="3579"/>
              </a:lnSpc>
            </a:pPr>
            <a:r>
              <a:rPr sz="3200" dirty="0">
                <a:latin typeface="Arial"/>
                <a:cs typeface="Arial"/>
              </a:rPr>
              <a:t>$foo</a:t>
            </a:r>
            <a:r>
              <a:rPr sz="3200" spc="-5" dirty="0">
                <a:latin typeface="Arial"/>
                <a:cs typeface="Arial"/>
              </a:rPr>
              <a:t> </a:t>
            </a:r>
            <a:r>
              <a:rPr sz="3200" spc="0" dirty="0">
                <a:latin typeface="Arial"/>
                <a:cs typeface="Arial"/>
              </a:rPr>
              <a:t>=</a:t>
            </a:r>
            <a:r>
              <a:rPr sz="3200" spc="-5" dirty="0">
                <a:latin typeface="Arial"/>
                <a:cs typeface="Arial"/>
              </a:rPr>
              <a:t> </a:t>
            </a:r>
            <a:r>
              <a:rPr sz="3200" spc="0" dirty="0">
                <a:latin typeface="Arial"/>
                <a:cs typeface="Arial"/>
              </a:rPr>
              <a:t>'Hello</a:t>
            </a:r>
            <a:r>
              <a:rPr sz="3200" spc="-10" dirty="0">
                <a:latin typeface="Arial"/>
                <a:cs typeface="Arial"/>
              </a:rPr>
              <a:t> </a:t>
            </a:r>
            <a:r>
              <a:rPr sz="3200" spc="0" dirty="0">
                <a:latin typeface="Arial"/>
                <a:cs typeface="Arial"/>
              </a:rPr>
              <a:t>world!';</a:t>
            </a:r>
            <a:endParaRPr sz="3200" dirty="0">
              <a:latin typeface="Arial"/>
              <a:cs typeface="Arial"/>
            </a:endParaRPr>
          </a:p>
          <a:p>
            <a:pPr marL="12700">
              <a:lnSpc>
                <a:spcPts val="3570"/>
              </a:lnSpc>
            </a:pPr>
            <a:r>
              <a:rPr sz="3200" dirty="0">
                <a:latin typeface="Arial"/>
                <a:cs typeface="Arial"/>
              </a:rPr>
              <a:t>?&gt;</a:t>
            </a:r>
          </a:p>
          <a:p>
            <a:pPr marL="12700">
              <a:lnSpc>
                <a:spcPts val="3579"/>
              </a:lnSpc>
            </a:pPr>
            <a:r>
              <a:rPr sz="3200" dirty="0">
                <a:latin typeface="Arial"/>
                <a:cs typeface="Arial"/>
              </a:rPr>
              <a:t>&lt;h1&gt;&lt;?php</a:t>
            </a:r>
            <a:r>
              <a:rPr sz="3200" spc="-15" dirty="0">
                <a:latin typeface="Arial"/>
                <a:cs typeface="Arial"/>
              </a:rPr>
              <a:t> </a:t>
            </a:r>
            <a:r>
              <a:rPr sz="3200" spc="0" dirty="0">
                <a:latin typeface="Arial"/>
                <a:cs typeface="Arial"/>
              </a:rPr>
              <a:t>echo</a:t>
            </a:r>
            <a:r>
              <a:rPr sz="3200" spc="-5" dirty="0">
                <a:latin typeface="Arial"/>
                <a:cs typeface="Arial"/>
              </a:rPr>
              <a:t> </a:t>
            </a:r>
            <a:r>
              <a:rPr sz="3200" spc="0" dirty="0">
                <a:latin typeface="Arial"/>
                <a:cs typeface="Arial"/>
              </a:rPr>
              <a:t>$foo</a:t>
            </a:r>
            <a:r>
              <a:rPr sz="3200" spc="-5" dirty="0">
                <a:latin typeface="Arial"/>
                <a:cs typeface="Arial"/>
              </a:rPr>
              <a:t> </a:t>
            </a:r>
            <a:r>
              <a:rPr sz="3200" spc="0" dirty="0">
                <a:latin typeface="Arial"/>
                <a:cs typeface="Arial"/>
              </a:rPr>
              <a:t>?&gt;&lt;/h1&gt;</a:t>
            </a:r>
            <a:endParaRPr lang="en-US" sz="3200" spc="0" dirty="0">
              <a:latin typeface="Arial"/>
              <a:cs typeface="Arial"/>
            </a:endParaRPr>
          </a:p>
          <a:p>
            <a:pPr marL="12700">
              <a:lnSpc>
                <a:spcPts val="3579"/>
              </a:lnSpc>
            </a:pPr>
            <a:endParaRPr sz="3200" dirty="0">
              <a:latin typeface="Arial"/>
              <a:cs typeface="Arial"/>
            </a:endParaRPr>
          </a:p>
          <a:p>
            <a:pPr marL="12700" marR="12700">
              <a:lnSpc>
                <a:spcPts val="3570"/>
              </a:lnSpc>
              <a:spcBef>
                <a:spcPts val="85"/>
              </a:spcBef>
            </a:pPr>
            <a:r>
              <a:rPr sz="3200" dirty="0">
                <a:latin typeface="Arial"/>
                <a:cs typeface="Arial"/>
              </a:rPr>
              <a:t>&lt;!</a:t>
            </a:r>
            <a:r>
              <a:rPr sz="3200" spc="-15" dirty="0">
                <a:latin typeface="Arial"/>
                <a:cs typeface="Arial"/>
              </a:rPr>
              <a:t>-</a:t>
            </a:r>
            <a:r>
              <a:rPr sz="3200" spc="0" dirty="0">
                <a:latin typeface="Arial"/>
                <a:cs typeface="Arial"/>
              </a:rPr>
              <a:t>- content</a:t>
            </a:r>
            <a:r>
              <a:rPr sz="3200" spc="-10" dirty="0">
                <a:latin typeface="Arial"/>
                <a:cs typeface="Arial"/>
              </a:rPr>
              <a:t> </a:t>
            </a:r>
            <a:r>
              <a:rPr sz="3200" spc="0" dirty="0">
                <a:latin typeface="Arial"/>
                <a:cs typeface="Arial"/>
              </a:rPr>
              <a:t>con</a:t>
            </a:r>
            <a:r>
              <a:rPr sz="3200" spc="-10" dirty="0">
                <a:latin typeface="Arial"/>
                <a:cs typeface="Arial"/>
              </a:rPr>
              <a:t>t</a:t>
            </a:r>
            <a:r>
              <a:rPr sz="3200" spc="5" dirty="0">
                <a:latin typeface="Arial"/>
                <a:cs typeface="Arial"/>
              </a:rPr>
              <a:t>i</a:t>
            </a:r>
            <a:r>
              <a:rPr sz="3200" spc="0" dirty="0">
                <a:latin typeface="Arial"/>
                <a:cs typeface="Arial"/>
              </a:rPr>
              <a:t>nues;</a:t>
            </a:r>
            <a:r>
              <a:rPr sz="3200" spc="-15" dirty="0">
                <a:latin typeface="Arial"/>
                <a:cs typeface="Arial"/>
              </a:rPr>
              <a:t> </a:t>
            </a:r>
            <a:r>
              <a:rPr sz="3200" spc="0" dirty="0">
                <a:latin typeface="Arial"/>
                <a:cs typeface="Arial"/>
              </a:rPr>
              <a:t>doesn't</a:t>
            </a:r>
            <a:r>
              <a:rPr sz="3200" spc="-10" dirty="0">
                <a:latin typeface="Arial"/>
                <a:cs typeface="Arial"/>
              </a:rPr>
              <a:t> </a:t>
            </a:r>
            <a:r>
              <a:rPr sz="3200" spc="0" dirty="0">
                <a:latin typeface="Arial"/>
                <a:cs typeface="Arial"/>
              </a:rPr>
              <a:t>have</a:t>
            </a:r>
            <a:r>
              <a:rPr sz="3200" spc="-5" dirty="0">
                <a:latin typeface="Arial"/>
                <a:cs typeface="Arial"/>
              </a:rPr>
              <a:t> </a:t>
            </a:r>
            <a:r>
              <a:rPr sz="3200" spc="0" dirty="0">
                <a:latin typeface="Arial"/>
                <a:cs typeface="Arial"/>
              </a:rPr>
              <a:t>to</a:t>
            </a:r>
            <a:r>
              <a:rPr sz="3200" spc="-5" dirty="0">
                <a:latin typeface="Arial"/>
                <a:cs typeface="Arial"/>
              </a:rPr>
              <a:t> </a:t>
            </a:r>
            <a:r>
              <a:rPr sz="3200" spc="0" dirty="0">
                <a:latin typeface="Arial"/>
                <a:cs typeface="Arial"/>
              </a:rPr>
              <a:t>be H</a:t>
            </a:r>
            <a:r>
              <a:rPr sz="3200" spc="-10" dirty="0">
                <a:latin typeface="Arial"/>
                <a:cs typeface="Arial"/>
              </a:rPr>
              <a:t>T</a:t>
            </a:r>
            <a:r>
              <a:rPr sz="3200" spc="0" dirty="0">
                <a:latin typeface="Arial"/>
                <a:cs typeface="Arial"/>
              </a:rPr>
              <a:t>ML!</a:t>
            </a:r>
            <a:r>
              <a:rPr sz="3200" spc="-5" dirty="0">
                <a:latin typeface="Arial"/>
                <a:cs typeface="Arial"/>
              </a:rPr>
              <a:t> </a:t>
            </a:r>
            <a:r>
              <a:rPr sz="3200" spc="0" dirty="0">
                <a:latin typeface="Arial"/>
                <a:cs typeface="Arial"/>
              </a:rPr>
              <a:t>--&gt;</a:t>
            </a:r>
            <a:endParaRPr sz="32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Syntax</a:t>
            </a:r>
            <a:r>
              <a:rPr sz="4400" spc="-10" dirty="0">
                <a:latin typeface="Arial"/>
                <a:cs typeface="Arial"/>
              </a:rPr>
              <a:t> </a:t>
            </a:r>
            <a:r>
              <a:rPr sz="4400" spc="0" dirty="0">
                <a:latin typeface="Arial"/>
                <a:cs typeface="Arial"/>
              </a:rPr>
              <a:t>Basics</a:t>
            </a:r>
            <a:endParaRPr sz="4400" dirty="0">
              <a:latin typeface="Arial"/>
              <a:cs typeface="Arial"/>
            </a:endParaRPr>
          </a:p>
        </p:txBody>
      </p:sp>
      <p:sp>
        <p:nvSpPr>
          <p:cNvPr id="4" name="object 4"/>
          <p:cNvSpPr txBox="1"/>
          <p:nvPr/>
        </p:nvSpPr>
        <p:spPr>
          <a:xfrm>
            <a:off x="923289" y="1582460"/>
            <a:ext cx="8157211" cy="4862790"/>
          </a:xfrm>
          <a:prstGeom prst="rect">
            <a:avLst/>
          </a:prstGeom>
        </p:spPr>
        <p:txBody>
          <a:bodyPr vert="horz" wrap="square" lIns="0" tIns="0" rIns="0" bIns="0" rtlCol="0">
            <a:noAutofit/>
          </a:bodyPr>
          <a:lstStyle/>
          <a:p>
            <a:pPr marL="12700" marR="12700">
              <a:lnSpc>
                <a:spcPct val="130200"/>
              </a:lnSpc>
            </a:pPr>
            <a:r>
              <a:rPr sz="3200" dirty="0">
                <a:latin typeface="Arial"/>
                <a:cs typeface="Arial"/>
              </a:rPr>
              <a:t>Statements</a:t>
            </a:r>
            <a:r>
              <a:rPr sz="3200" spc="-15" dirty="0">
                <a:latin typeface="Arial"/>
                <a:cs typeface="Arial"/>
              </a:rPr>
              <a:t> </a:t>
            </a:r>
            <a:r>
              <a:rPr sz="3200" spc="0" dirty="0">
                <a:latin typeface="Arial"/>
                <a:cs typeface="Arial"/>
              </a:rPr>
              <a:t>delimited</a:t>
            </a:r>
            <a:r>
              <a:rPr sz="3200" spc="-10" dirty="0">
                <a:latin typeface="Arial"/>
                <a:cs typeface="Arial"/>
              </a:rPr>
              <a:t> </a:t>
            </a:r>
            <a:r>
              <a:rPr sz="3200" spc="0" dirty="0">
                <a:latin typeface="Arial"/>
                <a:cs typeface="Arial"/>
              </a:rPr>
              <a:t>by</a:t>
            </a:r>
            <a:r>
              <a:rPr sz="3200" spc="-5" dirty="0">
                <a:latin typeface="Arial"/>
                <a:cs typeface="Arial"/>
              </a:rPr>
              <a:t> </a:t>
            </a:r>
            <a:r>
              <a:rPr sz="3200" spc="0" dirty="0">
                <a:latin typeface="Arial"/>
                <a:cs typeface="Arial"/>
              </a:rPr>
              <a:t>semi-colons Whitespace</a:t>
            </a:r>
            <a:r>
              <a:rPr sz="3200" spc="-10" dirty="0">
                <a:latin typeface="Arial"/>
                <a:cs typeface="Arial"/>
              </a:rPr>
              <a:t> </a:t>
            </a:r>
            <a:r>
              <a:rPr sz="3200" spc="0" dirty="0">
                <a:latin typeface="Arial"/>
                <a:cs typeface="Arial"/>
              </a:rPr>
              <a:t>ignored</a:t>
            </a:r>
            <a:endParaRPr sz="3200" dirty="0">
              <a:latin typeface="Arial"/>
              <a:cs typeface="Arial"/>
            </a:endParaRPr>
          </a:p>
          <a:p>
            <a:pPr>
              <a:lnSpc>
                <a:spcPts val="1100"/>
              </a:lnSpc>
              <a:spcBef>
                <a:spcPts val="49"/>
              </a:spcBef>
            </a:pPr>
            <a:endParaRPr sz="1100" dirty="0"/>
          </a:p>
          <a:p>
            <a:pPr marL="12700">
              <a:lnSpc>
                <a:spcPct val="100000"/>
              </a:lnSpc>
            </a:pPr>
            <a:r>
              <a:rPr sz="3200" dirty="0">
                <a:latin typeface="Arial"/>
                <a:cs typeface="Arial"/>
              </a:rPr>
              <a:t>/* C-style</a:t>
            </a:r>
            <a:r>
              <a:rPr sz="3200" spc="-5" dirty="0">
                <a:latin typeface="Arial"/>
                <a:cs typeface="Arial"/>
              </a:rPr>
              <a:t> </a:t>
            </a:r>
            <a:r>
              <a:rPr sz="3200" spc="0" dirty="0">
                <a:latin typeface="Arial"/>
                <a:cs typeface="Arial"/>
              </a:rPr>
              <a:t>comment</a:t>
            </a:r>
            <a:r>
              <a:rPr sz="3200" spc="-5" dirty="0">
                <a:latin typeface="Arial"/>
                <a:cs typeface="Arial"/>
              </a:rPr>
              <a:t> </a:t>
            </a:r>
            <a:r>
              <a:rPr sz="3200" spc="0" dirty="0">
                <a:latin typeface="Arial"/>
                <a:cs typeface="Arial"/>
              </a:rPr>
              <a:t>*/</a:t>
            </a:r>
            <a:endParaRPr sz="3200" dirty="0">
              <a:latin typeface="Arial"/>
              <a:cs typeface="Arial"/>
            </a:endParaRPr>
          </a:p>
          <a:p>
            <a:pPr>
              <a:lnSpc>
                <a:spcPts val="1100"/>
              </a:lnSpc>
              <a:spcBef>
                <a:spcPts val="49"/>
              </a:spcBef>
            </a:pPr>
            <a:endParaRPr sz="1100" dirty="0"/>
          </a:p>
          <a:p>
            <a:pPr marL="12700">
              <a:lnSpc>
                <a:spcPct val="100000"/>
              </a:lnSpc>
            </a:pPr>
            <a:r>
              <a:rPr sz="3200" dirty="0">
                <a:latin typeface="Arial"/>
                <a:cs typeface="Arial"/>
              </a:rPr>
              <a:t>//</a:t>
            </a:r>
            <a:r>
              <a:rPr sz="3200" spc="-10" dirty="0">
                <a:latin typeface="Arial"/>
                <a:cs typeface="Arial"/>
              </a:rPr>
              <a:t> </a:t>
            </a:r>
            <a:r>
              <a:rPr sz="3200" spc="0" dirty="0">
                <a:latin typeface="Arial"/>
                <a:cs typeface="Arial"/>
              </a:rPr>
              <a:t>C++</a:t>
            </a:r>
            <a:r>
              <a:rPr sz="3200" spc="-10" dirty="0">
                <a:latin typeface="Arial"/>
                <a:cs typeface="Arial"/>
              </a:rPr>
              <a:t> </a:t>
            </a:r>
            <a:r>
              <a:rPr sz="3200" spc="0" dirty="0">
                <a:latin typeface="Arial"/>
                <a:cs typeface="Arial"/>
              </a:rPr>
              <a:t>style</a:t>
            </a:r>
            <a:r>
              <a:rPr sz="3200" spc="-5" dirty="0">
                <a:latin typeface="Arial"/>
                <a:cs typeface="Arial"/>
              </a:rPr>
              <a:t> </a:t>
            </a:r>
            <a:r>
              <a:rPr sz="3200" spc="0" dirty="0">
                <a:latin typeface="Arial"/>
                <a:cs typeface="Arial"/>
              </a:rPr>
              <a:t>comment</a:t>
            </a:r>
            <a:endParaRPr sz="3200" dirty="0">
              <a:latin typeface="Arial"/>
              <a:cs typeface="Arial"/>
            </a:endParaRPr>
          </a:p>
          <a:p>
            <a:pPr>
              <a:lnSpc>
                <a:spcPts val="1100"/>
              </a:lnSpc>
              <a:spcBef>
                <a:spcPts val="60"/>
              </a:spcBef>
            </a:pPr>
            <a:endParaRPr sz="1100" dirty="0"/>
          </a:p>
          <a:p>
            <a:pPr marL="12700">
              <a:lnSpc>
                <a:spcPct val="100000"/>
              </a:lnSpc>
            </a:pPr>
            <a:r>
              <a:rPr sz="3200" dirty="0">
                <a:latin typeface="Arial"/>
                <a:cs typeface="Arial"/>
              </a:rPr>
              <a:t>#</a:t>
            </a:r>
            <a:r>
              <a:rPr sz="3200" spc="-5" dirty="0">
                <a:latin typeface="Arial"/>
                <a:cs typeface="Arial"/>
              </a:rPr>
              <a:t> </a:t>
            </a:r>
            <a:r>
              <a:rPr sz="3200" spc="0" dirty="0">
                <a:latin typeface="Arial"/>
                <a:cs typeface="Arial"/>
              </a:rPr>
              <a:t>Shell-style</a:t>
            </a:r>
            <a:r>
              <a:rPr sz="3200" spc="-10" dirty="0">
                <a:latin typeface="Arial"/>
                <a:cs typeface="Arial"/>
              </a:rPr>
              <a:t> </a:t>
            </a:r>
            <a:r>
              <a:rPr sz="3200" spc="0" dirty="0">
                <a:latin typeface="Arial"/>
                <a:cs typeface="Arial"/>
              </a:rPr>
              <a:t>comment</a:t>
            </a:r>
            <a:endParaRPr sz="32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PHP</a:t>
            </a:r>
            <a:r>
              <a:rPr sz="4400" spc="-170" dirty="0">
                <a:latin typeface="Arial"/>
                <a:cs typeface="Arial"/>
              </a:rPr>
              <a:t> </a:t>
            </a:r>
            <a:r>
              <a:rPr sz="4400" spc="-490" dirty="0">
                <a:latin typeface="Arial"/>
                <a:cs typeface="Arial"/>
              </a:rPr>
              <a:t>T</a:t>
            </a:r>
            <a:r>
              <a:rPr sz="4400" spc="0" dirty="0">
                <a:latin typeface="Arial"/>
                <a:cs typeface="Arial"/>
              </a:rPr>
              <a:t>opics</a:t>
            </a:r>
            <a:endParaRPr sz="4400" dirty="0">
              <a:latin typeface="Arial"/>
              <a:cs typeface="Arial"/>
            </a:endParaRPr>
          </a:p>
        </p:txBody>
      </p:sp>
      <p:sp>
        <p:nvSpPr>
          <p:cNvPr id="5" name="Content Placeholder 4"/>
          <p:cNvSpPr>
            <a:spLocks noGrp="1"/>
          </p:cNvSpPr>
          <p:nvPr>
            <p:ph idx="1"/>
          </p:nvPr>
        </p:nvSpPr>
        <p:spPr/>
        <p:txBody>
          <a:bodyPr/>
          <a:lstStyle/>
          <a:p>
            <a:pPr marL="374904" marR="12700">
              <a:lnSpc>
                <a:spcPct val="150000"/>
              </a:lnSpc>
              <a:spcBef>
                <a:spcPts val="0"/>
              </a:spcBef>
            </a:pPr>
            <a:r>
              <a:rPr lang="en-US" sz="2800" dirty="0">
                <a:cs typeface="Arial"/>
              </a:rPr>
              <a:t>Data</a:t>
            </a:r>
            <a:r>
              <a:rPr lang="en-US" sz="2800" spc="-65" dirty="0">
                <a:cs typeface="Arial"/>
              </a:rPr>
              <a:t> </a:t>
            </a:r>
            <a:r>
              <a:rPr lang="en-US" sz="2800" spc="-180" dirty="0">
                <a:cs typeface="Arial"/>
              </a:rPr>
              <a:t>T</a:t>
            </a:r>
            <a:r>
              <a:rPr lang="en-US" sz="2800" dirty="0">
                <a:cs typeface="Arial"/>
              </a:rPr>
              <a:t>ypes,</a:t>
            </a:r>
            <a:r>
              <a:rPr lang="en-US" sz="2800" spc="-5" dirty="0">
                <a:cs typeface="Arial"/>
              </a:rPr>
              <a:t> </a:t>
            </a:r>
            <a:r>
              <a:rPr lang="en-US" sz="2800" dirty="0">
                <a:cs typeface="Arial"/>
              </a:rPr>
              <a:t>Literals</a:t>
            </a:r>
            <a:r>
              <a:rPr lang="en-US" sz="2800" spc="-10" dirty="0">
                <a:cs typeface="Arial"/>
              </a:rPr>
              <a:t> </a:t>
            </a:r>
            <a:r>
              <a:rPr lang="en-US" sz="2800" dirty="0">
                <a:cs typeface="Arial"/>
              </a:rPr>
              <a:t>&amp;</a:t>
            </a:r>
            <a:r>
              <a:rPr lang="en-US" sz="2800" spc="-5" dirty="0">
                <a:cs typeface="Arial"/>
              </a:rPr>
              <a:t> </a:t>
            </a:r>
            <a:r>
              <a:rPr lang="en-US" sz="2800" spc="-235" dirty="0">
                <a:cs typeface="Arial"/>
              </a:rPr>
              <a:t>V</a:t>
            </a:r>
            <a:r>
              <a:rPr lang="en-US" sz="2800" dirty="0">
                <a:cs typeface="Arial"/>
              </a:rPr>
              <a:t>ariables </a:t>
            </a:r>
          </a:p>
          <a:p>
            <a:pPr marL="374904" marR="12700">
              <a:lnSpc>
                <a:spcPct val="150000"/>
              </a:lnSpc>
              <a:spcBef>
                <a:spcPts val="0"/>
              </a:spcBef>
            </a:pPr>
            <a:r>
              <a:rPr lang="en-US" sz="2800" dirty="0">
                <a:cs typeface="Arial"/>
              </a:rPr>
              <a:t>Operators</a:t>
            </a:r>
          </a:p>
          <a:p>
            <a:pPr marL="374904" marR="2480945">
              <a:lnSpc>
                <a:spcPct val="150000"/>
              </a:lnSpc>
              <a:spcBef>
                <a:spcPts val="0"/>
              </a:spcBef>
            </a:pPr>
            <a:r>
              <a:rPr lang="en-US" sz="2800" dirty="0">
                <a:cs typeface="Arial"/>
              </a:rPr>
              <a:t>Control</a:t>
            </a:r>
            <a:r>
              <a:rPr lang="en-US" sz="2800" spc="-10" dirty="0">
                <a:cs typeface="Arial"/>
              </a:rPr>
              <a:t> </a:t>
            </a:r>
            <a:r>
              <a:rPr lang="en-US" sz="2800" dirty="0">
                <a:cs typeface="Arial"/>
              </a:rPr>
              <a:t>Structures </a:t>
            </a:r>
          </a:p>
          <a:p>
            <a:pPr marL="374904" marR="2480945">
              <a:lnSpc>
                <a:spcPct val="150000"/>
              </a:lnSpc>
              <a:spcBef>
                <a:spcPts val="0"/>
              </a:spcBef>
            </a:pPr>
            <a:r>
              <a:rPr lang="en-US" sz="2800" spc="-10" dirty="0">
                <a:cs typeface="Arial"/>
              </a:rPr>
              <a:t>F</a:t>
            </a:r>
            <a:r>
              <a:rPr lang="en-US" sz="2800" dirty="0">
                <a:cs typeface="Arial"/>
              </a:rPr>
              <a:t>unctions</a:t>
            </a:r>
          </a:p>
          <a:p>
            <a:pPr marL="374904" marR="3166745">
              <a:lnSpc>
                <a:spcPct val="150000"/>
              </a:lnSpc>
              <a:spcBef>
                <a:spcPts val="0"/>
              </a:spcBef>
            </a:pPr>
            <a:r>
              <a:rPr lang="en-US" sz="2800" dirty="0">
                <a:cs typeface="Arial"/>
              </a:rPr>
              <a:t>Objects  </a:t>
            </a:r>
          </a:p>
          <a:p>
            <a:pPr marL="374904" marR="3166745">
              <a:lnSpc>
                <a:spcPct val="150000"/>
              </a:lnSpc>
              <a:spcBef>
                <a:spcPts val="0"/>
              </a:spcBef>
            </a:pPr>
            <a:r>
              <a:rPr lang="en-US" sz="2800" dirty="0">
                <a:cs typeface="Arial"/>
              </a:rPr>
              <a:t>Basic</a:t>
            </a:r>
            <a:r>
              <a:rPr lang="en-US" sz="2800" spc="-5" dirty="0">
                <a:cs typeface="Arial"/>
              </a:rPr>
              <a:t> </a:t>
            </a:r>
            <a:r>
              <a:rPr lang="en-US" sz="2800" spc="-65" dirty="0">
                <a:cs typeface="Arial"/>
              </a:rPr>
              <a:t>W</a:t>
            </a:r>
            <a:r>
              <a:rPr lang="en-US" sz="2800" dirty="0">
                <a:cs typeface="Arial"/>
              </a:rPr>
              <a:t>eb</a:t>
            </a:r>
            <a:r>
              <a:rPr lang="en-US" sz="2800" spc="-5" dirty="0">
                <a:cs typeface="Arial"/>
              </a:rPr>
              <a:t> </a:t>
            </a:r>
            <a:r>
              <a:rPr lang="en-US" sz="2800" dirty="0">
                <a:cs typeface="Arial"/>
              </a:rPr>
              <a:t>I/O</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oAutofit/>
          </a:bodyPr>
          <a:lstStyle/>
          <a:p>
            <a:pPr>
              <a:lnSpc>
                <a:spcPct val="100000"/>
              </a:lnSpc>
            </a:pPr>
            <a:r>
              <a:rPr sz="4400" dirty="0">
                <a:latin typeface="Arial"/>
                <a:cs typeface="Arial"/>
              </a:rPr>
              <a:t>PHP</a:t>
            </a:r>
            <a:r>
              <a:rPr sz="4400" spc="-90" dirty="0">
                <a:latin typeface="Arial"/>
                <a:cs typeface="Arial"/>
              </a:rPr>
              <a:t> </a:t>
            </a:r>
            <a:r>
              <a:rPr sz="4400" spc="-330" dirty="0">
                <a:latin typeface="Arial"/>
                <a:cs typeface="Arial"/>
              </a:rPr>
              <a:t>V</a:t>
            </a:r>
            <a:r>
              <a:rPr sz="4400" spc="0" dirty="0">
                <a:latin typeface="Arial"/>
                <a:cs typeface="Arial"/>
              </a:rPr>
              <a:t>ariables</a:t>
            </a:r>
            <a:endParaRPr sz="4400" dirty="0">
              <a:latin typeface="Arial"/>
              <a:cs typeface="Arial"/>
            </a:endParaRPr>
          </a:p>
        </p:txBody>
      </p:sp>
      <p:sp>
        <p:nvSpPr>
          <p:cNvPr id="3" name="Content Placeholder 2"/>
          <p:cNvSpPr>
            <a:spLocks noGrp="1"/>
          </p:cNvSpPr>
          <p:nvPr>
            <p:ph idx="1"/>
          </p:nvPr>
        </p:nvSpPr>
        <p:spPr/>
        <p:txBody>
          <a:bodyPr>
            <a:noAutofit/>
          </a:bodyPr>
          <a:lstStyle/>
          <a:p>
            <a:pPr marL="457200">
              <a:spcBef>
                <a:spcPts val="0"/>
              </a:spcBef>
            </a:pPr>
            <a:r>
              <a:rPr lang="en-US" sz="2800" dirty="0">
                <a:solidFill>
                  <a:srgbClr val="FF0000"/>
                </a:solidFill>
                <a:cs typeface="Arial"/>
              </a:rPr>
              <a:t>$</a:t>
            </a:r>
            <a:r>
              <a:rPr lang="en-US" sz="2800" dirty="0" err="1">
                <a:solidFill>
                  <a:srgbClr val="FF0000"/>
                </a:solidFill>
                <a:cs typeface="Arial"/>
              </a:rPr>
              <a:t>var</a:t>
            </a:r>
            <a:r>
              <a:rPr lang="en-US" sz="2800" spc="-5" dirty="0">
                <a:solidFill>
                  <a:srgbClr val="FF0000"/>
                </a:solidFill>
                <a:cs typeface="Arial"/>
              </a:rPr>
              <a:t> </a:t>
            </a:r>
            <a:r>
              <a:rPr lang="en-US" sz="2800" dirty="0">
                <a:cs typeface="Arial"/>
              </a:rPr>
              <a:t>=</a:t>
            </a:r>
            <a:r>
              <a:rPr lang="en-US" sz="2800" spc="-5" dirty="0">
                <a:cs typeface="Arial"/>
              </a:rPr>
              <a:t> </a:t>
            </a:r>
            <a:r>
              <a:rPr lang="en-US" sz="2800" dirty="0">
                <a:cs typeface="Arial"/>
              </a:rPr>
              <a:t>'</a:t>
            </a:r>
            <a:r>
              <a:rPr lang="en-US" sz="2800" dirty="0">
                <a:solidFill>
                  <a:srgbClr val="0000FF"/>
                </a:solidFill>
                <a:cs typeface="Arial"/>
              </a:rPr>
              <a:t>value</a:t>
            </a:r>
            <a:r>
              <a:rPr lang="en-US" sz="2800" dirty="0">
                <a:cs typeface="Arial"/>
              </a:rPr>
              <a:t>’;</a:t>
            </a:r>
          </a:p>
          <a:p>
            <a:pPr marL="72222" indent="0">
              <a:spcBef>
                <a:spcPts val="0"/>
              </a:spcBef>
              <a:buNone/>
            </a:pPr>
            <a:endParaRPr lang="en-US" sz="800" dirty="0"/>
          </a:p>
          <a:p>
            <a:pPr marL="457200" marR="12700">
              <a:spcBef>
                <a:spcPts val="0"/>
              </a:spcBef>
            </a:pPr>
            <a:r>
              <a:rPr lang="en-US" sz="2800" dirty="0">
                <a:cs typeface="Arial"/>
              </a:rPr>
              <a:t>Must</a:t>
            </a:r>
            <a:r>
              <a:rPr lang="en-US" sz="2800" spc="-5" dirty="0">
                <a:cs typeface="Arial"/>
              </a:rPr>
              <a:t> </a:t>
            </a:r>
            <a:r>
              <a:rPr lang="en-US" sz="2800" dirty="0">
                <a:cs typeface="Arial"/>
              </a:rPr>
              <a:t>s</a:t>
            </a:r>
            <a:r>
              <a:rPr lang="en-US" sz="2800" spc="-10" dirty="0">
                <a:cs typeface="Arial"/>
              </a:rPr>
              <a:t>t</a:t>
            </a:r>
            <a:r>
              <a:rPr lang="en-US" sz="2800" dirty="0">
                <a:cs typeface="Arial"/>
              </a:rPr>
              <a:t>art</a:t>
            </a:r>
            <a:r>
              <a:rPr lang="en-US" sz="2800" spc="-5" dirty="0">
                <a:cs typeface="Arial"/>
              </a:rPr>
              <a:t> </a:t>
            </a:r>
            <a:r>
              <a:rPr lang="en-US" sz="2800" dirty="0">
                <a:cs typeface="Arial"/>
              </a:rPr>
              <a:t>with</a:t>
            </a:r>
            <a:r>
              <a:rPr lang="en-US" sz="2800" spc="-5" dirty="0">
                <a:cs typeface="Arial"/>
              </a:rPr>
              <a:t> </a:t>
            </a:r>
            <a:r>
              <a:rPr lang="en-US" sz="2800" dirty="0">
                <a:cs typeface="Arial"/>
              </a:rPr>
              <a:t>letter</a:t>
            </a:r>
            <a:r>
              <a:rPr lang="en-US" sz="2800" spc="-15" dirty="0">
                <a:cs typeface="Arial"/>
              </a:rPr>
              <a:t> </a:t>
            </a:r>
            <a:r>
              <a:rPr lang="en-US" sz="2800" dirty="0">
                <a:cs typeface="Arial"/>
              </a:rPr>
              <a:t>or</a:t>
            </a:r>
            <a:r>
              <a:rPr lang="en-US" sz="2800" spc="-5" dirty="0">
                <a:cs typeface="Arial"/>
              </a:rPr>
              <a:t> </a:t>
            </a:r>
            <a:r>
              <a:rPr lang="en-US" sz="2800" dirty="0">
                <a:cs typeface="Arial"/>
              </a:rPr>
              <a:t>undersco</a:t>
            </a:r>
            <a:r>
              <a:rPr lang="en-US" sz="2800" spc="-10" dirty="0">
                <a:cs typeface="Arial"/>
              </a:rPr>
              <a:t>r</a:t>
            </a:r>
            <a:r>
              <a:rPr lang="en-US" sz="2800" dirty="0">
                <a:cs typeface="Arial"/>
              </a:rPr>
              <a:t>e,</a:t>
            </a:r>
            <a:r>
              <a:rPr lang="en-US" sz="2800" spc="-5" dirty="0">
                <a:cs typeface="Arial"/>
              </a:rPr>
              <a:t> </a:t>
            </a:r>
          </a:p>
          <a:p>
            <a:pPr marL="828179" marR="12700" lvl="1">
              <a:spcBef>
                <a:spcPts val="0"/>
              </a:spcBef>
            </a:pPr>
            <a:r>
              <a:rPr lang="en-US" dirty="0">
                <a:cs typeface="Arial"/>
              </a:rPr>
              <a:t>can</a:t>
            </a:r>
            <a:r>
              <a:rPr lang="en-US" spc="-5" dirty="0">
                <a:cs typeface="Arial"/>
              </a:rPr>
              <a:t> </a:t>
            </a:r>
            <a:r>
              <a:rPr lang="en-US" dirty="0">
                <a:cs typeface="Arial"/>
              </a:rPr>
              <a:t>contain letters,</a:t>
            </a:r>
            <a:r>
              <a:rPr lang="en-US" spc="-10" dirty="0">
                <a:cs typeface="Arial"/>
              </a:rPr>
              <a:t> </a:t>
            </a:r>
            <a:r>
              <a:rPr lang="en-US" dirty="0">
                <a:cs typeface="Arial"/>
              </a:rPr>
              <a:t>numbers</a:t>
            </a:r>
            <a:r>
              <a:rPr lang="en-US" spc="-5" dirty="0">
                <a:cs typeface="Arial"/>
              </a:rPr>
              <a:t> </a:t>
            </a:r>
            <a:r>
              <a:rPr lang="en-US" dirty="0">
                <a:cs typeface="Arial"/>
              </a:rPr>
              <a:t>and</a:t>
            </a:r>
            <a:r>
              <a:rPr lang="en-US" spc="-5" dirty="0">
                <a:cs typeface="Arial"/>
              </a:rPr>
              <a:t> </a:t>
            </a:r>
            <a:r>
              <a:rPr lang="en-US" dirty="0">
                <a:cs typeface="Arial"/>
              </a:rPr>
              <a:t>underscores</a:t>
            </a:r>
          </a:p>
          <a:p>
            <a:pPr marL="457200" marR="12700" lvl="1" indent="0">
              <a:spcBef>
                <a:spcPts val="0"/>
              </a:spcBef>
              <a:buNone/>
            </a:pPr>
            <a:endParaRPr lang="en-US" dirty="0">
              <a:cs typeface="Arial"/>
            </a:endParaRPr>
          </a:p>
          <a:p>
            <a:pPr marL="457200" marR="3100705">
              <a:spcBef>
                <a:spcPts val="0"/>
              </a:spcBef>
            </a:pPr>
            <a:r>
              <a:rPr lang="en-US" sz="2800" dirty="0">
                <a:cs typeface="Arial"/>
              </a:rPr>
              <a:t>No</a:t>
            </a:r>
            <a:r>
              <a:rPr lang="en-US" sz="2800" spc="-5" dirty="0">
                <a:cs typeface="Arial"/>
              </a:rPr>
              <a:t> </a:t>
            </a:r>
            <a:r>
              <a:rPr lang="en-US" sz="2800" dirty="0">
                <a:cs typeface="Arial"/>
              </a:rPr>
              <a:t>need</a:t>
            </a:r>
            <a:r>
              <a:rPr lang="en-US" sz="2800" spc="-5" dirty="0">
                <a:cs typeface="Arial"/>
              </a:rPr>
              <a:t> </a:t>
            </a:r>
            <a:r>
              <a:rPr lang="en-US" sz="2800" dirty="0">
                <a:cs typeface="Arial"/>
              </a:rPr>
              <a:t>to</a:t>
            </a:r>
            <a:r>
              <a:rPr lang="en-US" sz="2800" spc="-5" dirty="0">
                <a:cs typeface="Arial"/>
              </a:rPr>
              <a:t> </a:t>
            </a:r>
            <a:r>
              <a:rPr lang="en-US" sz="2800" dirty="0">
                <a:cs typeface="Arial"/>
              </a:rPr>
              <a:t>declare</a:t>
            </a:r>
            <a:r>
              <a:rPr lang="en-US" sz="2800" spc="-5" dirty="0">
                <a:cs typeface="Arial"/>
              </a:rPr>
              <a:t> </a:t>
            </a:r>
            <a:r>
              <a:rPr lang="en-US" sz="2800" dirty="0">
                <a:cs typeface="Arial"/>
              </a:rPr>
              <a:t>before</a:t>
            </a:r>
            <a:r>
              <a:rPr lang="en-US" sz="2800" spc="-5" dirty="0">
                <a:cs typeface="Arial"/>
              </a:rPr>
              <a:t> </a:t>
            </a:r>
            <a:r>
              <a:rPr lang="en-US" sz="2800" dirty="0">
                <a:cs typeface="Arial"/>
              </a:rPr>
              <a:t>use </a:t>
            </a:r>
          </a:p>
          <a:p>
            <a:pPr marL="457200" marR="3100705">
              <a:spcBef>
                <a:spcPts val="0"/>
              </a:spcBef>
            </a:pPr>
            <a:r>
              <a:rPr lang="en-US" sz="2800" dirty="0">
                <a:cs typeface="Arial"/>
              </a:rPr>
              <a:t>Loosely</a:t>
            </a:r>
            <a:r>
              <a:rPr lang="en-US" sz="2800" spc="-5" dirty="0">
                <a:cs typeface="Arial"/>
              </a:rPr>
              <a:t> </a:t>
            </a:r>
            <a:r>
              <a:rPr lang="en-US" sz="2800" dirty="0">
                <a:cs typeface="Arial"/>
              </a:rPr>
              <a:t>typed</a:t>
            </a:r>
          </a:p>
          <a:p>
            <a:pPr marL="72222" marR="3100705" indent="0">
              <a:spcBef>
                <a:spcPts val="0"/>
              </a:spcBef>
              <a:buNone/>
            </a:pPr>
            <a:endParaRPr lang="en-US" sz="700" dirty="0"/>
          </a:p>
          <a:p>
            <a:pPr marL="457200">
              <a:spcBef>
                <a:spcPts val="0"/>
              </a:spcBef>
            </a:pPr>
            <a:r>
              <a:rPr lang="en-US" sz="2800" spc="-235" dirty="0">
                <a:cs typeface="Arial"/>
              </a:rPr>
              <a:t>V</a:t>
            </a:r>
            <a:r>
              <a:rPr lang="en-US" sz="2800" dirty="0">
                <a:cs typeface="Arial"/>
              </a:rPr>
              <a:t>ariable-named</a:t>
            </a:r>
            <a:r>
              <a:rPr lang="en-US" sz="2800" spc="-5" dirty="0">
                <a:cs typeface="Arial"/>
              </a:rPr>
              <a:t> </a:t>
            </a:r>
            <a:r>
              <a:rPr lang="en-US" sz="2800" dirty="0">
                <a:cs typeface="Arial"/>
              </a:rPr>
              <a:t>variables</a:t>
            </a:r>
            <a:r>
              <a:rPr lang="en-US" sz="2800" spc="-5" dirty="0">
                <a:cs typeface="Arial"/>
              </a:rPr>
              <a:t> </a:t>
            </a:r>
            <a:r>
              <a:rPr lang="en-US" sz="2800" dirty="0">
                <a:cs typeface="Arial"/>
              </a:rPr>
              <a:t>are</a:t>
            </a:r>
            <a:r>
              <a:rPr lang="en-US" sz="2800" spc="-5" dirty="0">
                <a:cs typeface="Arial"/>
              </a:rPr>
              <a:t> </a:t>
            </a:r>
            <a:r>
              <a:rPr lang="en-US" sz="2800" dirty="0">
                <a:cs typeface="Arial"/>
              </a:rPr>
              <a:t>also</a:t>
            </a:r>
            <a:r>
              <a:rPr lang="en-US" sz="2800" spc="-5" dirty="0">
                <a:cs typeface="Arial"/>
              </a:rPr>
              <a:t> </a:t>
            </a:r>
            <a:r>
              <a:rPr lang="en-US" sz="2800" dirty="0">
                <a:cs typeface="Arial"/>
              </a:rPr>
              <a:t>possible</a:t>
            </a:r>
          </a:p>
          <a:p>
            <a:pPr marL="457200">
              <a:spcBef>
                <a:spcPts val="0"/>
              </a:spcBef>
            </a:pPr>
            <a:endParaRPr lang="en-US" sz="1000" dirty="0"/>
          </a:p>
          <a:p>
            <a:pPr marL="457200" marR="2548890" indent="0">
              <a:spcBef>
                <a:spcPts val="0"/>
              </a:spcBef>
              <a:buNone/>
            </a:pPr>
            <a:r>
              <a:rPr lang="en-US" sz="2800" dirty="0">
                <a:solidFill>
                  <a:srgbClr val="0000FF"/>
                </a:solidFill>
                <a:cs typeface="Arial"/>
              </a:rPr>
              <a:t>$</a:t>
            </a:r>
            <a:r>
              <a:rPr lang="en-US" sz="2800" dirty="0">
                <a:solidFill>
                  <a:srgbClr val="FF0000"/>
                </a:solidFill>
                <a:cs typeface="Arial"/>
              </a:rPr>
              <a:t>$</a:t>
            </a:r>
            <a:r>
              <a:rPr lang="en-US" sz="2800" dirty="0" err="1">
                <a:solidFill>
                  <a:srgbClr val="FF0000"/>
                </a:solidFill>
                <a:cs typeface="Arial"/>
              </a:rPr>
              <a:t>var</a:t>
            </a:r>
            <a:r>
              <a:rPr lang="en-US" sz="2800" spc="-5" dirty="0">
                <a:solidFill>
                  <a:srgbClr val="FF0000"/>
                </a:solidFill>
                <a:cs typeface="Arial"/>
              </a:rPr>
              <a:t> </a:t>
            </a:r>
            <a:r>
              <a:rPr lang="en-US" sz="2800" dirty="0">
                <a:cs typeface="Arial"/>
              </a:rPr>
              <a:t>=</a:t>
            </a:r>
            <a:r>
              <a:rPr lang="en-US" sz="2800" spc="-5" dirty="0">
                <a:cs typeface="Arial"/>
              </a:rPr>
              <a:t> </a:t>
            </a:r>
            <a:r>
              <a:rPr lang="en-US" sz="2800" dirty="0">
                <a:cs typeface="Arial"/>
              </a:rPr>
              <a:t>42;</a:t>
            </a:r>
            <a:r>
              <a:rPr lang="en-US" sz="2800" spc="-5" dirty="0">
                <a:cs typeface="Arial"/>
              </a:rPr>
              <a:t> 	</a:t>
            </a:r>
            <a:r>
              <a:rPr lang="en-US" sz="2800" dirty="0">
                <a:cs typeface="Arial"/>
              </a:rPr>
              <a:t>//</a:t>
            </a:r>
            <a:r>
              <a:rPr lang="en-US" sz="2800" spc="-185" dirty="0">
                <a:cs typeface="Arial"/>
              </a:rPr>
              <a:t> </a:t>
            </a:r>
            <a:r>
              <a:rPr lang="en-US" sz="2800" dirty="0">
                <a:cs typeface="Arial"/>
              </a:rPr>
              <a:t>Assign</a:t>
            </a:r>
            <a:r>
              <a:rPr lang="en-US" sz="2800" spc="-5" dirty="0">
                <a:cs typeface="Arial"/>
              </a:rPr>
              <a:t> </a:t>
            </a:r>
            <a:r>
              <a:rPr lang="en-US" sz="2800" dirty="0">
                <a:cs typeface="Arial"/>
              </a:rPr>
              <a:t>42</a:t>
            </a:r>
            <a:r>
              <a:rPr lang="en-US" sz="2800" spc="-5" dirty="0">
                <a:cs typeface="Arial"/>
              </a:rPr>
              <a:t> </a:t>
            </a:r>
            <a:r>
              <a:rPr lang="en-US" sz="2800" dirty="0">
                <a:cs typeface="Arial"/>
              </a:rPr>
              <a:t>to</a:t>
            </a:r>
            <a:r>
              <a:rPr lang="en-US" sz="2800" spc="-5" dirty="0">
                <a:cs typeface="Arial"/>
              </a:rPr>
              <a:t> </a:t>
            </a:r>
            <a:r>
              <a:rPr lang="en-US" sz="2800" dirty="0">
                <a:solidFill>
                  <a:srgbClr val="0000FF"/>
                </a:solidFill>
                <a:cs typeface="Arial"/>
              </a:rPr>
              <a:t>$value </a:t>
            </a:r>
          </a:p>
          <a:p>
            <a:pPr marL="457200" marR="2548890" indent="0">
              <a:spcBef>
                <a:spcPts val="0"/>
              </a:spcBef>
              <a:buNone/>
            </a:pPr>
            <a:r>
              <a:rPr lang="en-US" sz="2800" dirty="0">
                <a:cs typeface="Arial"/>
              </a:rPr>
              <a:t>echo</a:t>
            </a:r>
            <a:r>
              <a:rPr lang="en-US" sz="2800" spc="-5" dirty="0">
                <a:cs typeface="Arial"/>
              </a:rPr>
              <a:t> </a:t>
            </a:r>
            <a:r>
              <a:rPr lang="en-US" sz="2800" dirty="0">
                <a:cs typeface="Arial"/>
              </a:rPr>
              <a:t>$value;</a:t>
            </a:r>
            <a:r>
              <a:rPr lang="en-US" sz="2800" spc="-10" dirty="0">
                <a:cs typeface="Arial"/>
              </a:rPr>
              <a:t> 	</a:t>
            </a:r>
            <a:r>
              <a:rPr lang="en-US" sz="2800" dirty="0">
                <a:cs typeface="Arial"/>
              </a:rPr>
              <a:t>//</a:t>
            </a:r>
            <a:r>
              <a:rPr lang="en-US" sz="2800" spc="-10" dirty="0">
                <a:cs typeface="Arial"/>
              </a:rPr>
              <a:t> </a:t>
            </a:r>
            <a:r>
              <a:rPr lang="en-US" sz="2800" dirty="0">
                <a:cs typeface="Arial"/>
              </a:rPr>
              <a:t>42</a:t>
            </a:r>
          </a:p>
          <a:p>
            <a:pPr marL="457200" marR="2548890" indent="0">
              <a:spcBef>
                <a:spcPts val="0"/>
              </a:spcBef>
              <a:buNone/>
            </a:pPr>
            <a:r>
              <a:rPr lang="en-US" sz="2800" dirty="0">
                <a:cs typeface="Arial"/>
              </a:rPr>
              <a:t>	42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TWS 2110 &amp; CSCI 4961 - Web Systems I - Fall 2013 - Pres [nn] - Week [ww] Class [cc] - [topic]">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ITWS 2110 &amp; CSCI 4961 - Web Systems I - Fall 2013 - Pres [nn] - Week [ww] Class [cc] - [topic].thmx</Template>
  <TotalTime>6472</TotalTime>
  <Words>1905</Words>
  <Application>Microsoft Macintosh PowerPoint</Application>
  <PresentationFormat>Custom</PresentationFormat>
  <Paragraphs>388</Paragraphs>
  <Slides>50</Slides>
  <Notes>17</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Adobe Caslon Pro</vt:lpstr>
      <vt:lpstr>Arial</vt:lpstr>
      <vt:lpstr>Calibri</vt:lpstr>
      <vt:lpstr>News Gothic MT</vt:lpstr>
      <vt:lpstr>Verdana</vt:lpstr>
      <vt:lpstr>Wingdings 2</vt:lpstr>
      <vt:lpstr>ITWS 2110 &amp; CSCI 4961 - Web Systems I - Fall 2013 - Pres [nn] - Week [ww] Class [cc] - [topic]</vt:lpstr>
      <vt:lpstr>Intro to PHP   More About PHP</vt:lpstr>
      <vt:lpstr>PowerPoint Presentation</vt:lpstr>
      <vt:lpstr>PowerPoint Presentation</vt:lpstr>
      <vt:lpstr>What is PHP?</vt:lpstr>
      <vt:lpstr>More About PHP</vt:lpstr>
      <vt:lpstr>Anatomy of a PHP Page</vt:lpstr>
      <vt:lpstr>Syntax Basics</vt:lpstr>
      <vt:lpstr>PHP Topics</vt:lpstr>
      <vt:lpstr>PHP Variables</vt:lpstr>
      <vt:lpstr>PHP Constants</vt:lpstr>
      <vt:lpstr>PHP References</vt:lpstr>
      <vt:lpstr>PHP References</vt:lpstr>
      <vt:lpstr>PHP Variable Scope</vt:lpstr>
      <vt:lpstr>PHP Data Types</vt:lpstr>
      <vt:lpstr>PHP Literals</vt:lpstr>
      <vt:lpstr>Variable Interpolation</vt:lpstr>
      <vt:lpstr>PHP Arrays</vt:lpstr>
      <vt:lpstr>&lt;aside&gt; PHP Resources</vt:lpstr>
      <vt:lpstr>PHP Operators</vt:lpstr>
      <vt:lpstr>&lt;aside&gt;  Dangerous Operators</vt:lpstr>
      <vt:lpstr>PHP Control Structures</vt:lpstr>
      <vt:lpstr>PHP Control Structures foreach</vt:lpstr>
      <vt:lpstr>PHP Functions</vt:lpstr>
      <vt:lpstr>PHP Functions</vt:lpstr>
      <vt:lpstr>Functions</vt:lpstr>
      <vt:lpstr>PHP Function Arguments</vt:lpstr>
      <vt:lpstr>Returning References</vt:lpstr>
      <vt:lpstr>PHP Default Argument Value </vt:lpstr>
      <vt:lpstr>Default Parameters</vt:lpstr>
      <vt:lpstr>PHP Functions - Returning values</vt:lpstr>
      <vt:lpstr>Function Reference</vt:lpstr>
      <vt:lpstr>PHP Objects</vt:lpstr>
      <vt:lpstr>PHP Objects</vt:lpstr>
      <vt:lpstr>PHP Objects</vt:lpstr>
      <vt:lpstr>Anatomy of a Class</vt:lpstr>
      <vt:lpstr>Defining PHP Classes </vt:lpstr>
      <vt:lpstr>Example: PHP Class</vt:lpstr>
      <vt:lpstr>PowerPoint Presentation</vt:lpstr>
      <vt:lpstr>Calling Member Functions </vt:lpstr>
      <vt:lpstr>PowerPoint Presentation</vt:lpstr>
      <vt:lpstr>PowerPoint Presentation</vt:lpstr>
      <vt:lpstr>Constructor Functions in PHP</vt:lpstr>
      <vt:lpstr>PowerPoint Presentation</vt:lpstr>
      <vt:lpstr>PHP Inheritance</vt:lpstr>
      <vt:lpstr>PowerPoint Presentation</vt:lpstr>
      <vt:lpstr>PHP Inheritance</vt:lpstr>
      <vt:lpstr>PHP Basic Output</vt:lpstr>
      <vt:lpstr>PHP Basic Input</vt:lpstr>
      <vt:lpstr>PHP Basic Input</vt:lpstr>
      <vt:lpstr>&lt;/class&gt;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PHP</dc:title>
  <dc:creator>David Watson</dc:creator>
  <cp:lastModifiedBy>Munasinghe, Thilanka</cp:lastModifiedBy>
  <cp:revision>98</cp:revision>
  <dcterms:created xsi:type="dcterms:W3CDTF">2013-10-04T12:06:19Z</dcterms:created>
  <dcterms:modified xsi:type="dcterms:W3CDTF">2018-11-02T15:51:42Z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2012-03-20T00:00:00Z</vt:filetime>
  </property>
  <property fmtid="{D5CDD505-2E9C-101B-9397-08002B2CF9AE}" pid="3" name="LastSaved">
    <vt:filetime>2013-10-04T00:00:00Z</vt:filetime>
  </property>
</Properties>
</file>