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67" r:id="rId12"/>
    <p:sldId id="268" r:id="rId13"/>
    <p:sldId id="299" r:id="rId14"/>
    <p:sldId id="265" r:id="rId15"/>
    <p:sldId id="266" r:id="rId16"/>
    <p:sldId id="300" r:id="rId17"/>
    <p:sldId id="269" r:id="rId18"/>
    <p:sldId id="270" r:id="rId19"/>
    <p:sldId id="271" r:id="rId20"/>
    <p:sldId id="272" r:id="rId21"/>
    <p:sldId id="273" r:id="rId22"/>
    <p:sldId id="292" r:id="rId23"/>
    <p:sldId id="275" r:id="rId24"/>
    <p:sldId id="274" r:id="rId25"/>
    <p:sldId id="294" r:id="rId26"/>
    <p:sldId id="276" r:id="rId27"/>
    <p:sldId id="277" r:id="rId28"/>
    <p:sldId id="304" r:id="rId29"/>
    <p:sldId id="295" r:id="rId30"/>
    <p:sldId id="296" r:id="rId31"/>
    <p:sldId id="280" r:id="rId32"/>
    <p:sldId id="297" r:id="rId33"/>
    <p:sldId id="282" r:id="rId34"/>
    <p:sldId id="298" r:id="rId35"/>
    <p:sldId id="303" r:id="rId36"/>
    <p:sldId id="284" r:id="rId37"/>
    <p:sldId id="287" r:id="rId38"/>
    <p:sldId id="285" r:id="rId39"/>
    <p:sldId id="301" r:id="rId40"/>
    <p:sldId id="288" r:id="rId41"/>
    <p:sldId id="305" r:id="rId42"/>
    <p:sldId id="290" r:id="rId43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2212"/>
  </p:normalViewPr>
  <p:slideViewPr>
    <p:cSldViewPr>
      <p:cViewPr varScale="1">
        <p:scale>
          <a:sx n="93" d="100"/>
          <a:sy n="93" d="100"/>
        </p:scale>
        <p:origin x="72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D007F-4B00-C443-8DB0-C9F9841DB794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12C-C5B5-C743-A93A-FCF40E90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questions to be asked from ourselves…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done during the initial set 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Pdo</a:t>
            </a:r>
            <a:r>
              <a:rPr lang="en-US" dirty="0"/>
              <a:t>-connect/</a:t>
            </a:r>
            <a:r>
              <a:rPr lang="en-US" dirty="0" err="1"/>
              <a:t>functions.php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2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Pdo</a:t>
            </a:r>
            <a:r>
              <a:rPr lang="en-US" dirty="0"/>
              <a:t>-query/</a:t>
            </a:r>
            <a:r>
              <a:rPr lang="en-US" dirty="0" err="1"/>
              <a:t>functions.php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Pdo</a:t>
            </a:r>
            <a:r>
              <a:rPr lang="en-US" dirty="0"/>
              <a:t>-insert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pdo</a:t>
            </a:r>
            <a:r>
              <a:rPr lang="en-US" dirty="0"/>
              <a:t>=-</a:t>
            </a:r>
            <a:r>
              <a:rPr lang="en-US"/>
              <a:t>prepstmt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pdo</a:t>
            </a:r>
            <a:r>
              <a:rPr lang="en-US" dirty="0"/>
              <a:t>=-</a:t>
            </a:r>
            <a:r>
              <a:rPr lang="en-US"/>
              <a:t>prepstmt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Pdo</a:t>
            </a:r>
            <a:r>
              <a:rPr lang="en-US" dirty="0"/>
              <a:t>-insert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func_string_printf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function.session-destroy.ph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PHP</a:t>
            </a:r>
            <a:r>
              <a:rPr lang="en-US" sz="5400" spc="-80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and</a:t>
            </a:r>
            <a:r>
              <a:rPr lang="en-US" sz="5400" spc="-5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MySQL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Sessions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&amp; Pe</a:t>
            </a:r>
            <a:r>
              <a:rPr lang="en-US" spc="-10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databases from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 APIs</a:t>
            </a:r>
          </a:p>
          <a:p>
            <a:pPr lvl="2"/>
            <a:r>
              <a:rPr lang="en-US" sz="3400" dirty="0" err="1"/>
              <a:t>mysql</a:t>
            </a:r>
            <a:endParaRPr lang="en-US" sz="3400" dirty="0"/>
          </a:p>
          <a:p>
            <a:pPr lvl="2"/>
            <a:r>
              <a:rPr lang="en-US" sz="3400" dirty="0" err="1"/>
              <a:t>mysqli</a:t>
            </a:r>
            <a:endParaRPr lang="en-US" sz="3400" dirty="0"/>
          </a:p>
          <a:p>
            <a:pPr lvl="2"/>
            <a:r>
              <a:rPr lang="en-US" sz="3400" dirty="0"/>
              <a:t>PHP Data Objects</a:t>
            </a:r>
          </a:p>
        </p:txBody>
      </p:sp>
    </p:spTree>
    <p:extLst>
      <p:ext uri="{BB962C8B-B14F-4D97-AF65-F5344CB8AC3E}">
        <p14:creationId xmlns:p14="http://schemas.microsoft.com/office/powerpoint/2010/main" val="33337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API?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Entirely procedural </a:t>
            </a:r>
          </a:p>
          <a:p>
            <a:pPr lvl="2"/>
            <a:r>
              <a:rPr lang="en-US" sz="2800" dirty="0"/>
              <a:t>deprecated</a:t>
            </a:r>
          </a:p>
          <a:p>
            <a:r>
              <a:rPr lang="en-US" sz="3200" dirty="0"/>
              <a:t>Requires use of MySQL database</a:t>
            </a:r>
          </a:p>
          <a:p>
            <a:pPr lvl="2"/>
            <a:r>
              <a:rPr lang="en-US" sz="2800" dirty="0"/>
              <a:t>Makes it harder to support multiple databases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0" dirty="0">
                <a:latin typeface="Arial"/>
                <a:cs typeface="Arial"/>
              </a:rPr>
              <a:t>Mysql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52527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spc="-15" dirty="0" err="1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" is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ro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d" </a:t>
            </a:r>
          </a:p>
          <a:p>
            <a:pPr marL="12700" marR="152527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</a:t>
            </a:r>
          </a:p>
          <a:p>
            <a:pPr>
              <a:lnSpc>
                <a:spcPts val="1100"/>
              </a:lnSpc>
              <a:spcBef>
                <a:spcPts val="60"/>
              </a:spcBef>
            </a:pPr>
            <a:endParaRPr lang="en-US" sz="1050" dirty="0"/>
          </a:p>
          <a:p>
            <a:pPr marL="12700">
              <a:lnSpc>
                <a:spcPct val="100000"/>
              </a:lnSpc>
            </a:pPr>
            <a:r>
              <a:rPr lang="en-US" sz="2800" spc="-55" dirty="0">
                <a:latin typeface="Arial"/>
                <a:cs typeface="Arial"/>
              </a:rPr>
              <a:t>Good for </a:t>
            </a:r>
            <a:r>
              <a:rPr lang="en-US" sz="2800" spc="-55" dirty="0" err="1">
                <a:latin typeface="Arial"/>
                <a:cs typeface="Arial"/>
              </a:rPr>
              <a:t>mySQL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...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but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ai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 </a:t>
            </a:r>
            <a:r>
              <a:rPr lang="en-US" sz="2400" dirty="0"/>
              <a:t>(from Wikipedia)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Database Abstraction Layer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database abstraction layer</a:t>
            </a:r>
            <a:r>
              <a:rPr lang="en-US" dirty="0"/>
              <a:t> is an Application Programming Interface[, or API] which unifies the communication between a computer application and </a:t>
            </a:r>
            <a:r>
              <a:rPr lang="en-US" b="1" dirty="0"/>
              <a:t>databases</a:t>
            </a:r>
            <a:r>
              <a:rPr lang="en-US" dirty="0"/>
              <a:t> such as SQL Server, DB2, MySQL, PostgreSQL, Oracle or SQLite.</a:t>
            </a:r>
          </a:p>
          <a:p>
            <a:r>
              <a:rPr lang="en-US" dirty="0"/>
              <a:t>Data Access Layer (DAL)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data access layer</a:t>
            </a:r>
            <a:r>
              <a:rPr lang="en-US" dirty="0"/>
              <a:t> (DAL) in computer software, is a </a:t>
            </a:r>
            <a:r>
              <a:rPr lang="en-US" b="1" dirty="0"/>
              <a:t>layer</a:t>
            </a:r>
            <a:r>
              <a:rPr lang="en-US" dirty="0"/>
              <a:t> of a computer program which provides simplified </a:t>
            </a:r>
            <a:r>
              <a:rPr lang="en-US" b="1" dirty="0"/>
              <a:t>access</a:t>
            </a:r>
            <a:r>
              <a:rPr lang="en-US" dirty="0"/>
              <a:t> to </a:t>
            </a:r>
            <a:r>
              <a:rPr lang="en-US" b="1" dirty="0"/>
              <a:t>data</a:t>
            </a:r>
            <a:r>
              <a:rPr lang="en-US" dirty="0"/>
              <a:t> stored in persistent storage of some kind, such as an entity-relational database. This acronym is prevalently used in Microsoft ASP.NET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8076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dirty="0"/>
              <a:t>HP </a:t>
            </a:r>
            <a:r>
              <a:rPr lang="en-US" b="1" dirty="0"/>
              <a:t>D</a:t>
            </a:r>
            <a:r>
              <a:rPr lang="en-US" dirty="0"/>
              <a:t>ata </a:t>
            </a:r>
            <a:r>
              <a:rPr lang="en-US" b="1" dirty="0"/>
              <a:t>O</a:t>
            </a:r>
            <a:r>
              <a:rPr lang="en-US" dirty="0"/>
              <a:t>bjects</a:t>
            </a:r>
            <a:br>
              <a:rPr lang="en-US" dirty="0"/>
            </a:br>
            <a:r>
              <a:rPr lang="en-US" dirty="0"/>
              <a:t>PDOs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 Layer</a:t>
            </a:r>
          </a:p>
          <a:p>
            <a:r>
              <a:rPr lang="en-US" dirty="0"/>
              <a:t>Regardless of which database you're using, databases are accessed the same way</a:t>
            </a:r>
          </a:p>
          <a:p>
            <a:r>
              <a:rPr lang="en-US" dirty="0"/>
              <a:t>Comes with PHP 5.1 and higher</a:t>
            </a:r>
          </a:p>
          <a:p>
            <a:pPr lvl="2"/>
            <a:r>
              <a:rPr lang="en-US" dirty="0"/>
              <a:t>Available as an extension for PHP 5.x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916517"/>
          </a:xfrm>
        </p:spPr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not a Database Abstraction Layer</a:t>
            </a:r>
          </a:p>
          <a:p>
            <a:r>
              <a:rPr lang="en-US" dirty="0"/>
              <a:t>Your SQL still has to conform to the syntax of the specific database you're using</a:t>
            </a:r>
          </a:p>
          <a:p>
            <a:r>
              <a:rPr lang="en-US" dirty="0"/>
              <a:t>PHP database abstraction layers often use PDO, however</a:t>
            </a:r>
          </a:p>
          <a:p>
            <a:pPr lvl="2"/>
            <a:r>
              <a:rPr lang="en-US" dirty="0"/>
              <a:t>PDO provides an interface for database-specific drivers</a:t>
            </a:r>
          </a:p>
          <a:p>
            <a:pPr lvl="2"/>
            <a:r>
              <a:rPr lang="en-US" dirty="0"/>
              <a:t>Driver for MySQL installed already </a:t>
            </a:r>
          </a:p>
          <a:p>
            <a:pPr lvl="4"/>
            <a:r>
              <a:rPr lang="en-US"/>
              <a:t>You can </a:t>
            </a:r>
            <a:r>
              <a:rPr lang="en-US" dirty="0"/>
              <a:t>confirm via </a:t>
            </a:r>
            <a:r>
              <a:rPr lang="en-US" dirty="0" err="1"/>
              <a:t>phpinfo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916517"/>
          </a:xfrm>
        </p:spPr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“PDO is an acronym for PHP Data Objects. PDO is a lean, consistent way to access databases. This means developers can write portable code much easier. PDO is not an abstraction layer like </a:t>
            </a:r>
            <a:r>
              <a:rPr lang="en-US" i="1" dirty="0" err="1"/>
              <a:t>PearDB</a:t>
            </a:r>
            <a:r>
              <a:rPr lang="en-US" i="1" dirty="0"/>
              <a:t>. PDO is a more like a data access layer which uses a unified API (Application Programming Interface).”</a:t>
            </a:r>
          </a:p>
          <a:p>
            <a:pPr marL="0" indent="0">
              <a:buNone/>
            </a:pPr>
            <a:r>
              <a:rPr lang="en-US" dirty="0" err="1"/>
              <a:t>www.drupal.org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0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PDO: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Conn</a:t>
            </a:r>
            <a:r>
              <a:rPr sz="4400" spc="-10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c</a:t>
            </a:r>
            <a:r>
              <a:rPr sz="4400" spc="5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ing to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M</a:t>
            </a:r>
            <a:r>
              <a:rPr sz="4400" spc="0" dirty="0">
                <a:latin typeface="Arial"/>
                <a:cs typeface="Arial"/>
              </a:rPr>
              <a:t>yS</a:t>
            </a:r>
            <a:r>
              <a:rPr sz="4400" spc="-15" dirty="0">
                <a:latin typeface="Arial"/>
                <a:cs typeface="Arial"/>
              </a:rPr>
              <a:t>Q</a:t>
            </a:r>
            <a:r>
              <a:rPr sz="4400" spc="0" dirty="0">
                <a:latin typeface="Arial"/>
                <a:cs typeface="Arial"/>
              </a:rPr>
              <a:t>L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69900" y="1763185"/>
            <a:ext cx="9613900" cy="478578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dobe Caslon Pro"/>
                <a:cs typeface="Adobe Caslon Pro"/>
              </a:rPr>
              <a:t>$</a:t>
            </a:r>
            <a:r>
              <a:rPr lang="en-US" sz="2400" dirty="0" err="1">
                <a:latin typeface="Adobe Caslon Pro"/>
                <a:cs typeface="Adobe Caslon Pro"/>
              </a:rPr>
              <a:t>dbconn</a:t>
            </a:r>
            <a:r>
              <a:rPr lang="en-US" sz="2400" dirty="0">
                <a:latin typeface="Adobe Caslon Pro"/>
                <a:cs typeface="Adobe Caslon Pro"/>
              </a:rPr>
              <a:t> = new PDO(‘</a:t>
            </a:r>
            <a:r>
              <a:rPr lang="en-US" sz="2400" dirty="0" err="1">
                <a:latin typeface="Adobe Caslon Pro"/>
                <a:cs typeface="Adobe Caslon Pro"/>
              </a:rPr>
              <a:t>mysql:host</a:t>
            </a:r>
            <a:r>
              <a:rPr lang="en-US" sz="2400" dirty="0">
                <a:latin typeface="Adobe Caslon Pro"/>
                <a:cs typeface="Adobe Caslon Pro"/>
              </a:rPr>
              <a:t>=</a:t>
            </a:r>
            <a:r>
              <a:rPr lang="en-US" sz="2400" dirty="0" err="1">
                <a:latin typeface="Adobe Caslon Pro"/>
                <a:cs typeface="Adobe Caslon Pro"/>
              </a:rPr>
              <a:t>localhost;dbname</a:t>
            </a:r>
            <a:r>
              <a:rPr lang="en-US" sz="2400" dirty="0">
                <a:latin typeface="Adobe Caslon Pro"/>
                <a:cs typeface="Adobe Caslon Pro"/>
              </a:rPr>
              <a:t>=</a:t>
            </a:r>
            <a:r>
              <a:rPr lang="en-US" sz="2400" dirty="0" err="1">
                <a:latin typeface="Adobe Caslon Pro"/>
                <a:cs typeface="Adobe Caslon Pro"/>
              </a:rPr>
              <a:t>dbname</a:t>
            </a:r>
            <a:r>
              <a:rPr lang="en-US" sz="2400" dirty="0">
                <a:latin typeface="Adobe Caslon Pro"/>
                <a:cs typeface="Adobe Caslon Pro"/>
              </a:rPr>
              <a:t>’,$</a:t>
            </a:r>
            <a:r>
              <a:rPr lang="en-US" sz="2400" dirty="0" err="1">
                <a:latin typeface="Adobe Caslon Pro"/>
                <a:cs typeface="Adobe Caslon Pro"/>
              </a:rPr>
              <a:t>user,$pass</a:t>
            </a:r>
            <a:r>
              <a:rPr lang="en-US" sz="2400" dirty="0">
                <a:latin typeface="Adobe Caslon Pro"/>
                <a:cs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lvl="2"/>
            <a:r>
              <a:rPr lang="en-US" dirty="0"/>
              <a:t>Attempts to connect to the given host using $user and $pass</a:t>
            </a:r>
          </a:p>
          <a:p>
            <a:pPr lvl="2"/>
            <a:r>
              <a:rPr lang="en-US" dirty="0"/>
              <a:t>Access the database </a:t>
            </a:r>
            <a:r>
              <a:rPr lang="en-US" dirty="0" err="1"/>
              <a:t>dbname</a:t>
            </a:r>
            <a:endParaRPr lang="en-US" dirty="0"/>
          </a:p>
          <a:p>
            <a:pPr lvl="2"/>
            <a:r>
              <a:rPr lang="en-US" dirty="0"/>
              <a:t>Returns a PDO connection object</a:t>
            </a:r>
          </a:p>
          <a:p>
            <a:r>
              <a:rPr lang="en-US" dirty="0"/>
              <a:t>Exceptions are thrown when the script can’t connect</a:t>
            </a:r>
          </a:p>
          <a:p>
            <a:pPr lvl="2"/>
            <a:r>
              <a:rPr lang="en-US" dirty="0"/>
              <a:t>Handled using: try…catch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&lt;code=“</a:t>
            </a:r>
            <a:r>
              <a:rPr lang="en-US" dirty="0" err="1"/>
              <a:t>pdo</a:t>
            </a:r>
            <a:r>
              <a:rPr lang="en-US" dirty="0"/>
              <a:t>-connect”&gt;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our </a:t>
            </a:r>
            <a:r>
              <a:rPr lang="en-US" dirty="0" err="1"/>
              <a:t>web_shop</a:t>
            </a:r>
            <a:r>
              <a:rPr lang="en-US" dirty="0"/>
              <a:t> database, from last time</a:t>
            </a:r>
          </a:p>
          <a:p>
            <a:r>
              <a:rPr lang="en-US" dirty="0"/>
              <a:t>Write a new simple PHP script that attempts to connect and prints 'Connected!' if successful</a:t>
            </a:r>
          </a:p>
          <a:p>
            <a:r>
              <a:rPr lang="en-US" dirty="0"/>
              <a:t>Provide exception handling for the connection using try...catch.</a:t>
            </a:r>
          </a:p>
          <a:p>
            <a:r>
              <a:rPr lang="en-US" dirty="0"/>
              <a:t>Turn off your MySQL server (or change to a non existent database) to test</a:t>
            </a:r>
          </a:p>
          <a:p>
            <a:r>
              <a:rPr lang="en-US" dirty="0"/>
              <a:t>NOTE: we should have a password set on our database.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Performing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dbconn</a:t>
            </a:r>
            <a:r>
              <a:rPr lang="en-US" dirty="0"/>
              <a:t>-&gt;query($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r>
              <a:rPr lang="en-US" dirty="0"/>
              <a:t>Executes $</a:t>
            </a:r>
            <a:r>
              <a:rPr lang="en-US" dirty="0" err="1"/>
              <a:t>sql</a:t>
            </a:r>
            <a:r>
              <a:rPr lang="en-US" dirty="0"/>
              <a:t> and returns a result set as a PDO Statement object</a:t>
            </a:r>
          </a:p>
          <a:p>
            <a:r>
              <a:rPr lang="en-US" dirty="0"/>
              <a:t>Use only on queries </a:t>
            </a:r>
            <a:r>
              <a:rPr lang="en-US" i="1" dirty="0"/>
              <a:t>without</a:t>
            </a:r>
            <a:r>
              <a:rPr lang="en-US" dirty="0"/>
              <a:t> variables being passed in – more on this later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HTTP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is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Statele</a:t>
            </a:r>
            <a:r>
              <a:rPr sz="4400" spc="-10" dirty="0">
                <a:latin typeface="Arial"/>
                <a:cs typeface="Arial"/>
              </a:rPr>
              <a:t>s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488440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TP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respo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eq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w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ut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ny 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rior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ts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619125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se</a:t>
            </a:r>
            <a:r>
              <a:rPr lang="en-US" sz="2800" i="1" spc="5" dirty="0">
                <a:latin typeface="Arial"/>
                <a:cs typeface="Arial"/>
              </a:rPr>
              <a:t>ss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dirty="0">
                <a:latin typeface="Arial"/>
                <a:cs typeface="Arial"/>
              </a:rPr>
              <a:t>on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tr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ck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sta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 b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tw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ts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out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nf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em?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12700" algn="just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le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</a:t>
            </a:r>
            <a:r>
              <a:rPr lang="en-US" sz="2800" i="1" spc="-15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r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dirty="0">
                <a:latin typeface="Arial"/>
                <a:cs typeface="Arial"/>
              </a:rPr>
              <a:t>i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spc="-10" dirty="0">
                <a:latin typeface="Arial"/>
                <a:cs typeface="Arial"/>
              </a:rPr>
              <a:t>t</a:t>
            </a:r>
            <a:r>
              <a:rPr lang="en-US" sz="2800" i="1" dirty="0">
                <a:latin typeface="Arial"/>
                <a:cs typeface="Arial"/>
              </a:rPr>
              <a:t>en</a:t>
            </a:r>
            <a:r>
              <a:rPr lang="en-US" sz="2800" i="1" spc="5" dirty="0">
                <a:latin typeface="Arial"/>
                <a:cs typeface="Arial"/>
              </a:rPr>
              <a:t>c</a:t>
            </a:r>
            <a:r>
              <a:rPr lang="en-US" sz="2800" i="1" dirty="0">
                <a:latin typeface="Arial"/>
                <a:cs typeface="Arial"/>
              </a:rPr>
              <a:t>e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–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g-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erm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ra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hat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ual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ts (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os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ib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y</a:t>
            </a:r>
            <a:r>
              <a:rPr lang="en-US" sz="2800" spc="5" dirty="0">
                <a:latin typeface="Arial"/>
                <a:cs typeface="Arial"/>
              </a:rPr>
              <a:t> s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)?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PDO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0" dirty="0">
                <a:latin typeface="Arial"/>
                <a:cs typeface="Arial"/>
              </a:rPr>
              <a:t>tatement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5728" y="1763185"/>
            <a:ext cx="9084372" cy="4785783"/>
          </a:xfrm>
        </p:spPr>
        <p:txBody>
          <a:bodyPr>
            <a:normAutofit/>
          </a:bodyPr>
          <a:lstStyle/>
          <a:p>
            <a:pPr marL="12700" marR="748665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pr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ts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id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n</a:t>
            </a:r>
            <a:r>
              <a:rPr lang="en-US" sz="2800" i="1" dirty="0">
                <a:latin typeface="Arial"/>
                <a:cs typeface="Arial"/>
              </a:rPr>
              <a:t>d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r 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ult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ut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</a:t>
            </a:r>
            <a:endParaRPr lang="en-US" sz="1200" dirty="0"/>
          </a:p>
          <a:p>
            <a:pPr marL="12700" marR="342265">
              <a:lnSpc>
                <a:spcPts val="3590"/>
              </a:lnSpc>
            </a:pPr>
            <a:r>
              <a:rPr lang="en-US" sz="2800" spc="-18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ypi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l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PD</a:t>
            </a:r>
            <a:r>
              <a:rPr lang="en-US" sz="2800" spc="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's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w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 f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 us</a:t>
            </a:r>
            <a:endParaRPr lang="en-US" sz="1200" dirty="0"/>
          </a:p>
          <a:p>
            <a:pPr marL="12700" marR="12700">
              <a:lnSpc>
                <a:spcPts val="3579"/>
              </a:lnSpc>
            </a:pPr>
            <a:r>
              <a:rPr lang="en-US" sz="2800" dirty="0" err="1">
                <a:latin typeface="Arial"/>
                <a:cs typeface="Arial"/>
              </a:rPr>
              <a:t>PD</a:t>
            </a:r>
            <a:r>
              <a:rPr lang="en-US" sz="2800" spc="5" dirty="0" err="1">
                <a:latin typeface="Arial"/>
                <a:cs typeface="Arial"/>
              </a:rPr>
              <a:t>O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at</a:t>
            </a:r>
            <a:r>
              <a:rPr lang="en-US" sz="2800" spc="-1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m</a:t>
            </a:r>
            <a:r>
              <a:rPr lang="en-US" sz="2800" spc="-1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nt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15" dirty="0">
                <a:latin typeface="Arial"/>
                <a:cs typeface="Arial"/>
              </a:rPr>
              <a:t>:</a:t>
            </a:r>
            <a:r>
              <a:rPr lang="en-US" sz="2800" dirty="0" err="1">
                <a:latin typeface="Arial"/>
                <a:cs typeface="Arial"/>
              </a:rPr>
              <a:t>fe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spc="5" dirty="0" err="1">
                <a:latin typeface="Arial"/>
                <a:cs typeface="Arial"/>
              </a:rPr>
              <a:t>c</a:t>
            </a:r>
            <a:r>
              <a:rPr lang="en-US" sz="2800" dirty="0" err="1">
                <a:latin typeface="Arial"/>
                <a:cs typeface="Arial"/>
              </a:rPr>
              <a:t>hAll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5" dirty="0">
                <a:latin typeface="Arial"/>
                <a:cs typeface="Arial"/>
              </a:rPr>
              <a:t> </a:t>
            </a:r>
          </a:p>
          <a:p>
            <a:pPr marL="695162" marR="12700" lvl="2">
              <a:lnSpc>
                <a:spcPts val="3579"/>
              </a:lnSpc>
            </a:pPr>
            <a:r>
              <a:rPr lang="en-US" sz="2600" dirty="0">
                <a:latin typeface="Arial"/>
                <a:cs typeface="Arial"/>
              </a:rPr>
              <a:t>r</a:t>
            </a:r>
            <a:r>
              <a:rPr lang="en-US" sz="2600" spc="-15" dirty="0">
                <a:latin typeface="Arial"/>
                <a:cs typeface="Arial"/>
              </a:rPr>
              <a:t>e</a:t>
            </a:r>
            <a:r>
              <a:rPr lang="en-US" sz="2600" dirty="0">
                <a:latin typeface="Arial"/>
                <a:cs typeface="Arial"/>
              </a:rPr>
              <a:t>turns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</a:t>
            </a:r>
            <a:r>
              <a:rPr lang="en-US" sz="2600" spc="-15" dirty="0">
                <a:latin typeface="Arial"/>
                <a:cs typeface="Arial"/>
              </a:rPr>
              <a:t>h</a:t>
            </a:r>
            <a:r>
              <a:rPr lang="en-US" sz="2600" dirty="0">
                <a:latin typeface="Arial"/>
                <a:cs typeface="Arial"/>
              </a:rPr>
              <a:t>e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r</a:t>
            </a:r>
            <a:r>
              <a:rPr lang="en-US" sz="2600" spc="-15" dirty="0">
                <a:latin typeface="Arial"/>
                <a:cs typeface="Arial"/>
              </a:rPr>
              <a:t>e</a:t>
            </a:r>
            <a:r>
              <a:rPr lang="en-US" sz="2600" spc="5" dirty="0">
                <a:latin typeface="Arial"/>
                <a:cs typeface="Arial"/>
              </a:rPr>
              <a:t>s</a:t>
            </a:r>
            <a:r>
              <a:rPr lang="en-US" sz="2600" dirty="0">
                <a:latin typeface="Arial"/>
                <a:cs typeface="Arial"/>
              </a:rPr>
              <a:t>u</a:t>
            </a:r>
            <a:r>
              <a:rPr lang="en-US" sz="2600" spc="-15" dirty="0">
                <a:latin typeface="Arial"/>
                <a:cs typeface="Arial"/>
              </a:rPr>
              <a:t>l</a:t>
            </a:r>
            <a:r>
              <a:rPr lang="en-US" sz="2600" dirty="0">
                <a:latin typeface="Arial"/>
                <a:cs typeface="Arial"/>
              </a:rPr>
              <a:t>t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spc="5" dirty="0">
                <a:latin typeface="Arial"/>
                <a:cs typeface="Arial"/>
              </a:rPr>
              <a:t>s</a:t>
            </a:r>
            <a:r>
              <a:rPr lang="en-US" sz="2600" spc="-10" dirty="0">
                <a:latin typeface="Arial"/>
                <a:cs typeface="Arial"/>
              </a:rPr>
              <a:t>e</a:t>
            </a:r>
            <a:r>
              <a:rPr lang="en-US" sz="2600" dirty="0">
                <a:latin typeface="Arial"/>
                <a:cs typeface="Arial"/>
              </a:rPr>
              <a:t>t as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an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ar</a:t>
            </a:r>
            <a:r>
              <a:rPr lang="en-US" sz="2600" spc="-10" dirty="0">
                <a:latin typeface="Arial"/>
                <a:cs typeface="Arial"/>
              </a:rPr>
              <a:t>r</a:t>
            </a:r>
            <a:r>
              <a:rPr lang="en-US" sz="2600" dirty="0">
                <a:latin typeface="Arial"/>
                <a:cs typeface="Arial"/>
              </a:rPr>
              <a:t>ay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10" dirty="0">
                <a:latin typeface="Arial"/>
                <a:cs typeface="Arial"/>
              </a:rPr>
              <a:t>o</a:t>
            </a:r>
            <a:r>
              <a:rPr lang="en-US" sz="2600" dirty="0">
                <a:latin typeface="Arial"/>
                <a:cs typeface="Arial"/>
              </a:rPr>
              <a:t>f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r</a:t>
            </a:r>
            <a:r>
              <a:rPr lang="en-US" sz="2600" spc="-15" dirty="0">
                <a:latin typeface="Arial"/>
                <a:cs typeface="Arial"/>
              </a:rPr>
              <a:t>o</a:t>
            </a:r>
            <a:r>
              <a:rPr lang="en-US" sz="2600" dirty="0">
                <a:latin typeface="Arial"/>
                <a:cs typeface="Arial"/>
              </a:rPr>
              <a:t>w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10" dirty="0">
                <a:latin typeface="Arial"/>
                <a:cs typeface="Arial"/>
              </a:rPr>
              <a:t>a</a:t>
            </a:r>
            <a:r>
              <a:rPr lang="en-US" sz="2600" dirty="0">
                <a:latin typeface="Arial"/>
                <a:cs typeface="Arial"/>
              </a:rPr>
              <a:t>rr</a:t>
            </a:r>
            <a:r>
              <a:rPr lang="en-US" sz="2600" spc="-15" dirty="0">
                <a:latin typeface="Arial"/>
                <a:cs typeface="Arial"/>
              </a:rPr>
              <a:t>a</a:t>
            </a:r>
            <a:r>
              <a:rPr lang="en-US" sz="2600" spc="5" dirty="0">
                <a:latin typeface="Arial"/>
                <a:cs typeface="Arial"/>
              </a:rPr>
              <a:t>y</a:t>
            </a:r>
            <a:r>
              <a:rPr lang="en-US" sz="2600" dirty="0">
                <a:latin typeface="Arial"/>
                <a:cs typeface="Arial"/>
              </a:rPr>
              <a:t>s</a:t>
            </a:r>
          </a:p>
          <a:p>
            <a:pPr marL="12700" marR="12700">
              <a:lnSpc>
                <a:spcPts val="3579"/>
              </a:lnSpc>
            </a:pP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ns </a:t>
            </a:r>
            <a:r>
              <a:rPr lang="en-US" sz="2800" spc="-5" dirty="0">
                <a:latin typeface="Arial"/>
                <a:cs typeface="Arial"/>
              </a:rPr>
              <a:t>wi</a:t>
            </a:r>
            <a:r>
              <a:rPr lang="en-US" sz="2800" dirty="0">
                <a:latin typeface="Arial"/>
                <a:cs typeface="Arial"/>
              </a:rPr>
              <a:t>thin a 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have 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so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 keys</a:t>
            </a:r>
            <a:r>
              <a:rPr lang="en-US" sz="2800" spc="10" dirty="0">
                <a:latin typeface="Arial"/>
                <a:cs typeface="Arial"/>
              </a:rPr>
              <a:t> </a:t>
            </a:r>
          </a:p>
          <a:p>
            <a:pPr marL="695162" marR="12700" lvl="2">
              <a:lnSpc>
                <a:spcPts val="3579"/>
              </a:lnSpc>
            </a:pPr>
            <a:r>
              <a:rPr lang="en-US" sz="2600" dirty="0">
                <a:latin typeface="Arial"/>
                <a:cs typeface="Arial"/>
              </a:rPr>
              <a:t>s</a:t>
            </a:r>
            <a:r>
              <a:rPr lang="en-US" sz="2600" spc="10" dirty="0">
                <a:latin typeface="Arial"/>
                <a:cs typeface="Arial"/>
              </a:rPr>
              <a:t>a</a:t>
            </a:r>
            <a:r>
              <a:rPr lang="en-US" sz="2600" spc="-15" dirty="0">
                <a:latin typeface="Arial"/>
                <a:cs typeface="Arial"/>
              </a:rPr>
              <a:t>m</a:t>
            </a:r>
            <a:r>
              <a:rPr lang="en-US" sz="2600" dirty="0">
                <a:latin typeface="Arial"/>
                <a:cs typeface="Arial"/>
              </a:rPr>
              <a:t>e as</a:t>
            </a:r>
            <a:r>
              <a:rPr lang="en-US" sz="2600" spc="10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the col</a:t>
            </a:r>
            <a:r>
              <a:rPr lang="en-US" sz="2600" spc="-10" dirty="0">
                <a:latin typeface="Arial"/>
                <a:cs typeface="Arial"/>
              </a:rPr>
              <a:t>u</a:t>
            </a:r>
            <a:r>
              <a:rPr lang="en-US" sz="2600" spc="-5" dirty="0">
                <a:latin typeface="Arial"/>
                <a:cs typeface="Arial"/>
              </a:rPr>
              <a:t>m</a:t>
            </a:r>
            <a:r>
              <a:rPr lang="en-US" sz="2600" dirty="0">
                <a:latin typeface="Arial"/>
                <a:cs typeface="Arial"/>
              </a:rPr>
              <a:t>n na</a:t>
            </a:r>
            <a:r>
              <a:rPr lang="en-US" sz="2600" spc="-5" dirty="0">
                <a:latin typeface="Arial"/>
                <a:cs typeface="Arial"/>
              </a:rPr>
              <a:t>m</a:t>
            </a:r>
            <a:r>
              <a:rPr lang="en-US" sz="2600" dirty="0">
                <a:latin typeface="Arial"/>
                <a:cs typeface="Arial"/>
              </a:rPr>
              <a:t>e</a:t>
            </a:r>
          </a:p>
          <a:p>
            <a:pPr marL="12700" marR="12700">
              <a:lnSpc>
                <a:spcPts val="3579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PDO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0" dirty="0">
                <a:latin typeface="Arial"/>
                <a:cs typeface="Arial"/>
              </a:rPr>
              <a:t>tatement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pl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spc="-114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rf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</a:t>
            </a:r>
          </a:p>
          <a:p>
            <a:pPr marL="695162" marR="12700" lvl="2">
              <a:lnSpc>
                <a:spcPts val="3590"/>
              </a:lnSpc>
            </a:pPr>
            <a:r>
              <a:rPr lang="en-US" sz="2400" spc="5" dirty="0">
                <a:latin typeface="Arial"/>
                <a:cs typeface="Arial"/>
              </a:rPr>
              <a:t>W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an it</a:t>
            </a:r>
            <a:r>
              <a:rPr lang="en-US" sz="2400" spc="-1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ra</a:t>
            </a:r>
            <a:r>
              <a:rPr lang="en-US" sz="2400" spc="-10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spc="5" dirty="0">
                <a:latin typeface="Arial"/>
                <a:cs typeface="Arial"/>
              </a:rPr>
              <a:t>v</a:t>
            </a:r>
            <a:r>
              <a:rPr lang="en-US" sz="2400" dirty="0">
                <a:latin typeface="Arial"/>
                <a:cs typeface="Arial"/>
              </a:rPr>
              <a:t>er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them</a:t>
            </a:r>
            <a:r>
              <a:rPr lang="en-US" sz="2400" spc="-10" dirty="0">
                <a:latin typeface="Arial"/>
                <a:cs typeface="Arial"/>
              </a:rPr>
              <a:t> d</a:t>
            </a:r>
            <a:r>
              <a:rPr lang="en-US" sz="2400" dirty="0">
                <a:latin typeface="Arial"/>
                <a:cs typeface="Arial"/>
              </a:rPr>
              <a:t>ir</a:t>
            </a:r>
            <a:r>
              <a:rPr lang="en-US" sz="2400" spc="-15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tly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i</a:t>
            </a:r>
            <a:r>
              <a:rPr lang="en-US" sz="2400" spc="-15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g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 err="1">
                <a:latin typeface="Arial"/>
                <a:cs typeface="Arial"/>
              </a:rPr>
              <a:t>f</a:t>
            </a:r>
            <a:r>
              <a:rPr lang="en-US" sz="2400" dirty="0" err="1">
                <a:latin typeface="Arial"/>
                <a:cs typeface="Arial"/>
              </a:rPr>
              <a:t>or</a:t>
            </a:r>
            <a:r>
              <a:rPr lang="en-US" sz="2400" spc="-15" dirty="0" err="1">
                <a:latin typeface="Arial"/>
                <a:cs typeface="Arial"/>
              </a:rPr>
              <a:t>e</a:t>
            </a:r>
            <a:r>
              <a:rPr lang="en-US" sz="2400" dirty="0" err="1">
                <a:latin typeface="Arial"/>
                <a:cs typeface="Arial"/>
              </a:rPr>
              <a:t>a</a:t>
            </a:r>
            <a:r>
              <a:rPr lang="en-US" sz="2400" spc="5" dirty="0" err="1">
                <a:latin typeface="Arial"/>
                <a:cs typeface="Arial"/>
              </a:rPr>
              <a:t>c</a:t>
            </a:r>
            <a:r>
              <a:rPr lang="en-US" sz="2400" spc="-10" dirty="0" err="1">
                <a:latin typeface="Arial"/>
                <a:cs typeface="Arial"/>
              </a:rPr>
              <a:t>h</a:t>
            </a:r>
            <a:endParaRPr lang="en-US" sz="900" dirty="0"/>
          </a:p>
          <a:p>
            <a:pPr marL="0" marR="384111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Adobe Caslon Pro"/>
                <a:cs typeface="Adobe Caslon Pro"/>
              </a:rPr>
              <a:t>f</a:t>
            </a:r>
            <a:r>
              <a:rPr lang="en-US" sz="2800" spc="-15" dirty="0" err="1">
                <a:latin typeface="Adobe Caslon Pro"/>
                <a:cs typeface="Adobe Caslon Pro"/>
              </a:rPr>
              <a:t>o</a:t>
            </a:r>
            <a:r>
              <a:rPr lang="en-US" sz="2800" dirty="0" err="1">
                <a:latin typeface="Adobe Caslon Pro"/>
                <a:cs typeface="Adobe Caslon Pro"/>
              </a:rPr>
              <a:t>reach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(</a:t>
            </a:r>
            <a:r>
              <a:rPr lang="en-US" sz="2800" dirty="0">
                <a:latin typeface="Adobe Caslon Pro"/>
                <a:cs typeface="Adobe Caslon Pro"/>
              </a:rPr>
              <a:t>$</a:t>
            </a:r>
            <a:r>
              <a:rPr lang="en-US" sz="2800" spc="5" dirty="0" err="1">
                <a:latin typeface="Adobe Caslon Pro"/>
                <a:cs typeface="Adobe Caslon Pro"/>
              </a:rPr>
              <a:t>s</a:t>
            </a:r>
            <a:r>
              <a:rPr lang="en-US" sz="2800" dirty="0" err="1">
                <a:latin typeface="Adobe Caslon Pro"/>
                <a:cs typeface="Adobe Caslon Pro"/>
              </a:rPr>
              <a:t>t</a:t>
            </a:r>
            <a:r>
              <a:rPr lang="en-US" sz="2800" spc="-10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t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a</a:t>
            </a:r>
            <a:r>
              <a:rPr lang="en-US" sz="2800" dirty="0">
                <a:latin typeface="Adobe Caslon Pro"/>
                <a:cs typeface="Adobe Caslon Pro"/>
              </a:rPr>
              <a:t>s</a:t>
            </a:r>
            <a:r>
              <a:rPr lang="en-US" sz="2800" spc="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$</a:t>
            </a:r>
            <a:r>
              <a:rPr lang="en-US" sz="2800" dirty="0">
                <a:latin typeface="Adobe Caslon Pro"/>
                <a:cs typeface="Adobe Caslon Pro"/>
              </a:rPr>
              <a:t>row)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{ </a:t>
            </a:r>
          </a:p>
          <a:p>
            <a:pPr marL="0" marR="384111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	echo</a:t>
            </a:r>
            <a:r>
              <a:rPr lang="en-US" sz="2800" spc="-10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$r</a:t>
            </a:r>
            <a:r>
              <a:rPr lang="en-US" sz="2800" spc="-15" dirty="0">
                <a:latin typeface="Adobe Caslon Pro"/>
                <a:cs typeface="Adobe Caslon Pro"/>
              </a:rPr>
              <a:t>o</a:t>
            </a:r>
            <a:r>
              <a:rPr lang="en-US" sz="2800" spc="5" dirty="0">
                <a:latin typeface="Adobe Caslon Pro"/>
                <a:cs typeface="Adobe Caslon Pro"/>
              </a:rPr>
              <a:t>w</a:t>
            </a:r>
            <a:r>
              <a:rPr lang="en-US" sz="2800" dirty="0">
                <a:latin typeface="Adobe Caslon Pro"/>
                <a:cs typeface="Adobe Caslon Pro"/>
              </a:rPr>
              <a:t>['</a:t>
            </a:r>
            <a:r>
              <a:rPr lang="en-US" sz="2800" dirty="0" err="1">
                <a:latin typeface="Adobe Caslon Pro"/>
                <a:cs typeface="Adobe Caslon Pro"/>
              </a:rPr>
              <a:t>c</a:t>
            </a:r>
            <a:r>
              <a:rPr lang="en-US" sz="2800" spc="-10" dirty="0" err="1">
                <a:latin typeface="Adobe Caslon Pro"/>
                <a:cs typeface="Adobe Caslon Pro"/>
              </a:rPr>
              <a:t>o</a:t>
            </a:r>
            <a:r>
              <a:rPr lang="en-US" sz="2800" dirty="0" err="1">
                <a:latin typeface="Adobe Caslon Pro"/>
                <a:cs typeface="Adobe Caslon Pro"/>
              </a:rPr>
              <a:t>l_</a:t>
            </a:r>
            <a:r>
              <a:rPr lang="en-US" sz="2800" spc="-15" dirty="0" err="1">
                <a:latin typeface="Adobe Caslon Pro"/>
                <a:cs typeface="Adobe Caslon Pro"/>
              </a:rPr>
              <a:t>n</a:t>
            </a:r>
            <a:r>
              <a:rPr lang="en-US" sz="2800" dirty="0" err="1">
                <a:latin typeface="Adobe Caslon Pro"/>
                <a:cs typeface="Adobe Caslon Pro"/>
              </a:rPr>
              <a:t>a</a:t>
            </a:r>
            <a:r>
              <a:rPr lang="en-US" sz="2800" spc="-10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e</a:t>
            </a:r>
            <a:r>
              <a:rPr lang="en-US" sz="2800" dirty="0">
                <a:latin typeface="Adobe Caslon Pro"/>
                <a:cs typeface="Adobe Caslon Pro"/>
              </a:rPr>
              <a:t>'];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/>
              <a:t>Like in C</a:t>
            </a:r>
          </a:p>
          <a:p>
            <a:r>
              <a:rPr lang="en-US" dirty="0"/>
              <a:t>Allows formatted output, for example:</a:t>
            </a:r>
          </a:p>
          <a:p>
            <a:pPr marL="0" indent="0">
              <a:buNone/>
            </a:pPr>
            <a:r>
              <a:rPr lang="en-US" dirty="0" err="1">
                <a:latin typeface="Adobe Caslon Pro"/>
                <a:cs typeface="Adobe Caslon Pro"/>
              </a:rPr>
              <a:t>printf</a:t>
            </a:r>
            <a:r>
              <a:rPr lang="en-US" dirty="0">
                <a:latin typeface="Adobe Caslon Pro"/>
                <a:cs typeface="Adobe Caslon Pro"/>
              </a:rPr>
              <a:t>(“Last Name: %</a:t>
            </a:r>
            <a:r>
              <a:rPr lang="en-US" dirty="0" err="1">
                <a:latin typeface="Adobe Caslon Pro"/>
                <a:cs typeface="Adobe Caslon Pro"/>
              </a:rPr>
              <a:t>s.”,$row</a:t>
            </a:r>
            <a:r>
              <a:rPr lang="en-US" dirty="0">
                <a:latin typeface="Adobe Caslon Pro"/>
                <a:cs typeface="Adobe Caslon Pro"/>
              </a:rPr>
              <a:t>[‘</a:t>
            </a:r>
            <a:r>
              <a:rPr lang="en-US" dirty="0" err="1">
                <a:latin typeface="Adobe Caslon Pro"/>
                <a:cs typeface="Adobe Caslon Pro"/>
              </a:rPr>
              <a:t>lname</a:t>
            </a:r>
            <a:r>
              <a:rPr lang="en-US" dirty="0">
                <a:latin typeface="Adobe Caslon Pro"/>
                <a:cs typeface="Adobe Caslon Pro"/>
              </a:rPr>
              <a:t>’]);</a:t>
            </a:r>
          </a:p>
          <a:p>
            <a:pPr marL="0" indent="0">
              <a:buNone/>
            </a:pPr>
            <a:r>
              <a:rPr lang="en-US" dirty="0">
                <a:latin typeface="Adobe Caslon Pro"/>
                <a:cs typeface="Adobe Caslon Pro"/>
              </a:rPr>
              <a:t>		yields</a:t>
            </a:r>
          </a:p>
          <a:p>
            <a:pPr marL="0" indent="0">
              <a:buNone/>
            </a:pPr>
            <a:r>
              <a:rPr lang="en-US" dirty="0">
                <a:latin typeface="Adobe Caslon Pro" charset="0"/>
                <a:ea typeface="Adobe Caslon Pro" charset="0"/>
                <a:cs typeface="Adobe Caslon Pro" charset="0"/>
              </a:rPr>
              <a:t>Last Name: Smith.</a:t>
            </a:r>
          </a:p>
          <a:p>
            <a:r>
              <a:rPr lang="en-US" dirty="0"/>
              <a:t>Various formatting strings - %s, %d, %.2d, etc..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>
                <a:hlinkClick r:id="rId2"/>
              </a:rPr>
              <a:t>http://www.w3schools.com/php/func_string_printf.asp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&lt;c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de</a:t>
            </a:r>
            <a:r>
              <a:rPr lang="en-US" sz="4400" spc="0" dirty="0">
                <a:latin typeface="Arial"/>
                <a:cs typeface="Arial"/>
              </a:rPr>
              <a:t>=“pdo-query”</a:t>
            </a:r>
            <a:r>
              <a:rPr sz="4400" spc="0" dirty="0">
                <a:latin typeface="Arial"/>
                <a:cs typeface="Arial"/>
              </a:rPr>
              <a:t>&gt;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modify our PHP script to query the customers database of </a:t>
            </a:r>
            <a:r>
              <a:rPr lang="en-US" dirty="0" err="1"/>
              <a:t>websys_shop</a:t>
            </a:r>
            <a:endParaRPr lang="en-US" dirty="0"/>
          </a:p>
          <a:p>
            <a:r>
              <a:rPr lang="en-US" dirty="0"/>
              <a:t>Part 1: select all columns and all rows in </a:t>
            </a:r>
            <a:r>
              <a:rPr lang="en-US"/>
              <a:t>the database.</a:t>
            </a:r>
            <a:endParaRPr lang="en-US" dirty="0"/>
          </a:p>
          <a:p>
            <a:pPr lvl="1"/>
            <a:r>
              <a:rPr lang="en-US" dirty="0"/>
              <a:t>Print out the entire array using </a:t>
            </a:r>
            <a:r>
              <a:rPr lang="en-US" dirty="0" err="1"/>
              <a:t>print_r</a:t>
            </a:r>
            <a:endParaRPr lang="en-US" dirty="0"/>
          </a:p>
          <a:p>
            <a:r>
              <a:rPr lang="en-US" dirty="0"/>
              <a:t>Part 2: select only the record with id=2.</a:t>
            </a:r>
          </a:p>
          <a:p>
            <a:pPr lvl="1"/>
            <a:r>
              <a:rPr lang="en-US" dirty="0"/>
              <a:t>print out the last name using </a:t>
            </a:r>
            <a:r>
              <a:rPr lang="en-US" dirty="0" err="1"/>
              <a:t>printf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Ex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cuting Other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$</a:t>
            </a:r>
            <a:r>
              <a:rPr lang="en-US" sz="2800" spc="-1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u</a:t>
            </a:r>
            <a:r>
              <a:rPr lang="en-US" sz="2800" spc="-10" dirty="0" err="1">
                <a:latin typeface="Arial"/>
                <a:cs typeface="Arial"/>
              </a:rPr>
              <a:t>m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15" dirty="0" err="1">
                <a:latin typeface="Arial"/>
                <a:cs typeface="Arial"/>
              </a:rPr>
              <a:t>a</a:t>
            </a:r>
            <a:r>
              <a:rPr lang="en-US" sz="2800" spc="-65" dirty="0" err="1">
                <a:latin typeface="Arial"/>
                <a:cs typeface="Arial"/>
              </a:rPr>
              <a:t>f</a:t>
            </a:r>
            <a:r>
              <a:rPr lang="en-US" sz="2800" dirty="0" err="1">
                <a:latin typeface="Arial"/>
                <a:cs typeface="Arial"/>
              </a:rPr>
              <a:t>fec</a:t>
            </a:r>
            <a:r>
              <a:rPr lang="en-US" sz="2800" spc="-10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ed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= $</a:t>
            </a:r>
            <a:r>
              <a:rPr lang="en-US" sz="2800" spc="-15" dirty="0" err="1">
                <a:latin typeface="Arial"/>
                <a:cs typeface="Arial"/>
              </a:rPr>
              <a:t>d</a:t>
            </a:r>
            <a:r>
              <a:rPr lang="en-US" sz="2800" dirty="0" err="1">
                <a:latin typeface="Arial"/>
                <a:cs typeface="Arial"/>
              </a:rPr>
              <a:t>b</a:t>
            </a:r>
            <a:r>
              <a:rPr lang="en-US" sz="2800" spc="5" dirty="0" err="1">
                <a:latin typeface="Arial"/>
                <a:cs typeface="Arial"/>
              </a:rPr>
              <a:t>c</a:t>
            </a:r>
            <a:r>
              <a:rPr lang="en-US" sz="2800" spc="-10" dirty="0" err="1">
                <a:latin typeface="Arial"/>
                <a:cs typeface="Arial"/>
              </a:rPr>
              <a:t>o</a:t>
            </a:r>
            <a:r>
              <a:rPr lang="en-US" sz="2800" dirty="0" err="1">
                <a:latin typeface="Arial"/>
                <a:cs typeface="Arial"/>
              </a:rPr>
              <a:t>nn</a:t>
            </a:r>
            <a:r>
              <a:rPr lang="en-US" sz="2800" spc="-10" dirty="0">
                <a:latin typeface="Arial"/>
                <a:cs typeface="Arial"/>
              </a:rPr>
              <a:t>-</a:t>
            </a:r>
            <a:r>
              <a:rPr lang="en-US" sz="2800" spc="5" dirty="0">
                <a:latin typeface="Arial"/>
                <a:cs typeface="Arial"/>
              </a:rPr>
              <a:t>&gt;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ec($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q</a:t>
            </a:r>
            <a:r>
              <a:rPr lang="en-US" sz="2800" dirty="0" err="1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); </a:t>
            </a:r>
          </a:p>
          <a:p>
            <a:pPr marL="695162" marR="12700" lvl="2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Exe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tes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ur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n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spc="-10" dirty="0">
                <a:latin typeface="Arial"/>
                <a:cs typeface="Arial"/>
              </a:rPr>
              <a:t>m</a:t>
            </a:r>
            <a:r>
              <a:rPr lang="en-US" sz="2800" i="1" dirty="0">
                <a:latin typeface="Arial"/>
                <a:cs typeface="Arial"/>
              </a:rPr>
              <a:t>ber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rows</a:t>
            </a:r>
            <a:r>
              <a:rPr lang="en-US" sz="2800" i="1" spc="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7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fec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ed</a:t>
            </a:r>
          </a:p>
          <a:p>
            <a:pPr marL="444500" marR="36830">
              <a:lnSpc>
                <a:spcPts val="3110"/>
              </a:lnSpc>
            </a:pPr>
            <a:r>
              <a:rPr lang="en-US" sz="2800" dirty="0">
                <a:latin typeface="Arial"/>
                <a:cs typeface="Arial"/>
              </a:rPr>
              <a:t>If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 </a:t>
            </a:r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ant a 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esult set, you </a:t>
            </a:r>
            <a:r>
              <a:rPr lang="en-US" sz="2800" spc="-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ant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spc="-5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::que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spc="-5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tead</a:t>
            </a:r>
          </a:p>
          <a:p>
            <a:pPr>
              <a:lnSpc>
                <a:spcPts val="1100"/>
              </a:lnSpc>
              <a:spcBef>
                <a:spcPts val="46"/>
              </a:spcBef>
            </a:pPr>
            <a:endParaRPr lang="en-US" sz="1100" dirty="0"/>
          </a:p>
          <a:p>
            <a:pPr marL="12700" marR="12700">
              <a:lnSpc>
                <a:spcPts val="3590"/>
              </a:lnSpc>
            </a:pPr>
            <a:r>
              <a:rPr lang="en-US" sz="3200" spc="5" dirty="0">
                <a:latin typeface="Arial"/>
                <a:cs typeface="Arial"/>
              </a:rPr>
              <a:t>U</a:t>
            </a:r>
            <a:r>
              <a:rPr lang="en-US" sz="3200" dirty="0">
                <a:latin typeface="Arial"/>
                <a:cs typeface="Arial"/>
              </a:rPr>
              <a:t>se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i="1" dirty="0">
                <a:latin typeface="Arial"/>
                <a:cs typeface="Arial"/>
              </a:rPr>
              <a:t>o</a:t>
            </a:r>
            <a:r>
              <a:rPr lang="en-US" sz="3200" i="1" spc="-15" dirty="0">
                <a:latin typeface="Arial"/>
                <a:cs typeface="Arial"/>
              </a:rPr>
              <a:t>n</a:t>
            </a:r>
            <a:r>
              <a:rPr lang="en-US" sz="3200" i="1" dirty="0">
                <a:latin typeface="Arial"/>
                <a:cs typeface="Arial"/>
              </a:rPr>
              <a:t>ly </a:t>
            </a:r>
            <a:r>
              <a:rPr lang="en-US" sz="3200" dirty="0">
                <a:latin typeface="Arial"/>
                <a:cs typeface="Arial"/>
              </a:rPr>
              <a:t>on</a:t>
            </a:r>
            <a:r>
              <a:rPr lang="en-US" sz="3200" spc="-1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qu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ri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5" dirty="0">
                <a:latin typeface="Arial"/>
                <a:cs typeface="Arial"/>
              </a:rPr>
              <a:t> w</a:t>
            </a:r>
            <a:r>
              <a:rPr lang="en-US" sz="3200" spc="-1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th</a:t>
            </a:r>
            <a:r>
              <a:rPr lang="en-US" sz="3200" spc="-15" dirty="0">
                <a:latin typeface="Arial"/>
                <a:cs typeface="Arial"/>
              </a:rPr>
              <a:t>o</a:t>
            </a:r>
            <a:r>
              <a:rPr lang="en-US" sz="3200" dirty="0">
                <a:latin typeface="Arial"/>
                <a:cs typeface="Arial"/>
              </a:rPr>
              <a:t>ut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var</a:t>
            </a:r>
            <a:r>
              <a:rPr lang="en-US" sz="3200" spc="-1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abl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spc="-10" dirty="0">
                <a:latin typeface="Arial"/>
                <a:cs typeface="Arial"/>
              </a:rPr>
              <a:t>b</a:t>
            </a:r>
            <a:r>
              <a:rPr lang="en-US" sz="3200" dirty="0">
                <a:latin typeface="Arial"/>
                <a:cs typeface="Arial"/>
              </a:rPr>
              <a:t>ei</a:t>
            </a:r>
            <a:r>
              <a:rPr lang="en-US" sz="3200" spc="-15" dirty="0">
                <a:latin typeface="Arial"/>
                <a:cs typeface="Arial"/>
              </a:rPr>
              <a:t>n</a:t>
            </a:r>
            <a:r>
              <a:rPr lang="en-US" sz="3200" dirty="0">
                <a:latin typeface="Arial"/>
                <a:cs typeface="Arial"/>
              </a:rPr>
              <a:t>g p</a:t>
            </a:r>
            <a:r>
              <a:rPr lang="en-US" sz="3200" spc="-15" dirty="0">
                <a:latin typeface="Arial"/>
                <a:cs typeface="Arial"/>
              </a:rPr>
              <a:t>a</a:t>
            </a:r>
            <a:r>
              <a:rPr lang="en-US" sz="3200" spc="5" dirty="0">
                <a:latin typeface="Arial"/>
                <a:cs typeface="Arial"/>
              </a:rPr>
              <a:t>ss</a:t>
            </a:r>
            <a:r>
              <a:rPr lang="en-US" sz="3200" spc="-10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d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</a:t>
            </a:r>
          </a:p>
          <a:p>
            <a:pPr marL="12700">
              <a:lnSpc>
                <a:spcPts val="3579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&lt;code=“</a:t>
            </a:r>
            <a:r>
              <a:rPr lang="en-US" dirty="0" err="1"/>
              <a:t>pdo</a:t>
            </a:r>
            <a:r>
              <a:rPr lang="en-US" dirty="0"/>
              <a:t>-insert”&gt;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script (copy your query script)</a:t>
            </a:r>
          </a:p>
          <a:p>
            <a:r>
              <a:rPr lang="en-US" dirty="0"/>
              <a:t>Modify it to insert a new name into the database</a:t>
            </a:r>
          </a:p>
          <a:p>
            <a:r>
              <a:rPr lang="en-US" dirty="0"/>
              <a:t>Run your query script to verify its input.</a:t>
            </a:r>
          </a:p>
          <a:p>
            <a:pPr lvl="1"/>
            <a:r>
              <a:rPr lang="en-US" dirty="0"/>
              <a:t>Beware-each time you run this script, you will put more of the same name into you database</a:t>
            </a:r>
          </a:p>
          <a:p>
            <a:r>
              <a:rPr lang="en-US" dirty="0"/>
              <a:t>EXTRA: Add an additional command to your insert function to create a new table for orders and insert an order like last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42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ngr</a:t>
            </a:r>
            <a:r>
              <a:rPr sz="4400" spc="-10" dirty="0">
                <a:latin typeface="Arial"/>
                <a:cs typeface="Arial"/>
              </a:rPr>
              <a:t>a</a:t>
            </a:r>
            <a:r>
              <a:rPr sz="4400" spc="5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s!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just used PHP to </a:t>
            </a:r>
          </a:p>
          <a:p>
            <a:pPr lvl="1"/>
            <a:r>
              <a:rPr lang="en-US" dirty="0"/>
              <a:t>connect to a database</a:t>
            </a:r>
          </a:p>
          <a:p>
            <a:pPr lvl="1"/>
            <a:r>
              <a:rPr lang="en-US" dirty="0"/>
              <a:t>Create a table</a:t>
            </a:r>
          </a:p>
          <a:p>
            <a:pPr lvl="1"/>
            <a:r>
              <a:rPr lang="en-US" dirty="0"/>
              <a:t>Insert records into the table</a:t>
            </a:r>
          </a:p>
          <a:p>
            <a:pPr lvl="1"/>
            <a:r>
              <a:rPr lang="en-US" dirty="0"/>
              <a:t>Query data from the table</a:t>
            </a:r>
          </a:p>
          <a:p>
            <a:pPr lvl="1"/>
            <a:r>
              <a:rPr lang="en-US" dirty="0"/>
              <a:t>Catch exceptions</a:t>
            </a:r>
          </a:p>
          <a:p>
            <a:r>
              <a:rPr lang="en-US" dirty="0"/>
              <a:t>You have just written an installer</a:t>
            </a:r>
          </a:p>
          <a:p>
            <a:r>
              <a:rPr lang="en-US" dirty="0"/>
              <a:t>Web apps will often include an initial setup app (remember XAMPP install and the PHP install?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10" dirty="0">
                <a:latin typeface="Arial"/>
                <a:cs typeface="Arial"/>
              </a:rPr>
              <a:t>&lt;</a:t>
            </a:r>
            <a:r>
              <a:rPr sz="4400" spc="0" dirty="0">
                <a:latin typeface="Arial"/>
                <a:cs typeface="Arial"/>
              </a:rPr>
              <a:t>as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d</a:t>
            </a:r>
            <a:r>
              <a:rPr sz="4400" spc="0" dirty="0">
                <a:latin typeface="Arial"/>
                <a:cs typeface="Arial"/>
              </a:rPr>
              <a:t>e&gt;</a:t>
            </a:r>
            <a:r>
              <a:rPr sz="4400" spc="-5" dirty="0">
                <a:latin typeface="Arial"/>
                <a:cs typeface="Arial"/>
              </a:rPr>
              <a:t> </a:t>
            </a:r>
            <a:br>
              <a:rPr lang="en-US" sz="4400" spc="-5" dirty="0">
                <a:latin typeface="Arial"/>
                <a:cs typeface="Arial"/>
              </a:rPr>
            </a:br>
            <a:r>
              <a:rPr sz="4400" spc="0" dirty="0">
                <a:latin typeface="Arial"/>
                <a:cs typeface="Arial"/>
              </a:rPr>
              <a:t>SQL</a:t>
            </a:r>
            <a:r>
              <a:rPr sz="4400" spc="-16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Inje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0" dirty="0">
                <a:latin typeface="Arial"/>
                <a:cs typeface="Arial"/>
              </a:rPr>
              <a:t>ti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cha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SQL</a:t>
            </a:r>
            <a:r>
              <a:rPr lang="en-US" sz="2800" spc="-9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m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dirty="0">
                <a:latin typeface="Arial"/>
                <a:cs typeface="Arial"/>
              </a:rPr>
              <a:t>t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sc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ed </a:t>
            </a:r>
          </a:p>
          <a:p>
            <a:pPr marL="695162" marR="12700" lvl="2">
              <a:lnSpc>
                <a:spcPct val="130500"/>
              </a:lnSpc>
            </a:pPr>
            <a:r>
              <a:rPr lang="en-US" spc="5" dirty="0">
                <a:latin typeface="Arial"/>
                <a:cs typeface="Arial"/>
              </a:rPr>
              <a:t>C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der</a:t>
            </a:r>
            <a:r>
              <a:rPr lang="en-US" spc="-10" dirty="0">
                <a:latin typeface="Arial"/>
                <a:cs typeface="Arial"/>
              </a:rPr>
              <a:t> </a:t>
            </a:r>
          </a:p>
          <a:p>
            <a:pPr marL="383680" marR="12700" lvl="2" indent="0">
              <a:lnSpc>
                <a:spcPct val="130500"/>
              </a:lnSpc>
              <a:buNone/>
            </a:pPr>
            <a:r>
              <a:rPr lang="en-US" dirty="0">
                <a:latin typeface="Adobe Caslon Pro"/>
                <a:cs typeface="Adobe Caslon Pro"/>
              </a:rPr>
              <a:t>"SEL</a:t>
            </a:r>
            <a:r>
              <a:rPr lang="en-US" spc="-5" dirty="0">
                <a:latin typeface="Adobe Caslon Pro"/>
                <a:cs typeface="Adobe Caslon Pro"/>
              </a:rPr>
              <a:t>E</a:t>
            </a:r>
            <a:r>
              <a:rPr lang="en-US" dirty="0">
                <a:latin typeface="Adobe Caslon Pro"/>
                <a:cs typeface="Adobe Caslon Pro"/>
              </a:rPr>
              <a:t>CT</a:t>
            </a:r>
            <a:r>
              <a:rPr lang="en-US" spc="-55" dirty="0">
                <a:latin typeface="Adobe Caslon Pro"/>
                <a:cs typeface="Adobe Caslon Pro"/>
              </a:rPr>
              <a:t> </a:t>
            </a:r>
            <a:r>
              <a:rPr lang="en-US" dirty="0">
                <a:latin typeface="Adobe Caslon Pro"/>
                <a:cs typeface="Adobe Caslon Pro"/>
              </a:rPr>
              <a:t>*</a:t>
            </a:r>
            <a:r>
              <a:rPr lang="en-US" spc="-10" dirty="0">
                <a:latin typeface="Adobe Caslon Pro"/>
                <a:cs typeface="Adobe Caslon Pro"/>
              </a:rPr>
              <a:t> </a:t>
            </a:r>
            <a:r>
              <a:rPr lang="en-US" dirty="0">
                <a:latin typeface="Adobe Caslon Pro"/>
                <a:cs typeface="Adobe Caslon Pro"/>
              </a:rPr>
              <a:t>FR</a:t>
            </a:r>
            <a:r>
              <a:rPr lang="en-US" spc="5" dirty="0">
                <a:latin typeface="Adobe Caslon Pro"/>
                <a:cs typeface="Adobe Caslon Pro"/>
              </a:rPr>
              <a:t>O</a:t>
            </a:r>
            <a:r>
              <a:rPr lang="en-US" dirty="0">
                <a:latin typeface="Adobe Caslon Pro"/>
                <a:cs typeface="Adobe Caslon Pro"/>
              </a:rPr>
              <a:t>M</a:t>
            </a:r>
            <a:r>
              <a:rPr lang="en-US" spc="-10" dirty="0">
                <a:latin typeface="Adobe Caslon Pro"/>
                <a:cs typeface="Adobe Caslon Pro"/>
              </a:rPr>
              <a:t> </a:t>
            </a:r>
            <a:r>
              <a:rPr lang="en-US" dirty="0">
                <a:latin typeface="Adobe Caslon Pro"/>
                <a:cs typeface="Adobe Caslon Pro"/>
              </a:rPr>
              <a:t>u</a:t>
            </a:r>
            <a:r>
              <a:rPr lang="en-US" spc="5" dirty="0">
                <a:latin typeface="Adobe Caslon Pro"/>
                <a:cs typeface="Adobe Caslon Pro"/>
              </a:rPr>
              <a:t>s</a:t>
            </a:r>
            <a:r>
              <a:rPr lang="en-US" spc="-10" dirty="0">
                <a:latin typeface="Adobe Caslon Pro"/>
                <a:cs typeface="Adobe Caslon Pro"/>
              </a:rPr>
              <a:t>e</a:t>
            </a:r>
            <a:r>
              <a:rPr lang="en-US" dirty="0">
                <a:latin typeface="Adobe Caslon Pro"/>
                <a:cs typeface="Adobe Caslon Pro"/>
              </a:rPr>
              <a:t>r WHERE </a:t>
            </a:r>
            <a:r>
              <a:rPr lang="en-US" sz="2800" dirty="0">
                <a:latin typeface="Adobe Caslon Pro"/>
                <a:cs typeface="Adobe Caslon Pro"/>
              </a:rPr>
              <a:t>p</a:t>
            </a:r>
            <a:r>
              <a:rPr lang="en-US" sz="2800" spc="-15" dirty="0">
                <a:latin typeface="Adobe Caslon Pro"/>
                <a:cs typeface="Adobe Caslon Pro"/>
              </a:rPr>
              <a:t>a</a:t>
            </a:r>
            <a:r>
              <a:rPr lang="en-US" sz="2800" spc="5" dirty="0">
                <a:latin typeface="Adobe Caslon Pro"/>
                <a:cs typeface="Adobe Caslon Pro"/>
              </a:rPr>
              <a:t>ss</a:t>
            </a:r>
            <a:r>
              <a:rPr lang="en-US" sz="2800" dirty="0">
                <a:latin typeface="Adobe Caslon Pro"/>
                <a:cs typeface="Adobe Caslon Pro"/>
              </a:rPr>
              <a:t>='$</a:t>
            </a:r>
            <a:r>
              <a:rPr lang="en-US" sz="2800" spc="-20" dirty="0">
                <a:latin typeface="Adobe Caslon Pro"/>
                <a:cs typeface="Adobe Caslon Pro"/>
              </a:rPr>
              <a:t>p</a:t>
            </a:r>
            <a:r>
              <a:rPr lang="en-US" sz="2800" dirty="0">
                <a:latin typeface="Adobe Caslon Pro"/>
                <a:cs typeface="Adobe Caslon Pro"/>
              </a:rPr>
              <a:t>a</a:t>
            </a:r>
            <a:r>
              <a:rPr lang="en-US" sz="2800" spc="5" dirty="0">
                <a:latin typeface="Adobe Caslon Pro"/>
                <a:cs typeface="Adobe Caslon Pro"/>
              </a:rPr>
              <a:t>ss</a:t>
            </a:r>
            <a:r>
              <a:rPr lang="en-US" sz="2800" dirty="0">
                <a:latin typeface="Adobe Caslon Pro"/>
                <a:cs typeface="Adobe Caslon Pro"/>
              </a:rPr>
              <a:t>';”</a:t>
            </a:r>
            <a:endParaRPr lang="en-US" sz="1050" dirty="0">
              <a:latin typeface="Adobe Caslon Pro"/>
              <a:cs typeface="Adobe Caslon Pro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User enters : $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 =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dirty="0" err="1">
                <a:latin typeface="Arial"/>
                <a:cs typeface="Arial"/>
              </a:rPr>
              <a:t>pwnt</a:t>
            </a:r>
            <a:r>
              <a:rPr lang="en-US" sz="2800" dirty="0">
                <a:latin typeface="Arial"/>
                <a:cs typeface="Arial"/>
              </a:rPr>
              <a:t>'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OR </a:t>
            </a:r>
            <a:r>
              <a:rPr lang="en-US" sz="2800" spc="-10" dirty="0">
                <a:latin typeface="Arial"/>
                <a:cs typeface="Arial"/>
              </a:rPr>
              <a:t>1</a:t>
            </a:r>
            <a:r>
              <a:rPr lang="en-US" sz="2800" spc="5" dirty="0">
                <a:latin typeface="Arial"/>
                <a:cs typeface="Arial"/>
              </a:rPr>
              <a:t>=</a:t>
            </a:r>
            <a:r>
              <a:rPr lang="en-US" sz="2800" spc="-1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;--”</a:t>
            </a:r>
            <a:endParaRPr lang="en-US" sz="1200" dirty="0"/>
          </a:p>
          <a:p>
            <a:pPr marL="695162" marR="842644" lvl="2">
              <a:lnSpc>
                <a:spcPts val="3590"/>
              </a:lnSpc>
            </a:pP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1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t:</a:t>
            </a:r>
            <a:r>
              <a:rPr lang="en-US" spc="-10" dirty="0">
                <a:latin typeface="Arial"/>
                <a:cs typeface="Arial"/>
              </a:rPr>
              <a:t> </a:t>
            </a:r>
          </a:p>
          <a:p>
            <a:pPr marL="0" marR="842644" indent="0">
              <a:lnSpc>
                <a:spcPts val="3590"/>
              </a:lnSpc>
              <a:buNone/>
            </a:pPr>
            <a:r>
              <a:rPr lang="en-US" sz="2200" dirty="0">
                <a:latin typeface="Adobe Caslon Pro"/>
                <a:cs typeface="Adobe Caslon Pro"/>
              </a:rPr>
              <a:t>SELECT</a:t>
            </a:r>
            <a:r>
              <a:rPr lang="en-US" sz="2200" spc="-65" dirty="0">
                <a:latin typeface="Adobe Caslon Pro"/>
                <a:cs typeface="Adobe Caslon Pro"/>
              </a:rPr>
              <a:t> </a:t>
            </a:r>
            <a:r>
              <a:rPr lang="en-US" sz="2200" dirty="0">
                <a:latin typeface="Adobe Caslon Pro"/>
                <a:cs typeface="Adobe Caslon Pro"/>
              </a:rPr>
              <a:t>* </a:t>
            </a:r>
            <a:r>
              <a:rPr lang="en-US" sz="2200" spc="-10" dirty="0">
                <a:latin typeface="Adobe Caslon Pro"/>
                <a:cs typeface="Adobe Caslon Pro"/>
              </a:rPr>
              <a:t>F</a:t>
            </a:r>
            <a:r>
              <a:rPr lang="en-US" sz="2200" spc="5" dirty="0">
                <a:latin typeface="Adobe Caslon Pro"/>
                <a:cs typeface="Adobe Caslon Pro"/>
              </a:rPr>
              <a:t>RO</a:t>
            </a:r>
            <a:r>
              <a:rPr lang="en-US" sz="2200" dirty="0">
                <a:latin typeface="Adobe Caslon Pro"/>
                <a:cs typeface="Adobe Caslon Pro"/>
              </a:rPr>
              <a:t>M</a:t>
            </a:r>
            <a:r>
              <a:rPr lang="en-US" sz="2200" spc="-10" dirty="0">
                <a:latin typeface="Adobe Caslon Pro"/>
                <a:cs typeface="Adobe Caslon Pro"/>
              </a:rPr>
              <a:t> u</a:t>
            </a:r>
            <a:r>
              <a:rPr lang="en-US" sz="2200" spc="5" dirty="0">
                <a:latin typeface="Adobe Caslon Pro"/>
                <a:cs typeface="Adobe Caslon Pro"/>
              </a:rPr>
              <a:t>s</a:t>
            </a:r>
            <a:r>
              <a:rPr lang="en-US" sz="2200" dirty="0">
                <a:latin typeface="Adobe Caslon Pro"/>
                <a:cs typeface="Adobe Caslon Pro"/>
              </a:rPr>
              <a:t>er</a:t>
            </a:r>
            <a:r>
              <a:rPr lang="en-US" sz="2200" spc="-10" dirty="0">
                <a:latin typeface="Adobe Caslon Pro"/>
                <a:cs typeface="Adobe Caslon Pro"/>
              </a:rPr>
              <a:t> </a:t>
            </a:r>
            <a:r>
              <a:rPr lang="en-US" sz="2200" spc="5" dirty="0">
                <a:latin typeface="Adobe Caslon Pro"/>
                <a:cs typeface="Adobe Caslon Pro"/>
              </a:rPr>
              <a:t>WH</a:t>
            </a:r>
            <a:r>
              <a:rPr lang="en-US" sz="2200" dirty="0">
                <a:latin typeface="Adobe Caslon Pro"/>
                <a:cs typeface="Adobe Caslon Pro"/>
              </a:rPr>
              <a:t>ERE p</a:t>
            </a:r>
            <a:r>
              <a:rPr lang="en-US" sz="2200" spc="-15" dirty="0">
                <a:latin typeface="Adobe Caslon Pro"/>
                <a:cs typeface="Adobe Caslon Pro"/>
              </a:rPr>
              <a:t>a</a:t>
            </a:r>
            <a:r>
              <a:rPr lang="en-US" sz="2200" spc="5" dirty="0">
                <a:latin typeface="Adobe Caslon Pro"/>
                <a:cs typeface="Adobe Caslon Pro"/>
              </a:rPr>
              <a:t>ss</a:t>
            </a:r>
            <a:r>
              <a:rPr lang="en-US" sz="2200" dirty="0">
                <a:latin typeface="Adobe Caslon Pro"/>
                <a:cs typeface="Adobe Caslon Pro"/>
              </a:rPr>
              <a:t>='</a:t>
            </a:r>
            <a:r>
              <a:rPr lang="en-US" sz="2200" dirty="0" err="1">
                <a:latin typeface="Adobe Caslon Pro"/>
                <a:cs typeface="Adobe Caslon Pro"/>
              </a:rPr>
              <a:t>pwnt</a:t>
            </a:r>
            <a:r>
              <a:rPr lang="en-US" sz="2200" dirty="0">
                <a:latin typeface="Adobe Caslon Pro"/>
                <a:cs typeface="Adobe Caslon Pro"/>
              </a:rPr>
              <a:t>'</a:t>
            </a:r>
            <a:r>
              <a:rPr lang="en-US" sz="2200" spc="-15" dirty="0">
                <a:latin typeface="Adobe Caslon Pro"/>
                <a:cs typeface="Adobe Caslon Pro"/>
              </a:rPr>
              <a:t> </a:t>
            </a:r>
            <a:r>
              <a:rPr lang="en-US" sz="2200" dirty="0">
                <a:latin typeface="Adobe Caslon Pro"/>
                <a:cs typeface="Adobe Caslon Pro"/>
              </a:rPr>
              <a:t>OR </a:t>
            </a:r>
            <a:r>
              <a:rPr lang="en-US" sz="2200" spc="-10" dirty="0">
                <a:latin typeface="Adobe Caslon Pro"/>
                <a:cs typeface="Adobe Caslon Pro"/>
              </a:rPr>
              <a:t>1</a:t>
            </a:r>
            <a:r>
              <a:rPr lang="en-US" sz="2200" spc="5" dirty="0">
                <a:latin typeface="Adobe Caslon Pro"/>
                <a:cs typeface="Adobe Caslon Pro"/>
              </a:rPr>
              <a:t>=</a:t>
            </a:r>
            <a:r>
              <a:rPr lang="en-US" sz="2200" spc="-10" dirty="0">
                <a:latin typeface="Adobe Caslon Pro"/>
                <a:cs typeface="Adobe Caslon Pro"/>
              </a:rPr>
              <a:t>1</a:t>
            </a:r>
            <a:r>
              <a:rPr lang="en-US" sz="2200" dirty="0">
                <a:latin typeface="Adobe Caslon Pro"/>
                <a:cs typeface="Adobe Caslon Pro"/>
              </a:rPr>
              <a:t>;--';</a:t>
            </a:r>
          </a:p>
          <a:p>
            <a:pPr lvl="2"/>
            <a:r>
              <a:rPr lang="en-US" dirty="0"/>
              <a:t>Always returns user records</a:t>
            </a:r>
          </a:p>
          <a:p>
            <a:r>
              <a:rPr lang="en-US" dirty="0"/>
              <a:t>More when we discuss security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A6DA-5C69-0C40-A230-418F1665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“Exploits of a mom” – </a:t>
            </a:r>
            <a:br>
              <a:rPr lang="en-US" dirty="0"/>
            </a:br>
            <a:r>
              <a:rPr lang="en-US" i="1" dirty="0"/>
              <a:t>from </a:t>
            </a:r>
            <a:r>
              <a:rPr lang="en-US" i="1" dirty="0" err="1"/>
              <a:t>xkcd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771124-926E-FD43-982C-0D403EF08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7" y="2863850"/>
            <a:ext cx="995082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87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passing variables into queries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Can be re-used</a:t>
            </a:r>
          </a:p>
          <a:p>
            <a:pPr lvl="1"/>
            <a:r>
              <a:rPr lang="en-US" dirty="0"/>
              <a:t>Immune to SQL injections</a:t>
            </a:r>
          </a:p>
          <a:p>
            <a:pPr lvl="2"/>
            <a:r>
              <a:rPr lang="en-US" dirty="0"/>
              <a:t>Everything is escaped</a:t>
            </a:r>
          </a:p>
          <a:p>
            <a:pPr marL="755958" lvl="2" indent="0">
              <a:buNone/>
            </a:pPr>
            <a:r>
              <a:rPr lang="en-US" dirty="0"/>
              <a:t>                 (</a:t>
            </a:r>
            <a:r>
              <a:rPr lang="en-US" i="1" dirty="0"/>
              <a:t>More on SQL injection later</a:t>
            </a:r>
            <a:r>
              <a:rPr lang="en-US" dirty="0"/>
              <a:t>…)</a:t>
            </a:r>
          </a:p>
          <a:p>
            <a:r>
              <a:rPr lang="en-US" dirty="0"/>
              <a:t>Two steps</a:t>
            </a:r>
          </a:p>
          <a:p>
            <a:pPr lvl="1"/>
            <a:r>
              <a:rPr lang="en-US" dirty="0"/>
              <a:t>Create the prepared statement</a:t>
            </a:r>
          </a:p>
          <a:p>
            <a:pPr lvl="1"/>
            <a:r>
              <a:rPr lang="en-US" dirty="0"/>
              <a:t>Execute the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91402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Arial"/>
                <a:cs typeface="Arial"/>
              </a:rPr>
              <a:t>First a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bit mo</a:t>
            </a:r>
            <a:r>
              <a:rPr lang="en-US" sz="3200" spc="-10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e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-15" dirty="0">
                <a:latin typeface="Arial"/>
                <a:cs typeface="Arial"/>
              </a:rPr>
              <a:t>Q</a:t>
            </a:r>
            <a:r>
              <a:rPr lang="en-US" sz="3200" dirty="0">
                <a:latin typeface="Arial"/>
                <a:cs typeface="Arial"/>
              </a:rPr>
              <a:t>L...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prepared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pstmt</a:t>
            </a:r>
            <a:r>
              <a:rPr lang="en-US" dirty="0"/>
              <a:t> = $conn-&gt;prepare(‘SELECT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students WHERE </a:t>
            </a:r>
            <a:r>
              <a:rPr lang="en-US" dirty="0" err="1"/>
              <a:t>rin</a:t>
            </a:r>
            <a:r>
              <a:rPr lang="en-US" dirty="0"/>
              <a:t>= :</a:t>
            </a:r>
            <a:r>
              <a:rPr lang="en-US" dirty="0" err="1"/>
              <a:t>rin</a:t>
            </a:r>
            <a:r>
              <a:rPr lang="en-US" dirty="0"/>
              <a:t>);</a:t>
            </a:r>
          </a:p>
          <a:p>
            <a:r>
              <a:rPr lang="en-US" dirty="0"/>
              <a:t>Accepts an SQL statement where any parameters are replaced by a variable name preceded by a colon (:)</a:t>
            </a:r>
          </a:p>
          <a:p>
            <a:r>
              <a:rPr lang="en-US" dirty="0"/>
              <a:t>Called a </a:t>
            </a:r>
            <a:r>
              <a:rPr lang="en-US" i="1" dirty="0"/>
              <a:t>parameterized query</a:t>
            </a:r>
            <a:endParaRPr lang="en-US" dirty="0"/>
          </a:p>
          <a:p>
            <a:r>
              <a:rPr lang="en-US" dirty="0"/>
              <a:t>Don</a:t>
            </a:r>
            <a:r>
              <a:rPr lang="fr-FR" dirty="0"/>
              <a:t>’</a:t>
            </a:r>
            <a:r>
              <a:rPr lang="en-US" dirty="0"/>
              <a:t>t use quotes or escape characters for parameters – its done for you </a:t>
            </a:r>
          </a:p>
        </p:txBody>
      </p:sp>
    </p:spTree>
    <p:extLst>
      <p:ext uri="{BB962C8B-B14F-4D97-AF65-F5344CB8AC3E}">
        <p14:creationId xmlns:p14="http://schemas.microsoft.com/office/powerpoint/2010/main" val="724439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Executi</a:t>
            </a:r>
            <a:r>
              <a:rPr sz="4400" spc="-5" dirty="0">
                <a:latin typeface="Arial"/>
                <a:cs typeface="Arial"/>
              </a:rPr>
              <a:t>n</a:t>
            </a:r>
            <a:r>
              <a:rPr sz="4400" spc="0" dirty="0">
                <a:latin typeface="Arial"/>
                <a:cs typeface="Arial"/>
              </a:rPr>
              <a:t>g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epa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ed 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so we’ve prepared a statement and we have a new way of indicating a ‘variable’ or replacement variable </a:t>
            </a:r>
          </a:p>
          <a:p>
            <a:r>
              <a:rPr lang="en-US" dirty="0"/>
              <a:t>Now what?</a:t>
            </a:r>
          </a:p>
          <a:p>
            <a:pPr lvl="1"/>
            <a:r>
              <a:rPr lang="en-US" dirty="0"/>
              <a:t>We have to bind the parameter and execute it</a:t>
            </a:r>
          </a:p>
          <a:p>
            <a:pPr lvl="2"/>
            <a:r>
              <a:rPr lang="en-US" dirty="0" err="1"/>
              <a:t>pstmt</a:t>
            </a:r>
            <a:r>
              <a:rPr lang="en-US" dirty="0"/>
              <a:t>-&gt;execute($</a:t>
            </a:r>
            <a:r>
              <a:rPr lang="en-US" dirty="0" err="1"/>
              <a:t>parm_array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Array of key=&gt;value pairs</a:t>
            </a:r>
          </a:p>
          <a:p>
            <a:pPr marL="0" indent="0">
              <a:buNone/>
            </a:pPr>
            <a:r>
              <a:rPr lang="en-US" dirty="0" err="1"/>
              <a:t>pstmt</a:t>
            </a:r>
            <a:r>
              <a:rPr lang="en-US" dirty="0"/>
              <a:t>-&gt;execute(array(‘</a:t>
            </a:r>
            <a:r>
              <a:rPr lang="en-US" dirty="0" err="1"/>
              <a:t>rin</a:t>
            </a:r>
            <a:r>
              <a:rPr lang="en-US" dirty="0"/>
              <a:t>’=&gt;’000000789’));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Executi</a:t>
            </a:r>
            <a:r>
              <a:rPr sz="4400" spc="-5" dirty="0">
                <a:latin typeface="Arial"/>
                <a:cs typeface="Arial"/>
              </a:rPr>
              <a:t>n</a:t>
            </a:r>
            <a:r>
              <a:rPr sz="4400" spc="0" dirty="0">
                <a:latin typeface="Arial"/>
                <a:cs typeface="Arial"/>
              </a:rPr>
              <a:t>g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epa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ed 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tch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ults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using</a:t>
            </a:r>
            <a:r>
              <a:rPr lang="en-US" sz="2800" spc="-15" dirty="0">
                <a:latin typeface="Arial"/>
                <a:cs typeface="Arial"/>
              </a:rPr>
              <a:t> </a:t>
            </a:r>
          </a:p>
          <a:p>
            <a:pPr lvl="1"/>
            <a:r>
              <a:rPr lang="en-US" dirty="0">
                <a:latin typeface="Arial"/>
                <a:cs typeface="Arial"/>
              </a:rPr>
              <a:t>$</a:t>
            </a:r>
            <a:r>
              <a:rPr lang="en-US" spc="5" dirty="0" err="1">
                <a:latin typeface="Arial"/>
                <a:cs typeface="Arial"/>
              </a:rPr>
              <a:t>s</a:t>
            </a:r>
            <a:r>
              <a:rPr lang="en-US" spc="-10" dirty="0" err="1">
                <a:latin typeface="Arial"/>
                <a:cs typeface="Arial"/>
              </a:rPr>
              <a:t>t</a:t>
            </a:r>
            <a:r>
              <a:rPr lang="en-US" dirty="0" err="1">
                <a:latin typeface="Arial"/>
                <a:cs typeface="Arial"/>
              </a:rPr>
              <a:t>mt</a:t>
            </a:r>
            <a:r>
              <a:rPr lang="en-US" spc="-10" dirty="0">
                <a:latin typeface="Arial"/>
                <a:cs typeface="Arial"/>
              </a:rPr>
              <a:t>-</a:t>
            </a:r>
            <a:r>
              <a:rPr lang="en-US" spc="5" dirty="0">
                <a:latin typeface="Arial"/>
                <a:cs typeface="Arial"/>
              </a:rPr>
              <a:t>&gt;</a:t>
            </a:r>
            <a:r>
              <a:rPr lang="en-US" dirty="0" err="1">
                <a:latin typeface="Arial"/>
                <a:cs typeface="Arial"/>
              </a:rPr>
              <a:t>f</a:t>
            </a:r>
            <a:r>
              <a:rPr lang="en-US" spc="-15" dirty="0" err="1">
                <a:latin typeface="Arial"/>
                <a:cs typeface="Arial"/>
              </a:rPr>
              <a:t>e</a:t>
            </a:r>
            <a:r>
              <a:rPr lang="en-US" dirty="0" err="1">
                <a:latin typeface="Arial"/>
                <a:cs typeface="Arial"/>
              </a:rPr>
              <a:t>tc</a:t>
            </a:r>
            <a:r>
              <a:rPr lang="en-US" spc="-10" dirty="0" err="1">
                <a:latin typeface="Arial"/>
                <a:cs typeface="Arial"/>
              </a:rPr>
              <a:t>h</a:t>
            </a:r>
            <a:r>
              <a:rPr lang="en-US" dirty="0" err="1">
                <a:latin typeface="Arial"/>
                <a:cs typeface="Arial"/>
              </a:rPr>
              <a:t>Al</a:t>
            </a:r>
            <a:r>
              <a:rPr lang="en-US" spc="-15" dirty="0" err="1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() or </a:t>
            </a:r>
          </a:p>
          <a:p>
            <a:pPr lvl="1"/>
            <a:r>
              <a:rPr lang="en-US" dirty="0">
                <a:latin typeface="Arial"/>
                <a:cs typeface="Arial"/>
              </a:rPr>
              <a:t>it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ra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ing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 </a:t>
            </a:r>
            <a:r>
              <a:rPr lang="en-US" spc="-10" dirty="0">
                <a:latin typeface="Arial"/>
                <a:cs typeface="Arial"/>
              </a:rPr>
              <a:t>$</a:t>
            </a:r>
            <a:r>
              <a:rPr lang="en-US" spc="5" dirty="0" err="1">
                <a:latin typeface="Arial"/>
                <a:cs typeface="Arial"/>
              </a:rPr>
              <a:t>s</a:t>
            </a:r>
            <a:r>
              <a:rPr lang="en-US" dirty="0" err="1">
                <a:latin typeface="Arial"/>
                <a:cs typeface="Arial"/>
              </a:rPr>
              <a:t>t</a:t>
            </a:r>
            <a:r>
              <a:rPr lang="en-US" spc="-10" dirty="0" err="1">
                <a:latin typeface="Arial"/>
                <a:cs typeface="Arial"/>
              </a:rPr>
              <a:t>m</a:t>
            </a:r>
            <a:r>
              <a:rPr lang="en-US" dirty="0" err="1">
                <a:latin typeface="Arial"/>
                <a:cs typeface="Arial"/>
              </a:rPr>
              <a:t>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rm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pPr marL="384978" lvl="1" indent="0">
              <a:buNone/>
            </a:pPr>
            <a:r>
              <a:rPr lang="en-US" dirty="0">
                <a:latin typeface="Adobe Caslon Pro"/>
                <a:cs typeface="Adobe Caslon Pro"/>
              </a:rPr>
              <a:t>while($row = $</a:t>
            </a:r>
            <a:r>
              <a:rPr lang="en-US" dirty="0" err="1">
                <a:latin typeface="Adobe Caslon Pro"/>
                <a:cs typeface="Adobe Caslon Pro"/>
              </a:rPr>
              <a:t>pstmt</a:t>
            </a:r>
            <a:r>
              <a:rPr lang="en-US" dirty="0">
                <a:latin typeface="Adobe Caslon Pro"/>
                <a:cs typeface="Adobe Caslon Pro"/>
              </a:rPr>
              <a:t>-&gt;fetch()) {</a:t>
            </a:r>
          </a:p>
          <a:p>
            <a:pPr marL="384978" lvl="1" indent="0">
              <a:buNone/>
            </a:pPr>
            <a:r>
              <a:rPr lang="en-US" dirty="0">
                <a:latin typeface="Adobe Caslon Pro"/>
                <a:cs typeface="Adobe Caslon Pro"/>
              </a:rPr>
              <a:t>   </a:t>
            </a:r>
            <a:r>
              <a:rPr lang="en-US" dirty="0" err="1">
                <a:latin typeface="Adobe Caslon Pro"/>
                <a:cs typeface="Adobe Caslon Pro"/>
              </a:rPr>
              <a:t>print_r</a:t>
            </a:r>
            <a:r>
              <a:rPr lang="en-US" dirty="0">
                <a:latin typeface="Adobe Caslon Pro"/>
                <a:cs typeface="Adobe Caslon Pro"/>
              </a:rPr>
              <a:t>($row);</a:t>
            </a:r>
          </a:p>
          <a:p>
            <a:pPr marL="384978" lvl="1" indent="0"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95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ep</a:t>
            </a:r>
            <a:r>
              <a:rPr sz="4400" spc="-10" dirty="0">
                <a:latin typeface="Arial"/>
                <a:cs typeface="Arial"/>
              </a:rPr>
              <a:t>a</a:t>
            </a:r>
            <a:r>
              <a:rPr sz="4400" spc="0" dirty="0">
                <a:latin typeface="Arial"/>
                <a:cs typeface="Arial"/>
              </a:rPr>
              <a:t>red 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12700" indent="0">
              <a:spcBef>
                <a:spcPts val="0"/>
              </a:spcBef>
              <a:buNone/>
            </a:pPr>
            <a:r>
              <a:rPr sz="2400" dirty="0">
                <a:latin typeface="Adobe Caslon Pro"/>
                <a:cs typeface="Arial"/>
              </a:rPr>
              <a:t>$sql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=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'S</a:t>
            </a:r>
            <a:r>
              <a:rPr sz="2400" spc="-5" dirty="0">
                <a:latin typeface="Adobe Caslon Pro"/>
                <a:cs typeface="Arial"/>
              </a:rPr>
              <a:t>E</a:t>
            </a:r>
            <a:r>
              <a:rPr sz="2400" spc="0" dirty="0">
                <a:latin typeface="Adobe Caslon Pro"/>
                <a:cs typeface="Arial"/>
              </a:rPr>
              <a:t>LECT</a:t>
            </a:r>
            <a:r>
              <a:rPr sz="2400" spc="-6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fn</a:t>
            </a:r>
            <a:r>
              <a:rPr sz="2400" spc="-15" dirty="0">
                <a:latin typeface="Adobe Caslon Pro"/>
                <a:cs typeface="Arial"/>
              </a:rPr>
              <a:t>a</a:t>
            </a:r>
            <a:r>
              <a:rPr sz="2400" spc="0" dirty="0">
                <a:latin typeface="Adobe Caslon Pro"/>
                <a:cs typeface="Arial"/>
              </a:rPr>
              <a:t>m</a:t>
            </a:r>
            <a:r>
              <a:rPr sz="2400" spc="-15" dirty="0">
                <a:latin typeface="Adobe Caslon Pro"/>
                <a:cs typeface="Arial"/>
              </a:rPr>
              <a:t>e</a:t>
            </a:r>
            <a:r>
              <a:rPr sz="2400" spc="0" dirty="0">
                <a:latin typeface="Adobe Caslon Pro"/>
                <a:cs typeface="Arial"/>
              </a:rPr>
              <a:t>,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l</a:t>
            </a:r>
            <a:r>
              <a:rPr sz="2400" spc="-15" dirty="0">
                <a:latin typeface="Adobe Caslon Pro"/>
                <a:cs typeface="Arial"/>
              </a:rPr>
              <a:t>n</a:t>
            </a:r>
            <a:r>
              <a:rPr sz="2400" spc="0" dirty="0">
                <a:latin typeface="Adobe Caslon Pro"/>
                <a:cs typeface="Arial"/>
              </a:rPr>
              <a:t>a</a:t>
            </a:r>
            <a:r>
              <a:rPr sz="2400" spc="-10" dirty="0">
                <a:latin typeface="Adobe Caslon Pro"/>
                <a:cs typeface="Arial"/>
              </a:rPr>
              <a:t>m</a:t>
            </a:r>
            <a:r>
              <a:rPr sz="2400" spc="0" dirty="0">
                <a:latin typeface="Adobe Caslon Pro"/>
                <a:cs typeface="Arial"/>
              </a:rPr>
              <a:t>e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-10" dirty="0">
                <a:latin typeface="Adobe Caslon Pro"/>
                <a:cs typeface="Arial"/>
              </a:rPr>
              <a:t>F</a:t>
            </a:r>
            <a:r>
              <a:rPr sz="2400" spc="5" dirty="0">
                <a:latin typeface="Adobe Caslon Pro"/>
                <a:cs typeface="Arial"/>
              </a:rPr>
              <a:t>R</a:t>
            </a:r>
            <a:r>
              <a:rPr sz="2400" spc="0" dirty="0">
                <a:latin typeface="Adobe Caslon Pro"/>
                <a:cs typeface="Arial"/>
              </a:rPr>
              <a:t>OM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stu</a:t>
            </a:r>
            <a:r>
              <a:rPr sz="2400" spc="-15" dirty="0">
                <a:latin typeface="Adobe Caslon Pro"/>
                <a:cs typeface="Arial"/>
              </a:rPr>
              <a:t>d</a:t>
            </a:r>
            <a:r>
              <a:rPr sz="2400" spc="0" dirty="0">
                <a:latin typeface="Adobe Caslon Pro"/>
                <a:cs typeface="Arial"/>
              </a:rPr>
              <a:t>en</a:t>
            </a:r>
            <a:r>
              <a:rPr sz="2400" spc="-10" dirty="0">
                <a:latin typeface="Adobe Caslon Pro"/>
                <a:cs typeface="Arial"/>
              </a:rPr>
              <a:t>t</a:t>
            </a:r>
            <a:r>
              <a:rPr sz="2400" spc="0" dirty="0">
                <a:latin typeface="Adobe Caslon Pro"/>
                <a:cs typeface="Arial"/>
              </a:rPr>
              <a:t>s WHERE </a:t>
            </a:r>
            <a:r>
              <a:rPr sz="2400" spc="-10" dirty="0">
                <a:latin typeface="Adobe Caslon Pro"/>
                <a:cs typeface="Arial"/>
              </a:rPr>
              <a:t>r</a:t>
            </a:r>
            <a:r>
              <a:rPr sz="2400" spc="0" dirty="0">
                <a:latin typeface="Adobe Caslon Pro"/>
                <a:cs typeface="Arial"/>
              </a:rPr>
              <a:t>in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=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-10" dirty="0">
                <a:latin typeface="Adobe Caslon Pro"/>
                <a:cs typeface="Arial"/>
              </a:rPr>
              <a:t>:</a:t>
            </a:r>
            <a:r>
              <a:rPr lang="en-US" sz="2400" spc="-10" dirty="0" err="1">
                <a:latin typeface="Adobe Caslon Pro"/>
                <a:cs typeface="Arial"/>
              </a:rPr>
              <a:t>a</a:t>
            </a:r>
            <a:r>
              <a:rPr sz="2400" spc="0" dirty="0" err="1">
                <a:latin typeface="Adobe Caslon Pro"/>
                <a:cs typeface="Arial"/>
              </a:rPr>
              <a:t>rin</a:t>
            </a:r>
            <a:r>
              <a:rPr sz="2400" spc="0" dirty="0">
                <a:latin typeface="Adobe Caslon Pro"/>
                <a:cs typeface="Arial"/>
              </a:rPr>
              <a:t>';</a:t>
            </a:r>
            <a:endParaRPr sz="24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dirty="0">
                <a:latin typeface="Adobe Caslon Pro"/>
                <a:cs typeface="Arial"/>
              </a:rPr>
              <a:t>$</a:t>
            </a:r>
            <a:r>
              <a:rPr lang="en-US" sz="2400" dirty="0">
                <a:latin typeface="Adobe Caslon Pro"/>
                <a:cs typeface="Arial"/>
              </a:rPr>
              <a:t>p</a:t>
            </a:r>
            <a:r>
              <a:rPr sz="2400" dirty="0">
                <a:latin typeface="Adobe Caslon Pro"/>
                <a:cs typeface="Arial"/>
              </a:rPr>
              <a:t>stmt</a:t>
            </a:r>
            <a:r>
              <a:rPr sz="2400" spc="-1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=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$</a:t>
            </a:r>
            <a:r>
              <a:rPr sz="2400" spc="-15" dirty="0">
                <a:latin typeface="Adobe Caslon Pro"/>
                <a:cs typeface="Arial"/>
              </a:rPr>
              <a:t>d</a:t>
            </a:r>
            <a:r>
              <a:rPr sz="2400" spc="0" dirty="0">
                <a:latin typeface="Adobe Caslon Pro"/>
                <a:cs typeface="Arial"/>
              </a:rPr>
              <a:t>b</a:t>
            </a:r>
            <a:r>
              <a:rPr sz="2400" spc="5" dirty="0">
                <a:latin typeface="Adobe Caslon Pro"/>
                <a:cs typeface="Arial"/>
              </a:rPr>
              <a:t>c</a:t>
            </a:r>
            <a:r>
              <a:rPr sz="2400" spc="-10" dirty="0">
                <a:latin typeface="Adobe Caslon Pro"/>
                <a:cs typeface="Arial"/>
              </a:rPr>
              <a:t>o</a:t>
            </a:r>
            <a:r>
              <a:rPr sz="2400" spc="0" dirty="0">
                <a:latin typeface="Adobe Caslon Pro"/>
                <a:cs typeface="Arial"/>
              </a:rPr>
              <a:t>nn</a:t>
            </a:r>
            <a:r>
              <a:rPr sz="2400" spc="-10" dirty="0">
                <a:latin typeface="Adobe Caslon Pro"/>
                <a:cs typeface="Arial"/>
              </a:rPr>
              <a:t>-</a:t>
            </a:r>
            <a:r>
              <a:rPr sz="2400" spc="5" dirty="0">
                <a:latin typeface="Adobe Caslon Pro"/>
                <a:cs typeface="Arial"/>
              </a:rPr>
              <a:t>&gt;</a:t>
            </a:r>
            <a:r>
              <a:rPr sz="2400" spc="-10" dirty="0">
                <a:latin typeface="Adobe Caslon Pro"/>
                <a:cs typeface="Arial"/>
              </a:rPr>
              <a:t>p</a:t>
            </a:r>
            <a:r>
              <a:rPr sz="2400" spc="0" dirty="0">
                <a:latin typeface="Adobe Caslon Pro"/>
                <a:cs typeface="Arial"/>
              </a:rPr>
              <a:t>re</a:t>
            </a:r>
            <a:r>
              <a:rPr sz="2400" spc="-15" dirty="0">
                <a:latin typeface="Adobe Caslon Pro"/>
                <a:cs typeface="Arial"/>
              </a:rPr>
              <a:t>p</a:t>
            </a:r>
            <a:r>
              <a:rPr sz="2400" spc="0" dirty="0">
                <a:latin typeface="Adobe Caslon Pro"/>
                <a:cs typeface="Arial"/>
              </a:rPr>
              <a:t>ar</a:t>
            </a:r>
            <a:r>
              <a:rPr sz="2400" spc="-15" dirty="0">
                <a:latin typeface="Adobe Caslon Pro"/>
                <a:cs typeface="Arial"/>
              </a:rPr>
              <a:t>e</a:t>
            </a:r>
            <a:r>
              <a:rPr sz="2400" spc="0" dirty="0">
                <a:latin typeface="Adobe Caslon Pro"/>
                <a:cs typeface="Arial"/>
              </a:rPr>
              <a:t>($sql);</a:t>
            </a:r>
            <a:endParaRPr lang="en-US" sz="2400" spc="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sz="24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dirty="0">
                <a:latin typeface="Adobe Caslon Pro"/>
                <a:cs typeface="Arial"/>
              </a:rPr>
              <a:t>$</a:t>
            </a:r>
            <a:r>
              <a:rPr lang="en-US" sz="2400" dirty="0">
                <a:latin typeface="Adobe Caslon Pro"/>
                <a:cs typeface="Arial"/>
              </a:rPr>
              <a:t>p</a:t>
            </a:r>
            <a:r>
              <a:rPr sz="2400" dirty="0">
                <a:latin typeface="Adobe Caslon Pro"/>
                <a:cs typeface="Arial"/>
              </a:rPr>
              <a:t>stm</a:t>
            </a:r>
            <a:r>
              <a:rPr sz="2400" spc="-15" dirty="0">
                <a:latin typeface="Adobe Caslon Pro"/>
                <a:cs typeface="Arial"/>
              </a:rPr>
              <a:t>t</a:t>
            </a:r>
            <a:r>
              <a:rPr sz="2400" spc="0" dirty="0">
                <a:latin typeface="Adobe Caslon Pro"/>
                <a:cs typeface="Arial"/>
              </a:rPr>
              <a:t>-&gt;execut</a:t>
            </a:r>
            <a:r>
              <a:rPr sz="2400" spc="-15" dirty="0">
                <a:latin typeface="Adobe Caslon Pro"/>
                <a:cs typeface="Arial"/>
              </a:rPr>
              <a:t>e</a:t>
            </a:r>
            <a:r>
              <a:rPr sz="2400" spc="0" dirty="0">
                <a:latin typeface="Adobe Caslon Pro"/>
                <a:cs typeface="Arial"/>
              </a:rPr>
              <a:t>(a</a:t>
            </a:r>
            <a:r>
              <a:rPr sz="2400" spc="-10" dirty="0">
                <a:latin typeface="Adobe Caslon Pro"/>
                <a:cs typeface="Arial"/>
              </a:rPr>
              <a:t>r</a:t>
            </a:r>
            <a:r>
              <a:rPr sz="2400" spc="0" dirty="0">
                <a:latin typeface="Adobe Caslon Pro"/>
                <a:cs typeface="Arial"/>
              </a:rPr>
              <a:t>ra</a:t>
            </a:r>
            <a:r>
              <a:rPr sz="2400" spc="5" dirty="0">
                <a:latin typeface="Adobe Caslon Pro"/>
                <a:cs typeface="Arial"/>
              </a:rPr>
              <a:t>y</a:t>
            </a:r>
            <a:r>
              <a:rPr sz="2400" spc="0" dirty="0">
                <a:latin typeface="Adobe Caslon Pro"/>
                <a:cs typeface="Arial"/>
              </a:rPr>
              <a:t>('</a:t>
            </a:r>
            <a:r>
              <a:rPr sz="2400" spc="-15" dirty="0">
                <a:latin typeface="Adobe Caslon Pro"/>
                <a:cs typeface="Arial"/>
              </a:rPr>
              <a:t>:</a:t>
            </a:r>
            <a:r>
              <a:rPr sz="2400" spc="0" dirty="0">
                <a:latin typeface="Adobe Caslon Pro"/>
                <a:cs typeface="Arial"/>
              </a:rPr>
              <a:t>rin'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=&gt;</a:t>
            </a:r>
            <a:r>
              <a:rPr sz="2400" spc="-10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1</a:t>
            </a:r>
            <a:r>
              <a:rPr sz="2400" spc="-15" dirty="0">
                <a:latin typeface="Adobe Caslon Pro"/>
                <a:cs typeface="Arial"/>
              </a:rPr>
              <a:t>2</a:t>
            </a:r>
            <a:r>
              <a:rPr sz="2400" spc="0" dirty="0">
                <a:latin typeface="Adobe Caslon Pro"/>
                <a:cs typeface="Arial"/>
              </a:rPr>
              <a:t>3</a:t>
            </a:r>
            <a:r>
              <a:rPr sz="2400" spc="-15" dirty="0">
                <a:latin typeface="Adobe Caslon Pro"/>
                <a:cs typeface="Arial"/>
              </a:rPr>
              <a:t>4</a:t>
            </a:r>
            <a:r>
              <a:rPr sz="2400" spc="0" dirty="0">
                <a:latin typeface="Adobe Caslon Pro"/>
                <a:cs typeface="Arial"/>
              </a:rPr>
              <a:t>5</a:t>
            </a:r>
            <a:r>
              <a:rPr sz="2400" spc="-15" dirty="0">
                <a:latin typeface="Adobe Caslon Pro"/>
                <a:cs typeface="Arial"/>
              </a:rPr>
              <a:t>6</a:t>
            </a:r>
            <a:r>
              <a:rPr sz="2400" spc="0" dirty="0">
                <a:latin typeface="Adobe Caslon Pro"/>
                <a:cs typeface="Arial"/>
              </a:rPr>
              <a:t>78</a:t>
            </a:r>
            <a:r>
              <a:rPr sz="2400" spc="-15" dirty="0">
                <a:latin typeface="Adobe Caslon Pro"/>
                <a:cs typeface="Arial"/>
              </a:rPr>
              <a:t>9</a:t>
            </a:r>
            <a:r>
              <a:rPr sz="2400" spc="0" dirty="0">
                <a:latin typeface="Adobe Caslon Pro"/>
                <a:cs typeface="Arial"/>
              </a:rPr>
              <a:t>));</a:t>
            </a:r>
            <a:endParaRPr sz="24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dirty="0">
                <a:latin typeface="Adobe Caslon Pro"/>
                <a:cs typeface="Arial"/>
              </a:rPr>
              <a:t>$s1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0" dirty="0">
                <a:latin typeface="Adobe Caslon Pro"/>
                <a:cs typeface="Arial"/>
              </a:rPr>
              <a:t>=</a:t>
            </a:r>
            <a:r>
              <a:rPr sz="2400" spc="-5" dirty="0">
                <a:latin typeface="Adobe Caslon Pro"/>
                <a:cs typeface="Arial"/>
              </a:rPr>
              <a:t> </a:t>
            </a:r>
            <a:r>
              <a:rPr sz="2400" spc="-10" dirty="0">
                <a:latin typeface="Adobe Caslon Pro"/>
                <a:cs typeface="Arial"/>
              </a:rPr>
              <a:t>$</a:t>
            </a:r>
            <a:r>
              <a:rPr lang="en-US" sz="2400" spc="-10" dirty="0">
                <a:latin typeface="Adobe Caslon Pro"/>
                <a:cs typeface="Arial"/>
              </a:rPr>
              <a:t>p</a:t>
            </a:r>
            <a:r>
              <a:rPr sz="2400" spc="5" dirty="0">
                <a:latin typeface="Adobe Caslon Pro"/>
                <a:cs typeface="Arial"/>
              </a:rPr>
              <a:t>s</a:t>
            </a:r>
            <a:r>
              <a:rPr sz="2400" spc="0" dirty="0">
                <a:latin typeface="Adobe Caslon Pro"/>
                <a:cs typeface="Arial"/>
              </a:rPr>
              <a:t>t</a:t>
            </a:r>
            <a:r>
              <a:rPr sz="2400" spc="-10" dirty="0">
                <a:latin typeface="Adobe Caslon Pro"/>
                <a:cs typeface="Arial"/>
              </a:rPr>
              <a:t>m</a:t>
            </a:r>
            <a:r>
              <a:rPr sz="2400" spc="0" dirty="0">
                <a:latin typeface="Adobe Caslon Pro"/>
                <a:cs typeface="Arial"/>
              </a:rPr>
              <a:t>t-&gt;fetchAll();</a:t>
            </a:r>
            <a:endParaRPr sz="2400" dirty="0">
              <a:latin typeface="Adobe Caslon Pro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sz="3200" dirty="0">
                <a:latin typeface="Arial"/>
                <a:cs typeface="Arial"/>
              </a:rPr>
              <a:t>//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We can r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lang="en-US" sz="3200" spc="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sa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at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nt</a:t>
            </a:r>
            <a:r>
              <a:rPr lang="en-US" sz="3200" spc="0" dirty="0"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800" dirty="0">
                <a:latin typeface="Adobe Caslon Pro"/>
                <a:cs typeface="Arial"/>
              </a:rPr>
              <a:t>$</a:t>
            </a:r>
            <a:r>
              <a:rPr lang="en-US" sz="2800" dirty="0">
                <a:latin typeface="Adobe Caslon Pro"/>
                <a:cs typeface="Arial"/>
              </a:rPr>
              <a:t>p</a:t>
            </a:r>
            <a:r>
              <a:rPr sz="2800" dirty="0">
                <a:latin typeface="Adobe Caslon Pro"/>
                <a:cs typeface="Arial"/>
              </a:rPr>
              <a:t>stm</a:t>
            </a:r>
            <a:r>
              <a:rPr sz="2800" spc="-15" dirty="0">
                <a:latin typeface="Adobe Caslon Pro"/>
                <a:cs typeface="Arial"/>
              </a:rPr>
              <a:t>t</a:t>
            </a:r>
            <a:r>
              <a:rPr sz="2800" spc="0" dirty="0">
                <a:latin typeface="Adobe Caslon Pro"/>
                <a:cs typeface="Arial"/>
              </a:rPr>
              <a:t>-&gt;execut</a:t>
            </a:r>
            <a:r>
              <a:rPr sz="2800" spc="-15" dirty="0">
                <a:latin typeface="Adobe Caslon Pro"/>
                <a:cs typeface="Arial"/>
              </a:rPr>
              <a:t>e</a:t>
            </a:r>
            <a:r>
              <a:rPr sz="2800" spc="0" dirty="0">
                <a:latin typeface="Adobe Caslon Pro"/>
                <a:cs typeface="Arial"/>
              </a:rPr>
              <a:t>(a</a:t>
            </a:r>
            <a:r>
              <a:rPr sz="2800" spc="-10" dirty="0">
                <a:latin typeface="Adobe Caslon Pro"/>
                <a:cs typeface="Arial"/>
              </a:rPr>
              <a:t>r</a:t>
            </a:r>
            <a:r>
              <a:rPr sz="2800" spc="0" dirty="0">
                <a:latin typeface="Adobe Caslon Pro"/>
                <a:cs typeface="Arial"/>
              </a:rPr>
              <a:t>ra</a:t>
            </a:r>
            <a:r>
              <a:rPr sz="2800" spc="5" dirty="0">
                <a:latin typeface="Adobe Caslon Pro"/>
                <a:cs typeface="Arial"/>
              </a:rPr>
              <a:t>y</a:t>
            </a:r>
            <a:r>
              <a:rPr sz="2800" spc="0" dirty="0">
                <a:latin typeface="Adobe Caslon Pro"/>
                <a:cs typeface="Arial"/>
              </a:rPr>
              <a:t>('</a:t>
            </a:r>
            <a:r>
              <a:rPr sz="2800" spc="-15" dirty="0">
                <a:latin typeface="Adobe Caslon Pro"/>
                <a:cs typeface="Arial"/>
              </a:rPr>
              <a:t>:</a:t>
            </a:r>
            <a:r>
              <a:rPr sz="2800" spc="0" dirty="0">
                <a:latin typeface="Adobe Caslon Pro"/>
                <a:cs typeface="Arial"/>
              </a:rPr>
              <a:t>rin'</a:t>
            </a:r>
            <a:r>
              <a:rPr sz="2800" spc="-5" dirty="0">
                <a:latin typeface="Adobe Caslon Pro"/>
                <a:cs typeface="Arial"/>
              </a:rPr>
              <a:t> </a:t>
            </a:r>
            <a:r>
              <a:rPr sz="2800" spc="0" dirty="0">
                <a:latin typeface="Adobe Caslon Pro"/>
                <a:cs typeface="Arial"/>
              </a:rPr>
              <a:t>=&gt;</a:t>
            </a:r>
            <a:r>
              <a:rPr sz="2800" spc="-10" dirty="0">
                <a:latin typeface="Adobe Caslon Pro"/>
                <a:cs typeface="Arial"/>
              </a:rPr>
              <a:t> </a:t>
            </a:r>
            <a:r>
              <a:rPr sz="2800" spc="0" dirty="0">
                <a:latin typeface="Adobe Caslon Pro"/>
                <a:cs typeface="Arial"/>
              </a:rPr>
              <a:t>9</a:t>
            </a:r>
            <a:r>
              <a:rPr sz="2800" spc="-15" dirty="0">
                <a:latin typeface="Adobe Caslon Pro"/>
                <a:cs typeface="Arial"/>
              </a:rPr>
              <a:t>8</a:t>
            </a:r>
            <a:r>
              <a:rPr sz="2800" spc="0" dirty="0">
                <a:latin typeface="Adobe Caslon Pro"/>
                <a:cs typeface="Arial"/>
              </a:rPr>
              <a:t>7</a:t>
            </a:r>
            <a:r>
              <a:rPr sz="2800" spc="-15" dirty="0">
                <a:latin typeface="Adobe Caslon Pro"/>
                <a:cs typeface="Arial"/>
              </a:rPr>
              <a:t>6</a:t>
            </a:r>
            <a:r>
              <a:rPr sz="2800" spc="0" dirty="0">
                <a:latin typeface="Adobe Caslon Pro"/>
                <a:cs typeface="Arial"/>
              </a:rPr>
              <a:t>5</a:t>
            </a:r>
            <a:r>
              <a:rPr sz="2800" spc="-15" dirty="0">
                <a:latin typeface="Adobe Caslon Pro"/>
                <a:cs typeface="Arial"/>
              </a:rPr>
              <a:t>4</a:t>
            </a:r>
            <a:r>
              <a:rPr sz="2800" spc="0" dirty="0">
                <a:latin typeface="Adobe Caslon Pro"/>
                <a:cs typeface="Arial"/>
              </a:rPr>
              <a:t>32</a:t>
            </a:r>
            <a:r>
              <a:rPr sz="2800" spc="-15" dirty="0">
                <a:latin typeface="Adobe Caslon Pro"/>
                <a:cs typeface="Arial"/>
              </a:rPr>
              <a:t>1</a:t>
            </a:r>
            <a:r>
              <a:rPr sz="2800" spc="0" dirty="0">
                <a:latin typeface="Adobe Caslon Pro"/>
                <a:cs typeface="Arial"/>
              </a:rPr>
              <a:t>));</a:t>
            </a:r>
            <a:endParaRPr sz="28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800" dirty="0">
                <a:latin typeface="Adobe Caslon Pro"/>
                <a:cs typeface="Arial"/>
              </a:rPr>
              <a:t>$s2</a:t>
            </a:r>
            <a:r>
              <a:rPr sz="2800" spc="-5" dirty="0">
                <a:latin typeface="Adobe Caslon Pro"/>
                <a:cs typeface="Arial"/>
              </a:rPr>
              <a:t> </a:t>
            </a:r>
            <a:r>
              <a:rPr sz="2800" spc="0" dirty="0">
                <a:latin typeface="Adobe Caslon Pro"/>
                <a:cs typeface="Arial"/>
              </a:rPr>
              <a:t>=</a:t>
            </a:r>
            <a:r>
              <a:rPr sz="2800" spc="-5" dirty="0">
                <a:latin typeface="Adobe Caslon Pro"/>
                <a:cs typeface="Arial"/>
              </a:rPr>
              <a:t> </a:t>
            </a:r>
            <a:r>
              <a:rPr sz="2800" spc="-10" dirty="0">
                <a:latin typeface="Adobe Caslon Pro"/>
                <a:cs typeface="Arial"/>
              </a:rPr>
              <a:t>$</a:t>
            </a:r>
            <a:r>
              <a:rPr lang="en-US" sz="2800" spc="-10" dirty="0">
                <a:latin typeface="Adobe Caslon Pro"/>
                <a:cs typeface="Arial"/>
              </a:rPr>
              <a:t>p</a:t>
            </a:r>
            <a:r>
              <a:rPr sz="2800" spc="5" dirty="0">
                <a:latin typeface="Adobe Caslon Pro"/>
                <a:cs typeface="Arial"/>
              </a:rPr>
              <a:t>s</a:t>
            </a:r>
            <a:r>
              <a:rPr sz="2800" spc="0" dirty="0">
                <a:latin typeface="Adobe Caslon Pro"/>
                <a:cs typeface="Arial"/>
              </a:rPr>
              <a:t>t</a:t>
            </a:r>
            <a:r>
              <a:rPr sz="2800" spc="-10" dirty="0">
                <a:latin typeface="Adobe Caslon Pro"/>
                <a:cs typeface="Arial"/>
              </a:rPr>
              <a:t>m</a:t>
            </a:r>
            <a:r>
              <a:rPr sz="2800" spc="0" dirty="0">
                <a:latin typeface="Adobe Caslon Pro"/>
                <a:cs typeface="Arial"/>
              </a:rPr>
              <a:t>t-&gt;fetchAll();</a:t>
            </a:r>
            <a:endParaRPr sz="2800" dirty="0">
              <a:latin typeface="Adobe Caslon Pro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&lt;code=“</a:t>
            </a:r>
            <a:r>
              <a:rPr lang="en-US" sz="4400" dirty="0" err="1"/>
              <a:t>pdo-prepstmt</a:t>
            </a:r>
            <a:r>
              <a:rPr lang="en-US" sz="4400" dirty="0"/>
              <a:t>”&gt;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modify “</a:t>
            </a:r>
            <a:r>
              <a:rPr lang="en-US" dirty="0" err="1"/>
              <a:t>pdo</a:t>
            </a:r>
            <a:r>
              <a:rPr lang="en-US" dirty="0"/>
              <a:t>-query” to use a prepared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54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&lt;code=“</a:t>
            </a:r>
            <a:r>
              <a:rPr lang="en-US" sz="4400" dirty="0" err="1"/>
              <a:t>pdo-prepstmtfromget</a:t>
            </a:r>
            <a:r>
              <a:rPr lang="en-US" sz="4400" dirty="0"/>
              <a:t>”&gt;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Lets modify the last script to accept a query from the URL, </a:t>
            </a:r>
            <a:r>
              <a:rPr lang="en-US" dirty="0" err="1"/>
              <a:t>ie</a:t>
            </a:r>
            <a:r>
              <a:rPr lang="en-US" dirty="0"/>
              <a:t> .../</a:t>
            </a:r>
            <a:r>
              <a:rPr lang="en-US" dirty="0" err="1"/>
              <a:t>project.php?lname</a:t>
            </a:r>
            <a:r>
              <a:rPr lang="en-US" dirty="0"/>
              <a:t>=smith</a:t>
            </a:r>
          </a:p>
          <a:p>
            <a:r>
              <a:rPr lang="en-US" dirty="0"/>
              <a:t>And bind that to a prepared statement to output the record for that user.</a:t>
            </a:r>
          </a:p>
          <a:p>
            <a:r>
              <a:rPr lang="en-US" dirty="0" err="1"/>
              <a:t>isset</a:t>
            </a:r>
            <a:r>
              <a:rPr lang="en-US" dirty="0"/>
              <a:t>([‘</a:t>
            </a:r>
            <a:r>
              <a:rPr lang="en-US" dirty="0" err="1"/>
              <a:t>lname</a:t>
            </a:r>
            <a:r>
              <a:rPr lang="en-US" dirty="0"/>
              <a:t>’]) will be helpful</a:t>
            </a:r>
          </a:p>
          <a:p>
            <a:r>
              <a:rPr lang="en-US" dirty="0"/>
              <a:t>Use </a:t>
            </a:r>
            <a:r>
              <a:rPr lang="en-US" dirty="0" err="1"/>
              <a:t>print_r</a:t>
            </a:r>
            <a:r>
              <a:rPr lang="en-US" dirty="0"/>
              <a:t>() and </a:t>
            </a:r>
            <a:r>
              <a:rPr lang="en-US" dirty="0" err="1"/>
              <a:t>var_dump</a:t>
            </a:r>
            <a:r>
              <a:rPr lang="en-US" dirty="0"/>
              <a:t>() to see the structure of the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76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Persistence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track state for each individual user between requests?</a:t>
            </a:r>
          </a:p>
          <a:p>
            <a:r>
              <a:rPr lang="en-US" dirty="0"/>
              <a:t>How do we tell them apart from each other? The answer: </a:t>
            </a:r>
            <a:r>
              <a:rPr lang="en-US" b="1" dirty="0"/>
              <a:t>Sessions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H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w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Sess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ns </a:t>
            </a:r>
            <a:r>
              <a:rPr sz="4400" spc="-85" dirty="0">
                <a:latin typeface="Arial"/>
                <a:cs typeface="Arial"/>
              </a:rPr>
              <a:t>W</a:t>
            </a:r>
            <a:r>
              <a:rPr sz="4400" spc="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k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>
              <a:lnSpc>
                <a:spcPts val="3540"/>
              </a:lnSpc>
            </a:pPr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ll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5" dirty="0" err="1">
                <a:latin typeface="Arial"/>
                <a:cs typeface="Arial"/>
              </a:rPr>
              <a:t>n_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0" dirty="0" err="1">
                <a:latin typeface="Arial"/>
                <a:cs typeface="Arial"/>
              </a:rPr>
              <a:t>r</a:t>
            </a:r>
            <a:r>
              <a:rPr lang="en-US" sz="2800" dirty="0" err="1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ir</a:t>
            </a:r>
            <a:r>
              <a:rPr lang="en-US" sz="2800" spc="-10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tim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, PHP 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ea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ue</a:t>
            </a:r>
            <a:r>
              <a:rPr lang="en-US" sz="2800" spc="35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S</a:t>
            </a:r>
            <a:r>
              <a:rPr lang="en-US" sz="2800" i="1" spc="-10" dirty="0" err="1">
                <a:latin typeface="Arial"/>
                <a:cs typeface="Arial"/>
              </a:rPr>
              <a:t>e</a:t>
            </a:r>
            <a:r>
              <a:rPr lang="en-US" sz="2800" i="1" dirty="0" err="1">
                <a:latin typeface="Arial"/>
                <a:cs typeface="Arial"/>
              </a:rPr>
              <a:t>s</a:t>
            </a:r>
            <a:r>
              <a:rPr lang="en-US" sz="2800" i="1" spc="-10" dirty="0" err="1">
                <a:latin typeface="Arial"/>
                <a:cs typeface="Arial"/>
              </a:rPr>
              <a:t>s</a:t>
            </a:r>
            <a:r>
              <a:rPr lang="en-US" sz="2800" i="1" dirty="0" err="1">
                <a:latin typeface="Arial"/>
                <a:cs typeface="Arial"/>
              </a:rPr>
              <a:t>i</a:t>
            </a:r>
            <a:r>
              <a:rPr lang="en-US" sz="2800" i="1" spc="-5" dirty="0" err="1">
                <a:latin typeface="Arial"/>
                <a:cs typeface="Arial"/>
              </a:rPr>
              <a:t>o</a:t>
            </a:r>
            <a:r>
              <a:rPr lang="en-US" sz="2800" i="1" dirty="0" err="1">
                <a:latin typeface="Arial"/>
                <a:cs typeface="Arial"/>
              </a:rPr>
              <a:t>n</a:t>
            </a:r>
            <a:r>
              <a:rPr lang="en-US" sz="2800" i="1" spc="-15" dirty="0" err="1">
                <a:latin typeface="Arial"/>
                <a:cs typeface="Arial"/>
              </a:rPr>
              <a:t>I</a:t>
            </a:r>
            <a:r>
              <a:rPr lang="en-US" sz="2800" i="1" spc="20" dirty="0" err="1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 </a:t>
            </a:r>
            <a:r>
              <a:rPr lang="en-US" sz="2800" spc="-1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ck 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k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e</a:t>
            </a:r>
            <a:endParaRPr lang="en-US" sz="1200" dirty="0"/>
          </a:p>
          <a:p>
            <a:pPr marL="12700" marR="123189">
              <a:lnSpc>
                <a:spcPts val="3540"/>
              </a:lnSpc>
            </a:pP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wr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tt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 to</a:t>
            </a:r>
            <a:r>
              <a:rPr lang="en-US" sz="2800" spc="-5" dirty="0">
                <a:latin typeface="Arial"/>
                <a:cs typeface="Arial"/>
              </a:rPr>
              <a:t> $_</a:t>
            </a:r>
            <a:r>
              <a:rPr lang="en-US" sz="2800" dirty="0">
                <a:latin typeface="Arial"/>
                <a:cs typeface="Arial"/>
              </a:rPr>
              <a:t>SESSI</a:t>
            </a:r>
            <a:r>
              <a:rPr lang="en-US" sz="2800" spc="-2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ed in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ile </a:t>
            </a:r>
            <a:r>
              <a:rPr lang="en-US" sz="2800" spc="-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ed </a:t>
            </a:r>
            <a:r>
              <a:rPr lang="en-US" sz="2800" spc="-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5" dirty="0" err="1">
                <a:latin typeface="Arial"/>
                <a:cs typeface="Arial"/>
              </a:rPr>
              <a:t>i</a:t>
            </a:r>
            <a:r>
              <a:rPr lang="en-US" sz="2800" dirty="0" err="1">
                <a:latin typeface="Arial"/>
                <a:cs typeface="Arial"/>
              </a:rPr>
              <a:t>o</a:t>
            </a:r>
            <a:r>
              <a:rPr lang="en-US" sz="2800" spc="-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.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0" dirty="0" err="1">
                <a:latin typeface="Arial"/>
                <a:cs typeface="Arial"/>
              </a:rPr>
              <a:t>v</a:t>
            </a:r>
            <a:r>
              <a:rPr lang="en-US" sz="2800" spc="-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5" dirty="0" err="1">
                <a:latin typeface="Arial"/>
                <a:cs typeface="Arial"/>
              </a:rPr>
              <a:t>p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 </a:t>
            </a:r>
            <a:r>
              <a:rPr lang="en-US" sz="2800" spc="-5" dirty="0" err="1">
                <a:latin typeface="Arial"/>
                <a:cs typeface="Arial"/>
              </a:rPr>
              <a:t>p</a:t>
            </a:r>
            <a:r>
              <a:rPr lang="en-US" sz="2800" dirty="0" err="1">
                <a:latin typeface="Arial"/>
                <a:cs typeface="Arial"/>
              </a:rPr>
              <a:t>h</a:t>
            </a:r>
            <a:r>
              <a:rPr lang="en-US" sz="2800" spc="-5" dirty="0" err="1">
                <a:latin typeface="Arial"/>
                <a:cs typeface="Arial"/>
              </a:rPr>
              <a:t>p</a:t>
            </a:r>
            <a:r>
              <a:rPr lang="en-US" sz="2800" dirty="0" err="1">
                <a:latin typeface="Arial"/>
                <a:cs typeface="Arial"/>
              </a:rPr>
              <a:t>.i</a:t>
            </a:r>
            <a:r>
              <a:rPr lang="en-US" sz="2800" spc="-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i</a:t>
            </a:r>
            <a:endParaRPr lang="en-US" sz="2800" dirty="0">
              <a:latin typeface="Arial"/>
              <a:cs typeface="Arial"/>
            </a:endParaRPr>
          </a:p>
          <a:p>
            <a:pPr marL="695162" lvl="2"/>
            <a:r>
              <a:rPr lang="en-US" dirty="0">
                <a:latin typeface="Arial"/>
                <a:cs typeface="Arial"/>
              </a:rPr>
              <a:t>Poss</a:t>
            </a:r>
            <a:r>
              <a:rPr lang="en-US" spc="-10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-10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ch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5" dirty="0">
                <a:latin typeface="Arial"/>
                <a:cs typeface="Arial"/>
              </a:rPr>
              <a:t>g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 way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ata</a:t>
            </a:r>
            <a:r>
              <a:rPr lang="en-US" spc="-10" dirty="0">
                <a:latin typeface="Arial"/>
                <a:cs typeface="Arial"/>
              </a:rPr>
              <a:t> 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sto</a:t>
            </a:r>
            <a:r>
              <a:rPr lang="en-US" spc="-10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ed</a:t>
            </a:r>
          </a:p>
          <a:p>
            <a:pPr marL="12700"/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ll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5" dirty="0" err="1">
                <a:latin typeface="Arial"/>
                <a:cs typeface="Arial"/>
              </a:rPr>
              <a:t>n_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0" dirty="0" err="1">
                <a:latin typeface="Arial"/>
                <a:cs typeface="Arial"/>
              </a:rPr>
              <a:t>r</a:t>
            </a:r>
            <a:r>
              <a:rPr lang="en-US" sz="2800" dirty="0" err="1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 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ks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35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S</a:t>
            </a:r>
            <a:r>
              <a:rPr lang="en-US" sz="2800" i="1" spc="-5" dirty="0" err="1">
                <a:latin typeface="Arial"/>
                <a:cs typeface="Arial"/>
              </a:rPr>
              <a:t>e</a:t>
            </a:r>
            <a:r>
              <a:rPr lang="en-US" sz="2800" i="1" spc="-10" dirty="0" err="1">
                <a:latin typeface="Arial"/>
                <a:cs typeface="Arial"/>
              </a:rPr>
              <a:t>ss</a:t>
            </a:r>
            <a:r>
              <a:rPr lang="en-US" sz="2800" i="1" dirty="0" err="1">
                <a:latin typeface="Arial"/>
                <a:cs typeface="Arial"/>
              </a:rPr>
              <a:t>io</a:t>
            </a:r>
            <a:r>
              <a:rPr lang="en-US" sz="2800" i="1" spc="-5" dirty="0" err="1">
                <a:latin typeface="Arial"/>
                <a:cs typeface="Arial"/>
              </a:rPr>
              <a:t>n</a:t>
            </a:r>
            <a:r>
              <a:rPr lang="en-US" sz="2800" i="1" dirty="0" err="1">
                <a:latin typeface="Arial"/>
                <a:cs typeface="Arial"/>
              </a:rPr>
              <a:t>ID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ie w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 wi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eq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.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si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d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ed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.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spc="-5" dirty="0" err="1">
                <a:latin typeface="Arial"/>
                <a:cs typeface="Arial"/>
              </a:rPr>
              <a:t>a</a:t>
            </a:r>
            <a:r>
              <a:rPr lang="en-US" sz="2800" dirty="0" err="1">
                <a:latin typeface="Arial"/>
                <a:cs typeface="Arial"/>
              </a:rPr>
              <a:t>v</a:t>
            </a:r>
            <a:r>
              <a:rPr lang="en-US" sz="2800" spc="-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5" dirty="0" err="1">
                <a:latin typeface="Arial"/>
                <a:cs typeface="Arial"/>
              </a:rPr>
              <a:t>pa</a:t>
            </a:r>
            <a:r>
              <a:rPr lang="en-US" sz="2800" dirty="0" err="1">
                <a:latin typeface="Arial"/>
                <a:cs typeface="Arial"/>
              </a:rPr>
              <a:t>th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123189">
              <a:lnSpc>
                <a:spcPts val="354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Sta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5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ing Sess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231775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Stored on server</a:t>
            </a:r>
          </a:p>
          <a:p>
            <a:pPr marL="12700" marR="231775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PHP engine sets cookie (session ID) on computer</a:t>
            </a:r>
          </a:p>
          <a:p>
            <a:pPr marL="12700" marR="231775">
              <a:lnSpc>
                <a:spcPts val="3590"/>
              </a:lnSpc>
            </a:pP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e</a:t>
            </a:r>
            <a:r>
              <a:rPr lang="en-US" sz="2800" spc="5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1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_star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25" dirty="0">
                <a:latin typeface="Arial"/>
                <a:cs typeface="Arial"/>
              </a:rPr>
              <a:t> </a:t>
            </a:r>
          </a:p>
          <a:p>
            <a:pPr marL="695162" marR="231775" lvl="2">
              <a:lnSpc>
                <a:spcPts val="3590"/>
              </a:lnSpc>
            </a:pPr>
            <a:r>
              <a:rPr lang="en-US" i="1" spc="5" dirty="0">
                <a:latin typeface="Arial"/>
                <a:cs typeface="Arial"/>
              </a:rPr>
              <a:t>c</a:t>
            </a:r>
            <a:r>
              <a:rPr lang="en-US" i="1" dirty="0">
                <a:latin typeface="Arial"/>
                <a:cs typeface="Arial"/>
              </a:rPr>
              <a:t>re</a:t>
            </a:r>
            <a:r>
              <a:rPr lang="en-US" i="1" spc="-15" dirty="0">
                <a:latin typeface="Arial"/>
                <a:cs typeface="Arial"/>
              </a:rPr>
              <a:t>a</a:t>
            </a:r>
            <a:r>
              <a:rPr lang="en-US" i="1" dirty="0">
                <a:latin typeface="Arial"/>
                <a:cs typeface="Arial"/>
              </a:rPr>
              <a:t>tes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new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ss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if n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spc="-1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ts,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and</a:t>
            </a:r>
            <a:r>
              <a:rPr lang="en-US" spc="15" dirty="0">
                <a:latin typeface="Arial"/>
                <a:cs typeface="Arial"/>
              </a:rPr>
              <a:t> </a:t>
            </a:r>
          </a:p>
          <a:p>
            <a:pPr marL="695162" marR="231775" lvl="2">
              <a:lnSpc>
                <a:spcPts val="3590"/>
              </a:lnSpc>
            </a:pPr>
            <a:r>
              <a:rPr lang="en-US" i="1" dirty="0">
                <a:latin typeface="Arial"/>
                <a:cs typeface="Arial"/>
              </a:rPr>
              <a:t>r</a:t>
            </a:r>
            <a:r>
              <a:rPr lang="en-US" i="1" spc="-15" dirty="0">
                <a:latin typeface="Arial"/>
                <a:cs typeface="Arial"/>
              </a:rPr>
              <a:t>e</a:t>
            </a:r>
            <a:r>
              <a:rPr lang="en-US" i="1" spc="5" dirty="0">
                <a:latin typeface="Arial"/>
                <a:cs typeface="Arial"/>
              </a:rPr>
              <a:t>s</a:t>
            </a:r>
            <a:r>
              <a:rPr lang="en-US" i="1" dirty="0">
                <a:latin typeface="Arial"/>
                <a:cs typeface="Arial"/>
              </a:rPr>
              <a:t>t</a:t>
            </a:r>
            <a:r>
              <a:rPr lang="en-US" i="1" spc="-15" dirty="0">
                <a:latin typeface="Arial"/>
                <a:cs typeface="Arial"/>
              </a:rPr>
              <a:t>o</a:t>
            </a:r>
            <a:r>
              <a:rPr lang="en-US" i="1" dirty="0">
                <a:latin typeface="Arial"/>
                <a:cs typeface="Arial"/>
              </a:rPr>
              <a:t>res</a:t>
            </a:r>
            <a:r>
              <a:rPr lang="en-US" i="1" spc="2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isting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es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if o</a:t>
            </a:r>
            <a:r>
              <a:rPr lang="en-US" spc="-1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spc="5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writ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ke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s 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$</a:t>
            </a:r>
            <a:r>
              <a:rPr lang="en-US" sz="2800" dirty="0">
                <a:latin typeface="Arial"/>
                <a:cs typeface="Arial"/>
              </a:rPr>
              <a:t>_S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&lt;code=“sessions”&gt;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script </a:t>
            </a:r>
          </a:p>
          <a:p>
            <a:r>
              <a:rPr lang="en-US" dirty="0"/>
              <a:t>Start a session</a:t>
            </a:r>
          </a:p>
          <a:p>
            <a:r>
              <a:rPr lang="en-US" dirty="0"/>
              <a:t>We want to tell if we have been here before. </a:t>
            </a:r>
          </a:p>
          <a:p>
            <a:pPr lvl="1"/>
            <a:r>
              <a:rPr lang="en-US" dirty="0"/>
              <a:t>If not – then lets start counting </a:t>
            </a:r>
          </a:p>
          <a:p>
            <a:pPr lvl="1"/>
            <a:r>
              <a:rPr lang="en-US" dirty="0"/>
              <a:t>If so, lets increment the number of times visited.</a:t>
            </a:r>
          </a:p>
          <a:p>
            <a:r>
              <a:rPr lang="en-US" dirty="0"/>
              <a:t>Output the number of times visited</a:t>
            </a:r>
          </a:p>
        </p:txBody>
      </p:sp>
    </p:spTree>
    <p:extLst>
      <p:ext uri="{BB962C8B-B14F-4D97-AF65-F5344CB8AC3E}">
        <p14:creationId xmlns:p14="http://schemas.microsoft.com/office/powerpoint/2010/main" val="109813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Selecting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Dat</a:t>
            </a: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0" dirty="0">
                <a:latin typeface="Arial"/>
                <a:cs typeface="Arial"/>
              </a:rPr>
              <a:t>bases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74700" y="1949450"/>
            <a:ext cx="8868843" cy="4785783"/>
          </a:xfrm>
        </p:spPr>
        <p:txBody>
          <a:bodyPr/>
          <a:lstStyle/>
          <a:p>
            <a:pPr marL="12700" marR="12700">
              <a:lnSpc>
                <a:spcPts val="3590"/>
              </a:lnSpc>
            </a:pP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ult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ple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tab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ay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er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spc="5" dirty="0">
                <a:latin typeface="Arial"/>
                <a:cs typeface="Arial"/>
              </a:rPr>
              <a:t>	U</a:t>
            </a:r>
            <a:r>
              <a:rPr lang="en-US" sz="2800" dirty="0">
                <a:latin typeface="Arial"/>
                <a:cs typeface="Arial"/>
              </a:rPr>
              <a:t>SE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i="1" spc="-10" dirty="0" err="1">
                <a:latin typeface="Arial"/>
                <a:cs typeface="Arial"/>
              </a:rPr>
              <a:t>d</a:t>
            </a:r>
            <a:r>
              <a:rPr lang="en-US" sz="2800" i="1" dirty="0" err="1">
                <a:latin typeface="Arial"/>
                <a:cs typeface="Arial"/>
              </a:rPr>
              <a:t>b</a:t>
            </a:r>
            <a:r>
              <a:rPr lang="en-US" sz="2800" i="1" spc="-15" dirty="0" err="1">
                <a:latin typeface="Arial"/>
                <a:cs typeface="Arial"/>
              </a:rPr>
              <a:t>n</a:t>
            </a:r>
            <a:r>
              <a:rPr lang="en-US" sz="2800" i="1" dirty="0" err="1">
                <a:latin typeface="Arial"/>
                <a:cs typeface="Arial"/>
              </a:rPr>
              <a:t>a</a:t>
            </a:r>
            <a:r>
              <a:rPr lang="en-US" sz="2800" i="1" spc="-10" dirty="0" err="1">
                <a:latin typeface="Arial"/>
                <a:cs typeface="Arial"/>
              </a:rPr>
              <a:t>m</a:t>
            </a:r>
            <a:r>
              <a:rPr lang="en-US" sz="2800" i="1" dirty="0" err="1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;</a:t>
            </a:r>
          </a:p>
          <a:p>
            <a:pPr marL="12700" marR="12700">
              <a:lnSpc>
                <a:spcPts val="3110"/>
              </a:lnSpc>
            </a:pPr>
            <a:r>
              <a:rPr lang="en-US" sz="2400" dirty="0">
                <a:latin typeface="Arial"/>
                <a:cs typeface="Arial"/>
              </a:rPr>
              <a:t>F</a:t>
            </a:r>
            <a:r>
              <a:rPr lang="en-US" sz="2400" spc="-1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 </a:t>
            </a:r>
            <a:r>
              <a:rPr lang="en-US" sz="2400" spc="-10" dirty="0">
                <a:latin typeface="Arial"/>
                <a:cs typeface="Arial"/>
              </a:rPr>
              <a:t>SQ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tate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en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s </a:t>
            </a:r>
            <a:r>
              <a:rPr lang="en-US" sz="2400" spc="-5" dirty="0">
                <a:latin typeface="Arial"/>
                <a:cs typeface="Arial"/>
              </a:rPr>
              <a:t>wi</a:t>
            </a:r>
            <a:r>
              <a:rPr lang="en-US" sz="2400" spc="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ope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te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n a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specif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c da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aba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-10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ano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her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U</a:t>
            </a:r>
            <a:r>
              <a:rPr lang="en-US" sz="2400" spc="-1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 state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ent 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nd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ates other</a:t>
            </a:r>
            <a:r>
              <a:rPr lang="en-US" sz="2400" spc="-15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se</a:t>
            </a:r>
          </a:p>
          <a:p>
            <a:pPr>
              <a:lnSpc>
                <a:spcPts val="1100"/>
              </a:lnSpc>
              <a:spcBef>
                <a:spcPts val="40"/>
              </a:spcBef>
            </a:pPr>
            <a:endParaRPr lang="en-US" sz="1050" dirty="0"/>
          </a:p>
          <a:p>
            <a:pPr marL="12700" marR="621030">
              <a:lnSpc>
                <a:spcPts val="3110"/>
              </a:lnSpc>
            </a:pP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ther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spc="-15" dirty="0">
                <a:latin typeface="Arial"/>
                <a:cs typeface="Arial"/>
              </a:rPr>
              <a:t>D</a:t>
            </a:r>
            <a:r>
              <a:rPr lang="en-US" sz="2400" spc="-10" dirty="0">
                <a:latin typeface="Arial"/>
                <a:cs typeface="Arial"/>
              </a:rPr>
              <a:t>B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spc="-1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s 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ay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h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ve d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spc="-40" dirty="0">
                <a:latin typeface="Arial"/>
                <a:cs typeface="Arial"/>
              </a:rPr>
              <a:t>f</a:t>
            </a:r>
            <a:r>
              <a:rPr lang="en-US" sz="2400" spc="-10" dirty="0">
                <a:latin typeface="Arial"/>
                <a:cs typeface="Arial"/>
              </a:rPr>
              <a:t>f</a:t>
            </a:r>
            <a:r>
              <a:rPr lang="en-US" sz="2400" spc="1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ent 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eans of s</a:t>
            </a:r>
            <a:r>
              <a:rPr lang="en-US" sz="2400" spc="-5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tch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ng be</a:t>
            </a:r>
            <a:r>
              <a:rPr lang="en-US" sz="2400" spc="-5" dirty="0">
                <a:latin typeface="Arial"/>
                <a:cs typeface="Arial"/>
              </a:rPr>
              <a:t>tw</a:t>
            </a:r>
            <a:r>
              <a:rPr lang="en-US" sz="2400" dirty="0">
                <a:latin typeface="Arial"/>
                <a:cs typeface="Arial"/>
              </a:rPr>
              <a:t>een da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abases</a:t>
            </a:r>
          </a:p>
          <a:p>
            <a:pPr marL="12700" marR="621030">
              <a:lnSpc>
                <a:spcPts val="3110"/>
              </a:lnSpc>
            </a:pP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ft</a:t>
            </a:r>
            <a:r>
              <a:rPr lang="en-US" sz="2400" spc="-20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spc="-10" dirty="0">
                <a:latin typeface="Arial"/>
                <a:cs typeface="Arial"/>
              </a:rPr>
              <a:t>p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spc="-1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fy which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spc="-15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ta</a:t>
            </a:r>
            <a:r>
              <a:rPr lang="en-US" sz="2400" spc="-15" dirty="0"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w</a:t>
            </a:r>
            <a:r>
              <a:rPr lang="en-US" sz="2400" spc="-10" dirty="0">
                <a:latin typeface="Arial"/>
                <a:cs typeface="Arial"/>
              </a:rPr>
              <a:t>h</a:t>
            </a:r>
            <a:r>
              <a:rPr lang="en-US" sz="2400" dirty="0">
                <a:latin typeface="Arial"/>
                <a:cs typeface="Arial"/>
              </a:rPr>
              <a:t>en 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nn</a:t>
            </a:r>
            <a:r>
              <a:rPr lang="en-US" sz="2400" spc="-15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ti</a:t>
            </a:r>
            <a:r>
              <a:rPr lang="en-US" sz="2400" spc="-15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d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Sess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n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>
              <a:lnSpc>
                <a:spcPct val="100000"/>
              </a:lnSpc>
            </a:pP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e</a:t>
            </a:r>
            <a:r>
              <a:rPr lang="en-US" sz="2800" spc="5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1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15" dirty="0" err="1">
                <a:latin typeface="Arial"/>
                <a:cs typeface="Arial"/>
              </a:rPr>
              <a:t>d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ro</a:t>
            </a:r>
            <a:r>
              <a:rPr lang="en-US" sz="2800" spc="5" dirty="0" err="1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- De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ro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s all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d</a:t>
            </a:r>
            <a:r>
              <a:rPr lang="en-US" sz="2800" i="1" spc="-15" dirty="0">
                <a:latin typeface="Arial"/>
                <a:cs typeface="Arial"/>
              </a:rPr>
              <a:t>a</a:t>
            </a:r>
            <a:r>
              <a:rPr lang="en-US" sz="2800" i="1" dirty="0">
                <a:latin typeface="Arial"/>
                <a:cs typeface="Arial"/>
              </a:rPr>
              <a:t>ta</a:t>
            </a:r>
            <a:r>
              <a:rPr lang="en-US" sz="2800" dirty="0">
                <a:latin typeface="Arial"/>
                <a:cs typeface="Arial"/>
              </a:rPr>
              <a:t> as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ion</a:t>
            </a:r>
            <a:endParaRPr lang="en-US" sz="1200" dirty="0"/>
          </a:p>
          <a:p>
            <a:pPr marL="12700" marR="12700">
              <a:lnSpc>
                <a:spcPts val="3590"/>
              </a:lnSpc>
            </a:pP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tco</a:t>
            </a:r>
            <a:r>
              <a:rPr lang="en-US" sz="2800" spc="-15" dirty="0" err="1">
                <a:latin typeface="Arial"/>
                <a:cs typeface="Arial"/>
              </a:rPr>
              <a:t>o</a:t>
            </a:r>
            <a:r>
              <a:rPr lang="en-US" sz="2800" spc="5" dirty="0" err="1">
                <a:latin typeface="Arial"/>
                <a:cs typeface="Arial"/>
              </a:rPr>
              <a:t>k</a:t>
            </a:r>
            <a:r>
              <a:rPr lang="en-US" sz="2800" dirty="0" err="1">
                <a:latin typeface="Arial"/>
                <a:cs typeface="Arial"/>
              </a:rPr>
              <a:t>i</a:t>
            </a:r>
            <a:r>
              <a:rPr lang="en-US" sz="2800" spc="-15" dirty="0" err="1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()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ee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sion ID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ie</a:t>
            </a:r>
          </a:p>
          <a:p>
            <a:pPr marL="444500" marR="332740">
              <a:lnSpc>
                <a:spcPts val="3110"/>
              </a:lnSpc>
            </a:pP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ne </a:t>
            </a:r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th </a:t>
            </a:r>
            <a:r>
              <a:rPr lang="en-US" sz="2800" dirty="0" err="1">
                <a:latin typeface="Arial"/>
                <a:cs typeface="Arial"/>
              </a:rPr>
              <a:t>se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5" dirty="0" err="1">
                <a:latin typeface="Arial"/>
                <a:cs typeface="Arial"/>
              </a:rPr>
              <a:t>i</a:t>
            </a:r>
            <a:r>
              <a:rPr lang="en-US" sz="2800" spc="10" dirty="0" err="1">
                <a:latin typeface="Arial"/>
                <a:cs typeface="Arial"/>
              </a:rPr>
              <a:t>o</a:t>
            </a:r>
            <a:r>
              <a:rPr lang="en-US" sz="2800" dirty="0" err="1">
                <a:latin typeface="Arial"/>
                <a:cs typeface="Arial"/>
              </a:rPr>
              <a:t>n</a:t>
            </a:r>
            <a:r>
              <a:rPr lang="en-US" sz="2800" spc="-10" dirty="0" err="1">
                <a:latin typeface="Arial"/>
                <a:cs typeface="Arial"/>
              </a:rPr>
              <a:t>_</a:t>
            </a:r>
            <a:r>
              <a:rPr lang="en-US" sz="2800" spc="10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5" dirty="0" err="1">
                <a:latin typeface="Arial"/>
                <a:cs typeface="Arial"/>
              </a:rPr>
              <a:t>m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) to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spc="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 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spc="1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 of the c</a:t>
            </a:r>
            <a:r>
              <a:rPr lang="en-US" sz="2800" spc="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ok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e to delete</a:t>
            </a:r>
            <a:endParaRPr lang="en-US" sz="1100" dirty="0"/>
          </a:p>
          <a:p>
            <a:pPr marL="12700" marR="12700">
              <a:lnSpc>
                <a:spcPts val="3590"/>
              </a:lnSpc>
            </a:pPr>
            <a:r>
              <a:rPr lang="en-US" sz="3200" dirty="0">
                <a:latin typeface="Arial"/>
                <a:cs typeface="Arial"/>
              </a:rPr>
              <a:t>Exa</a:t>
            </a:r>
            <a:r>
              <a:rPr lang="en-US" sz="3200" spc="-10" dirty="0">
                <a:latin typeface="Arial"/>
                <a:cs typeface="Arial"/>
              </a:rPr>
              <a:t>m</a:t>
            </a:r>
            <a:r>
              <a:rPr lang="en-US" sz="3200" dirty="0">
                <a:latin typeface="Arial"/>
                <a:cs typeface="Arial"/>
              </a:rPr>
              <a:t>pl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:</a:t>
            </a:r>
          </a:p>
          <a:p>
            <a:pPr marL="0" marR="12700" indent="0">
              <a:lnSpc>
                <a:spcPts val="3590"/>
              </a:lnSpc>
              <a:buNone/>
            </a:pPr>
            <a:r>
              <a:rPr lang="en-US" sz="2800" dirty="0">
                <a:latin typeface="Arial"/>
                <a:cs typeface="Arial"/>
                <a:hlinkClick r:id="rId2"/>
              </a:rPr>
              <a:t>http://www.php.net/manual/en/function.session-destroy.php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EDF4-D8A7-6D4A-93DB-5FFEB059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47E1-9452-694F-A4A3-829C8F8D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https://</a:t>
            </a:r>
            <a:r>
              <a:rPr lang="en-US" b="1" dirty="0" err="1"/>
              <a:t>stackoverflow.com</a:t>
            </a:r>
            <a:r>
              <a:rPr lang="en-US" b="1" dirty="0"/>
              <a:t>/questions/2583707/can-</a:t>
            </a:r>
            <a:r>
              <a:rPr lang="en-US" b="1" dirty="0" err="1"/>
              <a:t>i</a:t>
            </a:r>
            <a:r>
              <a:rPr lang="en-US" b="1" dirty="0"/>
              <a:t>-create-a-database-using-</a:t>
            </a:r>
            <a:r>
              <a:rPr lang="en-US" b="1" dirty="0" err="1"/>
              <a:t>pdo</a:t>
            </a:r>
            <a:r>
              <a:rPr lang="en-US" b="1" dirty="0"/>
              <a:t>-in-</a:t>
            </a:r>
            <a:r>
              <a:rPr lang="en-US" b="1" dirty="0" err="1"/>
              <a:t>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9637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&lt;footer&gt;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Lab </a:t>
            </a:r>
            <a:r>
              <a:rPr lang="en-US" dirty="0"/>
              <a:t>9 is on PHP and MySQL</a:t>
            </a:r>
          </a:p>
          <a:p>
            <a:r>
              <a:rPr lang="en-US" dirty="0"/>
              <a:t>Term Projects…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User Access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RDBMSs store user passwords and permissions in special tables</a:t>
            </a:r>
          </a:p>
          <a:p>
            <a:r>
              <a:rPr lang="en-US" dirty="0"/>
              <a:t>In MySQL, this is the '</a:t>
            </a:r>
            <a:r>
              <a:rPr lang="en-US" dirty="0" err="1"/>
              <a:t>mysql</a:t>
            </a:r>
            <a:r>
              <a:rPr lang="en-US" dirty="0"/>
              <a:t>' table</a:t>
            </a:r>
          </a:p>
          <a:p>
            <a:r>
              <a:rPr lang="en-US" dirty="0"/>
              <a:t>A 'root' or 'dba' (database administrator) account provides full access to all databases</a:t>
            </a:r>
          </a:p>
          <a:p>
            <a:pPr lvl="2"/>
            <a:r>
              <a:rPr lang="en-US" dirty="0"/>
              <a:t>Used during initial setup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SQL</a:t>
            </a:r>
            <a:r>
              <a:rPr sz="4400" spc="-16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User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Acc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ss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sing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fa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lt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SQL</a:t>
            </a:r>
            <a:r>
              <a:rPr lang="en-US" sz="2800" spc="-13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ame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 p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ssw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('ro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t',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'')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j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rity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flaw!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Practi</a:t>
            </a: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</a:p>
          <a:p>
            <a:pPr marL="383679" marR="1816735" lvl="1">
              <a:lnSpc>
                <a:spcPct val="126499"/>
              </a:lnSpc>
            </a:pPr>
            <a:r>
              <a:rPr lang="en-US" spc="-5" dirty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hange the pass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 of the 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oot 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er </a:t>
            </a:r>
          </a:p>
          <a:p>
            <a:pPr marL="383679" marR="1816735" lvl="1">
              <a:lnSpc>
                <a:spcPct val="126499"/>
              </a:lnSpc>
            </a:pPr>
            <a:r>
              <a:rPr lang="en-US" spc="-5" dirty="0">
                <a:latin typeface="Arial"/>
                <a:cs typeface="Arial"/>
              </a:rPr>
              <a:t>Cr</a:t>
            </a:r>
            <a:r>
              <a:rPr lang="en-US" dirty="0">
                <a:latin typeface="Arial"/>
                <a:cs typeface="Arial"/>
              </a:rPr>
              <a:t>ea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 di</a:t>
            </a:r>
            <a:r>
              <a:rPr lang="en-US" spc="-50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fe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spc="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ase users 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each appl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cat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on, and g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m only per</a:t>
            </a:r>
            <a:r>
              <a:rPr lang="en-US" spc="-15" dirty="0">
                <a:latin typeface="Arial"/>
                <a:cs typeface="Arial"/>
              </a:rPr>
              <a:t>m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ons 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ed 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those apps</a:t>
            </a:r>
          </a:p>
          <a:p>
            <a:pPr lvl="1">
              <a:lnSpc>
                <a:spcPts val="800"/>
              </a:lnSpc>
              <a:spcBef>
                <a:spcPts val="17"/>
              </a:spcBef>
            </a:pPr>
            <a:endParaRPr lang="en-US" sz="600" dirty="0"/>
          </a:p>
          <a:p>
            <a:pPr marL="383679" lvl="1"/>
            <a:r>
              <a:rPr lang="en-US" spc="-10" dirty="0">
                <a:latin typeface="Arial"/>
                <a:cs typeface="Arial"/>
              </a:rPr>
              <a:t>G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ve pa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-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5" dirty="0">
                <a:latin typeface="Arial"/>
                <a:cs typeface="Arial"/>
              </a:rPr>
              <a:t>-</a:t>
            </a:r>
            <a:r>
              <a:rPr lang="en-US" dirty="0">
                <a:latin typeface="Arial"/>
                <a:cs typeface="Arial"/>
              </a:rPr>
              <a:t>know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basis on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Cha</a:t>
            </a:r>
            <a:r>
              <a:rPr sz="4400" spc="-10" dirty="0">
                <a:latin typeface="Arial"/>
                <a:cs typeface="Arial"/>
              </a:rPr>
              <a:t>n</a:t>
            </a:r>
            <a:r>
              <a:rPr sz="4400" spc="0" dirty="0">
                <a:latin typeface="Arial"/>
                <a:cs typeface="Arial"/>
              </a:rPr>
              <a:t>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Root Passwo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d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1300" y="1763185"/>
            <a:ext cx="9753600" cy="5291665"/>
          </a:xfrm>
        </p:spPr>
        <p:txBody>
          <a:bodyPr wrap="none" numCol="1"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err="1">
                <a:latin typeface="Arial"/>
                <a:cs typeface="Arial"/>
              </a:rPr>
              <a:t>p</a:t>
            </a:r>
            <a:r>
              <a:rPr lang="en-US" sz="3200" spc="-15" dirty="0" err="1">
                <a:latin typeface="Arial"/>
                <a:cs typeface="Arial"/>
              </a:rPr>
              <a:t>h</a:t>
            </a:r>
            <a:r>
              <a:rPr lang="en-US" sz="3200" dirty="0" err="1">
                <a:latin typeface="Arial"/>
                <a:cs typeface="Arial"/>
              </a:rPr>
              <a:t>p</a:t>
            </a:r>
            <a:r>
              <a:rPr lang="en-US" sz="3200" spc="-10" dirty="0" err="1">
                <a:latin typeface="Arial"/>
                <a:cs typeface="Arial"/>
              </a:rPr>
              <a:t>M</a:t>
            </a:r>
            <a:r>
              <a:rPr lang="en-US" sz="3200" spc="5" dirty="0" err="1">
                <a:latin typeface="Arial"/>
                <a:cs typeface="Arial"/>
              </a:rPr>
              <a:t>y</a:t>
            </a:r>
            <a:r>
              <a:rPr lang="en-US" sz="3200" dirty="0" err="1">
                <a:latin typeface="Arial"/>
                <a:cs typeface="Arial"/>
              </a:rPr>
              <a:t>A</a:t>
            </a:r>
            <a:r>
              <a:rPr lang="en-US" sz="3200" spc="-10" dirty="0" err="1">
                <a:latin typeface="Arial"/>
                <a:cs typeface="Arial"/>
              </a:rPr>
              <a:t>d</a:t>
            </a:r>
            <a:r>
              <a:rPr lang="en-US" sz="3200" dirty="0" err="1">
                <a:latin typeface="Arial"/>
                <a:cs typeface="Arial"/>
              </a:rPr>
              <a:t>m</a:t>
            </a:r>
            <a:r>
              <a:rPr lang="en-US" sz="3200" spc="-15" dirty="0" err="1">
                <a:latin typeface="Arial"/>
                <a:cs typeface="Arial"/>
              </a:rPr>
              <a:t>i</a:t>
            </a:r>
            <a:r>
              <a:rPr lang="en-US" sz="3200" dirty="0" err="1">
                <a:latin typeface="Arial"/>
                <a:cs typeface="Arial"/>
              </a:rPr>
              <a:t>n</a:t>
            </a:r>
            <a:endParaRPr lang="en-US" sz="3200" dirty="0">
              <a:latin typeface="Arial"/>
              <a:cs typeface="Arial"/>
            </a:endParaRPr>
          </a:p>
          <a:p>
            <a:pPr marL="695162" marR="12700" lvl="2">
              <a:lnSpc>
                <a:spcPct val="126200"/>
              </a:lnSpc>
            </a:pP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il</a:t>
            </a:r>
            <a:r>
              <a:rPr lang="en-US" dirty="0">
                <a:latin typeface="Arial"/>
                <a:cs typeface="Arial"/>
              </a:rPr>
              <a:t>eges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&gt;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t </a:t>
            </a: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il</a:t>
            </a:r>
            <a:r>
              <a:rPr lang="en-US" spc="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(</a:t>
            </a:r>
            <a:r>
              <a:rPr lang="en-US" spc="-10" dirty="0">
                <a:latin typeface="Arial"/>
                <a:cs typeface="Arial"/>
              </a:rPr>
              <a:t>f</a:t>
            </a:r>
            <a:r>
              <a:rPr lang="en-US" spc="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 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oo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) </a:t>
            </a:r>
          </a:p>
          <a:p>
            <a:pPr marL="695162" marR="12700" lvl="2">
              <a:lnSpc>
                <a:spcPct val="126200"/>
              </a:lnSpc>
            </a:pPr>
            <a:r>
              <a:rPr lang="en-US" spc="-10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oll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do</a:t>
            </a:r>
            <a:r>
              <a:rPr lang="en-US" spc="-1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5" dirty="0">
                <a:latin typeface="Arial"/>
                <a:cs typeface="Arial"/>
              </a:rPr>
              <a:t> C</a:t>
            </a:r>
            <a:r>
              <a:rPr lang="en-US" dirty="0">
                <a:latin typeface="Arial"/>
                <a:cs typeface="Arial"/>
              </a:rPr>
              <a:t>hange </a:t>
            </a: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as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latin typeface="Arial"/>
                <a:cs typeface="Arial"/>
              </a:rPr>
              <a:t>SQL</a:t>
            </a:r>
          </a:p>
          <a:p>
            <a:pPr marL="179764" marR="411035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S</a:t>
            </a:r>
            <a:r>
              <a:rPr lang="en-US" sz="2400" dirty="0">
                <a:latin typeface="Adobe Caslon Pro"/>
                <a:cs typeface="Adobe Caslon Pro"/>
              </a:rPr>
              <a:t>E</a:t>
            </a:r>
            <a:r>
              <a:rPr lang="en-US" sz="2400" spc="-10" dirty="0">
                <a:latin typeface="Adobe Caslon Pro"/>
                <a:cs typeface="Adobe Caslon Pro"/>
              </a:rPr>
              <a:t> </a:t>
            </a:r>
            <a:r>
              <a:rPr lang="en-US" sz="2400" spc="-5" dirty="0" err="1">
                <a:latin typeface="Adobe Caslon Pro"/>
                <a:cs typeface="Adobe Caslon Pro"/>
              </a:rPr>
              <a:t>m</a:t>
            </a:r>
            <a:r>
              <a:rPr lang="en-US" sz="2400" dirty="0" err="1">
                <a:latin typeface="Adobe Caslon Pro"/>
                <a:cs typeface="Adobe Caslon Pro"/>
              </a:rPr>
              <a:t>ysql</a:t>
            </a:r>
            <a:r>
              <a:rPr lang="en-US" sz="2400" dirty="0">
                <a:latin typeface="Adobe Caslon Pro"/>
                <a:cs typeface="Adobe Caslon Pro"/>
              </a:rPr>
              <a:t>; </a:t>
            </a:r>
          </a:p>
          <a:p>
            <a:pPr marL="179764" marR="411035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P</a:t>
            </a:r>
            <a:r>
              <a:rPr lang="en-US" sz="2400" spc="-15" dirty="0">
                <a:latin typeface="Adobe Caslon Pro"/>
                <a:cs typeface="Adobe Caslon Pro"/>
              </a:rPr>
              <a:t>D</a:t>
            </a:r>
            <a:r>
              <a:rPr lang="en-US" sz="2400" spc="-210" dirty="0">
                <a:latin typeface="Adobe Caslon Pro"/>
                <a:cs typeface="Adobe Caslon Pro"/>
              </a:rPr>
              <a:t>A</a:t>
            </a:r>
            <a:r>
              <a:rPr lang="en-US" sz="2400" spc="-15" dirty="0">
                <a:latin typeface="Adobe Caslon Pro"/>
                <a:cs typeface="Adobe Caslon Pro"/>
              </a:rPr>
              <a:t>T</a:t>
            </a:r>
            <a:r>
              <a:rPr lang="en-US" sz="2400" dirty="0">
                <a:latin typeface="Adobe Caslon Pro"/>
                <a:cs typeface="Adobe Caslon Pro"/>
              </a:rPr>
              <a:t>E</a:t>
            </a:r>
            <a:r>
              <a:rPr lang="en-US" sz="2400" spc="-10" dirty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u</a:t>
            </a:r>
            <a:r>
              <a:rPr lang="en-US" sz="2400" spc="5" dirty="0">
                <a:latin typeface="Adobe Caslon Pro"/>
                <a:cs typeface="Adobe Caslon Pro"/>
              </a:rPr>
              <a:t>s</a:t>
            </a:r>
            <a:r>
              <a:rPr lang="en-US" sz="2400" dirty="0">
                <a:latin typeface="Adobe Caslon Pro"/>
                <a:cs typeface="Adobe Caslon Pro"/>
              </a:rPr>
              <a:t>er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spc="-10" dirty="0">
                <a:latin typeface="Adobe Caslon Pro"/>
                <a:cs typeface="Adobe Caslon Pro"/>
              </a:rPr>
              <a:t>SE</a:t>
            </a:r>
            <a:r>
              <a:rPr lang="en-US" sz="2400" dirty="0">
                <a:latin typeface="Adobe Caslon Pro"/>
                <a:cs typeface="Adobe Caslon Pro"/>
              </a:rPr>
              <a:t>T </a:t>
            </a:r>
            <a:r>
              <a:rPr lang="en-US" sz="2600" dirty="0">
                <a:latin typeface="Adobe Caslon Pro"/>
                <a:cs typeface="Adobe Caslon Pro"/>
              </a:rPr>
              <a:t>pa</a:t>
            </a:r>
            <a:r>
              <a:rPr lang="en-US" sz="2600" spc="5" dirty="0">
                <a:latin typeface="Adobe Caslon Pro"/>
                <a:cs typeface="Adobe Caslon Pro"/>
              </a:rPr>
              <a:t>s</a:t>
            </a:r>
            <a:r>
              <a:rPr lang="en-US" sz="2600" dirty="0">
                <a:latin typeface="Adobe Caslon Pro"/>
                <a:cs typeface="Adobe Caslon Pro"/>
              </a:rPr>
              <a:t>s</a:t>
            </a:r>
            <a:r>
              <a:rPr lang="en-US" sz="2600" spc="-15" dirty="0">
                <a:latin typeface="Adobe Caslon Pro"/>
                <a:cs typeface="Adobe Caslon Pro"/>
              </a:rPr>
              <a:t>w</a:t>
            </a:r>
            <a:r>
              <a:rPr lang="en-US" sz="2600" spc="10" dirty="0">
                <a:latin typeface="Adobe Caslon Pro"/>
                <a:cs typeface="Adobe Caslon Pro"/>
              </a:rPr>
              <a:t>o</a:t>
            </a:r>
            <a:r>
              <a:rPr lang="en-US" sz="2600" spc="-5" dirty="0">
                <a:latin typeface="Adobe Caslon Pro"/>
                <a:cs typeface="Adobe Caslon Pro"/>
              </a:rPr>
              <a:t>r</a:t>
            </a:r>
            <a:r>
              <a:rPr lang="en-US" sz="2600" dirty="0">
                <a:latin typeface="Adobe Caslon Pro"/>
                <a:cs typeface="Adobe Caslon Pro"/>
              </a:rPr>
              <a:t>d</a:t>
            </a:r>
            <a:r>
              <a:rPr lang="en-US" sz="2600" spc="-10" dirty="0">
                <a:latin typeface="Adobe Caslon Pro"/>
                <a:cs typeface="Adobe Caslon Pro"/>
              </a:rPr>
              <a:t>=</a:t>
            </a:r>
            <a:r>
              <a:rPr lang="en-US" sz="2600" spc="-210" dirty="0">
                <a:latin typeface="Adobe Caslon Pro"/>
                <a:cs typeface="Adobe Caslon Pro"/>
              </a:rPr>
              <a:t>P</a:t>
            </a:r>
            <a:r>
              <a:rPr lang="en-US" sz="2600" spc="-10" dirty="0">
                <a:latin typeface="Adobe Caslon Pro"/>
                <a:cs typeface="Adobe Caslon Pro"/>
              </a:rPr>
              <a:t>ASS</a:t>
            </a:r>
            <a:r>
              <a:rPr lang="en-US" sz="2600" dirty="0">
                <a:latin typeface="Adobe Caslon Pro"/>
                <a:cs typeface="Adobe Caslon Pro"/>
              </a:rPr>
              <a:t>W</a:t>
            </a:r>
            <a:r>
              <a:rPr lang="en-US" sz="2600" spc="-15" dirty="0">
                <a:latin typeface="Adobe Caslon Pro"/>
                <a:cs typeface="Adobe Caslon Pro"/>
              </a:rPr>
              <a:t>O</a:t>
            </a:r>
            <a:r>
              <a:rPr lang="en-US" sz="2600" spc="-5" dirty="0">
                <a:latin typeface="Adobe Caslon Pro"/>
                <a:cs typeface="Adobe Caslon Pro"/>
              </a:rPr>
              <a:t>R</a:t>
            </a:r>
            <a:r>
              <a:rPr lang="en-US" sz="2600" spc="-15" dirty="0">
                <a:latin typeface="Adobe Caslon Pro"/>
                <a:cs typeface="Adobe Caslon Pro"/>
              </a:rPr>
              <a:t>D</a:t>
            </a:r>
            <a:r>
              <a:rPr lang="en-US" sz="2600" spc="5" dirty="0">
                <a:latin typeface="Adobe Caslon Pro"/>
                <a:cs typeface="Adobe Caslon Pro"/>
              </a:rPr>
              <a:t>(</a:t>
            </a:r>
            <a:r>
              <a:rPr lang="en-US" sz="2600" spc="10" dirty="0">
                <a:latin typeface="Adobe Caslon Pro"/>
                <a:cs typeface="Adobe Caslon Pro"/>
              </a:rPr>
              <a:t>"</a:t>
            </a:r>
            <a:r>
              <a:rPr lang="en-US" sz="2600" i="1" dirty="0" err="1">
                <a:latin typeface="Adobe Caslon Pro"/>
                <a:cs typeface="Adobe Caslon Pro"/>
              </a:rPr>
              <a:t>n</a:t>
            </a:r>
            <a:r>
              <a:rPr lang="en-US" sz="2600" i="1" spc="10" dirty="0" err="1">
                <a:latin typeface="Adobe Caslon Pro"/>
                <a:cs typeface="Adobe Caslon Pro"/>
              </a:rPr>
              <a:t>e</a:t>
            </a:r>
            <a:r>
              <a:rPr lang="en-US" sz="2600" i="1" spc="-15" dirty="0" err="1">
                <a:latin typeface="Adobe Caslon Pro"/>
                <a:cs typeface="Adobe Caslon Pro"/>
              </a:rPr>
              <a:t>w</a:t>
            </a:r>
            <a:r>
              <a:rPr lang="en-US" sz="2600" i="1" dirty="0" err="1">
                <a:latin typeface="Adobe Caslon Pro"/>
                <a:cs typeface="Adobe Caslon Pro"/>
              </a:rPr>
              <a:t>pa</a:t>
            </a:r>
            <a:r>
              <a:rPr lang="en-US" sz="2600" i="1" spc="5" dirty="0" err="1">
                <a:latin typeface="Adobe Caslon Pro"/>
                <a:cs typeface="Adobe Caslon Pro"/>
              </a:rPr>
              <a:t>s</a:t>
            </a:r>
            <a:r>
              <a:rPr lang="en-US" sz="2600" i="1" spc="10" dirty="0" err="1">
                <a:latin typeface="Adobe Caslon Pro"/>
                <a:cs typeface="Adobe Caslon Pro"/>
              </a:rPr>
              <a:t>s</a:t>
            </a:r>
            <a:r>
              <a:rPr lang="en-US" sz="2600" dirty="0">
                <a:latin typeface="Adobe Caslon Pro"/>
                <a:cs typeface="Adobe Caslon Pro"/>
              </a:rPr>
              <a:t>")</a:t>
            </a:r>
            <a:r>
              <a:rPr lang="en-US" sz="2600" spc="5" dirty="0">
                <a:latin typeface="Adobe Caslon Pro"/>
                <a:cs typeface="Adobe Caslon Pro"/>
              </a:rPr>
              <a:t> </a:t>
            </a:r>
          </a:p>
          <a:p>
            <a:pPr marL="636964" marR="411035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Adobe Caslon Pro"/>
                <a:cs typeface="Adobe Caslon Pro"/>
              </a:rPr>
              <a:t>W</a:t>
            </a:r>
            <a:r>
              <a:rPr lang="en-US" sz="2600" spc="-10" dirty="0">
                <a:latin typeface="Adobe Caslon Pro"/>
                <a:cs typeface="Adobe Caslon Pro"/>
              </a:rPr>
              <a:t>HE</a:t>
            </a:r>
            <a:r>
              <a:rPr lang="en-US" sz="2600" spc="-15" dirty="0">
                <a:latin typeface="Adobe Caslon Pro"/>
                <a:cs typeface="Adobe Caslon Pro"/>
              </a:rPr>
              <a:t>R</a:t>
            </a:r>
            <a:r>
              <a:rPr lang="en-US" sz="2600" dirty="0">
                <a:latin typeface="Adobe Caslon Pro"/>
                <a:cs typeface="Adobe Caslon Pro"/>
              </a:rPr>
              <a:t>E u</a:t>
            </a:r>
            <a:r>
              <a:rPr lang="en-US" sz="2600" spc="5" dirty="0">
                <a:latin typeface="Adobe Caslon Pro"/>
                <a:cs typeface="Adobe Caslon Pro"/>
              </a:rPr>
              <a:t>s</a:t>
            </a:r>
            <a:r>
              <a:rPr lang="en-US" sz="2600" dirty="0">
                <a:latin typeface="Adobe Caslon Pro"/>
                <a:cs typeface="Adobe Caslon Pro"/>
              </a:rPr>
              <a:t>e</a:t>
            </a:r>
            <a:r>
              <a:rPr lang="en-US" sz="2600" spc="-5" dirty="0">
                <a:latin typeface="Adobe Caslon Pro"/>
                <a:cs typeface="Adobe Caslon Pro"/>
              </a:rPr>
              <a:t>r</a:t>
            </a:r>
            <a:r>
              <a:rPr lang="en-US" sz="2600" spc="-10" dirty="0">
                <a:latin typeface="Adobe Caslon Pro"/>
                <a:cs typeface="Adobe Caslon Pro"/>
              </a:rPr>
              <a:t>='</a:t>
            </a:r>
            <a:r>
              <a:rPr lang="en-US" sz="2600" spc="5" dirty="0">
                <a:latin typeface="Adobe Caslon Pro"/>
                <a:cs typeface="Adobe Caslon Pro"/>
              </a:rPr>
              <a:t>r</a:t>
            </a:r>
            <a:r>
              <a:rPr lang="en-US" sz="2600" dirty="0">
                <a:latin typeface="Adobe Caslon Pro"/>
                <a:cs typeface="Adobe Caslon Pro"/>
              </a:rPr>
              <a:t>oo</a:t>
            </a:r>
            <a:r>
              <a:rPr lang="en-US" sz="2600" spc="-5" dirty="0">
                <a:latin typeface="Adobe Caslon Pro"/>
                <a:cs typeface="Adobe Caslon Pro"/>
              </a:rPr>
              <a:t>t</a:t>
            </a:r>
            <a:r>
              <a:rPr lang="en-US" sz="2600" spc="-15" dirty="0">
                <a:latin typeface="Adobe Caslon Pro"/>
                <a:cs typeface="Adobe Caslon Pro"/>
              </a:rPr>
              <a:t>’</a:t>
            </a:r>
            <a:r>
              <a:rPr lang="en-US" sz="2600" dirty="0">
                <a:latin typeface="Adobe Caslon Pro"/>
                <a:cs typeface="Adobe Caslon Pro"/>
              </a:rPr>
              <a:t>;</a:t>
            </a:r>
            <a:endParaRPr lang="en-US" sz="600" dirty="0">
              <a:latin typeface="Adobe Caslon Pro"/>
              <a:cs typeface="Adobe Caslon Pro"/>
            </a:endParaRPr>
          </a:p>
          <a:p>
            <a:pPr marL="17976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dobe Caslon Pro"/>
                <a:cs typeface="Adobe Caslon Pro"/>
              </a:rPr>
              <a:t>F</a:t>
            </a:r>
            <a:r>
              <a:rPr lang="en-US" sz="2400" spc="-10" dirty="0">
                <a:latin typeface="Adobe Caslon Pro"/>
                <a:cs typeface="Adobe Caslon Pro"/>
              </a:rPr>
              <a:t>L</a:t>
            </a: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S</a:t>
            </a:r>
            <a:r>
              <a:rPr lang="en-US" sz="2400" dirty="0">
                <a:latin typeface="Adobe Caslon Pro"/>
                <a:cs typeface="Adobe Caslon Pro"/>
              </a:rPr>
              <a:t>H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spc="-10" dirty="0">
                <a:latin typeface="Adobe Caslon Pro"/>
                <a:cs typeface="Adobe Caslon Pro"/>
              </a:rPr>
              <a:t>P</a:t>
            </a:r>
            <a:r>
              <a:rPr lang="en-US" sz="2400" spc="-15" dirty="0">
                <a:latin typeface="Adobe Caslon Pro"/>
                <a:cs typeface="Adobe Caslon Pro"/>
              </a:rPr>
              <a:t>R</a:t>
            </a:r>
            <a:r>
              <a:rPr lang="en-US" sz="2400" dirty="0">
                <a:latin typeface="Adobe Caslon Pro"/>
                <a:cs typeface="Adobe Caslon Pro"/>
              </a:rPr>
              <a:t>I</a:t>
            </a:r>
            <a:r>
              <a:rPr lang="en-US" sz="2400" spc="-10" dirty="0">
                <a:latin typeface="Adobe Caslon Pro"/>
                <a:cs typeface="Adobe Caslon Pro"/>
              </a:rPr>
              <a:t>V</a:t>
            </a:r>
            <a:r>
              <a:rPr lang="en-US" sz="2400" dirty="0">
                <a:latin typeface="Adobe Caslon Pro"/>
                <a:cs typeface="Adobe Caslon Pro"/>
              </a:rPr>
              <a:t>IL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dirty="0">
                <a:latin typeface="Adobe Caslon Pro"/>
                <a:cs typeface="Adobe Caslon Pro"/>
              </a:rPr>
              <a:t>G</a:t>
            </a:r>
            <a:r>
              <a:rPr lang="en-US" sz="2400" spc="-10" dirty="0">
                <a:latin typeface="Adobe Caslon Pro"/>
                <a:cs typeface="Adobe Caslon Pro"/>
              </a:rPr>
              <a:t>ES</a:t>
            </a:r>
            <a:r>
              <a:rPr lang="en-US" sz="2400" dirty="0">
                <a:latin typeface="Adobe Caslon Pro"/>
                <a:cs typeface="Adobe Caslon Pro"/>
              </a:rPr>
              <a:t>;</a:t>
            </a:r>
          </a:p>
          <a:p>
            <a:pPr marL="179764" lvl="4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eate</a:t>
            </a:r>
            <a:r>
              <a:rPr sz="4400" spc="-24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App</a:t>
            </a:r>
            <a:r>
              <a:rPr sz="4400" spc="-10" dirty="0">
                <a:latin typeface="Arial"/>
                <a:cs typeface="Arial"/>
              </a:rPr>
              <a:t>-</a:t>
            </a:r>
            <a:r>
              <a:rPr sz="4400" spc="0" dirty="0">
                <a:latin typeface="Arial"/>
                <a:cs typeface="Arial"/>
              </a:rPr>
              <a:t>Specific Use</a:t>
            </a:r>
            <a:r>
              <a:rPr sz="4400" spc="-10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 marL="12700" marR="3870960">
              <a:lnSpc>
                <a:spcPct val="126200"/>
              </a:lnSpc>
            </a:pPr>
            <a:r>
              <a:rPr lang="en-US" sz="2800" spc="-10" dirty="0" err="1">
                <a:latin typeface="Arial"/>
                <a:cs typeface="Arial"/>
              </a:rPr>
              <a:t>phpMyAdmin</a:t>
            </a:r>
            <a:endParaRPr lang="en-US" sz="2800" spc="-10" dirty="0">
              <a:latin typeface="Arial"/>
              <a:cs typeface="Arial"/>
            </a:endParaRPr>
          </a:p>
          <a:p>
            <a:pPr marL="636964" marR="3870960" lvl="4">
              <a:lnSpc>
                <a:spcPct val="150000"/>
              </a:lnSpc>
              <a:spcBef>
                <a:spcPts val="0"/>
              </a:spcBef>
            </a:pP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il</a:t>
            </a:r>
            <a:r>
              <a:rPr lang="en-US" dirty="0">
                <a:latin typeface="Arial"/>
                <a:cs typeface="Arial"/>
              </a:rPr>
              <a:t>eges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&gt;</a:t>
            </a:r>
            <a:r>
              <a:rPr lang="en-US" spc="-16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dd 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ew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er </a:t>
            </a:r>
            <a:r>
              <a:rPr lang="en-US" spc="-5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ser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na</a:t>
            </a:r>
            <a:r>
              <a:rPr lang="en-US" spc="-5" dirty="0">
                <a:latin typeface="Arial"/>
                <a:cs typeface="Arial"/>
              </a:rPr>
              <a:t>m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5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 of app</a:t>
            </a:r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endParaRPr lang="en-US" sz="600" dirty="0"/>
          </a:p>
          <a:p>
            <a:pPr marL="636964" marR="12700" lvl="4">
              <a:lnSpc>
                <a:spcPct val="150000"/>
              </a:lnSpc>
              <a:spcBef>
                <a:spcPts val="0"/>
              </a:spcBef>
            </a:pP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ost: Loc</a:t>
            </a:r>
            <a:r>
              <a:rPr lang="en-US" spc="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(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spc="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5" dirty="0">
                <a:latin typeface="Arial"/>
                <a:cs typeface="Arial"/>
              </a:rPr>
              <a:t>'</a:t>
            </a:r>
            <a:r>
              <a:rPr lang="en-US" dirty="0">
                <a:latin typeface="Arial"/>
                <a:cs typeface="Arial"/>
              </a:rPr>
              <a:t>t al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ow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ou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 connec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ons 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 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endParaRPr lang="en-US" sz="600" dirty="0"/>
          </a:p>
          <a:p>
            <a:pPr marL="636964" marR="617220" lvl="4">
              <a:lnSpc>
                <a:spcPct val="150000"/>
              </a:lnSpc>
              <a:spcBef>
                <a:spcPts val="0"/>
              </a:spcBef>
            </a:pPr>
            <a:r>
              <a:rPr lang="en-US" spc="-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atabase 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user: </a:t>
            </a:r>
            <a:r>
              <a:rPr lang="en-US" spc="-15" dirty="0">
                <a:latin typeface="Arial"/>
                <a:cs typeface="Arial"/>
              </a:rPr>
              <a:t>C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ea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 </a:t>
            </a:r>
            <a:r>
              <a:rPr lang="en-US" spc="-5" dirty="0">
                <a:latin typeface="Arial"/>
                <a:cs typeface="Arial"/>
              </a:rPr>
              <a:t>wi</a:t>
            </a:r>
            <a:r>
              <a:rPr lang="en-US" dirty="0">
                <a:latin typeface="Arial"/>
                <a:cs typeface="Arial"/>
              </a:rPr>
              <a:t>th sa</a:t>
            </a:r>
            <a:r>
              <a:rPr lang="en-US" spc="-5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 na</a:t>
            </a:r>
            <a:r>
              <a:rPr lang="en-US" spc="-5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 and g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ant a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privileges</a:t>
            </a:r>
            <a:endParaRPr lang="en-US" dirty="0">
              <a:latin typeface="Arial"/>
              <a:cs typeface="Arial"/>
            </a:endParaRPr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endParaRPr lang="en-US" sz="200" dirty="0"/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r>
              <a:rPr lang="en-US" spc="-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on</a:t>
            </a:r>
            <a:r>
              <a:rPr lang="en-US" spc="-10" dirty="0">
                <a:latin typeface="Arial"/>
                <a:cs typeface="Arial"/>
              </a:rPr>
              <a:t>'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gn any gl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spc="10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al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</a:t>
            </a:r>
            <a:r>
              <a:rPr lang="en-US" spc="5" dirty="0" err="1">
                <a:latin typeface="Arial"/>
                <a:cs typeface="Arial"/>
              </a:rPr>
              <a:t>r</a:t>
            </a:r>
            <a:r>
              <a:rPr lang="en-US" spc="-5" dirty="0" err="1">
                <a:latin typeface="Arial"/>
                <a:cs typeface="Arial"/>
              </a:rPr>
              <a:t>i</a:t>
            </a:r>
            <a:r>
              <a:rPr lang="en-US" dirty="0" err="1">
                <a:latin typeface="Arial"/>
                <a:cs typeface="Arial"/>
              </a:rPr>
              <a:t>vilage</a:t>
            </a:r>
            <a:r>
              <a:rPr lang="en-US" spc="5" dirty="0" err="1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Cre</a:t>
            </a:r>
            <a:r>
              <a:rPr sz="4400" spc="-10" dirty="0">
                <a:latin typeface="Arial"/>
                <a:cs typeface="Arial"/>
              </a:rPr>
              <a:t>a</a:t>
            </a:r>
            <a:r>
              <a:rPr sz="4400" spc="5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e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Ap</a:t>
            </a:r>
            <a:r>
              <a:rPr sz="4400" spc="-10" dirty="0">
                <a:latin typeface="Arial"/>
                <a:cs typeface="Arial"/>
              </a:rPr>
              <a:t>p</a:t>
            </a:r>
            <a:r>
              <a:rPr sz="4400" spc="0" dirty="0">
                <a:latin typeface="Arial"/>
                <a:cs typeface="Arial"/>
              </a:rPr>
              <a:t>-Sp</a:t>
            </a:r>
            <a:r>
              <a:rPr sz="4400" spc="-10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c</a:t>
            </a:r>
            <a:r>
              <a:rPr sz="4400" spc="5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fic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Us</a:t>
            </a:r>
            <a:r>
              <a:rPr sz="4400" spc="-5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SQL</a:t>
            </a:r>
            <a:r>
              <a:rPr lang="en-US" sz="2800" spc="-12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Sta</a:t>
            </a:r>
            <a:r>
              <a:rPr lang="en-US" sz="2800" spc="-2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</a:p>
          <a:p>
            <a:pPr marL="0" marR="127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-5" dirty="0">
                <a:latin typeface="Adobe Caslon Pro"/>
                <a:cs typeface="Adobe Caslon Pro"/>
              </a:rPr>
              <a:t>C</a:t>
            </a:r>
            <a:r>
              <a:rPr lang="en-US" sz="2400" spc="-15" dirty="0">
                <a:latin typeface="Adobe Caslon Pro"/>
                <a:cs typeface="Adobe Caslon Pro"/>
              </a:rPr>
              <a:t>R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spc="-210" dirty="0">
                <a:latin typeface="Adobe Caslon Pro"/>
                <a:cs typeface="Adobe Caslon Pro"/>
              </a:rPr>
              <a:t>A</a:t>
            </a:r>
            <a:r>
              <a:rPr lang="en-US" sz="2400" spc="-15" dirty="0">
                <a:latin typeface="Adobe Caslon Pro"/>
                <a:cs typeface="Adobe Caslon Pro"/>
              </a:rPr>
              <a:t>T</a:t>
            </a:r>
            <a:r>
              <a:rPr lang="en-US" sz="2400" dirty="0">
                <a:latin typeface="Adobe Caslon Pro"/>
                <a:cs typeface="Adobe Caslon Pro"/>
              </a:rPr>
              <a:t>E</a:t>
            </a:r>
            <a:r>
              <a:rPr lang="en-US" sz="2400" spc="-10" dirty="0">
                <a:latin typeface="Adobe Caslon Pro"/>
                <a:cs typeface="Adobe Caslon Pro"/>
              </a:rPr>
              <a:t> </a:t>
            </a: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SE</a:t>
            </a:r>
            <a:r>
              <a:rPr lang="en-US" sz="2400" dirty="0">
                <a:latin typeface="Adobe Caslon Pro"/>
                <a:cs typeface="Adobe Caslon Pro"/>
              </a:rPr>
              <a:t>R</a:t>
            </a:r>
            <a:r>
              <a:rPr lang="en-US" sz="2400" spc="-5" dirty="0">
                <a:latin typeface="Adobe Caslon Pro"/>
                <a:cs typeface="Adobe Caslon Pro"/>
              </a:rPr>
              <a:t> ‘</a:t>
            </a:r>
            <a:r>
              <a:rPr lang="en-US" sz="2400" spc="-5" dirty="0" err="1">
                <a:latin typeface="Adobe Caslon Pro"/>
                <a:cs typeface="Adobe Caslon Pro"/>
              </a:rPr>
              <a:t>websys_shop</a:t>
            </a:r>
            <a:r>
              <a:rPr lang="en-US" sz="2400" spc="-10" dirty="0" err="1">
                <a:latin typeface="Adobe Caslon Pro"/>
                <a:cs typeface="Adobe Caslon Pro"/>
              </a:rPr>
              <a:t>'</a:t>
            </a:r>
            <a:r>
              <a:rPr lang="en-US" sz="2400" spc="-5" dirty="0" err="1">
                <a:latin typeface="Adobe Caslon Pro"/>
                <a:cs typeface="Adobe Caslon Pro"/>
              </a:rPr>
              <a:t>@</a:t>
            </a:r>
            <a:r>
              <a:rPr lang="en-US" sz="2400" spc="-10" dirty="0" err="1">
                <a:latin typeface="Adobe Caslon Pro"/>
                <a:cs typeface="Adobe Caslon Pro"/>
              </a:rPr>
              <a:t>'</a:t>
            </a:r>
            <a:r>
              <a:rPr lang="en-US" sz="2400" spc="-5" dirty="0" err="1">
                <a:latin typeface="Adobe Caslon Pro"/>
                <a:cs typeface="Adobe Caslon Pro"/>
              </a:rPr>
              <a:t>l</a:t>
            </a:r>
            <a:r>
              <a:rPr lang="en-US" sz="2400" dirty="0" err="1">
                <a:latin typeface="Adobe Caslon Pro"/>
                <a:cs typeface="Adobe Caslon Pro"/>
              </a:rPr>
              <a:t>o</a:t>
            </a:r>
            <a:r>
              <a:rPr lang="en-US" sz="2400" spc="5" dirty="0" err="1">
                <a:latin typeface="Adobe Caslon Pro"/>
                <a:cs typeface="Adobe Caslon Pro"/>
              </a:rPr>
              <a:t>c</a:t>
            </a:r>
            <a:r>
              <a:rPr lang="en-US" sz="2400" dirty="0" err="1">
                <a:latin typeface="Adobe Caslon Pro"/>
                <a:cs typeface="Adobe Caslon Pro"/>
              </a:rPr>
              <a:t>a</a:t>
            </a:r>
            <a:r>
              <a:rPr lang="en-US" sz="2400" spc="-5" dirty="0" err="1">
                <a:latin typeface="Adobe Caslon Pro"/>
                <a:cs typeface="Adobe Caslon Pro"/>
              </a:rPr>
              <a:t>l</a:t>
            </a:r>
            <a:r>
              <a:rPr lang="en-US" sz="2400" dirty="0" err="1">
                <a:latin typeface="Adobe Caslon Pro"/>
                <a:cs typeface="Adobe Caslon Pro"/>
              </a:rPr>
              <a:t>ho</a:t>
            </a:r>
            <a:r>
              <a:rPr lang="en-US" sz="2400" spc="5" dirty="0" err="1">
                <a:latin typeface="Adobe Caslon Pro"/>
                <a:cs typeface="Adobe Caslon Pro"/>
              </a:rPr>
              <a:t>s</a:t>
            </a:r>
            <a:r>
              <a:rPr lang="en-US" sz="2400" dirty="0" err="1">
                <a:latin typeface="Adobe Caslon Pro"/>
                <a:cs typeface="Adobe Caslon Pro"/>
              </a:rPr>
              <a:t>t</a:t>
            </a:r>
            <a:r>
              <a:rPr lang="en-US" sz="2400" dirty="0">
                <a:latin typeface="Adobe Caslon Pro"/>
                <a:cs typeface="Adobe Caslon Pro"/>
              </a:rPr>
              <a:t>'</a:t>
            </a:r>
            <a:r>
              <a:rPr lang="en-US" sz="2400" spc="-15" dirty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I</a:t>
            </a:r>
            <a:r>
              <a:rPr lang="en-US" sz="2400" spc="-5" dirty="0">
                <a:latin typeface="Adobe Caslon Pro"/>
                <a:cs typeface="Adobe Caslon Pro"/>
              </a:rPr>
              <a:t>D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spc="-15" dirty="0">
                <a:latin typeface="Adobe Caslon Pro"/>
                <a:cs typeface="Adobe Caslon Pro"/>
              </a:rPr>
              <a:t>N</a:t>
            </a:r>
            <a:r>
              <a:rPr lang="en-US" sz="2400" dirty="0">
                <a:latin typeface="Adobe Caslon Pro"/>
                <a:cs typeface="Adobe Caslon Pro"/>
              </a:rPr>
              <a:t>T</a:t>
            </a:r>
            <a:r>
              <a:rPr lang="en-US" sz="2400" spc="-5" dirty="0">
                <a:latin typeface="Adobe Caslon Pro"/>
                <a:cs typeface="Adobe Caslon Pro"/>
              </a:rPr>
              <a:t>I</a:t>
            </a:r>
            <a:r>
              <a:rPr lang="en-US" sz="2400" spc="-15" dirty="0">
                <a:latin typeface="Adobe Caslon Pro"/>
                <a:cs typeface="Adobe Caslon Pro"/>
              </a:rPr>
              <a:t>F</a:t>
            </a:r>
            <a:r>
              <a:rPr lang="en-US" sz="2400" dirty="0">
                <a:latin typeface="Adobe Caslon Pro"/>
                <a:cs typeface="Adobe Caslon Pro"/>
              </a:rPr>
              <a:t>I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dirty="0">
                <a:latin typeface="Adobe Caslon Pro"/>
                <a:cs typeface="Adobe Caslon Pro"/>
              </a:rPr>
              <a:t>D </a:t>
            </a:r>
            <a:r>
              <a:rPr lang="en-US" sz="2400" spc="-10" dirty="0">
                <a:latin typeface="Adobe Caslon Pro"/>
                <a:cs typeface="Adobe Caslon Pro"/>
              </a:rPr>
              <a:t>B</a:t>
            </a:r>
            <a:r>
              <a:rPr lang="en-US" sz="2400" dirty="0">
                <a:latin typeface="Adobe Caslon Pro"/>
                <a:cs typeface="Adobe Caslon Pro"/>
              </a:rPr>
              <a:t>Y</a:t>
            </a:r>
            <a:r>
              <a:rPr lang="en-US" sz="2400" spc="-60" dirty="0">
                <a:latin typeface="Adobe Caslon Pro"/>
                <a:cs typeface="Adobe Caslon Pro"/>
              </a:rPr>
              <a:t> </a:t>
            </a:r>
            <a:r>
              <a:rPr lang="en-US" sz="2400" spc="-5" dirty="0">
                <a:latin typeface="Adobe Caslon Pro"/>
                <a:cs typeface="Adobe Caslon Pro"/>
              </a:rPr>
              <a:t>'</a:t>
            </a:r>
            <a:r>
              <a:rPr lang="en-US" sz="2400" i="1" dirty="0">
                <a:latin typeface="Adobe Caslon Pro"/>
                <a:cs typeface="Adobe Caslon Pro"/>
              </a:rPr>
              <a:t>pa</a:t>
            </a:r>
            <a:r>
              <a:rPr lang="en-US" sz="2400" i="1" spc="5" dirty="0">
                <a:latin typeface="Adobe Caslon Pro"/>
                <a:cs typeface="Adobe Caslon Pro"/>
              </a:rPr>
              <a:t>ssword</a:t>
            </a:r>
            <a:r>
              <a:rPr lang="en-US" sz="2400" spc="-10" dirty="0">
                <a:latin typeface="Adobe Caslon Pro"/>
                <a:cs typeface="Adobe Caslon Pro"/>
              </a:rPr>
              <a:t>'</a:t>
            </a:r>
            <a:r>
              <a:rPr lang="en-US" sz="2400" dirty="0">
                <a:latin typeface="Adobe Caslon Pro"/>
                <a:cs typeface="Adobe Caslon Pro"/>
              </a:rPr>
              <a:t>;</a:t>
            </a:r>
          </a:p>
          <a:p>
            <a:pPr marL="0" marR="12700">
              <a:lnSpc>
                <a:spcPct val="150000"/>
              </a:lnSpc>
              <a:spcBef>
                <a:spcPts val="0"/>
              </a:spcBef>
            </a:pP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l</a:t>
            </a:r>
            <a:r>
              <a:rPr lang="en-US" sz="2800" spc="-10" dirty="0">
                <a:latin typeface="Arial"/>
                <a:cs typeface="Arial"/>
              </a:rPr>
              <a:t>og</a:t>
            </a:r>
            <a:r>
              <a:rPr lang="en-US" sz="2800" dirty="0">
                <a:latin typeface="Arial"/>
                <a:cs typeface="Arial"/>
              </a:rPr>
              <a:t>g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li</a:t>
            </a:r>
            <a:r>
              <a:rPr lang="en-US" sz="2800" dirty="0">
                <a:latin typeface="Arial"/>
                <a:cs typeface="Arial"/>
              </a:rPr>
              <a:t>ke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y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s</a:t>
            </a:r>
            <a:r>
              <a:rPr lang="en-US" sz="2800" spc="1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m</a:t>
            </a:r>
            <a:r>
              <a:rPr lang="en-US" sz="2800" spc="-10" dirty="0">
                <a:latin typeface="Arial"/>
                <a:cs typeface="Arial"/>
              </a:rPr>
              <a:t>en</a:t>
            </a:r>
            <a:r>
              <a:rPr lang="en-US" sz="2800" dirty="0">
                <a:latin typeface="Arial"/>
                <a:cs typeface="Arial"/>
              </a:rPr>
              <a:t>ts  </a:t>
            </a:r>
          </a:p>
          <a:p>
            <a:pPr marL="682462" marR="12700" lvl="2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m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ke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re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gs </a:t>
            </a:r>
            <a:r>
              <a:rPr lang="en-US" spc="-10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ve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app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op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pe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 set!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en-US" sz="1000" dirty="0"/>
          </a:p>
          <a:p>
            <a:pPr marL="0" marR="269303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spc="-10" dirty="0">
                <a:latin typeface="Adobe Caslon Pro"/>
                <a:cs typeface="Adobe Caslon Pro"/>
              </a:rPr>
              <a:t>G</a:t>
            </a:r>
            <a:r>
              <a:rPr lang="en-US" sz="2800" spc="-5" dirty="0">
                <a:latin typeface="Adobe Caslon Pro"/>
                <a:cs typeface="Adobe Caslon Pro"/>
              </a:rPr>
              <a:t>R</a:t>
            </a:r>
            <a:r>
              <a:rPr lang="en-US" sz="2800" spc="-10" dirty="0">
                <a:latin typeface="Adobe Caslon Pro"/>
                <a:cs typeface="Adobe Caslon Pro"/>
              </a:rPr>
              <a:t>A</a:t>
            </a:r>
            <a:r>
              <a:rPr lang="en-US" sz="2800" spc="-5" dirty="0">
                <a:latin typeface="Adobe Caslon Pro"/>
                <a:cs typeface="Adobe Caslon Pro"/>
              </a:rPr>
              <a:t>N</a:t>
            </a:r>
            <a:r>
              <a:rPr lang="en-US" sz="2800" dirty="0">
                <a:latin typeface="Adobe Caslon Pro"/>
                <a:cs typeface="Adobe Caslon Pro"/>
              </a:rPr>
              <a:t>T</a:t>
            </a:r>
            <a:r>
              <a:rPr lang="en-US" sz="2800" spc="-210" dirty="0">
                <a:latin typeface="Adobe Caslon Pro"/>
                <a:cs typeface="Adobe Caslon Pro"/>
              </a:rPr>
              <a:t> </a:t>
            </a:r>
            <a:r>
              <a:rPr lang="en-US" sz="2800" spc="-20" dirty="0">
                <a:latin typeface="Adobe Caslon Pro"/>
                <a:cs typeface="Adobe Caslon Pro"/>
              </a:rPr>
              <a:t>A</a:t>
            </a:r>
            <a:r>
              <a:rPr lang="en-US" sz="2800" spc="10" dirty="0">
                <a:latin typeface="Adobe Caslon Pro"/>
                <a:cs typeface="Adobe Caslon Pro"/>
              </a:rPr>
              <a:t>L</a:t>
            </a:r>
            <a:r>
              <a:rPr lang="en-US" sz="2800" dirty="0">
                <a:latin typeface="Adobe Caslon Pro"/>
                <a:cs typeface="Adobe Caslon Pro"/>
              </a:rPr>
              <a:t>L</a:t>
            </a:r>
            <a:r>
              <a:rPr lang="en-US" sz="2800" spc="-10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O</a:t>
            </a:r>
            <a:r>
              <a:rPr lang="en-US" sz="2800" dirty="0">
                <a:latin typeface="Adobe Caslon Pro"/>
                <a:cs typeface="Adobe Caslon Pro"/>
              </a:rPr>
              <a:t>N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spc="-5" dirty="0" err="1">
                <a:latin typeface="Adobe Caslon Pro"/>
                <a:cs typeface="Adobe Caslon Pro"/>
              </a:rPr>
              <a:t>websys_shop</a:t>
            </a:r>
            <a:r>
              <a:rPr lang="en-US" sz="2800" dirty="0">
                <a:latin typeface="Adobe Caslon Pro"/>
                <a:cs typeface="Adobe Caslon Pro"/>
              </a:rPr>
              <a:t>.*</a:t>
            </a:r>
            <a:r>
              <a:rPr lang="en-US" sz="2800" spc="-40" dirty="0">
                <a:latin typeface="Adobe Caslon Pro"/>
                <a:cs typeface="Adobe Caslon Pro"/>
              </a:rPr>
              <a:t> </a:t>
            </a:r>
            <a:r>
              <a:rPr lang="en-US" sz="2800" spc="-65" dirty="0">
                <a:latin typeface="Adobe Caslon Pro"/>
                <a:cs typeface="Adobe Caslon Pro"/>
              </a:rPr>
              <a:t>T</a:t>
            </a:r>
            <a:r>
              <a:rPr lang="en-US" sz="2800" dirty="0">
                <a:latin typeface="Adobe Caslon Pro"/>
                <a:cs typeface="Adobe Caslon Pro"/>
              </a:rPr>
              <a:t>O </a:t>
            </a:r>
          </a:p>
          <a:p>
            <a:pPr marL="0" marR="269303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‘</a:t>
            </a:r>
            <a:r>
              <a:rPr lang="en-US" sz="2800" spc="-5" dirty="0" err="1">
                <a:latin typeface="Adobe Caslon Pro"/>
                <a:cs typeface="Adobe Caslon Pro"/>
              </a:rPr>
              <a:t>websys_shop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spc="-5" dirty="0">
                <a:latin typeface="Adobe Caslon Pro"/>
                <a:cs typeface="Adobe Caslon Pro"/>
              </a:rPr>
              <a:t>@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spc="-5" dirty="0">
                <a:latin typeface="Adobe Caslon Pro"/>
                <a:cs typeface="Adobe Caslon Pro"/>
              </a:rPr>
              <a:t>l</a:t>
            </a:r>
            <a:r>
              <a:rPr lang="en-US" sz="2800" dirty="0">
                <a:latin typeface="Adobe Caslon Pro"/>
                <a:cs typeface="Adobe Caslon Pro"/>
              </a:rPr>
              <a:t>o</a:t>
            </a:r>
            <a:r>
              <a:rPr lang="en-US" sz="2800" spc="5" dirty="0">
                <a:latin typeface="Adobe Caslon Pro"/>
                <a:cs typeface="Adobe Caslon Pro"/>
              </a:rPr>
              <a:t>c</a:t>
            </a:r>
            <a:r>
              <a:rPr lang="en-US" sz="2800" spc="-10" dirty="0">
                <a:latin typeface="Adobe Caslon Pro"/>
                <a:cs typeface="Adobe Caslon Pro"/>
              </a:rPr>
              <a:t>a</a:t>
            </a:r>
            <a:r>
              <a:rPr lang="en-US" sz="2800" spc="5" dirty="0">
                <a:latin typeface="Adobe Caslon Pro"/>
                <a:cs typeface="Adobe Caslon Pro"/>
              </a:rPr>
              <a:t>l</a:t>
            </a:r>
            <a:r>
              <a:rPr lang="en-US" sz="2800" dirty="0">
                <a:latin typeface="Adobe Caslon Pro"/>
                <a:cs typeface="Adobe Caslon Pro"/>
              </a:rPr>
              <a:t>hos</a:t>
            </a:r>
            <a:r>
              <a:rPr lang="en-US" sz="2800" spc="-5" dirty="0">
                <a:latin typeface="Adobe Caslon Pro"/>
                <a:cs typeface="Adobe Caslon Pro"/>
              </a:rPr>
              <a:t>t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dirty="0">
                <a:latin typeface="Adobe Caslon Pro"/>
                <a:cs typeface="Adobe Caslon Pro"/>
              </a:rPr>
              <a:t>;</a:t>
            </a:r>
          </a:p>
          <a:p>
            <a:pPr marL="12700" marR="12700">
              <a:lnSpc>
                <a:spcPts val="311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 2110 &amp; CSCI 4961 - Web Systems I - Fall 2013 - Pres [nn] - Week [ww] Class [cc] - [topic]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 2110 &amp; CSCI 4961 - Web Systems I - Fall 2013 - Pres [nn] - Week [ww] Class [cc] - [topic].thmx</Template>
  <TotalTime>3735</TotalTime>
  <Words>1879</Words>
  <Application>Microsoft Macintosh PowerPoint</Application>
  <PresentationFormat>Custom</PresentationFormat>
  <Paragraphs>272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Adobe Caslon Pro</vt:lpstr>
      <vt:lpstr>Arial</vt:lpstr>
      <vt:lpstr>Calibri</vt:lpstr>
      <vt:lpstr>News Gothic MT</vt:lpstr>
      <vt:lpstr>Wingdings 2</vt:lpstr>
      <vt:lpstr>ITWS 2110 &amp; CSCI 4961 - Web Systems I - Fall 2013 - Pres [nn] - Week [ww] Class [cc] - [topic]</vt:lpstr>
      <vt:lpstr>PHP and MySQL</vt:lpstr>
      <vt:lpstr>HTTP is Stateless</vt:lpstr>
      <vt:lpstr>PowerPoint Presentation</vt:lpstr>
      <vt:lpstr>Selecting Databases</vt:lpstr>
      <vt:lpstr>SQL User Access</vt:lpstr>
      <vt:lpstr>SQL User Access</vt:lpstr>
      <vt:lpstr>Change Root Password</vt:lpstr>
      <vt:lpstr>Create App-Specific Users</vt:lpstr>
      <vt:lpstr>Create App-Specific User</vt:lpstr>
      <vt:lpstr>Connecting to databases from PHP</vt:lpstr>
      <vt:lpstr>Mysql API?</vt:lpstr>
      <vt:lpstr>Mysqli?</vt:lpstr>
      <vt:lpstr>Some definitions (from Wikipedia)</vt:lpstr>
      <vt:lpstr>PHP Data Objects PDOs</vt:lpstr>
      <vt:lpstr>PDO</vt:lpstr>
      <vt:lpstr>PDO</vt:lpstr>
      <vt:lpstr>PDO: Connecting to MySQL</vt:lpstr>
      <vt:lpstr>&lt;code=“pdo-connect”&gt;</vt:lpstr>
      <vt:lpstr>Performing Queries</vt:lpstr>
      <vt:lpstr>PDO Statement</vt:lpstr>
      <vt:lpstr>PDO Statement</vt:lpstr>
      <vt:lpstr>&lt;aside&gt;</vt:lpstr>
      <vt:lpstr>&lt;code=“pdo-query”&gt;</vt:lpstr>
      <vt:lpstr>Executing Other Statements</vt:lpstr>
      <vt:lpstr>&lt;code=“pdo-insert”&gt;</vt:lpstr>
      <vt:lpstr>Congrats!</vt:lpstr>
      <vt:lpstr>&lt;aside&gt;  SQL Injection</vt:lpstr>
      <vt:lpstr>“Exploits of a mom” –  from xkcd</vt:lpstr>
      <vt:lpstr>Prepared Statements</vt:lpstr>
      <vt:lpstr>Create a prepared statement</vt:lpstr>
      <vt:lpstr>Executing Prepared Statements</vt:lpstr>
      <vt:lpstr>Executing Prepared Statements</vt:lpstr>
      <vt:lpstr>Prepared Statements</vt:lpstr>
      <vt:lpstr>&lt;code=“pdo-prepstmt”&gt;</vt:lpstr>
      <vt:lpstr>&lt;code=“pdo-prepstmtfromget”&gt;</vt:lpstr>
      <vt:lpstr>Short-term Persistence</vt:lpstr>
      <vt:lpstr>How Sessions Work</vt:lpstr>
      <vt:lpstr>Starting Sessions</vt:lpstr>
      <vt:lpstr>&lt;code=“sessions”&gt;</vt:lpstr>
      <vt:lpstr>Ending Sessions</vt:lpstr>
      <vt:lpstr>References for Lab 8</vt:lpstr>
      <vt:lpstr>&lt;footer&gt;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Munasinghe, Thilanka</cp:lastModifiedBy>
  <cp:revision>111</cp:revision>
  <dcterms:created xsi:type="dcterms:W3CDTF">2013-10-04T12:05:54Z</dcterms:created>
  <dcterms:modified xsi:type="dcterms:W3CDTF">2018-11-16T15:54:29Z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2012-03-30T00:00:00Z</vt:filetime>
  </property>
  <property fmtid="{D5CDD505-2E9C-101B-9397-08002B2CF9AE}" pid="3" name="LastSaved">
    <vt:filetime>2013-10-04T00:00:00Z</vt:filetime>
  </property>
</Properties>
</file>