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85" r:id="rId8"/>
    <p:sldId id="262" r:id="rId9"/>
    <p:sldId id="263" r:id="rId10"/>
    <p:sldId id="300" r:id="rId11"/>
    <p:sldId id="264" r:id="rId12"/>
    <p:sldId id="265" r:id="rId13"/>
    <p:sldId id="287" r:id="rId14"/>
    <p:sldId id="286" r:id="rId15"/>
    <p:sldId id="268" r:id="rId16"/>
    <p:sldId id="267" r:id="rId17"/>
    <p:sldId id="269" r:id="rId18"/>
    <p:sldId id="271" r:id="rId19"/>
    <p:sldId id="272" r:id="rId20"/>
    <p:sldId id="273" r:id="rId21"/>
    <p:sldId id="302" r:id="rId22"/>
    <p:sldId id="301" r:id="rId23"/>
    <p:sldId id="274" r:id="rId24"/>
    <p:sldId id="277" r:id="rId25"/>
    <p:sldId id="297" r:id="rId26"/>
    <p:sldId id="278" r:id="rId27"/>
    <p:sldId id="293" r:id="rId28"/>
    <p:sldId id="294" r:id="rId29"/>
    <p:sldId id="295" r:id="rId30"/>
    <p:sldId id="276" r:id="rId31"/>
    <p:sldId id="279" r:id="rId32"/>
    <p:sldId id="298" r:id="rId33"/>
    <p:sldId id="291" r:id="rId34"/>
    <p:sldId id="299" r:id="rId35"/>
    <p:sldId id="282" r:id="rId36"/>
    <p:sldId id="283" r:id="rId37"/>
    <p:sldId id="284" r:id="rId38"/>
  </p:sldIdLst>
  <p:sldSz cx="10083800" cy="7556500"/>
  <p:notesSz cx="10083800" cy="7556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/>
    <p:restoredTop sz="94643"/>
  </p:normalViewPr>
  <p:slideViewPr>
    <p:cSldViewPr>
      <p:cViewPr varScale="1">
        <p:scale>
          <a:sx n="109" d="100"/>
          <a:sy n="109" d="100"/>
        </p:scale>
        <p:origin x="19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11825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60705-0A56-C04A-90DB-D204AA089805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11825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56763-F29F-AD4B-8D9C-64802F4E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376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B61D0-9E46-1D43-959B-946204FA3F8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1425" cy="2833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8063" y="3589338"/>
            <a:ext cx="8067675" cy="3400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1825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E8761-0733-8447-B4E9-FF9F59E1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015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E8761-0733-8447-B4E9-FF9F59E1728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6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64672" y="1427340"/>
            <a:ext cx="7154456" cy="3474014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100794" tIns="50397" rIns="100794" bIns="50397" rtlCol="0">
            <a:normAutofit/>
          </a:bodyPr>
          <a:lstStyle/>
          <a:p>
            <a:pPr marL="0" indent="0" algn="l" defTabSz="1007943" rtl="0" eaLnBrk="1" latinLnBrk="0" hangingPunct="1">
              <a:spcBef>
                <a:spcPts val="2205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5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8888" y="1679222"/>
            <a:ext cx="7166024" cy="1900548"/>
          </a:xfrm>
        </p:spPr>
        <p:txBody>
          <a:bodyPr vert="horz" lIns="100794" tIns="50397" rIns="100794" bIns="50397" rtlCol="0" anchor="b" anchorCtr="0">
            <a:noAutofit/>
          </a:bodyPr>
          <a:lstStyle>
            <a:lvl1pPr marL="0" indent="0" algn="ctr" defTabSz="1007943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51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889" y="3635023"/>
            <a:ext cx="7166025" cy="1010003"/>
          </a:xfrm>
        </p:spPr>
        <p:txBody>
          <a:bodyPr vert="horz" lIns="100794" tIns="50397" rIns="100794" bIns="50397" rtlCol="0">
            <a:normAutofit/>
          </a:bodyPr>
          <a:lstStyle>
            <a:lvl1pPr marL="0" indent="0" algn="ctr" defTabSz="1007943" rtl="0" eaLnBrk="1" latinLnBrk="0" hangingPunct="1">
              <a:spcBef>
                <a:spcPts val="331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0695-7A22-0C48-AB1E-2410F2F549AB}" type="datetime1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20" y="674192"/>
            <a:ext cx="4498832" cy="1280407"/>
          </a:xfrm>
        </p:spPr>
        <p:txBody>
          <a:bodyPr anchor="b"/>
          <a:lstStyle>
            <a:lvl1pPr algn="ctr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220" y="1969953"/>
            <a:ext cx="4498832" cy="4099056"/>
          </a:xfrm>
        </p:spPr>
        <p:txBody>
          <a:bodyPr>
            <a:normAutofit/>
          </a:bodyPr>
          <a:lstStyle>
            <a:lvl1pPr marL="0" indent="0" algn="ctr">
              <a:spcBef>
                <a:spcPts val="661"/>
              </a:spcBef>
              <a:buNone/>
              <a:defRPr sz="20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5CBD-E0AF-D946-BF9C-36D98549BCF8}" type="datetime1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613819" y="395997"/>
            <a:ext cx="4033520" cy="5859733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100794" tIns="50397" rIns="100794" bIns="50397" rtlCol="0">
            <a:normAutofit/>
          </a:bodyPr>
          <a:lstStyle>
            <a:lvl1pPr marL="0" indent="0" algn="l" defTabSz="1007943" rtl="0" eaLnBrk="1" latinLnBrk="0" hangingPunct="1">
              <a:spcBef>
                <a:spcPts val="2205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B491-782A-F444-8982-8DD2013B6265}" type="datetime1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27243" y="405813"/>
            <a:ext cx="1680633" cy="61431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5727" y="405813"/>
            <a:ext cx="7377281" cy="6143155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B818-1480-7749-978A-07587E98556D}" type="datetime1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9F64-040D-5441-8AFC-65BEC4823BA1}" type="datetime1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902" y="3694290"/>
            <a:ext cx="9281998" cy="161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902" y="5256968"/>
            <a:ext cx="9281998" cy="1071739"/>
          </a:xfrm>
        </p:spPr>
        <p:txBody>
          <a:bodyPr>
            <a:normAutofit/>
          </a:bodyPr>
          <a:lstStyle>
            <a:lvl1pPr marL="0" indent="0" algn="ctr">
              <a:spcBef>
                <a:spcPts val="331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EF08-B2C8-A34D-9AB1-040BDFBC8655}" type="datetime1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409109" y="400565"/>
            <a:ext cx="9265583" cy="312580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29" y="2647909"/>
            <a:ext cx="8884599" cy="1500805"/>
          </a:xfrm>
        </p:spPr>
        <p:txBody>
          <a:bodyPr anchor="b" anchorCtr="0"/>
          <a:lstStyle>
            <a:lvl1pPr algn="ctr">
              <a:defRPr sz="51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29" y="4116524"/>
            <a:ext cx="8884599" cy="1652984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31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5C48-BBD9-044A-93F7-D10C4D57A8BE}" type="datetime1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28" y="118533"/>
            <a:ext cx="8868843" cy="14731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5728" y="1763185"/>
            <a:ext cx="4235196" cy="4785783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9376" y="1763185"/>
            <a:ext cx="4235196" cy="4785783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BC06-8291-1044-8D6E-9F81E83F94AD}" type="datetime1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27" y="118533"/>
            <a:ext cx="8868843" cy="14731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27" y="1601238"/>
            <a:ext cx="4235196" cy="827366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727" y="2586504"/>
            <a:ext cx="4235196" cy="3962463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39374" y="1601238"/>
            <a:ext cx="4235196" cy="827366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39374" y="2586504"/>
            <a:ext cx="4235196" cy="3962463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F0F5-64C4-8E46-BE97-B880358A3247}" type="datetime1">
              <a:rPr lang="en-US" smtClean="0"/>
              <a:t>11/26/18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E140-D41C-8149-863C-DAE95AB05755}" type="datetime1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BBAA-21DB-D34B-9CA7-584127900182}" type="datetime1">
              <a:rPr lang="en-US" smtClean="0"/>
              <a:t>11/26/18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21" y="674192"/>
            <a:ext cx="4235196" cy="1280407"/>
          </a:xfrm>
        </p:spPr>
        <p:txBody>
          <a:bodyPr anchor="b"/>
          <a:lstStyle>
            <a:lvl1pPr algn="ctr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281" y="405812"/>
            <a:ext cx="4235196" cy="6143155"/>
          </a:xfrm>
        </p:spPr>
        <p:txBody>
          <a:bodyPr>
            <a:normAutofit/>
          </a:bodyPr>
          <a:lstStyle>
            <a:lvl1pPr>
              <a:spcBef>
                <a:spcPts val="2205"/>
              </a:spcBef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221" y="1969953"/>
            <a:ext cx="4235196" cy="4099056"/>
          </a:xfrm>
        </p:spPr>
        <p:txBody>
          <a:bodyPr>
            <a:normAutofit/>
          </a:bodyPr>
          <a:lstStyle>
            <a:lvl1pPr marL="0" indent="0" algn="ctr">
              <a:spcBef>
                <a:spcPts val="661"/>
              </a:spcBef>
              <a:buNone/>
              <a:defRPr sz="20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50A1-3998-9E4B-B457-4DE46939DFEE}" type="datetime1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728" y="118533"/>
            <a:ext cx="8868843" cy="1473127"/>
          </a:xfrm>
          <a:prstGeom prst="rect">
            <a:avLst/>
          </a:prstGeom>
        </p:spPr>
        <p:txBody>
          <a:bodyPr vert="horz" lIns="100794" tIns="50397" rIns="100794" bIns="50397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28" y="1763185"/>
            <a:ext cx="8868843" cy="4785783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08457" y="6914857"/>
            <a:ext cx="2352887" cy="40231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chemeClr val="bg1"/>
                </a:solidFill>
              </a:defRPr>
            </a:lvl1pPr>
          </a:lstStyle>
          <a:p>
            <a:fld id="{2A136A98-7201-9B45-9AF1-C3EE9B2315E2}" type="datetime1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1639" y="6914857"/>
            <a:ext cx="5338482" cy="40231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300">
                <a:solidFill>
                  <a:schemeClr val="bg1"/>
                </a:solidFill>
              </a:defRPr>
            </a:lvl1pPr>
          </a:lstStyle>
          <a:p>
            <a:r>
              <a:rPr lang="en-US"/>
              <a:t>Web Sys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9635" y="6914857"/>
            <a:ext cx="1092412" cy="40231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/>
  <p:txStyles>
    <p:titleStyle>
      <a:lvl1pPr algn="ctr" defTabSz="1007943" rtl="0" eaLnBrk="1" latinLnBrk="0" hangingPunct="1">
        <a:spcBef>
          <a:spcPct val="0"/>
        </a:spcBef>
        <a:buNone/>
        <a:defRPr sz="51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84978" indent="-384978" algn="l" defTabSz="1007943" rtl="0" eaLnBrk="1" latinLnBrk="0" hangingPunct="1">
        <a:spcBef>
          <a:spcPts val="2205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55957" indent="-370979" algn="l" defTabSz="1007943" rtl="0" eaLnBrk="1" latinLnBrk="0" hangingPunct="1">
        <a:spcBef>
          <a:spcPts val="661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67440" indent="-311482" algn="l" defTabSz="1007943" rtl="0" eaLnBrk="1" latinLnBrk="0" hangingPunct="1">
        <a:spcBef>
          <a:spcPts val="661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92921" indent="-325482" algn="l" defTabSz="1007943" rtl="0" eaLnBrk="1" latinLnBrk="0" hangingPunct="1">
        <a:spcBef>
          <a:spcPts val="661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04404" indent="-311482" algn="l" defTabSz="1007943" rtl="0" eaLnBrk="1" latinLnBrk="0" hangingPunct="1">
        <a:spcBef>
          <a:spcPts val="661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15886" indent="-311482" algn="l" defTabSz="1007943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34368" indent="-311482" algn="l" defTabSz="1007943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644101" indent="-311482" algn="l" defTabSz="1007943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64333" indent="-311482" algn="l" defTabSz="1007943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5626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Authe</a:t>
            </a:r>
            <a:r>
              <a:rPr sz="4400" spc="-15" dirty="0">
                <a:latin typeface="Arial"/>
                <a:cs typeface="Arial"/>
              </a:rPr>
              <a:t>n</a:t>
            </a:r>
            <a:r>
              <a:rPr sz="4400" spc="5" dirty="0">
                <a:latin typeface="Arial"/>
                <a:cs typeface="Arial"/>
              </a:rPr>
              <a:t>t</a:t>
            </a:r>
            <a:r>
              <a:rPr sz="4400" spc="0" dirty="0">
                <a:latin typeface="Arial"/>
                <a:cs typeface="Arial"/>
              </a:rPr>
              <a:t>icati</a:t>
            </a:r>
            <a:r>
              <a:rPr sz="4400" spc="-5" dirty="0">
                <a:latin typeface="Arial"/>
                <a:cs typeface="Arial"/>
              </a:rPr>
              <a:t>o</a:t>
            </a:r>
            <a:r>
              <a:rPr sz="4400" spc="0" dirty="0">
                <a:latin typeface="Arial"/>
                <a:cs typeface="Arial"/>
              </a:rPr>
              <a:t>n</a:t>
            </a:r>
            <a:r>
              <a:rPr sz="4400" spc="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&amp;</a:t>
            </a:r>
            <a:r>
              <a:rPr sz="4400" spc="-24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Autho</a:t>
            </a:r>
            <a:r>
              <a:rPr sz="4400" spc="-15" dirty="0">
                <a:latin typeface="Arial"/>
                <a:cs typeface="Arial"/>
              </a:rPr>
              <a:t>r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0" dirty="0">
                <a:latin typeface="Arial"/>
                <a:cs typeface="Arial"/>
              </a:rPr>
              <a:t>zation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4D02-F2DA-954F-9C24-9B01F9F106B5}" type="datetime1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2FDD-FF29-2941-9D92-50BE57B4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BF4C2F-0658-DA45-BB95-04B465C07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118532"/>
            <a:ext cx="5486400" cy="735509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D91EF-4A4C-7141-AD15-23D083F0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9F64-040D-5441-8AFC-65BEC4823BA1}" type="datetime1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599E7-DB37-794A-AF92-71F4E911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F5C27-96D2-8045-A291-857FA4C6B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70F58D-B913-7445-B4A7-FB9C7BD3FE72}"/>
              </a:ext>
            </a:extLst>
          </p:cNvPr>
          <p:cNvSpPr txBox="1"/>
          <p:nvPr/>
        </p:nvSpPr>
        <p:spPr>
          <a:xfrm>
            <a:off x="3878648" y="6794353"/>
            <a:ext cx="1004022" cy="643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15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latin typeface="Arial"/>
                <a:cs typeface="Arial"/>
              </a:rPr>
              <a:t>&lt;note&gt;</a:t>
            </a:r>
            <a:br>
              <a:rPr lang="en-US" sz="4400" dirty="0">
                <a:latin typeface="Arial"/>
                <a:cs typeface="Arial"/>
              </a:rPr>
            </a:br>
            <a:r>
              <a:rPr lang="en-US"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o</a:t>
            </a:r>
            <a:r>
              <a:rPr sz="4400" spc="5" dirty="0">
                <a:latin typeface="Arial"/>
                <a:cs typeface="Arial"/>
              </a:rPr>
              <a:t>m</a:t>
            </a:r>
            <a:r>
              <a:rPr sz="4400" spc="0" dirty="0">
                <a:latin typeface="Arial"/>
                <a:cs typeface="Arial"/>
              </a:rPr>
              <a:t>e </a:t>
            </a:r>
            <a:r>
              <a:rPr lang="en-US" sz="4400" spc="0" dirty="0">
                <a:latin typeface="Arial"/>
                <a:cs typeface="Arial"/>
              </a:rPr>
              <a:t>practical i</a:t>
            </a:r>
            <a:r>
              <a:rPr sz="4400" spc="0" dirty="0">
                <a:latin typeface="Arial"/>
                <a:cs typeface="Arial"/>
              </a:rPr>
              <a:t>ssu</a:t>
            </a:r>
            <a:r>
              <a:rPr sz="4400" spc="-10" dirty="0">
                <a:latin typeface="Arial"/>
                <a:cs typeface="Arial"/>
              </a:rPr>
              <a:t>e</a:t>
            </a:r>
            <a:r>
              <a:rPr sz="4400" spc="0" dirty="0">
                <a:latin typeface="Arial"/>
                <a:cs typeface="Arial"/>
              </a:rPr>
              <a:t>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44500" marR="330835">
              <a:lnSpc>
                <a:spcPts val="3110"/>
              </a:lnSpc>
            </a:pP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0" dirty="0">
                <a:latin typeface="Arial"/>
                <a:cs typeface="Arial"/>
              </a:rPr>
              <a:t>u</a:t>
            </a:r>
            <a:r>
              <a:rPr lang="en-US" sz="2800" dirty="0">
                <a:latin typeface="Arial"/>
                <a:cs typeface="Arial"/>
              </a:rPr>
              <a:t>th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nt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at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on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–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Wh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if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so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ne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g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 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old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 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at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base?</a:t>
            </a:r>
            <a:r>
              <a:rPr lang="en-US" sz="2800" spc="-180" dirty="0">
                <a:latin typeface="Arial"/>
                <a:cs typeface="Arial"/>
              </a:rPr>
              <a:t> </a:t>
            </a:r>
          </a:p>
          <a:p>
            <a:pPr marL="815479" marR="330835" lvl="1">
              <a:lnSpc>
                <a:spcPts val="3110"/>
              </a:lnSpc>
            </a:pPr>
            <a:r>
              <a:rPr lang="en-US" dirty="0">
                <a:latin typeface="Arial"/>
                <a:cs typeface="Arial"/>
              </a:rPr>
              <a:t>All</a:t>
            </a:r>
            <a:r>
              <a:rPr lang="en-US" spc="-1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of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he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p</a:t>
            </a:r>
            <a:r>
              <a:rPr lang="en-US" dirty="0">
                <a:latin typeface="Arial"/>
                <a:cs typeface="Arial"/>
              </a:rPr>
              <a:t>as</a:t>
            </a:r>
            <a:r>
              <a:rPr lang="en-US" spc="5" dirty="0">
                <a:latin typeface="Arial"/>
                <a:cs typeface="Arial"/>
              </a:rPr>
              <a:t>sw</a:t>
            </a:r>
            <a:r>
              <a:rPr lang="en-US" spc="-10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rds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re</a:t>
            </a:r>
            <a:r>
              <a:rPr lang="en-US" spc="-1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pl</a:t>
            </a:r>
            <a:r>
              <a:rPr lang="en-US" spc="-15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in t</a:t>
            </a:r>
            <a:r>
              <a:rPr lang="en-US" spc="-15" dirty="0">
                <a:latin typeface="Arial"/>
                <a:cs typeface="Arial"/>
              </a:rPr>
              <a:t>e</a:t>
            </a:r>
            <a:r>
              <a:rPr lang="en-US" spc="5" dirty="0">
                <a:latin typeface="Arial"/>
                <a:cs typeface="Arial"/>
              </a:rPr>
              <a:t>x</a:t>
            </a:r>
            <a:r>
              <a:rPr lang="en-US" dirty="0">
                <a:latin typeface="Arial"/>
                <a:cs typeface="Arial"/>
              </a:rPr>
              <a:t>t!</a:t>
            </a:r>
            <a:endParaRPr lang="en-US" spc="-5" dirty="0">
              <a:latin typeface="Arial"/>
              <a:cs typeface="Arial"/>
            </a:endParaRPr>
          </a:p>
          <a:p>
            <a:pPr marL="815479" marR="330835" lvl="1">
              <a:lnSpc>
                <a:spcPts val="3110"/>
              </a:lnSpc>
            </a:pPr>
            <a:r>
              <a:rPr spc="-5" dirty="0">
                <a:latin typeface="Arial"/>
                <a:cs typeface="Arial"/>
              </a:rPr>
              <a:t>U</a:t>
            </a:r>
            <a:r>
              <a:rPr spc="0" dirty="0">
                <a:latin typeface="Arial"/>
                <a:cs typeface="Arial"/>
              </a:rPr>
              <a:t>se</a:t>
            </a:r>
            <a:r>
              <a:rPr spc="5" dirty="0">
                <a:latin typeface="Arial"/>
                <a:cs typeface="Arial"/>
              </a:rPr>
              <a:t>r</a:t>
            </a:r>
            <a:r>
              <a:rPr spc="0" dirty="0">
                <a:latin typeface="Arial"/>
                <a:cs typeface="Arial"/>
              </a:rPr>
              <a:t>s often u</a:t>
            </a:r>
            <a:r>
              <a:rPr spc="5" dirty="0">
                <a:latin typeface="Arial"/>
                <a:cs typeface="Arial"/>
              </a:rPr>
              <a:t>s</a:t>
            </a:r>
            <a:r>
              <a:rPr spc="0" dirty="0">
                <a:latin typeface="Arial"/>
                <a:cs typeface="Arial"/>
              </a:rPr>
              <a:t>e </a:t>
            </a:r>
            <a:r>
              <a:rPr spc="-10" dirty="0">
                <a:latin typeface="Arial"/>
                <a:cs typeface="Arial"/>
              </a:rPr>
              <a:t>t</a:t>
            </a:r>
            <a:r>
              <a:rPr spc="10" dirty="0">
                <a:latin typeface="Arial"/>
                <a:cs typeface="Arial"/>
              </a:rPr>
              <a:t>h</a:t>
            </a:r>
            <a:r>
              <a:rPr spc="0" dirty="0">
                <a:latin typeface="Arial"/>
                <a:cs typeface="Arial"/>
              </a:rPr>
              <a:t>e sa</a:t>
            </a:r>
            <a:r>
              <a:rPr spc="-5" dirty="0">
                <a:latin typeface="Arial"/>
                <a:cs typeface="Arial"/>
              </a:rPr>
              <a:t>m</a:t>
            </a:r>
            <a:r>
              <a:rPr spc="0" dirty="0">
                <a:latin typeface="Arial"/>
                <a:cs typeface="Arial"/>
              </a:rPr>
              <a:t>e pas</a:t>
            </a:r>
            <a:r>
              <a:rPr spc="5" dirty="0">
                <a:latin typeface="Arial"/>
                <a:cs typeface="Arial"/>
              </a:rPr>
              <a:t>s</a:t>
            </a:r>
            <a:r>
              <a:rPr spc="-15" dirty="0">
                <a:latin typeface="Arial"/>
                <a:cs typeface="Arial"/>
              </a:rPr>
              <a:t>w</a:t>
            </a:r>
            <a:r>
              <a:rPr spc="0" dirty="0">
                <a:latin typeface="Arial"/>
                <a:cs typeface="Arial"/>
              </a:rPr>
              <a:t>o</a:t>
            </a:r>
            <a:r>
              <a:rPr spc="5" dirty="0">
                <a:latin typeface="Arial"/>
                <a:cs typeface="Arial"/>
              </a:rPr>
              <a:t>r</a:t>
            </a:r>
            <a:r>
              <a:rPr spc="0" dirty="0">
                <a:latin typeface="Arial"/>
                <a:cs typeface="Arial"/>
              </a:rPr>
              <a:t>d on </a:t>
            </a:r>
            <a:r>
              <a:rPr spc="-5" dirty="0">
                <a:latin typeface="Arial"/>
                <a:cs typeface="Arial"/>
              </a:rPr>
              <a:t>m</a:t>
            </a:r>
            <a:r>
              <a:rPr spc="-10" dirty="0">
                <a:latin typeface="Arial"/>
                <a:cs typeface="Arial"/>
              </a:rPr>
              <a:t>u</a:t>
            </a:r>
            <a:r>
              <a:rPr spc="5" dirty="0">
                <a:latin typeface="Arial"/>
                <a:cs typeface="Arial"/>
              </a:rPr>
              <a:t>l</a:t>
            </a:r>
            <a:r>
              <a:rPr spc="0" dirty="0">
                <a:latin typeface="Arial"/>
                <a:cs typeface="Arial"/>
              </a:rPr>
              <a:t>t</a:t>
            </a:r>
            <a:r>
              <a:rPr spc="-5" dirty="0">
                <a:latin typeface="Arial"/>
                <a:cs typeface="Arial"/>
              </a:rPr>
              <a:t>i</a:t>
            </a:r>
            <a:r>
              <a:rPr spc="0" dirty="0">
                <a:latin typeface="Arial"/>
                <a:cs typeface="Arial"/>
              </a:rPr>
              <a:t>ple s</a:t>
            </a:r>
            <a:r>
              <a:rPr spc="5" dirty="0">
                <a:latin typeface="Arial"/>
                <a:cs typeface="Arial"/>
              </a:rPr>
              <a:t>i</a:t>
            </a:r>
            <a:r>
              <a:rPr spc="0" dirty="0">
                <a:latin typeface="Arial"/>
                <a:cs typeface="Arial"/>
              </a:rPr>
              <a:t>tes...</a:t>
            </a:r>
            <a:endParaRPr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71"/>
              </a:spcBef>
            </a:pPr>
            <a:endParaRPr sz="1000" dirty="0"/>
          </a:p>
          <a:p>
            <a:pPr marL="12700" marR="12700">
              <a:lnSpc>
                <a:spcPct val="93400"/>
              </a:lnSpc>
            </a:pPr>
            <a:r>
              <a:rPr sz="2800" dirty="0">
                <a:latin typeface="Arial"/>
                <a:cs typeface="Arial"/>
              </a:rPr>
              <a:t>A</a:t>
            </a:r>
            <a:r>
              <a:rPr sz="2800" spc="-10" dirty="0">
                <a:latin typeface="Arial"/>
                <a:cs typeface="Arial"/>
              </a:rPr>
              <a:t>u</a:t>
            </a:r>
            <a:r>
              <a:rPr sz="2800" spc="0" dirty="0">
                <a:latin typeface="Arial"/>
                <a:cs typeface="Arial"/>
              </a:rPr>
              <a:t>th</a:t>
            </a:r>
            <a:r>
              <a:rPr sz="2800" spc="-15" dirty="0">
                <a:latin typeface="Arial"/>
                <a:cs typeface="Arial"/>
              </a:rPr>
              <a:t>o</a:t>
            </a:r>
            <a:r>
              <a:rPr sz="2800" spc="0" dirty="0">
                <a:latin typeface="Arial"/>
                <a:cs typeface="Arial"/>
              </a:rPr>
              <a:t>ri</a:t>
            </a:r>
            <a:r>
              <a:rPr sz="2800" spc="5" dirty="0">
                <a:latin typeface="Arial"/>
                <a:cs typeface="Arial"/>
              </a:rPr>
              <a:t>z</a:t>
            </a:r>
            <a:r>
              <a:rPr sz="2800" spc="-10" dirty="0">
                <a:latin typeface="Arial"/>
                <a:cs typeface="Arial"/>
              </a:rPr>
              <a:t>a</a:t>
            </a:r>
            <a:r>
              <a:rPr sz="2800" spc="0" dirty="0">
                <a:latin typeface="Arial"/>
                <a:cs typeface="Arial"/>
              </a:rPr>
              <a:t>ti</a:t>
            </a:r>
            <a:r>
              <a:rPr sz="2800" spc="-15" dirty="0">
                <a:latin typeface="Arial"/>
                <a:cs typeface="Arial"/>
              </a:rPr>
              <a:t>o</a:t>
            </a:r>
            <a:r>
              <a:rPr sz="2800" spc="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–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T</a:t>
            </a:r>
            <a:r>
              <a:rPr sz="2800" spc="-10" dirty="0">
                <a:latin typeface="Arial"/>
                <a:cs typeface="Arial"/>
              </a:rPr>
              <a:t>h</a:t>
            </a:r>
            <a:r>
              <a:rPr sz="2800" spc="0" dirty="0">
                <a:latin typeface="Arial"/>
                <a:cs typeface="Arial"/>
              </a:rPr>
              <a:t>is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is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fi</a:t>
            </a:r>
            <a:r>
              <a:rPr sz="2800" spc="-15" dirty="0">
                <a:latin typeface="Arial"/>
                <a:cs typeface="Arial"/>
              </a:rPr>
              <a:t>n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f</a:t>
            </a:r>
            <a:r>
              <a:rPr sz="2800" spc="-15" dirty="0">
                <a:latin typeface="Arial"/>
                <a:cs typeface="Arial"/>
              </a:rPr>
              <a:t>o</a:t>
            </a:r>
            <a:r>
              <a:rPr sz="2800" spc="0" dirty="0">
                <a:latin typeface="Arial"/>
                <a:cs typeface="Arial"/>
              </a:rPr>
              <a:t>r n</a:t>
            </a:r>
            <a:r>
              <a:rPr sz="2800" spc="-15" dirty="0">
                <a:latin typeface="Arial"/>
                <a:cs typeface="Arial"/>
              </a:rPr>
              <a:t>o</a:t>
            </a:r>
            <a:r>
              <a:rPr sz="2800" spc="-175" dirty="0">
                <a:latin typeface="Arial"/>
                <a:cs typeface="Arial"/>
              </a:rPr>
              <a:t>w</a:t>
            </a:r>
            <a:r>
              <a:rPr sz="2800" spc="0" dirty="0">
                <a:latin typeface="Arial"/>
                <a:cs typeface="Arial"/>
              </a:rPr>
              <a:t>,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b</a:t>
            </a:r>
            <a:r>
              <a:rPr sz="2800" spc="-15" dirty="0">
                <a:latin typeface="Arial"/>
                <a:cs typeface="Arial"/>
              </a:rPr>
              <a:t>u</a:t>
            </a:r>
            <a:r>
              <a:rPr sz="2800" spc="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w</a:t>
            </a:r>
            <a:r>
              <a:rPr sz="2800" spc="-10" dirty="0">
                <a:latin typeface="Arial"/>
                <a:cs typeface="Arial"/>
              </a:rPr>
              <a:t>h</a:t>
            </a:r>
            <a:r>
              <a:rPr sz="2800" spc="0" dirty="0">
                <a:latin typeface="Arial"/>
                <a:cs typeface="Arial"/>
              </a:rPr>
              <a:t>at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if d</a:t>
            </a:r>
            <a:r>
              <a:rPr sz="2800" spc="-15" dirty="0">
                <a:latin typeface="Arial"/>
                <a:cs typeface="Arial"/>
              </a:rPr>
              <a:t>i</a:t>
            </a:r>
            <a:r>
              <a:rPr sz="2800" spc="-65" dirty="0">
                <a:latin typeface="Arial"/>
                <a:cs typeface="Arial"/>
              </a:rPr>
              <a:t>f</a:t>
            </a:r>
            <a:r>
              <a:rPr sz="2800" spc="0" dirty="0">
                <a:latin typeface="Arial"/>
                <a:cs typeface="Arial"/>
              </a:rPr>
              <a:t>fe</a:t>
            </a:r>
            <a:r>
              <a:rPr sz="2800" spc="-10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ent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u</a:t>
            </a:r>
            <a:r>
              <a:rPr sz="2800" spc="5" dirty="0">
                <a:latin typeface="Arial"/>
                <a:cs typeface="Arial"/>
              </a:rPr>
              <a:t>s</a:t>
            </a:r>
            <a:r>
              <a:rPr sz="2800" spc="-10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rs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15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to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be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a</a:t>
            </a:r>
            <a:r>
              <a:rPr sz="2800" spc="-15" dirty="0">
                <a:latin typeface="Arial"/>
                <a:cs typeface="Arial"/>
              </a:rPr>
              <a:t>b</a:t>
            </a:r>
            <a:r>
              <a:rPr sz="2800" spc="0" dirty="0">
                <a:latin typeface="Arial"/>
                <a:cs typeface="Arial"/>
              </a:rPr>
              <a:t>le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</a:t>
            </a:r>
            <a:r>
              <a:rPr sz="2800" spc="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</a:t>
            </a:r>
            <a:r>
              <a:rPr sz="2800" spc="0" dirty="0">
                <a:latin typeface="Arial"/>
                <a:cs typeface="Arial"/>
              </a:rPr>
              <a:t>i</a:t>
            </a:r>
            <a:r>
              <a:rPr sz="2800" spc="-65" dirty="0">
                <a:latin typeface="Arial"/>
                <a:cs typeface="Arial"/>
              </a:rPr>
              <a:t>f</a:t>
            </a:r>
            <a:r>
              <a:rPr sz="2800" spc="0" dirty="0">
                <a:latin typeface="Arial"/>
                <a:cs typeface="Arial"/>
              </a:rPr>
              <a:t>f</a:t>
            </a:r>
            <a:r>
              <a:rPr sz="2800" spc="-15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re</a:t>
            </a:r>
            <a:r>
              <a:rPr sz="2800" spc="-15" dirty="0">
                <a:latin typeface="Arial"/>
                <a:cs typeface="Arial"/>
              </a:rPr>
              <a:t>n</a:t>
            </a:r>
            <a:r>
              <a:rPr sz="2800" spc="0" dirty="0">
                <a:latin typeface="Arial"/>
                <a:cs typeface="Arial"/>
              </a:rPr>
              <a:t>t t</a:t>
            </a:r>
            <a:r>
              <a:rPr sz="2800" spc="-15" dirty="0">
                <a:latin typeface="Arial"/>
                <a:cs typeface="Arial"/>
              </a:rPr>
              <a:t>h</a:t>
            </a:r>
            <a:r>
              <a:rPr sz="2800" spc="0" dirty="0">
                <a:latin typeface="Arial"/>
                <a:cs typeface="Arial"/>
              </a:rPr>
              <a:t>ings?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3330-CE93-EF4D-8C3B-A05BF48FB111}" type="datetime1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"/>
                <a:cs typeface="Arial"/>
              </a:rPr>
              <a:t>Better Passwo</a:t>
            </a:r>
            <a:r>
              <a:rPr lang="en-US" sz="4400" spc="-10" dirty="0">
                <a:latin typeface="Arial"/>
                <a:cs typeface="Arial"/>
              </a:rPr>
              <a:t>r</a:t>
            </a:r>
            <a:r>
              <a:rPr lang="en-US" sz="4400" dirty="0">
                <a:latin typeface="Arial"/>
                <a:cs typeface="Arial"/>
              </a:rPr>
              <a:t>d</a:t>
            </a:r>
            <a:r>
              <a:rPr lang="en-US" sz="4400" spc="-5" dirty="0">
                <a:latin typeface="Arial"/>
                <a:cs typeface="Arial"/>
              </a:rPr>
              <a:t> </a:t>
            </a:r>
            <a:r>
              <a:rPr lang="en-US" sz="4400" dirty="0">
                <a:latin typeface="Arial"/>
                <a:cs typeface="Arial"/>
              </a:rPr>
              <a:t>S</a:t>
            </a:r>
            <a:r>
              <a:rPr lang="en-US" sz="4400" spc="5" dirty="0">
                <a:latin typeface="Arial"/>
                <a:cs typeface="Arial"/>
              </a:rPr>
              <a:t>t</a:t>
            </a:r>
            <a:r>
              <a:rPr lang="en-US" sz="4400" dirty="0">
                <a:latin typeface="Arial"/>
                <a:cs typeface="Arial"/>
              </a:rPr>
              <a:t>o</a:t>
            </a:r>
            <a:r>
              <a:rPr lang="en-US" sz="4400" spc="-10" dirty="0">
                <a:latin typeface="Arial"/>
                <a:cs typeface="Arial"/>
              </a:rPr>
              <a:t>r</a:t>
            </a:r>
            <a:r>
              <a:rPr lang="en-US" sz="4400" dirty="0">
                <a:latin typeface="Arial"/>
                <a:cs typeface="Arial"/>
              </a:rPr>
              <a:t>age</a:t>
            </a:r>
            <a:endParaRPr lang="en-US" sz="44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Hash functions</a:t>
            </a:r>
          </a:p>
          <a:p>
            <a:pPr lvl="1"/>
            <a:r>
              <a:rPr lang="en-US" dirty="0"/>
              <a:t>One-way transformations</a:t>
            </a:r>
          </a:p>
          <a:p>
            <a:pPr lvl="2"/>
            <a:r>
              <a:rPr lang="en-US" dirty="0"/>
              <a:t>Can get the hash from plaintext</a:t>
            </a:r>
          </a:p>
          <a:p>
            <a:pPr lvl="2"/>
            <a:r>
              <a:rPr lang="en-US" dirty="0"/>
              <a:t>Can’t get the plaintext from the hash</a:t>
            </a:r>
          </a:p>
          <a:p>
            <a:pPr marL="755958" lvl="2" indent="0">
              <a:buNone/>
            </a:pPr>
            <a:endParaRPr lang="en-US" dirty="0"/>
          </a:p>
          <a:p>
            <a:pPr marL="842178" lvl="1" indent="-457200">
              <a:buFont typeface="+mj-lt"/>
              <a:buAutoNum type="arabicPeriod"/>
            </a:pPr>
            <a:r>
              <a:rPr lang="en-US" dirty="0"/>
              <a:t>User creates an account</a:t>
            </a:r>
          </a:p>
          <a:p>
            <a:pPr marL="842178" lvl="1" indent="-457200">
              <a:buFont typeface="+mj-lt"/>
              <a:buAutoNum type="arabicPeriod"/>
            </a:pPr>
            <a:r>
              <a:rPr lang="en-US" dirty="0"/>
              <a:t>Password is hashed and stored</a:t>
            </a:r>
          </a:p>
          <a:p>
            <a:pPr marL="842178" lvl="1" indent="-457200">
              <a:buFont typeface="+mj-lt"/>
              <a:buAutoNum type="arabicPeriod"/>
            </a:pPr>
            <a:r>
              <a:rPr lang="en-US" dirty="0"/>
              <a:t>User attempts to login, hashes are checked</a:t>
            </a:r>
          </a:p>
          <a:p>
            <a:pPr marL="842178" lvl="1" indent="-457200">
              <a:buFont typeface="+mj-lt"/>
              <a:buAutoNum type="arabicPeriod"/>
            </a:pPr>
            <a:r>
              <a:rPr lang="en-US" dirty="0"/>
              <a:t>If match – authenticated</a:t>
            </a:r>
          </a:p>
          <a:p>
            <a:pPr marL="842178" lvl="1" indent="-457200">
              <a:buFont typeface="+mj-lt"/>
              <a:buAutoNum type="arabicPeriod"/>
            </a:pPr>
            <a:r>
              <a:rPr lang="en-US" dirty="0"/>
              <a:t>If not – show error, try again</a:t>
            </a:r>
          </a:p>
          <a:p>
            <a:pPr lvl="2"/>
            <a:r>
              <a:rPr lang="en-US" dirty="0"/>
              <a:t>Do NOT tell them what exactly, was wrong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E556-A51C-A44C-8EFD-ED25409AB4AC}" type="datetime1">
              <a:rPr lang="en-US" smtClean="0"/>
              <a:t>11/26/18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"/>
                <a:cs typeface="Arial"/>
              </a:rPr>
              <a:t>Better Passwo</a:t>
            </a:r>
            <a:r>
              <a:rPr lang="en-US" sz="4400" spc="-10" dirty="0">
                <a:latin typeface="Arial"/>
                <a:cs typeface="Arial"/>
              </a:rPr>
              <a:t>r</a:t>
            </a:r>
            <a:r>
              <a:rPr lang="en-US" sz="4400" dirty="0">
                <a:latin typeface="Arial"/>
                <a:cs typeface="Arial"/>
              </a:rPr>
              <a:t>d</a:t>
            </a:r>
            <a:r>
              <a:rPr lang="en-US" sz="4400" spc="-5" dirty="0">
                <a:latin typeface="Arial"/>
                <a:cs typeface="Arial"/>
              </a:rPr>
              <a:t> </a:t>
            </a:r>
            <a:r>
              <a:rPr lang="en-US" sz="4400" dirty="0">
                <a:latin typeface="Arial"/>
                <a:cs typeface="Arial"/>
              </a:rPr>
              <a:t>S</a:t>
            </a:r>
            <a:r>
              <a:rPr lang="en-US" sz="4400" spc="5" dirty="0">
                <a:latin typeface="Arial"/>
                <a:cs typeface="Arial"/>
              </a:rPr>
              <a:t>t</a:t>
            </a:r>
            <a:r>
              <a:rPr lang="en-US" sz="4400" dirty="0">
                <a:latin typeface="Arial"/>
                <a:cs typeface="Arial"/>
              </a:rPr>
              <a:t>o</a:t>
            </a:r>
            <a:r>
              <a:rPr lang="en-US" sz="4400" spc="-10" dirty="0">
                <a:latin typeface="Arial"/>
                <a:cs typeface="Arial"/>
              </a:rPr>
              <a:t>r</a:t>
            </a:r>
            <a:r>
              <a:rPr lang="en-US" sz="4400" dirty="0">
                <a:latin typeface="Arial"/>
                <a:cs typeface="Arial"/>
              </a:rPr>
              <a:t>age</a:t>
            </a:r>
            <a:endParaRPr lang="en-US" sz="44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Never store the plaintext password</a:t>
            </a:r>
          </a:p>
          <a:p>
            <a:r>
              <a:rPr lang="en-US" dirty="0"/>
              <a:t>Use cryptographic hashes</a:t>
            </a:r>
          </a:p>
          <a:p>
            <a:r>
              <a:rPr lang="en-US" dirty="0"/>
              <a:t>To implement the hash</a:t>
            </a:r>
          </a:p>
          <a:p>
            <a:pPr lvl="1"/>
            <a:r>
              <a:rPr lang="en-US" dirty="0"/>
              <a:t>Call the hash function on the plaintext password when storing it</a:t>
            </a:r>
          </a:p>
          <a:p>
            <a:pPr lvl="1"/>
            <a:r>
              <a:rPr lang="en-US" dirty="0"/>
              <a:t>Call the hash function on the password when reading it from input</a:t>
            </a:r>
          </a:p>
          <a:p>
            <a:pPr lvl="1"/>
            <a:r>
              <a:rPr lang="en-US" dirty="0"/>
              <a:t>If the two hashes match – we are authenticated (assuming no collisions)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5711-B352-EF4C-82B3-87B52D44D4AF}" type="datetime1">
              <a:rPr lang="en-US" smtClean="0"/>
              <a:t>11/26/18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05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Password Storage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hash functions are secure</a:t>
            </a:r>
          </a:p>
          <a:p>
            <a:pPr lvl="1"/>
            <a:r>
              <a:rPr lang="en-US" dirty="0"/>
              <a:t>Md5() – vulnerable</a:t>
            </a:r>
          </a:p>
          <a:p>
            <a:pPr lvl="1"/>
            <a:r>
              <a:rPr lang="en-US" dirty="0"/>
              <a:t>Sha1() – outdated</a:t>
            </a:r>
          </a:p>
          <a:p>
            <a:pPr lvl="1"/>
            <a:r>
              <a:rPr lang="en-US" dirty="0"/>
              <a:t>hash() – sha3, sha256, sha512, </a:t>
            </a:r>
            <a:r>
              <a:rPr lang="en-US" dirty="0" err="1"/>
              <a:t>etc</a:t>
            </a:r>
            <a:r>
              <a:rPr lang="en-US" dirty="0"/>
              <a:t> are better</a:t>
            </a:r>
          </a:p>
          <a:p>
            <a:r>
              <a:rPr lang="en-US" dirty="0"/>
              <a:t>None of this is useful without good passwords to start with</a:t>
            </a:r>
          </a:p>
          <a:p>
            <a:pPr lvl="1"/>
            <a:r>
              <a:rPr lang="en-US" dirty="0"/>
              <a:t>Requires sufficiently long passwords – min 8 chars</a:t>
            </a:r>
          </a:p>
          <a:p>
            <a:pPr lvl="1"/>
            <a:r>
              <a:rPr lang="en-US" dirty="0"/>
              <a:t>Don’t set a limit on the max number of characters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4F2E-9CB1-0C4D-95DD-0E9B5D469F64}" type="datetime1">
              <a:rPr lang="en-US" smtClean="0"/>
              <a:t>11/26/18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49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spc="5" dirty="0">
                <a:latin typeface="Arial"/>
                <a:cs typeface="Arial"/>
              </a:rPr>
              <a:t>R</a:t>
            </a:r>
            <a:r>
              <a:rPr sz="4400" spc="-5" dirty="0">
                <a:latin typeface="Arial"/>
                <a:cs typeface="Arial"/>
              </a:rPr>
              <a:t>a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n</a:t>
            </a:r>
            <a:r>
              <a:rPr sz="4400" spc="0" dirty="0">
                <a:latin typeface="Arial"/>
                <a:cs typeface="Arial"/>
              </a:rPr>
              <a:t>bow</a:t>
            </a:r>
            <a:r>
              <a:rPr sz="4400" spc="-85" dirty="0">
                <a:latin typeface="Arial"/>
                <a:cs typeface="Arial"/>
              </a:rPr>
              <a:t> </a:t>
            </a:r>
            <a:r>
              <a:rPr sz="4400" spc="-490" dirty="0">
                <a:latin typeface="Arial"/>
                <a:cs typeface="Arial"/>
              </a:rPr>
              <a:t>T</a:t>
            </a:r>
            <a:r>
              <a:rPr sz="4400" spc="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b</a:t>
            </a:r>
            <a:r>
              <a:rPr sz="4400" spc="5" dirty="0">
                <a:latin typeface="Arial"/>
                <a:cs typeface="Arial"/>
              </a:rPr>
              <a:t>l</a:t>
            </a:r>
            <a:r>
              <a:rPr sz="4400" spc="-5" dirty="0">
                <a:latin typeface="Arial"/>
                <a:cs typeface="Arial"/>
              </a:rPr>
              <a:t>e</a:t>
            </a:r>
            <a:r>
              <a:rPr sz="4400" spc="0" dirty="0">
                <a:latin typeface="Arial"/>
                <a:cs typeface="Arial"/>
              </a:rPr>
              <a:t>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R="60960">
              <a:lnSpc>
                <a:spcPts val="3590"/>
              </a:lnSpc>
            </a:pP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0" dirty="0">
                <a:cs typeface="Arial"/>
              </a:rPr>
              <a:t>t</a:t>
            </a:r>
            <a:r>
              <a:rPr lang="en-US" sz="2800" dirty="0">
                <a:cs typeface="Arial"/>
              </a:rPr>
              <a:t>tackers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5" dirty="0">
                <a:cs typeface="Arial"/>
              </a:rPr>
              <a:t>c</a:t>
            </a:r>
            <a:r>
              <a:rPr lang="en-US" sz="2800" dirty="0">
                <a:cs typeface="Arial"/>
              </a:rPr>
              <a:t>an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spc="5" dirty="0">
                <a:cs typeface="Arial"/>
              </a:rPr>
              <a:t>c</a:t>
            </a:r>
            <a:r>
              <a:rPr lang="en-US" sz="2800" dirty="0">
                <a:cs typeface="Arial"/>
              </a:rPr>
              <a:t>o</a:t>
            </a:r>
            <a:r>
              <a:rPr lang="en-US" sz="2800" spc="-10" dirty="0">
                <a:cs typeface="Arial"/>
              </a:rPr>
              <a:t>m</a:t>
            </a:r>
            <a:r>
              <a:rPr lang="en-US" sz="2800" dirty="0">
                <a:cs typeface="Arial"/>
              </a:rPr>
              <a:t>p</a:t>
            </a:r>
            <a:r>
              <a:rPr lang="en-US" sz="2800" spc="-15" dirty="0">
                <a:cs typeface="Arial"/>
              </a:rPr>
              <a:t>u</a:t>
            </a:r>
            <a:r>
              <a:rPr lang="en-US" sz="2800" dirty="0">
                <a:cs typeface="Arial"/>
              </a:rPr>
              <a:t>te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ha</a:t>
            </a:r>
            <a:r>
              <a:rPr lang="en-US" sz="2800" spc="5" dirty="0">
                <a:cs typeface="Arial"/>
              </a:rPr>
              <a:t>s</a:t>
            </a:r>
            <a:r>
              <a:rPr lang="en-US" sz="2800" spc="-10" dirty="0">
                <a:cs typeface="Arial"/>
              </a:rPr>
              <a:t>h</a:t>
            </a:r>
            <a:r>
              <a:rPr lang="en-US" sz="2800" dirty="0">
                <a:cs typeface="Arial"/>
              </a:rPr>
              <a:t>es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</a:t>
            </a:r>
            <a:r>
              <a:rPr lang="en-US" sz="2800" spc="-15" dirty="0">
                <a:cs typeface="Arial"/>
              </a:rPr>
              <a:t>h</a:t>
            </a:r>
            <a:r>
              <a:rPr lang="en-US" sz="2800" dirty="0">
                <a:cs typeface="Arial"/>
              </a:rPr>
              <a:t>ead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of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ti</a:t>
            </a:r>
            <a:r>
              <a:rPr lang="en-US" sz="2800" spc="-10" dirty="0">
                <a:cs typeface="Arial"/>
              </a:rPr>
              <a:t>m</a:t>
            </a:r>
            <a:r>
              <a:rPr lang="en-US" sz="2800" dirty="0">
                <a:cs typeface="Arial"/>
              </a:rPr>
              <a:t>e, a</a:t>
            </a:r>
            <a:r>
              <a:rPr lang="en-US" sz="2800" spc="-15" dirty="0">
                <a:cs typeface="Arial"/>
              </a:rPr>
              <a:t>n</a:t>
            </a:r>
            <a:r>
              <a:rPr lang="en-US" sz="2800" dirty="0">
                <a:cs typeface="Arial"/>
              </a:rPr>
              <a:t>d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store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</a:t>
            </a:r>
            <a:r>
              <a:rPr lang="en-US" sz="2800" spc="-15" dirty="0">
                <a:cs typeface="Arial"/>
              </a:rPr>
              <a:t>h</a:t>
            </a:r>
            <a:r>
              <a:rPr lang="en-US" sz="2800" dirty="0">
                <a:cs typeface="Arial"/>
              </a:rPr>
              <a:t>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p</a:t>
            </a:r>
            <a:r>
              <a:rPr lang="en-US" sz="2800" spc="-15" dirty="0">
                <a:cs typeface="Arial"/>
              </a:rPr>
              <a:t>l</a:t>
            </a:r>
            <a:r>
              <a:rPr lang="en-US" sz="2800" dirty="0">
                <a:cs typeface="Arial"/>
              </a:rPr>
              <a:t>ai</a:t>
            </a:r>
            <a:r>
              <a:rPr lang="en-US" sz="2800" spc="-15" dirty="0">
                <a:cs typeface="Arial"/>
              </a:rPr>
              <a:t>n</a:t>
            </a:r>
            <a:r>
              <a:rPr lang="en-US" sz="2800" dirty="0">
                <a:cs typeface="Arial"/>
              </a:rPr>
              <a:t>text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spc="5" dirty="0">
                <a:cs typeface="Arial"/>
              </a:rPr>
              <a:t>w</a:t>
            </a:r>
            <a:r>
              <a:rPr lang="en-US" sz="2800" dirty="0">
                <a:cs typeface="Arial"/>
              </a:rPr>
              <a:t>i</a:t>
            </a:r>
            <a:r>
              <a:rPr lang="en-US" sz="2800" spc="-10" dirty="0">
                <a:cs typeface="Arial"/>
              </a:rPr>
              <a:t>t</a:t>
            </a:r>
            <a:r>
              <a:rPr lang="en-US" sz="2800" dirty="0">
                <a:cs typeface="Arial"/>
              </a:rPr>
              <a:t>h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t</a:t>
            </a:r>
            <a:r>
              <a:rPr lang="en-US" sz="2800" dirty="0">
                <a:cs typeface="Arial"/>
              </a:rPr>
              <a:t>he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ha</a:t>
            </a:r>
            <a:r>
              <a:rPr lang="en-US" sz="2800" spc="5" dirty="0">
                <a:cs typeface="Arial"/>
              </a:rPr>
              <a:t>s</a:t>
            </a:r>
            <a:r>
              <a:rPr lang="en-US" sz="2800" dirty="0">
                <a:cs typeface="Arial"/>
              </a:rPr>
              <a:t>h in a </a:t>
            </a:r>
            <a:r>
              <a:rPr lang="en-US" sz="2800" i="1" dirty="0">
                <a:cs typeface="Arial"/>
              </a:rPr>
              <a:t>Rainbow Table</a:t>
            </a:r>
            <a:endParaRPr lang="en-US" sz="1200" i="1" dirty="0"/>
          </a:p>
          <a:p>
            <a:pPr marR="920750">
              <a:lnSpc>
                <a:spcPts val="3590"/>
              </a:lnSpc>
            </a:pPr>
            <a:r>
              <a:rPr lang="en-US" sz="2800" dirty="0">
                <a:cs typeface="Arial"/>
              </a:rPr>
              <a:t>S</a:t>
            </a:r>
            <a:r>
              <a:rPr lang="en-US" sz="2800" spc="-15" dirty="0">
                <a:cs typeface="Arial"/>
              </a:rPr>
              <a:t>i</a:t>
            </a:r>
            <a:r>
              <a:rPr lang="en-US" sz="2800" spc="5" dirty="0">
                <a:cs typeface="Arial"/>
              </a:rPr>
              <a:t>z</a:t>
            </a:r>
            <a:r>
              <a:rPr lang="en-US" sz="2800" dirty="0">
                <a:cs typeface="Arial"/>
              </a:rPr>
              <a:t>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1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s</a:t>
            </a:r>
            <a:r>
              <a:rPr lang="en-US" sz="2800" spc="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i</a:t>
            </a:r>
            <a:r>
              <a:rPr lang="en-US" sz="2800" spc="-10" dirty="0">
                <a:cs typeface="Arial"/>
              </a:rPr>
              <a:t>m</a:t>
            </a:r>
            <a:r>
              <a:rPr lang="en-US" sz="2800" dirty="0">
                <a:cs typeface="Arial"/>
              </a:rPr>
              <a:t>pr</a:t>
            </a:r>
            <a:r>
              <a:rPr lang="en-US" sz="2800" spc="-15" dirty="0">
                <a:cs typeface="Arial"/>
              </a:rPr>
              <a:t>a</a:t>
            </a:r>
            <a:r>
              <a:rPr lang="en-US" sz="2800" spc="5" dirty="0">
                <a:cs typeface="Arial"/>
              </a:rPr>
              <a:t>c</a:t>
            </a:r>
            <a:r>
              <a:rPr lang="en-US" sz="2800" dirty="0">
                <a:cs typeface="Arial"/>
              </a:rPr>
              <a:t>tic</a:t>
            </a:r>
            <a:r>
              <a:rPr lang="en-US" sz="2800" spc="-10" dirty="0">
                <a:cs typeface="Arial"/>
              </a:rPr>
              <a:t>a</a:t>
            </a:r>
            <a:r>
              <a:rPr lang="en-US" sz="2800" dirty="0">
                <a:cs typeface="Arial"/>
              </a:rPr>
              <a:t>lly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la</a:t>
            </a:r>
            <a:r>
              <a:rPr lang="en-US" sz="2800" spc="-10" dirty="0">
                <a:cs typeface="Arial"/>
              </a:rPr>
              <a:t>r</a:t>
            </a:r>
            <a:r>
              <a:rPr lang="en-US" sz="2800" dirty="0">
                <a:cs typeface="Arial"/>
              </a:rPr>
              <a:t>ge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a</a:t>
            </a:r>
            <a:r>
              <a:rPr lang="en-US" sz="2800" dirty="0">
                <a:cs typeface="Arial"/>
              </a:rPr>
              <a:t>s</a:t>
            </a:r>
            <a:r>
              <a:rPr lang="en-US" sz="2800" spc="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m</a:t>
            </a:r>
            <a:r>
              <a:rPr lang="en-US" sz="2800" dirty="0">
                <a:cs typeface="Arial"/>
              </a:rPr>
              <a:t>o</a:t>
            </a:r>
            <a:r>
              <a:rPr lang="en-US" sz="2800" spc="-10" dirty="0">
                <a:cs typeface="Arial"/>
              </a:rPr>
              <a:t>r</a:t>
            </a:r>
            <a:r>
              <a:rPr lang="en-US" sz="2800" dirty="0">
                <a:cs typeface="Arial"/>
              </a:rPr>
              <a:t>e/l</a:t>
            </a:r>
            <a:r>
              <a:rPr lang="en-US" sz="2800" spc="-15" dirty="0">
                <a:cs typeface="Arial"/>
              </a:rPr>
              <a:t>o</a:t>
            </a:r>
            <a:r>
              <a:rPr lang="en-US" sz="2800" dirty="0">
                <a:cs typeface="Arial"/>
              </a:rPr>
              <a:t>n</a:t>
            </a:r>
            <a:r>
              <a:rPr lang="en-US" sz="2800" spc="-15" dirty="0">
                <a:cs typeface="Arial"/>
              </a:rPr>
              <a:t>g</a:t>
            </a:r>
            <a:r>
              <a:rPr lang="en-US" sz="2800" dirty="0">
                <a:cs typeface="Arial"/>
              </a:rPr>
              <a:t>er p</a:t>
            </a:r>
            <a:r>
              <a:rPr lang="en-US" sz="2800" spc="-15" dirty="0">
                <a:cs typeface="Arial"/>
              </a:rPr>
              <a:t>a</a:t>
            </a:r>
            <a:r>
              <a:rPr lang="en-US" sz="2800" spc="5" dirty="0">
                <a:cs typeface="Arial"/>
              </a:rPr>
              <a:t>ssw</a:t>
            </a:r>
            <a:r>
              <a:rPr lang="en-US" sz="2800" spc="-10" dirty="0">
                <a:cs typeface="Arial"/>
              </a:rPr>
              <a:t>o</a:t>
            </a:r>
            <a:r>
              <a:rPr lang="en-US" sz="2800" dirty="0">
                <a:cs typeface="Arial"/>
              </a:rPr>
              <a:t>r</a:t>
            </a:r>
            <a:r>
              <a:rPr lang="en-US" sz="2800" spc="-15" dirty="0">
                <a:cs typeface="Arial"/>
              </a:rPr>
              <a:t>d</a:t>
            </a:r>
            <a:r>
              <a:rPr lang="en-US" sz="2800" dirty="0">
                <a:cs typeface="Arial"/>
              </a:rPr>
              <a:t>s</a:t>
            </a:r>
            <a:r>
              <a:rPr lang="en-US" sz="2800" spc="5" dirty="0">
                <a:cs typeface="Arial"/>
              </a:rPr>
              <a:t> s</a:t>
            </a:r>
            <a:r>
              <a:rPr lang="en-US" sz="2800" dirty="0">
                <a:cs typeface="Arial"/>
              </a:rPr>
              <a:t>t</a:t>
            </a:r>
            <a:r>
              <a:rPr lang="en-US" sz="2800" spc="-15" dirty="0">
                <a:cs typeface="Arial"/>
              </a:rPr>
              <a:t>o</a:t>
            </a:r>
            <a:r>
              <a:rPr lang="en-US" sz="2800" dirty="0">
                <a:cs typeface="Arial"/>
              </a:rPr>
              <a:t>red</a:t>
            </a:r>
            <a:endParaRPr lang="en-US" sz="1200" dirty="0"/>
          </a:p>
          <a:p>
            <a:pPr marR="12700">
              <a:lnSpc>
                <a:spcPts val="3579"/>
              </a:lnSpc>
            </a:pPr>
            <a:r>
              <a:rPr lang="en-US" sz="2800" i="1" spc="5" dirty="0">
                <a:cs typeface="Arial"/>
              </a:rPr>
              <a:t>R</a:t>
            </a:r>
            <a:r>
              <a:rPr lang="en-US" sz="2800" i="1" spc="-10" dirty="0">
                <a:cs typeface="Arial"/>
              </a:rPr>
              <a:t>a</a:t>
            </a:r>
            <a:r>
              <a:rPr lang="en-US" sz="2800" i="1" dirty="0">
                <a:cs typeface="Arial"/>
              </a:rPr>
              <a:t>in</a:t>
            </a:r>
            <a:r>
              <a:rPr lang="en-US" sz="2800" i="1" spc="-15" dirty="0">
                <a:cs typeface="Arial"/>
              </a:rPr>
              <a:t>b</a:t>
            </a:r>
            <a:r>
              <a:rPr lang="en-US" sz="2800" i="1" dirty="0">
                <a:cs typeface="Arial"/>
              </a:rPr>
              <a:t>ow</a:t>
            </a:r>
            <a:r>
              <a:rPr lang="en-US" sz="2800" i="1" spc="-5" dirty="0">
                <a:cs typeface="Arial"/>
              </a:rPr>
              <a:t> </a:t>
            </a:r>
            <a:r>
              <a:rPr lang="en-US" sz="2800" i="1" dirty="0">
                <a:cs typeface="Arial"/>
              </a:rPr>
              <a:t>ta</a:t>
            </a:r>
            <a:r>
              <a:rPr lang="en-US" sz="2800" i="1" spc="-15" dirty="0">
                <a:cs typeface="Arial"/>
              </a:rPr>
              <a:t>b</a:t>
            </a:r>
            <a:r>
              <a:rPr lang="en-US" sz="2800" i="1" dirty="0">
                <a:cs typeface="Arial"/>
              </a:rPr>
              <a:t>les</a:t>
            </a:r>
            <a:r>
              <a:rPr lang="en-US" sz="2800" i="1" spc="15" dirty="0">
                <a:cs typeface="Arial"/>
              </a:rPr>
              <a:t> </a:t>
            </a:r>
            <a:r>
              <a:rPr lang="en-US" sz="2800" spc="5" dirty="0">
                <a:cs typeface="Arial"/>
              </a:rPr>
              <a:t>s</a:t>
            </a:r>
            <a:r>
              <a:rPr lang="en-US" sz="2800" dirty="0">
                <a:cs typeface="Arial"/>
              </a:rPr>
              <a:t>t</a:t>
            </a:r>
            <a:r>
              <a:rPr lang="en-US" sz="2800" spc="-15" dirty="0">
                <a:cs typeface="Arial"/>
              </a:rPr>
              <a:t>o</a:t>
            </a:r>
            <a:r>
              <a:rPr lang="en-US" sz="2800" dirty="0">
                <a:cs typeface="Arial"/>
              </a:rPr>
              <a:t>re</a:t>
            </a:r>
            <a:r>
              <a:rPr lang="en-US" sz="2800" spc="15" dirty="0">
                <a:cs typeface="Arial"/>
              </a:rPr>
              <a:t> </a:t>
            </a:r>
            <a:r>
              <a:rPr lang="en-US" sz="2800" i="1" dirty="0">
                <a:cs typeface="Arial"/>
              </a:rPr>
              <a:t>cha</a:t>
            </a:r>
            <a:r>
              <a:rPr lang="en-US" sz="2800" i="1" spc="-15" dirty="0">
                <a:cs typeface="Arial"/>
              </a:rPr>
              <a:t>i</a:t>
            </a:r>
            <a:r>
              <a:rPr lang="en-US" sz="2800" i="1" dirty="0">
                <a:cs typeface="Arial"/>
              </a:rPr>
              <a:t>ns</a:t>
            </a:r>
            <a:r>
              <a:rPr lang="en-US" sz="2800" i="1" spc="10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o</a:t>
            </a:r>
            <a:r>
              <a:rPr lang="en-US" sz="2800" dirty="0">
                <a:cs typeface="Arial"/>
              </a:rPr>
              <a:t>f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h</a:t>
            </a:r>
            <a:r>
              <a:rPr lang="en-US" sz="2800" dirty="0">
                <a:cs typeface="Arial"/>
              </a:rPr>
              <a:t>a</a:t>
            </a:r>
            <a:r>
              <a:rPr lang="en-US" sz="2800" spc="5" dirty="0">
                <a:cs typeface="Arial"/>
              </a:rPr>
              <a:t>s</a:t>
            </a:r>
            <a:r>
              <a:rPr lang="en-US" sz="2800" spc="-10" dirty="0">
                <a:cs typeface="Arial"/>
              </a:rPr>
              <a:t>h</a:t>
            </a:r>
            <a:r>
              <a:rPr lang="en-US" sz="2800" dirty="0">
                <a:cs typeface="Arial"/>
              </a:rPr>
              <a:t>es</a:t>
            </a:r>
            <a:r>
              <a:rPr lang="en-US" sz="2800" spc="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to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h</a:t>
            </a:r>
            <a:r>
              <a:rPr lang="en-US" sz="2800" dirty="0">
                <a:cs typeface="Arial"/>
              </a:rPr>
              <a:t>elp r</a:t>
            </a:r>
            <a:r>
              <a:rPr lang="en-US" sz="2800" spc="-15" dirty="0">
                <a:cs typeface="Arial"/>
              </a:rPr>
              <a:t>e</a:t>
            </a:r>
            <a:r>
              <a:rPr lang="en-US" sz="2800" dirty="0">
                <a:cs typeface="Arial"/>
              </a:rPr>
              <a:t>du</a:t>
            </a:r>
            <a:r>
              <a:rPr lang="en-US" sz="2800" spc="5" dirty="0">
                <a:cs typeface="Arial"/>
              </a:rPr>
              <a:t>c</a:t>
            </a:r>
            <a:r>
              <a:rPr lang="en-US" sz="2800" dirty="0">
                <a:cs typeface="Arial"/>
              </a:rPr>
              <a:t>e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</a:t>
            </a:r>
            <a:r>
              <a:rPr lang="en-US" sz="2800" spc="-15" dirty="0">
                <a:cs typeface="Arial"/>
              </a:rPr>
              <a:t>h</a:t>
            </a:r>
            <a:r>
              <a:rPr lang="en-US" sz="2800" dirty="0">
                <a:cs typeface="Arial"/>
              </a:rPr>
              <a:t>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si</a:t>
            </a:r>
            <a:r>
              <a:rPr lang="en-US" sz="2800" spc="5" dirty="0">
                <a:cs typeface="Arial"/>
              </a:rPr>
              <a:t>z</a:t>
            </a:r>
            <a:r>
              <a:rPr lang="en-US" sz="2800" dirty="0">
                <a:cs typeface="Arial"/>
              </a:rPr>
              <a:t>e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of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t</a:t>
            </a:r>
            <a:r>
              <a:rPr lang="en-US" sz="2800" dirty="0">
                <a:cs typeface="Arial"/>
              </a:rPr>
              <a:t>he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ta</a:t>
            </a:r>
            <a:r>
              <a:rPr lang="en-US" sz="2800" spc="-15" dirty="0">
                <a:cs typeface="Arial"/>
              </a:rPr>
              <a:t>b</a:t>
            </a:r>
            <a:r>
              <a:rPr lang="en-US" sz="2800" dirty="0">
                <a:cs typeface="Arial"/>
              </a:rPr>
              <a:t>le</a:t>
            </a:r>
            <a:endParaRPr lang="en-US" sz="1200" dirty="0"/>
          </a:p>
          <a:p>
            <a:pPr marR="363220">
              <a:lnSpc>
                <a:spcPts val="3590"/>
              </a:lnSpc>
            </a:pPr>
            <a:r>
              <a:rPr lang="en-US" sz="2800" dirty="0">
                <a:cs typeface="Arial"/>
              </a:rPr>
              <a:t>If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h</a:t>
            </a:r>
            <a:r>
              <a:rPr lang="en-US" sz="2800" spc="-15" dirty="0">
                <a:cs typeface="Arial"/>
              </a:rPr>
              <a:t>a</a:t>
            </a:r>
            <a:r>
              <a:rPr lang="en-US" sz="2800" spc="5" dirty="0">
                <a:cs typeface="Arial"/>
              </a:rPr>
              <a:t>s</a:t>
            </a:r>
            <a:r>
              <a:rPr lang="en-US" sz="2800" dirty="0">
                <a:cs typeface="Arial"/>
              </a:rPr>
              <a:t>h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1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s</a:t>
            </a:r>
            <a:r>
              <a:rPr lang="en-US" sz="2800" spc="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fo</a:t>
            </a:r>
            <a:r>
              <a:rPr lang="en-US" sz="2800" spc="-15" dirty="0">
                <a:cs typeface="Arial"/>
              </a:rPr>
              <a:t>u</a:t>
            </a:r>
            <a:r>
              <a:rPr lang="en-US" sz="2800" dirty="0">
                <a:cs typeface="Arial"/>
              </a:rPr>
              <a:t>nd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in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</a:t>
            </a:r>
            <a:r>
              <a:rPr lang="en-US" sz="2800" spc="-15" dirty="0">
                <a:cs typeface="Arial"/>
              </a:rPr>
              <a:t>a</a:t>
            </a:r>
            <a:r>
              <a:rPr lang="en-US" sz="2800" dirty="0">
                <a:cs typeface="Arial"/>
              </a:rPr>
              <a:t>bl</a:t>
            </a:r>
            <a:r>
              <a:rPr lang="en-US" sz="2800" spc="-15" dirty="0">
                <a:cs typeface="Arial"/>
              </a:rPr>
              <a:t>e</a:t>
            </a:r>
            <a:r>
              <a:rPr lang="en-US" sz="2800" dirty="0">
                <a:cs typeface="Arial"/>
              </a:rPr>
              <a:t>,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p</a:t>
            </a:r>
            <a:r>
              <a:rPr lang="en-US" sz="2800" dirty="0">
                <a:cs typeface="Arial"/>
              </a:rPr>
              <a:t>lai</a:t>
            </a:r>
            <a:r>
              <a:rPr lang="en-US" sz="2800" spc="-15" dirty="0">
                <a:cs typeface="Arial"/>
              </a:rPr>
              <a:t>n</a:t>
            </a:r>
            <a:r>
              <a:rPr lang="en-US" sz="2800" dirty="0">
                <a:cs typeface="Arial"/>
              </a:rPr>
              <a:t>text </a:t>
            </a:r>
            <a:r>
              <a:rPr lang="en-US" sz="2800" spc="5" dirty="0">
                <a:cs typeface="Arial"/>
              </a:rPr>
              <a:t>c</a:t>
            </a:r>
            <a:r>
              <a:rPr lang="en-US" sz="2800" spc="-10" dirty="0">
                <a:cs typeface="Arial"/>
              </a:rPr>
              <a:t>a</a:t>
            </a:r>
            <a:r>
              <a:rPr lang="en-US" sz="2800" dirty="0">
                <a:cs typeface="Arial"/>
              </a:rPr>
              <a:t>n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b</a:t>
            </a:r>
            <a:r>
              <a:rPr lang="en-US" sz="2800" dirty="0">
                <a:cs typeface="Arial"/>
              </a:rPr>
              <a:t>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l</a:t>
            </a:r>
            <a:r>
              <a:rPr lang="en-US" sz="2800" spc="-15" dirty="0">
                <a:cs typeface="Arial"/>
              </a:rPr>
              <a:t>o</a:t>
            </a:r>
            <a:r>
              <a:rPr lang="en-US" sz="2800" dirty="0">
                <a:cs typeface="Arial"/>
              </a:rPr>
              <a:t>o</a:t>
            </a:r>
            <a:r>
              <a:rPr lang="en-US" sz="2800" spc="5" dirty="0">
                <a:cs typeface="Arial"/>
              </a:rPr>
              <a:t>k</a:t>
            </a:r>
            <a:r>
              <a:rPr lang="en-US" sz="2800" spc="-10" dirty="0">
                <a:cs typeface="Arial"/>
              </a:rPr>
              <a:t>e</a:t>
            </a:r>
            <a:r>
              <a:rPr lang="en-US" sz="2800" dirty="0">
                <a:cs typeface="Arial"/>
              </a:rPr>
              <a:t>d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u</a:t>
            </a:r>
            <a:r>
              <a:rPr lang="en-US" sz="2800" dirty="0">
                <a:cs typeface="Arial"/>
              </a:rPr>
              <a:t>p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084E-59C9-AF4B-9C0E-5823B8DC515F}" type="datetime1">
              <a:rPr lang="en-US" smtClean="0"/>
              <a:t>11/26/18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Passw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spc="0" dirty="0">
                <a:latin typeface="Arial"/>
                <a:cs typeface="Arial"/>
              </a:rPr>
              <a:t>rd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Salting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12700" indent="-457200">
              <a:lnSpc>
                <a:spcPct val="150000"/>
              </a:lnSpc>
              <a:spcBef>
                <a:spcPts val="0"/>
              </a:spcBef>
            </a:pPr>
            <a:r>
              <a:rPr lang="en-US" sz="2800" i="1" spc="5" dirty="0">
                <a:latin typeface="Arial"/>
                <a:cs typeface="Arial"/>
              </a:rPr>
              <a:t>S</a:t>
            </a:r>
            <a:r>
              <a:rPr lang="en-US" sz="2800" i="1" dirty="0">
                <a:latin typeface="Arial"/>
                <a:cs typeface="Arial"/>
              </a:rPr>
              <a:t>alt</a:t>
            </a:r>
            <a:r>
              <a:rPr lang="en-US" sz="2800" i="1" spc="-1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 </a:t>
            </a:r>
          </a:p>
          <a:p>
            <a:pPr marL="636964" marR="12700" lvl="4" indent="-45720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a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r</a:t>
            </a:r>
            <a:r>
              <a:rPr lang="en-US" spc="-15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nd</a:t>
            </a:r>
            <a:r>
              <a:rPr lang="en-US" spc="-1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m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spc="5" dirty="0">
                <a:latin typeface="Arial"/>
                <a:cs typeface="Arial"/>
              </a:rPr>
              <a:t>s</a:t>
            </a:r>
            <a:r>
              <a:rPr lang="en-US" dirty="0">
                <a:latin typeface="Arial"/>
                <a:cs typeface="Arial"/>
              </a:rPr>
              <a:t>tr</a:t>
            </a:r>
            <a:r>
              <a:rPr lang="en-US" spc="-1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ng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-15" dirty="0">
                <a:latin typeface="Arial"/>
                <a:cs typeface="Arial"/>
              </a:rPr>
              <a:t>d</a:t>
            </a:r>
            <a:r>
              <a:rPr lang="en-US" dirty="0">
                <a:latin typeface="Arial"/>
                <a:cs typeface="Arial"/>
              </a:rPr>
              <a:t>ed</a:t>
            </a:r>
            <a:r>
              <a:rPr lang="en-US" spc="-1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to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he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pl</a:t>
            </a:r>
            <a:r>
              <a:rPr lang="en-US" spc="-15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int</a:t>
            </a:r>
            <a:r>
              <a:rPr lang="en-US" spc="-15" dirty="0">
                <a:latin typeface="Arial"/>
                <a:cs typeface="Arial"/>
              </a:rPr>
              <a:t>e</a:t>
            </a:r>
            <a:r>
              <a:rPr lang="en-US" spc="5" dirty="0">
                <a:latin typeface="Arial"/>
                <a:cs typeface="Arial"/>
              </a:rPr>
              <a:t>x</a:t>
            </a:r>
            <a:r>
              <a:rPr lang="en-US" dirty="0">
                <a:latin typeface="Arial"/>
                <a:cs typeface="Arial"/>
              </a:rPr>
              <a:t>t b</a:t>
            </a:r>
            <a:r>
              <a:rPr lang="en-US" spc="-1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fore</a:t>
            </a:r>
            <a:r>
              <a:rPr lang="en-US" spc="-1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h</a:t>
            </a:r>
            <a:r>
              <a:rPr lang="en-US" dirty="0">
                <a:latin typeface="Arial"/>
                <a:cs typeface="Arial"/>
              </a:rPr>
              <a:t>a</a:t>
            </a:r>
            <a:r>
              <a:rPr lang="en-US" spc="5" dirty="0">
                <a:latin typeface="Arial"/>
                <a:cs typeface="Arial"/>
              </a:rPr>
              <a:t>s</a:t>
            </a:r>
            <a:r>
              <a:rPr lang="en-US" spc="-10" dirty="0">
                <a:latin typeface="Arial"/>
                <a:cs typeface="Arial"/>
              </a:rPr>
              <a:t>h</a:t>
            </a:r>
            <a:r>
              <a:rPr lang="en-US" dirty="0">
                <a:latin typeface="Arial"/>
                <a:cs typeface="Arial"/>
              </a:rPr>
              <a:t>ing</a:t>
            </a:r>
          </a:p>
          <a:p>
            <a:pPr marL="636964" marR="12700" lvl="4" indent="-45720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Salt will be needed for authentication so it needs to be stored</a:t>
            </a:r>
            <a:endParaRPr lang="en-US" sz="700" dirty="0"/>
          </a:p>
          <a:p>
            <a:pPr marL="0" marR="356235" indent="-457200">
              <a:lnSpc>
                <a:spcPct val="150000"/>
              </a:lnSpc>
              <a:spcBef>
                <a:spcPts val="0"/>
              </a:spcBef>
            </a:pPr>
            <a:r>
              <a:rPr lang="en-US" sz="2800" spc="5" dirty="0">
                <a:latin typeface="Arial"/>
                <a:cs typeface="Arial"/>
              </a:rPr>
              <a:t>Do not</a:t>
            </a:r>
          </a:p>
          <a:p>
            <a:pPr marL="636964" marR="356235" lvl="4" indent="-457200">
              <a:lnSpc>
                <a:spcPct val="150000"/>
              </a:lnSpc>
              <a:spcBef>
                <a:spcPts val="0"/>
              </a:spcBef>
            </a:pPr>
            <a:r>
              <a:rPr lang="en-US" spc="5" dirty="0">
                <a:latin typeface="Arial"/>
                <a:cs typeface="Arial"/>
              </a:rPr>
              <a:t>Reuse</a:t>
            </a:r>
          </a:p>
          <a:p>
            <a:pPr marL="636964" marR="356235" lvl="4" indent="-457200">
              <a:lnSpc>
                <a:spcPct val="150000"/>
              </a:lnSpc>
              <a:spcBef>
                <a:spcPts val="0"/>
              </a:spcBef>
            </a:pPr>
            <a:r>
              <a:rPr lang="en-US" spc="5" dirty="0">
                <a:latin typeface="Arial"/>
                <a:cs typeface="Arial"/>
              </a:rPr>
              <a:t>Use the username</a:t>
            </a:r>
          </a:p>
          <a:p>
            <a:pPr marL="636964" marR="356235" lvl="4" indent="-457200">
              <a:lnSpc>
                <a:spcPct val="150000"/>
              </a:lnSpc>
              <a:spcBef>
                <a:spcPts val="0"/>
              </a:spcBef>
            </a:pPr>
            <a:r>
              <a:rPr lang="en-US" spc="5" dirty="0">
                <a:latin typeface="Arial"/>
                <a:cs typeface="Arial"/>
              </a:rPr>
              <a:t>Use short salts</a:t>
            </a:r>
          </a:p>
          <a:p>
            <a:pPr marL="636964" marR="356235" lvl="4" indent="-457200">
              <a:lnSpc>
                <a:spcPct val="150000"/>
              </a:lnSpc>
              <a:spcBef>
                <a:spcPts val="0"/>
              </a:spcBef>
            </a:pPr>
            <a:r>
              <a:rPr lang="en-US" sz="1900" spc="5" dirty="0">
                <a:latin typeface="Arial"/>
                <a:cs typeface="Arial"/>
              </a:rPr>
              <a:t>G</a:t>
            </a:r>
            <a:r>
              <a:rPr lang="en-US" sz="1900" spc="-10" dirty="0">
                <a:latin typeface="Arial"/>
                <a:cs typeface="Arial"/>
              </a:rPr>
              <a:t>e</a:t>
            </a:r>
            <a:r>
              <a:rPr lang="en-US" sz="1900" dirty="0">
                <a:latin typeface="Arial"/>
                <a:cs typeface="Arial"/>
              </a:rPr>
              <a:t>n</a:t>
            </a:r>
            <a:r>
              <a:rPr lang="en-US" sz="1900" spc="-15" dirty="0">
                <a:latin typeface="Arial"/>
                <a:cs typeface="Arial"/>
              </a:rPr>
              <a:t>e</a:t>
            </a:r>
            <a:r>
              <a:rPr lang="en-US" sz="1900" dirty="0">
                <a:latin typeface="Arial"/>
                <a:cs typeface="Arial"/>
              </a:rPr>
              <a:t>ral</a:t>
            </a:r>
            <a:r>
              <a:rPr lang="en-US" sz="1900" spc="-15" dirty="0">
                <a:latin typeface="Arial"/>
                <a:cs typeface="Arial"/>
              </a:rPr>
              <a:t>l</a:t>
            </a:r>
            <a:r>
              <a:rPr lang="en-US" sz="1900" spc="-235" dirty="0">
                <a:latin typeface="Arial"/>
                <a:cs typeface="Arial"/>
              </a:rPr>
              <a:t>y</a:t>
            </a:r>
            <a:r>
              <a:rPr lang="en-US" sz="1900" dirty="0">
                <a:latin typeface="Arial"/>
                <a:cs typeface="Arial"/>
              </a:rPr>
              <a:t>,</a:t>
            </a:r>
            <a:r>
              <a:rPr lang="en-US" sz="1900" spc="-5" dirty="0">
                <a:latin typeface="Arial"/>
                <a:cs typeface="Arial"/>
              </a:rPr>
              <a:t> </a:t>
            </a:r>
            <a:r>
              <a:rPr lang="en-US" sz="1900" spc="5" dirty="0">
                <a:latin typeface="Arial"/>
                <a:cs typeface="Arial"/>
              </a:rPr>
              <a:t>s</a:t>
            </a:r>
            <a:r>
              <a:rPr lang="en-US" sz="1900" spc="-10" dirty="0">
                <a:latin typeface="Arial"/>
                <a:cs typeface="Arial"/>
              </a:rPr>
              <a:t>h</a:t>
            </a:r>
            <a:r>
              <a:rPr lang="en-US" sz="1900" dirty="0">
                <a:latin typeface="Arial"/>
                <a:cs typeface="Arial"/>
              </a:rPr>
              <a:t>o</a:t>
            </a:r>
            <a:r>
              <a:rPr lang="en-US" sz="1900" spc="-15" dirty="0">
                <a:latin typeface="Arial"/>
                <a:cs typeface="Arial"/>
              </a:rPr>
              <a:t>u</a:t>
            </a:r>
            <a:r>
              <a:rPr lang="en-US" sz="1900" dirty="0">
                <a:latin typeface="Arial"/>
                <a:cs typeface="Arial"/>
              </a:rPr>
              <a:t>ld</a:t>
            </a:r>
            <a:r>
              <a:rPr lang="en-US" sz="1900" spc="-5" dirty="0">
                <a:latin typeface="Arial"/>
                <a:cs typeface="Arial"/>
              </a:rPr>
              <a:t> </a:t>
            </a:r>
            <a:r>
              <a:rPr lang="en-US" sz="1900" spc="-10" dirty="0">
                <a:latin typeface="Arial"/>
                <a:cs typeface="Arial"/>
              </a:rPr>
              <a:t>b</a:t>
            </a:r>
            <a:r>
              <a:rPr lang="en-US" sz="1900" dirty="0">
                <a:latin typeface="Arial"/>
                <a:cs typeface="Arial"/>
              </a:rPr>
              <a:t>e</a:t>
            </a:r>
            <a:r>
              <a:rPr lang="en-US" sz="1900" spc="-5" dirty="0">
                <a:latin typeface="Arial"/>
                <a:cs typeface="Arial"/>
              </a:rPr>
              <a:t> </a:t>
            </a:r>
            <a:r>
              <a:rPr lang="en-US" sz="1900" spc="-10" dirty="0">
                <a:latin typeface="Arial"/>
                <a:cs typeface="Arial"/>
              </a:rPr>
              <a:t>a</a:t>
            </a:r>
            <a:r>
              <a:rPr lang="en-US" sz="1900" dirty="0">
                <a:latin typeface="Arial"/>
                <a:cs typeface="Arial"/>
              </a:rPr>
              <a:t>s</a:t>
            </a:r>
            <a:r>
              <a:rPr lang="en-US" sz="1900" spc="5" dirty="0">
                <a:latin typeface="Arial"/>
                <a:cs typeface="Arial"/>
              </a:rPr>
              <a:t> </a:t>
            </a:r>
            <a:r>
              <a:rPr lang="en-US" sz="1900" dirty="0">
                <a:latin typeface="Arial"/>
                <a:cs typeface="Arial"/>
              </a:rPr>
              <a:t>l</a:t>
            </a:r>
            <a:r>
              <a:rPr lang="en-US" sz="1900" spc="-15" dirty="0">
                <a:latin typeface="Arial"/>
                <a:cs typeface="Arial"/>
              </a:rPr>
              <a:t>o</a:t>
            </a:r>
            <a:r>
              <a:rPr lang="en-US" sz="1900" dirty="0">
                <a:latin typeface="Arial"/>
                <a:cs typeface="Arial"/>
              </a:rPr>
              <a:t>ng</a:t>
            </a:r>
            <a:r>
              <a:rPr lang="en-US" sz="1900" spc="-15" dirty="0">
                <a:latin typeface="Arial"/>
                <a:cs typeface="Arial"/>
              </a:rPr>
              <a:t> </a:t>
            </a:r>
            <a:r>
              <a:rPr lang="en-US" sz="1900" dirty="0">
                <a:latin typeface="Arial"/>
                <a:cs typeface="Arial"/>
              </a:rPr>
              <a:t>as</a:t>
            </a:r>
            <a:r>
              <a:rPr lang="en-US" sz="1900" spc="5" dirty="0">
                <a:latin typeface="Arial"/>
                <a:cs typeface="Arial"/>
              </a:rPr>
              <a:t> </a:t>
            </a:r>
            <a:r>
              <a:rPr lang="en-US" sz="1900" spc="-10" dirty="0">
                <a:latin typeface="Arial"/>
                <a:cs typeface="Arial"/>
              </a:rPr>
              <a:t>t</a:t>
            </a:r>
            <a:r>
              <a:rPr lang="en-US" sz="1900" dirty="0">
                <a:latin typeface="Arial"/>
                <a:cs typeface="Arial"/>
              </a:rPr>
              <a:t>he</a:t>
            </a:r>
            <a:r>
              <a:rPr lang="en-US" sz="1900" spc="-15" dirty="0">
                <a:latin typeface="Arial"/>
                <a:cs typeface="Arial"/>
              </a:rPr>
              <a:t> </a:t>
            </a:r>
            <a:r>
              <a:rPr lang="en-US" sz="1900" dirty="0">
                <a:latin typeface="Arial"/>
                <a:cs typeface="Arial"/>
              </a:rPr>
              <a:t>result</a:t>
            </a:r>
            <a:r>
              <a:rPr lang="en-US" sz="1900" spc="-15" dirty="0">
                <a:latin typeface="Arial"/>
                <a:cs typeface="Arial"/>
              </a:rPr>
              <a:t>i</a:t>
            </a:r>
            <a:r>
              <a:rPr lang="en-US" sz="1900" dirty="0">
                <a:latin typeface="Arial"/>
                <a:cs typeface="Arial"/>
              </a:rPr>
              <a:t>ng p</a:t>
            </a:r>
            <a:r>
              <a:rPr lang="en-US" sz="1900" spc="-15" dirty="0">
                <a:latin typeface="Arial"/>
                <a:cs typeface="Arial"/>
              </a:rPr>
              <a:t>a</a:t>
            </a:r>
            <a:r>
              <a:rPr lang="en-US" sz="1900" spc="5" dirty="0">
                <a:latin typeface="Arial"/>
                <a:cs typeface="Arial"/>
              </a:rPr>
              <a:t>ssw</a:t>
            </a:r>
            <a:r>
              <a:rPr lang="en-US" sz="1900" spc="-10" dirty="0">
                <a:latin typeface="Arial"/>
                <a:cs typeface="Arial"/>
              </a:rPr>
              <a:t>o</a:t>
            </a:r>
            <a:r>
              <a:rPr lang="en-US" sz="1900" dirty="0">
                <a:latin typeface="Arial"/>
                <a:cs typeface="Arial"/>
              </a:rPr>
              <a:t>rd</a:t>
            </a:r>
            <a:r>
              <a:rPr lang="en-US" sz="1900" spc="-15" dirty="0">
                <a:latin typeface="Arial"/>
                <a:cs typeface="Arial"/>
              </a:rPr>
              <a:t> </a:t>
            </a:r>
            <a:r>
              <a:rPr lang="en-US" sz="1900" dirty="0">
                <a:latin typeface="Arial"/>
                <a:cs typeface="Arial"/>
              </a:rPr>
              <a:t>h</a:t>
            </a:r>
            <a:r>
              <a:rPr lang="en-US" sz="1900" spc="-15" dirty="0">
                <a:latin typeface="Arial"/>
                <a:cs typeface="Arial"/>
              </a:rPr>
              <a:t>a</a:t>
            </a:r>
            <a:r>
              <a:rPr lang="en-US" sz="1900" spc="5" dirty="0">
                <a:latin typeface="Arial"/>
                <a:cs typeface="Arial"/>
              </a:rPr>
              <a:t>s</a:t>
            </a:r>
            <a:r>
              <a:rPr lang="en-US" sz="1900" dirty="0">
                <a:latin typeface="Arial"/>
                <a:cs typeface="Arial"/>
              </a:rPr>
              <a:t>h</a:t>
            </a:r>
            <a:r>
              <a:rPr lang="en-US" sz="1900" spc="-5" dirty="0">
                <a:latin typeface="Arial"/>
                <a:cs typeface="Arial"/>
              </a:rPr>
              <a:t> </a:t>
            </a:r>
            <a:r>
              <a:rPr lang="en-US" sz="1900" dirty="0">
                <a:latin typeface="Arial"/>
                <a:cs typeface="Arial"/>
              </a:rPr>
              <a:t>i</a:t>
            </a:r>
            <a:r>
              <a:rPr lang="en-US" sz="1900" spc="-10" dirty="0">
                <a:latin typeface="Arial"/>
                <a:cs typeface="Arial"/>
              </a:rPr>
              <a:t>t</a:t>
            </a:r>
            <a:r>
              <a:rPr lang="en-US" sz="1900" spc="5" dirty="0">
                <a:latin typeface="Arial"/>
                <a:cs typeface="Arial"/>
              </a:rPr>
              <a:t>s</a:t>
            </a:r>
            <a:r>
              <a:rPr lang="en-US" sz="1900" dirty="0">
                <a:latin typeface="Arial"/>
                <a:cs typeface="Arial"/>
              </a:rPr>
              <a:t>e</a:t>
            </a:r>
            <a:r>
              <a:rPr lang="en-US" sz="1900" spc="-15" dirty="0">
                <a:latin typeface="Arial"/>
                <a:cs typeface="Arial"/>
              </a:rPr>
              <a:t>l</a:t>
            </a:r>
            <a:r>
              <a:rPr lang="en-US" sz="1900" dirty="0">
                <a:latin typeface="Arial"/>
                <a:cs typeface="Arial"/>
              </a:rPr>
              <a:t>f (sha256=32bytes</a:t>
            </a:r>
            <a:r>
              <a:rPr lang="en-US" sz="1900" dirty="0">
                <a:latin typeface="Arial"/>
                <a:cs typeface="Arial"/>
                <a:sym typeface="Wingdings"/>
              </a:rPr>
              <a:t>salt=32bytes)</a:t>
            </a:r>
            <a:endParaRPr lang="en-US" sz="1900" dirty="0">
              <a:latin typeface="Arial"/>
              <a:cs typeface="Arial"/>
            </a:endParaRPr>
          </a:p>
          <a:p>
            <a:pPr marL="0" indent="-457200">
              <a:lnSpc>
                <a:spcPct val="15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DE91-9082-574E-B4FD-A5182C728C5A}" type="datetime1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Passw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spc="0" dirty="0">
                <a:latin typeface="Arial"/>
                <a:cs typeface="Arial"/>
              </a:rPr>
              <a:t>rd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Salting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R="12700">
              <a:lnSpc>
                <a:spcPct val="160000"/>
              </a:lnSpc>
              <a:spcBef>
                <a:spcPts val="0"/>
              </a:spcBef>
            </a:pPr>
            <a:r>
              <a:rPr lang="en-US" sz="2800" dirty="0">
                <a:cs typeface="Arial"/>
              </a:rPr>
              <a:t>What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spc="5" dirty="0">
                <a:cs typeface="Arial"/>
              </a:rPr>
              <a:t>s</a:t>
            </a:r>
            <a:r>
              <a:rPr lang="en-US" sz="2800" dirty="0">
                <a:cs typeface="Arial"/>
              </a:rPr>
              <a:t>t</a:t>
            </a:r>
            <a:r>
              <a:rPr lang="en-US" sz="2800" spc="-15" dirty="0">
                <a:cs typeface="Arial"/>
              </a:rPr>
              <a:t>o</a:t>
            </a:r>
            <a:r>
              <a:rPr lang="en-US" sz="2800" dirty="0">
                <a:cs typeface="Arial"/>
              </a:rPr>
              <a:t>ps</a:t>
            </a:r>
            <a:r>
              <a:rPr lang="en-US" sz="2800" spc="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crackers </a:t>
            </a:r>
            <a:r>
              <a:rPr lang="en-US" sz="2800" dirty="0">
                <a:cs typeface="Arial"/>
              </a:rPr>
              <a:t>f</a:t>
            </a:r>
            <a:r>
              <a:rPr lang="en-US" sz="2800" spc="-10" dirty="0">
                <a:cs typeface="Arial"/>
              </a:rPr>
              <a:t>r</a:t>
            </a:r>
            <a:r>
              <a:rPr lang="en-US" sz="2800" dirty="0">
                <a:cs typeface="Arial"/>
              </a:rPr>
              <a:t>om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bu</a:t>
            </a:r>
            <a:r>
              <a:rPr lang="en-US" sz="2800" spc="-1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ld</a:t>
            </a:r>
            <a:r>
              <a:rPr lang="en-US" sz="2800" spc="-1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ng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an</a:t>
            </a:r>
            <a:r>
              <a:rPr lang="en-US" sz="2800" spc="-15" dirty="0">
                <a:cs typeface="Arial"/>
              </a:rPr>
              <a:t>o</a:t>
            </a:r>
            <a:r>
              <a:rPr lang="en-US" sz="2800" dirty="0">
                <a:cs typeface="Arial"/>
              </a:rPr>
              <a:t>th</a:t>
            </a:r>
            <a:r>
              <a:rPr lang="en-US" sz="2800" spc="-15" dirty="0">
                <a:cs typeface="Arial"/>
              </a:rPr>
              <a:t>e</a:t>
            </a:r>
            <a:r>
              <a:rPr lang="en-US" sz="2800" dirty="0">
                <a:cs typeface="Arial"/>
              </a:rPr>
              <a:t>r r</a:t>
            </a:r>
            <a:r>
              <a:rPr lang="en-US" sz="2800" spc="-15" dirty="0">
                <a:cs typeface="Arial"/>
              </a:rPr>
              <a:t>a</a:t>
            </a:r>
            <a:r>
              <a:rPr lang="en-US" sz="2800" dirty="0">
                <a:cs typeface="Arial"/>
              </a:rPr>
              <a:t>in</a:t>
            </a:r>
            <a:r>
              <a:rPr lang="en-US" sz="2800" spc="-15" dirty="0">
                <a:cs typeface="Arial"/>
              </a:rPr>
              <a:t>b</a:t>
            </a:r>
            <a:r>
              <a:rPr lang="en-US" sz="2800" dirty="0">
                <a:cs typeface="Arial"/>
              </a:rPr>
              <a:t>ow t</a:t>
            </a:r>
            <a:r>
              <a:rPr lang="en-US" sz="2800" spc="-15" dirty="0">
                <a:cs typeface="Arial"/>
              </a:rPr>
              <a:t>a</a:t>
            </a:r>
            <a:r>
              <a:rPr lang="en-US" sz="2800" dirty="0">
                <a:cs typeface="Arial"/>
              </a:rPr>
              <a:t>ble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u</a:t>
            </a:r>
            <a:r>
              <a:rPr lang="en-US" sz="2800" spc="5" dirty="0">
                <a:cs typeface="Arial"/>
              </a:rPr>
              <a:t>s</a:t>
            </a:r>
            <a:r>
              <a:rPr lang="en-US" sz="2800" spc="-1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ng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gl</a:t>
            </a:r>
            <a:r>
              <a:rPr lang="en-US" sz="2800" spc="-15" dirty="0">
                <a:cs typeface="Arial"/>
              </a:rPr>
              <a:t>o</a:t>
            </a:r>
            <a:r>
              <a:rPr lang="en-US" sz="2800" dirty="0">
                <a:cs typeface="Arial"/>
              </a:rPr>
              <a:t>b</a:t>
            </a:r>
            <a:r>
              <a:rPr lang="en-US" sz="2800" spc="-15" dirty="0">
                <a:cs typeface="Arial"/>
              </a:rPr>
              <a:t>a</a:t>
            </a:r>
            <a:r>
              <a:rPr lang="en-US" sz="2800" dirty="0">
                <a:cs typeface="Arial"/>
              </a:rPr>
              <a:t>l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5" dirty="0">
                <a:cs typeface="Arial"/>
              </a:rPr>
              <a:t>s</a:t>
            </a:r>
            <a:r>
              <a:rPr lang="en-US" sz="2800" spc="-10" dirty="0">
                <a:cs typeface="Arial"/>
              </a:rPr>
              <a:t>a</a:t>
            </a:r>
            <a:r>
              <a:rPr lang="en-US" sz="2800" dirty="0">
                <a:cs typeface="Arial"/>
              </a:rPr>
              <a:t>lt?</a:t>
            </a:r>
            <a:endParaRPr lang="en-US" sz="2800" dirty="0"/>
          </a:p>
          <a:p>
            <a:pPr marR="32384">
              <a:lnSpc>
                <a:spcPct val="160000"/>
              </a:lnSpc>
              <a:spcBef>
                <a:spcPts val="0"/>
              </a:spcBef>
            </a:pPr>
            <a:r>
              <a:rPr lang="en-US" sz="2800" spc="5" dirty="0">
                <a:cs typeface="Arial"/>
              </a:rPr>
              <a:t>G</a:t>
            </a:r>
            <a:r>
              <a:rPr lang="en-US" sz="2800" spc="-15" dirty="0">
                <a:cs typeface="Arial"/>
              </a:rPr>
              <a:t>i</a:t>
            </a:r>
            <a:r>
              <a:rPr lang="en-US" sz="2800" spc="5" dirty="0">
                <a:cs typeface="Arial"/>
              </a:rPr>
              <a:t>v</a:t>
            </a:r>
            <a:r>
              <a:rPr lang="en-US" sz="2800" dirty="0">
                <a:cs typeface="Arial"/>
              </a:rPr>
              <a:t>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e</a:t>
            </a:r>
            <a:r>
              <a:rPr lang="en-US" sz="2800" dirty="0">
                <a:cs typeface="Arial"/>
              </a:rPr>
              <a:t>a</a:t>
            </a:r>
            <a:r>
              <a:rPr lang="en-US" sz="2800" spc="5" dirty="0">
                <a:cs typeface="Arial"/>
              </a:rPr>
              <a:t>c</a:t>
            </a:r>
            <a:r>
              <a:rPr lang="en-US" sz="2800" dirty="0">
                <a:cs typeface="Arial"/>
              </a:rPr>
              <a:t>h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user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t</a:t>
            </a:r>
            <a:r>
              <a:rPr lang="en-US" sz="2800" dirty="0">
                <a:cs typeface="Arial"/>
              </a:rPr>
              <a:t>he</a:t>
            </a:r>
            <a:r>
              <a:rPr lang="en-US" sz="2800" spc="-1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r u</a:t>
            </a:r>
            <a:r>
              <a:rPr lang="en-US" sz="2800" spc="-15" dirty="0">
                <a:cs typeface="Arial"/>
              </a:rPr>
              <a:t>n</a:t>
            </a:r>
            <a:r>
              <a:rPr lang="en-US" sz="2800" dirty="0">
                <a:cs typeface="Arial"/>
              </a:rPr>
              <a:t>iq</a:t>
            </a:r>
            <a:r>
              <a:rPr lang="en-US" sz="2800" spc="-15" dirty="0">
                <a:cs typeface="Arial"/>
              </a:rPr>
              <a:t>u</a:t>
            </a:r>
            <a:r>
              <a:rPr lang="en-US" sz="2800" dirty="0">
                <a:cs typeface="Arial"/>
              </a:rPr>
              <a:t>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salt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spc="5" dirty="0">
                <a:cs typeface="Arial"/>
              </a:rPr>
              <a:t>w</a:t>
            </a:r>
            <a:r>
              <a:rPr lang="en-US" sz="2800" dirty="0">
                <a:cs typeface="Arial"/>
              </a:rPr>
              <a:t>h</a:t>
            </a:r>
            <a:r>
              <a:rPr lang="en-US" sz="2800" spc="-15" dirty="0">
                <a:cs typeface="Arial"/>
              </a:rPr>
              <a:t>e</a:t>
            </a:r>
            <a:r>
              <a:rPr lang="en-US" sz="2800" dirty="0">
                <a:cs typeface="Arial"/>
              </a:rPr>
              <a:t>n </a:t>
            </a:r>
          </a:p>
          <a:p>
            <a:pPr marL="1319426" marR="32384" lvl="4" indent="-682462">
              <a:lnSpc>
                <a:spcPct val="160000"/>
              </a:lnSpc>
              <a:spcBef>
                <a:spcPts val="0"/>
              </a:spcBef>
            </a:pPr>
            <a:r>
              <a:rPr lang="en-US" sz="2400" dirty="0">
                <a:cs typeface="Arial"/>
              </a:rPr>
              <a:t>t</a:t>
            </a:r>
            <a:r>
              <a:rPr lang="en-US" sz="2400" spc="-15" dirty="0">
                <a:cs typeface="Arial"/>
              </a:rPr>
              <a:t>h</a:t>
            </a:r>
            <a:r>
              <a:rPr lang="en-US" sz="2400" dirty="0">
                <a:cs typeface="Arial"/>
              </a:rPr>
              <a:t>e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spc="-10" dirty="0">
                <a:cs typeface="Arial"/>
              </a:rPr>
              <a:t>p</a:t>
            </a:r>
            <a:r>
              <a:rPr lang="en-US" sz="2400" dirty="0">
                <a:cs typeface="Arial"/>
              </a:rPr>
              <a:t>a</a:t>
            </a:r>
            <a:r>
              <a:rPr lang="en-US" sz="2400" spc="5" dirty="0">
                <a:cs typeface="Arial"/>
              </a:rPr>
              <a:t>ss</a:t>
            </a:r>
            <a:r>
              <a:rPr lang="en-US" sz="2400" dirty="0">
                <a:cs typeface="Arial"/>
              </a:rPr>
              <a:t>word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is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10" dirty="0">
                <a:cs typeface="Arial"/>
              </a:rPr>
              <a:t>g</a:t>
            </a:r>
            <a:r>
              <a:rPr lang="en-US" sz="2400" dirty="0">
                <a:cs typeface="Arial"/>
              </a:rPr>
              <a:t>e</a:t>
            </a:r>
            <a:r>
              <a:rPr lang="en-US" sz="2400" spc="-15" dirty="0">
                <a:cs typeface="Arial"/>
              </a:rPr>
              <a:t>n</a:t>
            </a:r>
            <a:r>
              <a:rPr lang="en-US" sz="2400" dirty="0">
                <a:cs typeface="Arial"/>
              </a:rPr>
              <a:t>er</a:t>
            </a:r>
            <a:r>
              <a:rPr lang="en-US" sz="2400" spc="-15" dirty="0">
                <a:cs typeface="Arial"/>
              </a:rPr>
              <a:t>a</a:t>
            </a:r>
            <a:r>
              <a:rPr lang="en-US" sz="2400" dirty="0">
                <a:cs typeface="Arial"/>
              </a:rPr>
              <a:t>ted</a:t>
            </a:r>
          </a:p>
          <a:p>
            <a:pPr marL="1319426" marR="32384" lvl="4" indent="-682462">
              <a:lnSpc>
                <a:spcPct val="160000"/>
              </a:lnSpc>
              <a:spcBef>
                <a:spcPts val="0"/>
              </a:spcBef>
            </a:pPr>
            <a:r>
              <a:rPr lang="en-US" sz="2400" dirty="0"/>
              <a:t>the password changes</a:t>
            </a:r>
            <a:endParaRPr lang="en-US" sz="2800" dirty="0">
              <a:latin typeface="Adobe Caslon Pro"/>
              <a:cs typeface="Adobe Caslon Pro"/>
            </a:endParaRPr>
          </a:p>
          <a:p>
            <a:pPr marL="0" marR="32384" indent="0" algn="ctr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800" b="1" dirty="0">
                <a:latin typeface="Adobe Caslon Pro"/>
                <a:cs typeface="Adobe Caslon Pro"/>
              </a:rPr>
              <a:t>$salt = hash(‘sha256’,uniqid(</a:t>
            </a:r>
            <a:r>
              <a:rPr lang="en-US" sz="2800" b="1" dirty="0" err="1">
                <a:latin typeface="Adobe Caslon Pro"/>
                <a:cs typeface="Adobe Caslon Pro"/>
              </a:rPr>
              <a:t>mt_rand</a:t>
            </a:r>
            <a:r>
              <a:rPr lang="en-US" sz="2800" b="1" dirty="0">
                <a:latin typeface="Adobe Caslon Pro"/>
                <a:cs typeface="Adobe Caslon Pro"/>
              </a:rPr>
              <a:t>(), true));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2800" spc="5" dirty="0">
                <a:cs typeface="Arial"/>
              </a:rPr>
              <a:t>D</a:t>
            </a:r>
            <a:r>
              <a:rPr lang="en-US" sz="2800" spc="-10" dirty="0">
                <a:cs typeface="Arial"/>
              </a:rPr>
              <a:t>o</a:t>
            </a:r>
            <a:r>
              <a:rPr lang="en-US" sz="2800" dirty="0">
                <a:cs typeface="Arial"/>
              </a:rPr>
              <a:t>e</a:t>
            </a:r>
            <a:r>
              <a:rPr lang="en-US" sz="2800" spc="5" dirty="0">
                <a:cs typeface="Arial"/>
              </a:rPr>
              <a:t>s</a:t>
            </a:r>
            <a:r>
              <a:rPr lang="en-US" sz="2800" spc="-10" dirty="0">
                <a:cs typeface="Arial"/>
              </a:rPr>
              <a:t>n</a:t>
            </a:r>
            <a:r>
              <a:rPr lang="en-US" sz="2800" dirty="0">
                <a:cs typeface="Arial"/>
              </a:rPr>
              <a:t>'t</a:t>
            </a:r>
            <a:r>
              <a:rPr lang="en-US" sz="2800" spc="-10" dirty="0">
                <a:cs typeface="Arial"/>
              </a:rPr>
              <a:t> m</a:t>
            </a:r>
            <a:r>
              <a:rPr lang="en-US" sz="2800" dirty="0">
                <a:cs typeface="Arial"/>
              </a:rPr>
              <a:t>att</a:t>
            </a:r>
            <a:r>
              <a:rPr lang="en-US" sz="2800" spc="-20" dirty="0">
                <a:cs typeface="Arial"/>
              </a:rPr>
              <a:t>e</a:t>
            </a:r>
            <a:r>
              <a:rPr lang="en-US" sz="2800" dirty="0">
                <a:cs typeface="Arial"/>
              </a:rPr>
              <a:t>r if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spc="5" dirty="0">
                <a:cs typeface="Arial"/>
              </a:rPr>
              <a:t>s</a:t>
            </a:r>
            <a:r>
              <a:rPr lang="en-US" sz="2800" spc="-10" dirty="0">
                <a:cs typeface="Arial"/>
              </a:rPr>
              <a:t>a</a:t>
            </a:r>
            <a:r>
              <a:rPr lang="en-US" sz="2800" dirty="0">
                <a:cs typeface="Arial"/>
              </a:rPr>
              <a:t>lt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is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5" dirty="0">
                <a:cs typeface="Arial"/>
              </a:rPr>
              <a:t>s</a:t>
            </a:r>
            <a:r>
              <a:rPr lang="en-US" sz="2800" dirty="0">
                <a:cs typeface="Arial"/>
              </a:rPr>
              <a:t>t</a:t>
            </a:r>
            <a:r>
              <a:rPr lang="en-US" sz="2800" spc="-15" dirty="0">
                <a:cs typeface="Arial"/>
              </a:rPr>
              <a:t>o</a:t>
            </a:r>
            <a:r>
              <a:rPr lang="en-US" sz="2800" dirty="0">
                <a:cs typeface="Arial"/>
              </a:rPr>
              <a:t>red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spc="5" dirty="0">
                <a:cs typeface="Arial"/>
              </a:rPr>
              <a:t>w</a:t>
            </a:r>
            <a:r>
              <a:rPr lang="en-US" sz="2800" dirty="0">
                <a:cs typeface="Arial"/>
              </a:rPr>
              <a:t>i</a:t>
            </a:r>
            <a:r>
              <a:rPr lang="en-US" sz="2800" spc="-10" dirty="0">
                <a:cs typeface="Arial"/>
              </a:rPr>
              <a:t>t</a:t>
            </a:r>
            <a:r>
              <a:rPr lang="en-US" sz="2800" dirty="0">
                <a:cs typeface="Arial"/>
              </a:rPr>
              <a:t>h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</a:t>
            </a:r>
            <a:r>
              <a:rPr lang="en-US" sz="2800" spc="-15" dirty="0">
                <a:cs typeface="Arial"/>
              </a:rPr>
              <a:t>h</a:t>
            </a:r>
            <a:r>
              <a:rPr lang="en-US" sz="2800" dirty="0">
                <a:cs typeface="Arial"/>
              </a:rPr>
              <a:t>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h</a:t>
            </a:r>
            <a:r>
              <a:rPr lang="en-US" sz="2800" dirty="0">
                <a:cs typeface="Arial"/>
              </a:rPr>
              <a:t>a</a:t>
            </a:r>
            <a:r>
              <a:rPr lang="en-US" sz="2800" spc="5" dirty="0">
                <a:cs typeface="Arial"/>
              </a:rPr>
              <a:t>s</a:t>
            </a:r>
            <a:r>
              <a:rPr lang="en-US" sz="2800" dirty="0">
                <a:cs typeface="Arial"/>
              </a:rPr>
              <a:t>h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2800" dirty="0">
                <a:cs typeface="Arial"/>
              </a:rPr>
              <a:t>T</a:t>
            </a:r>
            <a:r>
              <a:rPr lang="en-US" sz="2800" spc="-10" dirty="0">
                <a:cs typeface="Arial"/>
              </a:rPr>
              <a:t>h</a:t>
            </a:r>
            <a:r>
              <a:rPr lang="en-US" sz="2800" spc="10" dirty="0">
                <a:cs typeface="Arial"/>
              </a:rPr>
              <a:t>e</a:t>
            </a:r>
            <a:r>
              <a:rPr lang="en-US" sz="2800" dirty="0">
                <a:cs typeface="Arial"/>
              </a:rPr>
              <a:t>y have to </a:t>
            </a:r>
            <a:r>
              <a:rPr lang="en-US" sz="2800" spc="5" dirty="0">
                <a:cs typeface="Arial"/>
              </a:rPr>
              <a:t>c</a:t>
            </a:r>
            <a:r>
              <a:rPr lang="en-US" sz="2800" spc="-5" dirty="0">
                <a:cs typeface="Arial"/>
              </a:rPr>
              <a:t>r</a:t>
            </a:r>
            <a:r>
              <a:rPr lang="en-US" sz="2800" dirty="0">
                <a:cs typeface="Arial"/>
              </a:rPr>
              <a:t>ea</a:t>
            </a:r>
            <a:r>
              <a:rPr lang="en-US" sz="2800" spc="-5" dirty="0">
                <a:cs typeface="Arial"/>
              </a:rPr>
              <a:t>t</a:t>
            </a:r>
            <a:r>
              <a:rPr lang="en-US" sz="2800" dirty="0">
                <a:cs typeface="Arial"/>
              </a:rPr>
              <a:t>e </a:t>
            </a:r>
            <a:r>
              <a:rPr lang="en-US" sz="2800" spc="5" dirty="0">
                <a:cs typeface="Arial"/>
              </a:rPr>
              <a:t>r</a:t>
            </a:r>
            <a:r>
              <a:rPr lang="en-US" sz="2800" dirty="0">
                <a:cs typeface="Arial"/>
              </a:rPr>
              <a:t>a</a:t>
            </a:r>
            <a:r>
              <a:rPr lang="en-US" sz="2800" spc="-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nbow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tab</a:t>
            </a:r>
            <a:r>
              <a:rPr lang="en-US" sz="2800" spc="-5" dirty="0">
                <a:cs typeface="Arial"/>
              </a:rPr>
              <a:t>l</a:t>
            </a:r>
            <a:r>
              <a:rPr lang="en-US" sz="2800" dirty="0">
                <a:cs typeface="Arial"/>
              </a:rPr>
              <a:t>es</a:t>
            </a:r>
            <a:r>
              <a:rPr lang="en-US" sz="2800" spc="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for</a:t>
            </a:r>
            <a:r>
              <a:rPr lang="en-US" sz="2800" spc="75" dirty="0">
                <a:cs typeface="Arial"/>
              </a:rPr>
              <a:t> </a:t>
            </a:r>
            <a:r>
              <a:rPr lang="en-US" sz="2800" i="1" dirty="0">
                <a:cs typeface="Arial"/>
              </a:rPr>
              <a:t>e</a:t>
            </a:r>
            <a:r>
              <a:rPr lang="en-US" sz="2800" i="1" spc="5" dirty="0">
                <a:cs typeface="Arial"/>
              </a:rPr>
              <a:t>v</a:t>
            </a:r>
            <a:r>
              <a:rPr lang="en-US" sz="2800" i="1" dirty="0">
                <a:cs typeface="Arial"/>
              </a:rPr>
              <a:t>e</a:t>
            </a:r>
            <a:r>
              <a:rPr lang="en-US" sz="2800" i="1" spc="-5" dirty="0">
                <a:cs typeface="Arial"/>
              </a:rPr>
              <a:t>r</a:t>
            </a:r>
            <a:r>
              <a:rPr lang="en-US" sz="2800" i="1" dirty="0">
                <a:cs typeface="Arial"/>
              </a:rPr>
              <a:t>y</a:t>
            </a:r>
            <a:r>
              <a:rPr lang="en-US" sz="2800" i="1" spc="10" dirty="0">
                <a:cs typeface="Arial"/>
              </a:rPr>
              <a:t> </a:t>
            </a:r>
            <a:r>
              <a:rPr lang="en-US" sz="2800" i="1" dirty="0">
                <a:cs typeface="Arial"/>
              </a:rPr>
              <a:t>user</a:t>
            </a:r>
          </a:p>
          <a:p>
            <a:pPr marR="12700">
              <a:lnSpc>
                <a:spcPct val="160000"/>
              </a:lnSpc>
              <a:spcBef>
                <a:spcPts val="0"/>
              </a:spcBef>
            </a:pPr>
            <a:r>
              <a:rPr lang="en-US" sz="2800" dirty="0">
                <a:cs typeface="Arial"/>
              </a:rPr>
              <a:t>T</a:t>
            </a:r>
            <a:r>
              <a:rPr lang="en-US" sz="2800" spc="-10" dirty="0">
                <a:cs typeface="Arial"/>
              </a:rPr>
              <a:t>h</a:t>
            </a:r>
            <a:r>
              <a:rPr lang="en-US" sz="2800" spc="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s </a:t>
            </a:r>
            <a:r>
              <a:rPr lang="en-US" sz="2800" spc="5" dirty="0">
                <a:cs typeface="Arial"/>
              </a:rPr>
              <a:t>s</a:t>
            </a:r>
            <a:r>
              <a:rPr lang="en-US" sz="2800" dirty="0">
                <a:cs typeface="Arial"/>
              </a:rPr>
              <a:t>pec</a:t>
            </a:r>
            <a:r>
              <a:rPr lang="en-US" sz="2800" spc="-5" dirty="0">
                <a:cs typeface="Arial"/>
              </a:rPr>
              <a:t>i</a:t>
            </a:r>
            <a:r>
              <a:rPr lang="en-US" sz="2800" spc="5" dirty="0">
                <a:cs typeface="Arial"/>
              </a:rPr>
              <a:t>f</a:t>
            </a:r>
            <a:r>
              <a:rPr lang="en-US" sz="2800" spc="-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c t</a:t>
            </a:r>
            <a:r>
              <a:rPr lang="en-US" sz="2800" spc="5" dirty="0">
                <a:cs typeface="Arial"/>
              </a:rPr>
              <a:t>y</a:t>
            </a:r>
            <a:r>
              <a:rPr lang="en-US" sz="2800" dirty="0">
                <a:cs typeface="Arial"/>
              </a:rPr>
              <a:t>pe of attack</a:t>
            </a:r>
            <a:r>
              <a:rPr lang="en-US" sz="2800" spc="10" dirty="0">
                <a:cs typeface="Arial"/>
              </a:rPr>
              <a:t> </a:t>
            </a:r>
            <a:r>
              <a:rPr lang="en-US" sz="2800" spc="-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s now</a:t>
            </a:r>
            <a:r>
              <a:rPr lang="en-US" sz="2800" spc="-5" dirty="0">
                <a:cs typeface="Arial"/>
              </a:rPr>
              <a:t> i</a:t>
            </a:r>
            <a:r>
              <a:rPr lang="en-US" sz="2800" dirty="0">
                <a:cs typeface="Arial"/>
              </a:rPr>
              <a:t>nfea</a:t>
            </a:r>
            <a:r>
              <a:rPr lang="en-US" sz="2800" spc="5" dirty="0">
                <a:cs typeface="Arial"/>
              </a:rPr>
              <a:t>s</a:t>
            </a:r>
            <a:r>
              <a:rPr lang="en-US" sz="2800" spc="-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ble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–</a:t>
            </a:r>
            <a:r>
              <a:rPr lang="en-US" sz="2800" spc="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b</a:t>
            </a:r>
            <a:r>
              <a:rPr lang="en-US" sz="2800" spc="-10" dirty="0">
                <a:cs typeface="Arial"/>
              </a:rPr>
              <a:t>e</a:t>
            </a:r>
            <a:r>
              <a:rPr lang="en-US" sz="2800" spc="5" dirty="0">
                <a:cs typeface="Arial"/>
              </a:rPr>
              <a:t>t</a:t>
            </a:r>
            <a:r>
              <a:rPr lang="en-US" sz="2800" dirty="0">
                <a:cs typeface="Arial"/>
              </a:rPr>
              <a:t>ter o</a:t>
            </a:r>
            <a:r>
              <a:rPr lang="en-US" sz="2800" spc="-50" dirty="0">
                <a:cs typeface="Arial"/>
              </a:rPr>
              <a:t>f</a:t>
            </a:r>
            <a:r>
              <a:rPr lang="en-US" sz="2800" dirty="0">
                <a:cs typeface="Arial"/>
              </a:rPr>
              <a:t>f </a:t>
            </a:r>
            <a:r>
              <a:rPr lang="en-US" sz="2800" spc="5" dirty="0">
                <a:cs typeface="Arial"/>
              </a:rPr>
              <a:t>j</a:t>
            </a:r>
            <a:r>
              <a:rPr lang="en-US" sz="2800" dirty="0">
                <a:cs typeface="Arial"/>
              </a:rPr>
              <a:t>ust b</a:t>
            </a:r>
            <a:r>
              <a:rPr lang="en-US" sz="2800" spc="5" dirty="0">
                <a:cs typeface="Arial"/>
              </a:rPr>
              <a:t>r</a:t>
            </a:r>
            <a:r>
              <a:rPr lang="en-US" sz="2800" dirty="0">
                <a:cs typeface="Arial"/>
              </a:rPr>
              <a:t>ute fo</a:t>
            </a:r>
            <a:r>
              <a:rPr lang="en-US" sz="2800" spc="-5" dirty="0">
                <a:cs typeface="Arial"/>
              </a:rPr>
              <a:t>r</a:t>
            </a:r>
            <a:r>
              <a:rPr lang="en-US" sz="2800" spc="5" dirty="0">
                <a:cs typeface="Arial"/>
              </a:rPr>
              <a:t>c</a:t>
            </a:r>
            <a:r>
              <a:rPr lang="en-US" sz="2800" spc="-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ng eac</a:t>
            </a:r>
            <a:r>
              <a:rPr lang="en-US" sz="2800" spc="10" dirty="0">
                <a:cs typeface="Arial"/>
              </a:rPr>
              <a:t>h</a:t>
            </a:r>
            <a:r>
              <a:rPr lang="en-US" sz="2800" dirty="0">
                <a:cs typeface="Arial"/>
              </a:rPr>
              <a:t>…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2496-55CB-3449-AF03-2318C4792272}" type="datetime1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B</a:t>
            </a:r>
            <a:r>
              <a:rPr sz="4400" spc="-5" dirty="0">
                <a:latin typeface="Arial"/>
                <a:cs typeface="Arial"/>
              </a:rPr>
              <a:t>r</a:t>
            </a:r>
            <a:r>
              <a:rPr sz="4400" spc="0" dirty="0">
                <a:latin typeface="Arial"/>
                <a:cs typeface="Arial"/>
              </a:rPr>
              <a:t>ute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Force?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still guess all possibilities</a:t>
            </a:r>
          </a:p>
          <a:p>
            <a:r>
              <a:rPr lang="en-US" dirty="0"/>
              <a:t>Not difficult to automate (bots)</a:t>
            </a:r>
          </a:p>
          <a:p>
            <a:r>
              <a:rPr lang="en-US" dirty="0"/>
              <a:t>Solutions?</a:t>
            </a:r>
          </a:p>
          <a:p>
            <a:pPr lvl="1"/>
            <a:r>
              <a:rPr lang="en-US" dirty="0"/>
              <a:t>Prevent failed login attempts</a:t>
            </a:r>
          </a:p>
          <a:p>
            <a:pPr lvl="1"/>
            <a:r>
              <a:rPr lang="en-US" dirty="0"/>
              <a:t>Don’t restrict characters or length</a:t>
            </a:r>
          </a:p>
          <a:p>
            <a:pPr lvl="1"/>
            <a:r>
              <a:rPr lang="en-US" dirty="0"/>
              <a:t>Set an appropriate minimum (8?)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06E5-300D-584A-96F6-24723D44B548}" type="datetime1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&lt;asi</a:t>
            </a:r>
            <a:r>
              <a:rPr sz="4400" spc="-5" dirty="0">
                <a:latin typeface="Arial"/>
                <a:cs typeface="Arial"/>
              </a:rPr>
              <a:t>d</a:t>
            </a:r>
            <a:r>
              <a:rPr sz="4400" spc="0" dirty="0">
                <a:latin typeface="Arial"/>
                <a:cs typeface="Arial"/>
              </a:rPr>
              <a:t>e&gt; </a:t>
            </a:r>
            <a:br>
              <a:rPr lang="en-US" sz="4400" spc="0" dirty="0">
                <a:latin typeface="Arial"/>
                <a:cs typeface="Arial"/>
              </a:rPr>
            </a:br>
            <a:r>
              <a:rPr sz="4400" spc="-10" dirty="0">
                <a:latin typeface="Arial"/>
                <a:cs typeface="Arial"/>
              </a:rPr>
              <a:t>H</a:t>
            </a:r>
            <a:r>
              <a:rPr sz="4400" spc="0" dirty="0">
                <a:latin typeface="Arial"/>
                <a:cs typeface="Arial"/>
              </a:rPr>
              <a:t>TT</a:t>
            </a:r>
            <a:r>
              <a:rPr sz="4400" spc="-10" dirty="0">
                <a:latin typeface="Arial"/>
                <a:cs typeface="Arial"/>
              </a:rPr>
              <a:t>P</a:t>
            </a:r>
            <a:r>
              <a:rPr sz="4400" spc="0" dirty="0">
                <a:latin typeface="Arial"/>
                <a:cs typeface="Arial"/>
              </a:rPr>
              <a:t>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 not encrypted – request body is sent as plaintext</a:t>
            </a:r>
          </a:p>
          <a:p>
            <a:pPr lvl="1"/>
            <a:r>
              <a:rPr lang="en-US" dirty="0"/>
              <a:t>So passwords can be intercepted – even if they are hidden on the display</a:t>
            </a:r>
          </a:p>
          <a:p>
            <a:r>
              <a:rPr lang="en-US" dirty="0"/>
              <a:t>Use HTTPS to prevent this</a:t>
            </a:r>
          </a:p>
          <a:p>
            <a:pPr lvl="1"/>
            <a:r>
              <a:rPr lang="en-US" dirty="0"/>
              <a:t>Secure connection</a:t>
            </a:r>
          </a:p>
          <a:p>
            <a:pPr lvl="1"/>
            <a:r>
              <a:rPr lang="en-US" dirty="0"/>
              <a:t>Not covered this semester</a:t>
            </a:r>
          </a:p>
          <a:p>
            <a:pPr lvl="1"/>
            <a:r>
              <a:rPr lang="en-US" dirty="0"/>
              <a:t>If interested, check out ‘self-signed’ certificates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56D1-0CA4-3C40-AD1B-025CDFD985E3}" type="datetime1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Authenti</a:t>
            </a:r>
            <a:r>
              <a:rPr sz="4400" spc="-10" dirty="0">
                <a:latin typeface="Arial"/>
                <a:cs typeface="Arial"/>
              </a:rPr>
              <a:t>c</a:t>
            </a:r>
            <a:r>
              <a:rPr sz="4400" spc="0" dirty="0">
                <a:latin typeface="Arial"/>
                <a:cs typeface="Arial"/>
              </a:rPr>
              <a:t>ation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rial"/>
                <a:cs typeface="Arial"/>
              </a:rPr>
              <a:t>is the act of confirming the truth of an attribute of a datum or entity - </a:t>
            </a:r>
            <a:r>
              <a:rPr lang="en-US" sz="2000" dirty="0">
                <a:latin typeface="Arial"/>
                <a:cs typeface="Arial"/>
              </a:rPr>
              <a:t>wiki</a:t>
            </a:r>
            <a:endParaRPr lang="en-US" sz="2800" dirty="0">
              <a:latin typeface="Arial"/>
              <a:cs typeface="Arial"/>
            </a:endParaRPr>
          </a:p>
          <a:p>
            <a:r>
              <a:rPr lang="en-US" sz="2800" dirty="0">
                <a:latin typeface="Arial"/>
                <a:cs typeface="Arial"/>
              </a:rPr>
              <a:t>Esta</a:t>
            </a:r>
            <a:r>
              <a:rPr lang="en-US" sz="2800" spc="-15" dirty="0">
                <a:latin typeface="Arial"/>
                <a:cs typeface="Arial"/>
              </a:rPr>
              <a:t>b</a:t>
            </a:r>
            <a:r>
              <a:rPr lang="en-US" sz="2800" dirty="0">
                <a:latin typeface="Arial"/>
                <a:cs typeface="Arial"/>
              </a:rPr>
              <a:t>li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spc="-10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ing </a:t>
            </a:r>
            <a:r>
              <a:rPr lang="en-US" sz="2800" i="1" dirty="0">
                <a:latin typeface="Arial"/>
                <a:cs typeface="Arial"/>
              </a:rPr>
              <a:t>id</a:t>
            </a:r>
            <a:r>
              <a:rPr lang="en-US" sz="2800" i="1" spc="-15" dirty="0">
                <a:latin typeface="Arial"/>
                <a:cs typeface="Arial"/>
              </a:rPr>
              <a:t>e</a:t>
            </a:r>
            <a:r>
              <a:rPr lang="en-US" sz="2800" i="1" dirty="0">
                <a:latin typeface="Arial"/>
                <a:cs typeface="Arial"/>
              </a:rPr>
              <a:t>nt</a:t>
            </a:r>
            <a:r>
              <a:rPr lang="en-US" sz="2800" i="1" spc="-15" dirty="0">
                <a:latin typeface="Arial"/>
                <a:cs typeface="Arial"/>
              </a:rPr>
              <a:t>i</a:t>
            </a:r>
            <a:r>
              <a:rPr lang="en-US" sz="2800" i="1" dirty="0">
                <a:latin typeface="Arial"/>
                <a:cs typeface="Arial"/>
              </a:rPr>
              <a:t>ty</a:t>
            </a:r>
            <a:endParaRPr lang="en-US" sz="2800" dirty="0">
              <a:latin typeface="Arial"/>
              <a:cs typeface="Arial"/>
            </a:endParaRPr>
          </a:p>
          <a:p>
            <a:r>
              <a:rPr lang="en-US" sz="2800" dirty="0">
                <a:latin typeface="Arial"/>
                <a:cs typeface="Arial"/>
              </a:rPr>
              <a:t>P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v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ts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im</a:t>
            </a:r>
            <a:r>
              <a:rPr lang="en-US" sz="2800" spc="-15" dirty="0">
                <a:latin typeface="Arial"/>
                <a:cs typeface="Arial"/>
              </a:rPr>
              <a:t>p</a:t>
            </a:r>
            <a:r>
              <a:rPr lang="en-US" sz="2800" dirty="0">
                <a:latin typeface="Arial"/>
                <a:cs typeface="Arial"/>
              </a:rPr>
              <a:t>er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ti</a:t>
            </a:r>
            <a:r>
              <a:rPr lang="en-US" sz="2800" spc="-1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n</a:t>
            </a:r>
          </a:p>
          <a:p>
            <a:r>
              <a:rPr lang="en-US" sz="2800" dirty="0">
                <a:latin typeface="Arial"/>
                <a:cs typeface="Arial"/>
              </a:rPr>
              <a:t>Determining Authenticity</a:t>
            </a: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C2F1-CE34-EA4E-805C-2C926EC1D71E}" type="datetime1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&lt;</a:t>
            </a:r>
            <a:r>
              <a:rPr sz="3600">
                <a:latin typeface="Arial"/>
                <a:cs typeface="Arial"/>
              </a:rPr>
              <a:t>c</a:t>
            </a:r>
            <a:r>
              <a:rPr sz="3600" spc="-5">
                <a:latin typeface="Arial"/>
                <a:cs typeface="Arial"/>
              </a:rPr>
              <a:t>o</a:t>
            </a:r>
            <a:r>
              <a:rPr sz="3600" spc="0">
                <a:latin typeface="Arial"/>
                <a:cs typeface="Arial"/>
              </a:rPr>
              <a:t>de&gt;</a:t>
            </a:r>
            <a:br>
              <a:rPr lang="en-US" sz="3600" spc="0">
                <a:latin typeface="Arial"/>
                <a:cs typeface="Arial"/>
              </a:rPr>
            </a:br>
            <a:r>
              <a:rPr lang="en-US" sz="3600">
                <a:latin typeface="Arial"/>
                <a:cs typeface="Arial"/>
              </a:rPr>
              <a:t>register.php</a:t>
            </a:r>
            <a:br>
              <a:rPr lang="en-US" sz="3600" spc="0">
                <a:latin typeface="Arial"/>
                <a:cs typeface="Arial"/>
              </a:rPr>
            </a:br>
            <a:r>
              <a:rPr lang="en-US" sz="3600">
                <a:latin typeface="Arial"/>
                <a:cs typeface="Arial"/>
              </a:rPr>
              <a:t>login_secure.php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add a ‘salt’ field to our users table </a:t>
            </a:r>
          </a:p>
          <a:p>
            <a:pPr lvl="1"/>
            <a:r>
              <a:rPr lang="en-US" dirty="0"/>
              <a:t>make new table named </a:t>
            </a:r>
            <a:r>
              <a:rPr lang="en-US" dirty="0" err="1"/>
              <a:t>users_secure</a:t>
            </a:r>
            <a:endParaRPr lang="en-US" dirty="0"/>
          </a:p>
          <a:p>
            <a:r>
              <a:rPr lang="en-US" dirty="0"/>
              <a:t>Create a new page </a:t>
            </a:r>
            <a:r>
              <a:rPr lang="en-US" b="1" dirty="0" err="1"/>
              <a:t>register.php</a:t>
            </a:r>
            <a:r>
              <a:rPr lang="en-US" b="1" dirty="0"/>
              <a:t> </a:t>
            </a:r>
            <a:r>
              <a:rPr lang="en-US" dirty="0"/>
              <a:t>which contains a form to allow us to add users to the database</a:t>
            </a:r>
          </a:p>
          <a:p>
            <a:r>
              <a:rPr lang="en-US" dirty="0"/>
              <a:t>Generate a unique salt for each user entered</a:t>
            </a:r>
          </a:p>
          <a:p>
            <a:r>
              <a:rPr lang="en-US" dirty="0"/>
              <a:t>Hash the password using the salt prior to storing it</a:t>
            </a:r>
          </a:p>
          <a:p>
            <a:r>
              <a:rPr lang="en-US" dirty="0"/>
              <a:t>Modify the login page to authenticate using the new salted hash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4188-CF00-3C45-9834-10EB379830FF}" type="datetime1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049B9-4A8B-4D47-8D9C-A38A9021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7877E0-4C88-984A-A865-A96498498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39" y="273050"/>
            <a:ext cx="8867775" cy="38986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AF74C-E530-B345-99C2-F2EB575B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9F64-040D-5441-8AFC-65BEC4823BA1}" type="datetime1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C3DF1-5B73-0D4A-8235-C241B90C6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2F74C-4F6C-7742-8E47-73A7580E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B6EB3B-F1D2-5849-81E1-1EF95EAE8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994" y="4435759"/>
            <a:ext cx="7118350" cy="2511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629610-5B06-CA42-B7BE-A41550D59346}"/>
              </a:ext>
            </a:extLst>
          </p:cNvPr>
          <p:cNvSpPr txBox="1"/>
          <p:nvPr/>
        </p:nvSpPr>
        <p:spPr>
          <a:xfrm>
            <a:off x="4125058" y="7132505"/>
            <a:ext cx="2447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Unsecure Table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3337CDF-BE4D-1840-845D-D8CBCCF19583}"/>
              </a:ext>
            </a:extLst>
          </p:cNvPr>
          <p:cNvSpPr/>
          <p:nvPr/>
        </p:nvSpPr>
        <p:spPr>
          <a:xfrm>
            <a:off x="3517900" y="1949450"/>
            <a:ext cx="1752600" cy="838200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61B661-7CD6-8D44-A835-66EB3EE5504D}"/>
              </a:ext>
            </a:extLst>
          </p:cNvPr>
          <p:cNvSpPr txBox="1"/>
          <p:nvPr/>
        </p:nvSpPr>
        <p:spPr>
          <a:xfrm>
            <a:off x="6413500" y="2254250"/>
            <a:ext cx="1983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You can See the </a:t>
            </a:r>
          </a:p>
          <a:p>
            <a:r>
              <a:rPr lang="en-US" b="1" dirty="0">
                <a:solidFill>
                  <a:srgbClr val="FF0000"/>
                </a:solidFill>
              </a:rPr>
              <a:t> Passwords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9C0A63-3F69-8E48-9BCA-B71294FD879F}"/>
              </a:ext>
            </a:extLst>
          </p:cNvPr>
          <p:cNvCxnSpPr>
            <a:cxnSpLocks/>
          </p:cNvCxnSpPr>
          <p:nvPr/>
        </p:nvCxnSpPr>
        <p:spPr>
          <a:xfrm flipH="1" flipV="1">
            <a:off x="5422900" y="2330450"/>
            <a:ext cx="99060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658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3E3E-3D76-B640-A52C-28ADB81B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A43CBF-379D-5640-BE79-C8C90856E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66" y="577850"/>
            <a:ext cx="8867775" cy="3195832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BAEC0-BFC5-0D4D-979E-7F2E96654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Sys 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9402C-1E18-8B4D-9D48-CBA641E2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48BAE5-4CD2-1643-9B3A-4711ABDC3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13" y="4692650"/>
            <a:ext cx="9478072" cy="19162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7183AE-4BFD-7943-BDB7-4F5CDE3B6496}"/>
              </a:ext>
            </a:extLst>
          </p:cNvPr>
          <p:cNvSpPr txBox="1"/>
          <p:nvPr/>
        </p:nvSpPr>
        <p:spPr>
          <a:xfrm>
            <a:off x="2567354" y="7069015"/>
            <a:ext cx="3475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Secure Users Table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50D201A-D45E-8145-B24A-386714E801C8}"/>
              </a:ext>
            </a:extLst>
          </p:cNvPr>
          <p:cNvSpPr/>
          <p:nvPr/>
        </p:nvSpPr>
        <p:spPr>
          <a:xfrm>
            <a:off x="4127500" y="2101850"/>
            <a:ext cx="5029200" cy="609600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2747289-B848-E041-9AEE-D0C7675B4906}"/>
              </a:ext>
            </a:extLst>
          </p:cNvPr>
          <p:cNvSpPr/>
          <p:nvPr/>
        </p:nvSpPr>
        <p:spPr>
          <a:xfrm>
            <a:off x="3136900" y="5302250"/>
            <a:ext cx="6553200" cy="577410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65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latin typeface="Arial"/>
                <a:cs typeface="Arial"/>
              </a:rPr>
              <a:t>&lt;/authentication&gt;</a:t>
            </a:r>
            <a:br>
              <a:rPr lang="en-US" sz="4400" dirty="0">
                <a:latin typeface="Arial"/>
                <a:cs typeface="Arial"/>
              </a:rPr>
            </a:br>
            <a:r>
              <a:rPr sz="4400" dirty="0">
                <a:latin typeface="Arial"/>
                <a:cs typeface="Arial"/>
              </a:rPr>
              <a:t>Autho</a:t>
            </a:r>
            <a:r>
              <a:rPr sz="4400" spc="-15" dirty="0">
                <a:latin typeface="Arial"/>
                <a:cs typeface="Arial"/>
              </a:rPr>
              <a:t>r</a:t>
            </a:r>
            <a:r>
              <a:rPr sz="4400" spc="0" dirty="0">
                <a:latin typeface="Arial"/>
                <a:cs typeface="Arial"/>
              </a:rPr>
              <a:t>izati</a:t>
            </a:r>
            <a:r>
              <a:rPr sz="4400" spc="-5" dirty="0">
                <a:latin typeface="Arial"/>
                <a:cs typeface="Arial"/>
              </a:rPr>
              <a:t>o</a:t>
            </a:r>
            <a:r>
              <a:rPr sz="4400" spc="0" dirty="0">
                <a:latin typeface="Arial"/>
                <a:cs typeface="Arial"/>
              </a:rPr>
              <a:t>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12700">
              <a:lnSpc>
                <a:spcPts val="3590"/>
              </a:lnSpc>
            </a:pPr>
            <a:r>
              <a:rPr lang="en-US" sz="2800" dirty="0">
                <a:latin typeface="Arial"/>
                <a:cs typeface="Arial"/>
              </a:rPr>
              <a:t>What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if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-65" dirty="0">
                <a:latin typeface="Arial"/>
                <a:cs typeface="Arial"/>
              </a:rPr>
              <a:t>f</a:t>
            </a:r>
            <a:r>
              <a:rPr lang="en-US" sz="2800" dirty="0">
                <a:latin typeface="Arial"/>
                <a:cs typeface="Arial"/>
              </a:rPr>
              <a:t>f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re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u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ers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need to </a:t>
            </a:r>
            <a:r>
              <a:rPr lang="en-US" sz="2800" dirty="0">
                <a:latin typeface="Arial"/>
                <a:cs typeface="Arial"/>
              </a:rPr>
              <a:t>do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spc="-65" dirty="0">
                <a:latin typeface="Arial"/>
                <a:cs typeface="Arial"/>
              </a:rPr>
              <a:t>f</a:t>
            </a:r>
            <a:r>
              <a:rPr lang="en-US" sz="2800" dirty="0">
                <a:latin typeface="Arial"/>
                <a:cs typeface="Arial"/>
              </a:rPr>
              <a:t>fe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ent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ngs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on 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e? </a:t>
            </a:r>
          </a:p>
          <a:p>
            <a:pPr marL="0" marR="12700" indent="0">
              <a:lnSpc>
                <a:spcPts val="3590"/>
              </a:lnSpc>
              <a:buNone/>
            </a:pPr>
            <a:r>
              <a:rPr lang="en-US" sz="2800" dirty="0">
                <a:latin typeface="Arial"/>
                <a:cs typeface="Arial"/>
              </a:rPr>
              <a:t>	- Example : LMS </a:t>
            </a:r>
          </a:p>
          <a:p>
            <a:pPr>
              <a:lnSpc>
                <a:spcPts val="1000"/>
              </a:lnSpc>
              <a:spcBef>
                <a:spcPts val="81"/>
              </a:spcBef>
            </a:pPr>
            <a:endParaRPr lang="en-US" sz="900" dirty="0"/>
          </a:p>
          <a:p>
            <a:r>
              <a:rPr lang="en-US" sz="2800" spc="5" dirty="0">
                <a:latin typeface="Arial"/>
                <a:cs typeface="Arial"/>
              </a:rPr>
              <a:t>N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ed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u</a:t>
            </a:r>
            <a:r>
              <a:rPr lang="en-US" sz="2800" spc="-15" dirty="0">
                <a:latin typeface="Arial"/>
                <a:cs typeface="Arial"/>
              </a:rPr>
              <a:t>p</a:t>
            </a:r>
            <a:r>
              <a:rPr lang="en-US" sz="2800" dirty="0">
                <a:latin typeface="Arial"/>
                <a:cs typeface="Arial"/>
              </a:rPr>
              <a:t>po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oti</a:t>
            </a:r>
            <a:r>
              <a:rPr lang="en-US" sz="2800" spc="-1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f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u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er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pe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mis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io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s or roles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D3F1-12E2-9A45-991C-35CE4213756B}" type="datetime1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33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Pe</a:t>
            </a:r>
            <a:r>
              <a:rPr sz="4400" spc="-10" dirty="0">
                <a:latin typeface="Arial"/>
                <a:cs typeface="Arial"/>
              </a:rPr>
              <a:t>r</a:t>
            </a:r>
            <a:r>
              <a:rPr sz="4400" spc="0" dirty="0">
                <a:latin typeface="Arial"/>
                <a:cs typeface="Arial"/>
              </a:rPr>
              <a:t>m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0" dirty="0">
                <a:latin typeface="Arial"/>
                <a:cs typeface="Arial"/>
              </a:rPr>
              <a:t>ss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o</a:t>
            </a:r>
            <a:r>
              <a:rPr sz="4400" spc="0" dirty="0">
                <a:latin typeface="Arial"/>
                <a:cs typeface="Arial"/>
              </a:rPr>
              <a:t>n-b</a:t>
            </a:r>
            <a:r>
              <a:rPr sz="4400" spc="-10" dirty="0">
                <a:latin typeface="Arial"/>
                <a:cs typeface="Arial"/>
              </a:rPr>
              <a:t>a</a:t>
            </a:r>
            <a:r>
              <a:rPr sz="4400" spc="0" dirty="0">
                <a:latin typeface="Arial"/>
                <a:cs typeface="Arial"/>
              </a:rPr>
              <a:t>sed</a:t>
            </a:r>
            <a:r>
              <a:rPr sz="4400" spc="-24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Autho</a:t>
            </a:r>
            <a:r>
              <a:rPr sz="4400" spc="-15" dirty="0">
                <a:latin typeface="Arial"/>
                <a:cs typeface="Arial"/>
              </a:rPr>
              <a:t>r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0" dirty="0">
                <a:latin typeface="Arial"/>
                <a:cs typeface="Arial"/>
              </a:rPr>
              <a:t>zation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Grant permission to users </a:t>
            </a:r>
            <a:r>
              <a:rPr lang="en-US" i="1" dirty="0"/>
              <a:t>explicitly</a:t>
            </a:r>
            <a:endParaRPr lang="en-US" dirty="0"/>
          </a:p>
          <a:p>
            <a:pPr lvl="1"/>
            <a:r>
              <a:rPr lang="en-US" dirty="0"/>
              <a:t>Peter, Paul and Mary can contribute</a:t>
            </a:r>
          </a:p>
          <a:p>
            <a:pPr lvl="1"/>
            <a:r>
              <a:rPr lang="en-US" dirty="0"/>
              <a:t>Eric is the moderator</a:t>
            </a:r>
          </a:p>
          <a:p>
            <a:pPr lvl="1"/>
            <a:r>
              <a:rPr lang="en-US" dirty="0" err="1"/>
              <a:t>Ringo</a:t>
            </a:r>
            <a:r>
              <a:rPr lang="en-US" dirty="0"/>
              <a:t> and George publish</a:t>
            </a:r>
          </a:p>
          <a:p>
            <a:pPr lvl="1"/>
            <a:r>
              <a:rPr lang="en-US" dirty="0"/>
              <a:t>Etc…</a:t>
            </a:r>
          </a:p>
          <a:p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1373-7092-A44F-8E36-1FAF4E47F28B}" type="datetime1">
              <a:rPr lang="en-US" smtClean="0"/>
              <a:t>11/26/18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latin typeface="Arial"/>
                <a:cs typeface="Arial"/>
              </a:rPr>
              <a:t>Permission</a:t>
            </a:r>
            <a:r>
              <a:rPr sz="4400" spc="0" dirty="0">
                <a:latin typeface="Arial"/>
                <a:cs typeface="Arial"/>
              </a:rPr>
              <a:t>-</a:t>
            </a:r>
            <a:r>
              <a:rPr sz="4400" spc="-10" dirty="0">
                <a:latin typeface="Arial"/>
                <a:cs typeface="Arial"/>
              </a:rPr>
              <a:t>b</a:t>
            </a:r>
            <a:r>
              <a:rPr sz="4400" spc="0" dirty="0">
                <a:latin typeface="Arial"/>
                <a:cs typeface="Arial"/>
              </a:rPr>
              <a:t>ased</a:t>
            </a:r>
            <a:r>
              <a:rPr sz="4400" spc="-24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Autho</a:t>
            </a:r>
            <a:r>
              <a:rPr sz="4400" spc="-15" dirty="0">
                <a:latin typeface="Arial"/>
                <a:cs typeface="Arial"/>
              </a:rPr>
              <a:t>r</a:t>
            </a:r>
            <a:r>
              <a:rPr sz="4400" spc="0" dirty="0">
                <a:latin typeface="Arial"/>
                <a:cs typeface="Arial"/>
              </a:rPr>
              <a:t>ization</a:t>
            </a:r>
            <a:br>
              <a:rPr lang="en-US" sz="4400" spc="0" dirty="0">
                <a:latin typeface="Arial"/>
                <a:cs typeface="Arial"/>
              </a:rPr>
            </a:br>
            <a:r>
              <a:rPr lang="en-US" sz="4400" dirty="0">
                <a:latin typeface="Arial"/>
                <a:cs typeface="Arial"/>
              </a:rPr>
              <a:t>implementation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Lets say we have the following 2 database tables setup</a:t>
            </a:r>
          </a:p>
          <a:p>
            <a:pPr lvl="1"/>
            <a:r>
              <a:rPr lang="en-US" dirty="0">
                <a:latin typeface="Arial"/>
                <a:cs typeface="Arial"/>
              </a:rPr>
              <a:t>Users : </a:t>
            </a:r>
            <a:r>
              <a:rPr lang="en-US" dirty="0" err="1">
                <a:latin typeface="Arial"/>
                <a:cs typeface="Arial"/>
              </a:rPr>
              <a:t>uid</a:t>
            </a:r>
            <a:r>
              <a:rPr lang="en-US" dirty="0">
                <a:latin typeface="Arial"/>
                <a:cs typeface="Arial"/>
              </a:rPr>
              <a:t>, username, password, salt</a:t>
            </a:r>
          </a:p>
          <a:p>
            <a:pPr lvl="1"/>
            <a:r>
              <a:rPr lang="en-US" dirty="0">
                <a:latin typeface="Arial"/>
                <a:cs typeface="Arial"/>
              </a:rPr>
              <a:t>Permissions: </a:t>
            </a:r>
            <a:r>
              <a:rPr lang="en-US" dirty="0" err="1">
                <a:latin typeface="Arial"/>
                <a:cs typeface="Arial"/>
              </a:rPr>
              <a:t>pid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permname</a:t>
            </a:r>
            <a:r>
              <a:rPr lang="en-US" dirty="0">
                <a:latin typeface="Arial"/>
                <a:cs typeface="Arial"/>
              </a:rPr>
              <a:t>, description</a:t>
            </a:r>
          </a:p>
          <a:p>
            <a:r>
              <a:rPr lang="en-US" dirty="0">
                <a:latin typeface="Arial"/>
                <a:cs typeface="Arial"/>
              </a:rPr>
              <a:t>Then we would need a new table to relate them</a:t>
            </a:r>
          </a:p>
          <a:p>
            <a:pPr lvl="1"/>
            <a:r>
              <a:rPr lang="en-US" dirty="0" err="1">
                <a:latin typeface="Arial"/>
                <a:cs typeface="Arial"/>
              </a:rPr>
              <a:t>User_perms</a:t>
            </a:r>
            <a:r>
              <a:rPr lang="en-US" dirty="0">
                <a:latin typeface="Arial"/>
                <a:cs typeface="Arial"/>
              </a:rPr>
              <a:t> : </a:t>
            </a:r>
            <a:r>
              <a:rPr lang="en-US" dirty="0" err="1">
                <a:latin typeface="Arial"/>
                <a:cs typeface="Arial"/>
              </a:rPr>
              <a:t>uid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pid</a:t>
            </a:r>
            <a:endParaRPr lang="en-US" dirty="0">
              <a:latin typeface="Arial"/>
              <a:cs typeface="Arial"/>
            </a:endParaRPr>
          </a:p>
          <a:p>
            <a:pPr lvl="1"/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Now we can put users into our permission file and check for authorization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027D-B6BB-E744-900A-215E7D5AA11F}" type="datetime1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80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33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Pe</a:t>
            </a:r>
            <a:r>
              <a:rPr sz="4400" spc="-10" dirty="0">
                <a:latin typeface="Arial"/>
                <a:cs typeface="Arial"/>
              </a:rPr>
              <a:t>r</a:t>
            </a:r>
            <a:r>
              <a:rPr sz="4400" spc="0" dirty="0">
                <a:latin typeface="Arial"/>
                <a:cs typeface="Arial"/>
              </a:rPr>
              <a:t>m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0" dirty="0">
                <a:latin typeface="Arial"/>
                <a:cs typeface="Arial"/>
              </a:rPr>
              <a:t>ss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o</a:t>
            </a:r>
            <a:r>
              <a:rPr sz="4400" spc="0" dirty="0">
                <a:latin typeface="Arial"/>
                <a:cs typeface="Arial"/>
              </a:rPr>
              <a:t>n-b</a:t>
            </a:r>
            <a:r>
              <a:rPr sz="4400" spc="-10" dirty="0">
                <a:latin typeface="Arial"/>
                <a:cs typeface="Arial"/>
              </a:rPr>
              <a:t>a</a:t>
            </a:r>
            <a:r>
              <a:rPr sz="4400" spc="0" dirty="0">
                <a:latin typeface="Arial"/>
                <a:cs typeface="Arial"/>
              </a:rPr>
              <a:t>sed</a:t>
            </a:r>
            <a:r>
              <a:rPr sz="4400" spc="-24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Autho</a:t>
            </a:r>
            <a:r>
              <a:rPr sz="4400" spc="-15" dirty="0">
                <a:latin typeface="Arial"/>
                <a:cs typeface="Arial"/>
              </a:rPr>
              <a:t>r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0" dirty="0">
                <a:latin typeface="Arial"/>
                <a:cs typeface="Arial"/>
              </a:rPr>
              <a:t>zation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12700">
              <a:lnSpc>
                <a:spcPct val="130500"/>
              </a:lnSpc>
            </a:pPr>
            <a:r>
              <a:rPr lang="en-US" sz="2800" dirty="0">
                <a:latin typeface="Arial"/>
                <a:cs typeface="Arial"/>
              </a:rPr>
              <a:t>P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: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Pr</a:t>
            </a:r>
            <a:r>
              <a:rPr lang="en-US" sz="2800" spc="-15" dirty="0">
                <a:latin typeface="Arial"/>
                <a:cs typeface="Arial"/>
              </a:rPr>
              <a:t>o</a:t>
            </a:r>
            <a:r>
              <a:rPr lang="en-US" sz="2800" spc="5" dirty="0">
                <a:latin typeface="Arial"/>
                <a:cs typeface="Arial"/>
              </a:rPr>
              <a:t>v</a:t>
            </a:r>
            <a:r>
              <a:rPr lang="en-US" sz="2800" dirty="0">
                <a:latin typeface="Arial"/>
                <a:cs typeface="Arial"/>
              </a:rPr>
              <a:t>id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ost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g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an</a:t>
            </a:r>
            <a:r>
              <a:rPr lang="en-US" sz="2800" spc="-15" dirty="0">
                <a:latin typeface="Arial"/>
                <a:cs typeface="Arial"/>
              </a:rPr>
              <a:t>u</a:t>
            </a:r>
            <a:r>
              <a:rPr lang="en-US" sz="2800" dirty="0">
                <a:latin typeface="Arial"/>
                <a:cs typeface="Arial"/>
              </a:rPr>
              <a:t>la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ity </a:t>
            </a:r>
          </a:p>
          <a:p>
            <a:pPr marR="12700">
              <a:lnSpc>
                <a:spcPct val="130500"/>
              </a:lnSpc>
            </a:pP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: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b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-65" dirty="0">
                <a:latin typeface="Arial"/>
                <a:cs typeface="Arial"/>
              </a:rPr>
              <a:t>f</a:t>
            </a:r>
            <a:r>
              <a:rPr lang="en-US" sz="2800" dirty="0">
                <a:latin typeface="Arial"/>
                <a:cs typeface="Arial"/>
              </a:rPr>
              <a:t>ficult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in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ter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w</a:t>
            </a:r>
            <a:r>
              <a:rPr lang="en-US" sz="2800" spc="-10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en as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ig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ing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rm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spc="5" dirty="0">
                <a:latin typeface="Arial"/>
                <a:cs typeface="Arial"/>
              </a:rPr>
              <a:t>ss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-1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ns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nd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spc="5" dirty="0">
                <a:latin typeface="Arial"/>
                <a:cs typeface="Arial"/>
              </a:rPr>
              <a:t>v</a:t>
            </a:r>
            <a:r>
              <a:rPr lang="en-US" sz="2800" dirty="0">
                <a:latin typeface="Arial"/>
                <a:cs typeface="Arial"/>
              </a:rPr>
              <a:t>id</a:t>
            </a:r>
            <a:r>
              <a:rPr lang="en-US" sz="2800" spc="-15" dirty="0">
                <a:latin typeface="Arial"/>
                <a:cs typeface="Arial"/>
              </a:rPr>
              <a:t>u</a:t>
            </a:r>
            <a:r>
              <a:rPr lang="en-US" sz="2800" dirty="0">
                <a:latin typeface="Arial"/>
                <a:cs typeface="Arial"/>
              </a:rPr>
              <a:t>al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u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rs</a:t>
            </a:r>
          </a:p>
          <a:p>
            <a:pPr marR="12700" lvl="1">
              <a:lnSpc>
                <a:spcPct val="130500"/>
              </a:lnSpc>
            </a:pPr>
            <a:r>
              <a:rPr lang="en-US" dirty="0">
                <a:latin typeface="Arial"/>
                <a:cs typeface="Arial"/>
              </a:rPr>
              <a:t>Gets cumbersome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CB13-0E2C-DA45-A009-F02E0E9DB32D}" type="datetime1">
              <a:rPr lang="en-US" smtClean="0"/>
              <a:t>11/26/18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332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Ro</a:t>
            </a:r>
            <a:r>
              <a:rPr sz="4400" spc="5" dirty="0">
                <a:latin typeface="Arial"/>
                <a:cs typeface="Arial"/>
              </a:rPr>
              <a:t>l</a:t>
            </a:r>
            <a:r>
              <a:rPr sz="4400" spc="-5" dirty="0">
                <a:latin typeface="Arial"/>
                <a:cs typeface="Arial"/>
              </a:rPr>
              <a:t>e</a:t>
            </a:r>
            <a:r>
              <a:rPr sz="4400" spc="0" dirty="0">
                <a:latin typeface="Arial"/>
                <a:cs typeface="Arial"/>
              </a:rPr>
              <a:t>-</a:t>
            </a:r>
            <a:r>
              <a:rPr sz="4400" spc="-10" dirty="0">
                <a:latin typeface="Arial"/>
                <a:cs typeface="Arial"/>
              </a:rPr>
              <a:t>b</a:t>
            </a:r>
            <a:r>
              <a:rPr sz="4400" spc="0" dirty="0">
                <a:latin typeface="Arial"/>
                <a:cs typeface="Arial"/>
              </a:rPr>
              <a:t>ased</a:t>
            </a:r>
            <a:r>
              <a:rPr sz="4400" spc="-24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Autho</a:t>
            </a:r>
            <a:r>
              <a:rPr sz="4400" spc="-15" dirty="0">
                <a:latin typeface="Arial"/>
                <a:cs typeface="Arial"/>
              </a:rPr>
              <a:t>r</a:t>
            </a:r>
            <a:r>
              <a:rPr sz="4400" spc="0" dirty="0">
                <a:latin typeface="Arial"/>
                <a:cs typeface="Arial"/>
              </a:rPr>
              <a:t>ization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Arial"/>
                <a:cs typeface="Arial"/>
              </a:rPr>
              <a:t>C</a:t>
            </a:r>
            <a:r>
              <a:rPr lang="en-US" sz="2800" spc="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rt</a:t>
            </a:r>
            <a:r>
              <a:rPr lang="en-US" sz="2800" spc="5" dirty="0">
                <a:latin typeface="Arial"/>
                <a:cs typeface="Arial"/>
              </a:rPr>
              <a:t>a</a:t>
            </a:r>
            <a:r>
              <a:rPr lang="en-US" sz="2800" spc="-10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1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oles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</a:t>
            </a:r>
            <a:r>
              <a:rPr lang="en-US" sz="2800" spc="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5" dirty="0">
                <a:latin typeface="Arial"/>
                <a:cs typeface="Arial"/>
              </a:rPr>
              <a:t> d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ce</a:t>
            </a:r>
            <a:r>
              <a:rPr lang="en-US" sz="2800" spc="5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in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5" dirty="0">
                <a:latin typeface="Arial"/>
                <a:cs typeface="Arial"/>
              </a:rPr>
              <a:t>h</a:t>
            </a:r>
            <a:r>
              <a:rPr lang="en-US" sz="2800" spc="-10" dirty="0">
                <a:latin typeface="Arial"/>
                <a:cs typeface="Arial"/>
              </a:rPr>
              <a:t>i</a:t>
            </a:r>
            <a:r>
              <a:rPr lang="en-US" sz="2800" spc="5" dirty="0">
                <a:latin typeface="Arial"/>
                <a:cs typeface="Arial"/>
              </a:rPr>
              <a:t>ng</a:t>
            </a:r>
            <a:r>
              <a:rPr lang="en-US" sz="2800" dirty="0">
                <a:latin typeface="Arial"/>
                <a:cs typeface="Arial"/>
              </a:rPr>
              <a:t>s –</a:t>
            </a:r>
            <a:r>
              <a:rPr lang="en-US" sz="2800" spc="10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w</a:t>
            </a:r>
            <a:r>
              <a:rPr lang="en-US" sz="2800" spc="5" dirty="0">
                <a:latin typeface="Arial"/>
                <a:cs typeface="Arial"/>
              </a:rPr>
              <a:t>ha</a:t>
            </a:r>
            <a:r>
              <a:rPr lang="en-US" sz="2800" dirty="0">
                <a:latin typeface="Arial"/>
                <a:cs typeface="Arial"/>
              </a:rPr>
              <a:t>t t</a:t>
            </a:r>
            <a:r>
              <a:rPr lang="en-US" sz="2800" spc="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ese t</a:t>
            </a:r>
            <a:r>
              <a:rPr lang="en-US" sz="2800" spc="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ings</a:t>
            </a:r>
            <a:r>
              <a:rPr lang="en-US" sz="2800" spc="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5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is</a:t>
            </a:r>
            <a:r>
              <a:rPr lang="en-US" sz="2800" spc="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h</a:t>
            </a:r>
            <a:r>
              <a:rPr lang="en-US" sz="2800" spc="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r</a:t>
            </a:r>
            <a:r>
              <a:rPr lang="en-US" sz="2800" spc="5" dirty="0">
                <a:latin typeface="Arial"/>
                <a:cs typeface="Arial"/>
              </a:rPr>
              <a:t>d-</a:t>
            </a:r>
            <a:r>
              <a:rPr lang="en-US" sz="2800" dirty="0">
                <a:latin typeface="Arial"/>
                <a:cs typeface="Arial"/>
              </a:rPr>
              <a:t>co</a:t>
            </a:r>
            <a:r>
              <a:rPr lang="en-US" sz="2800" spc="5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ed</a:t>
            </a:r>
          </a:p>
          <a:p>
            <a:pPr lvl="1"/>
            <a:r>
              <a:rPr lang="en-US" dirty="0">
                <a:latin typeface="Arial"/>
                <a:cs typeface="Arial"/>
              </a:rPr>
              <a:t>Writers write – authors</a:t>
            </a:r>
          </a:p>
          <a:p>
            <a:pPr lvl="2"/>
            <a:r>
              <a:rPr lang="en-US" dirty="0">
                <a:latin typeface="Arial"/>
                <a:cs typeface="Arial"/>
              </a:rPr>
              <a:t>Create, write, edit own …</a:t>
            </a:r>
          </a:p>
          <a:p>
            <a:pPr lvl="1"/>
            <a:r>
              <a:rPr lang="en-US" dirty="0">
                <a:latin typeface="Arial"/>
                <a:cs typeface="Arial"/>
              </a:rPr>
              <a:t>Editors edit – write &amp; edit</a:t>
            </a:r>
          </a:p>
          <a:p>
            <a:pPr lvl="2"/>
            <a:r>
              <a:rPr lang="en-US" dirty="0"/>
              <a:t>Create, write, edit own, edit others …</a:t>
            </a:r>
          </a:p>
          <a:p>
            <a:pPr lvl="2"/>
            <a:r>
              <a:rPr lang="en-US" dirty="0"/>
              <a:t>Same as writers plus more</a:t>
            </a:r>
          </a:p>
          <a:p>
            <a:pPr lvl="1"/>
            <a:r>
              <a:rPr lang="en-US" dirty="0"/>
              <a:t>Publishers publish</a:t>
            </a:r>
          </a:p>
          <a:p>
            <a:pPr lvl="2"/>
            <a:r>
              <a:rPr lang="en-US" dirty="0"/>
              <a:t>Create, write, edit own, edit others, delete, approve,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/>
              <a:t>Same as writers + editors + more…</a:t>
            </a:r>
          </a:p>
          <a:p>
            <a:pPr lvl="1"/>
            <a:r>
              <a:rPr lang="en-US" dirty="0"/>
              <a:t>Etc…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C7B4-767A-0748-904D-211A39001A37}" type="datetime1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26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332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Ro</a:t>
            </a:r>
            <a:r>
              <a:rPr sz="4400" spc="5" dirty="0">
                <a:latin typeface="Arial"/>
                <a:cs typeface="Arial"/>
              </a:rPr>
              <a:t>l</a:t>
            </a:r>
            <a:r>
              <a:rPr sz="4400" spc="-5" dirty="0">
                <a:latin typeface="Arial"/>
                <a:cs typeface="Arial"/>
              </a:rPr>
              <a:t>e</a:t>
            </a:r>
            <a:r>
              <a:rPr sz="4400" spc="0" dirty="0">
                <a:latin typeface="Arial"/>
                <a:cs typeface="Arial"/>
              </a:rPr>
              <a:t>-</a:t>
            </a:r>
            <a:r>
              <a:rPr sz="4400" spc="-10" dirty="0">
                <a:latin typeface="Arial"/>
                <a:cs typeface="Arial"/>
              </a:rPr>
              <a:t>b</a:t>
            </a:r>
            <a:r>
              <a:rPr sz="4400" spc="0" dirty="0">
                <a:latin typeface="Arial"/>
                <a:cs typeface="Arial"/>
              </a:rPr>
              <a:t>ased</a:t>
            </a:r>
            <a:r>
              <a:rPr sz="4400" spc="-24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Autho</a:t>
            </a:r>
            <a:r>
              <a:rPr sz="4400" spc="-15" dirty="0">
                <a:latin typeface="Arial"/>
                <a:cs typeface="Arial"/>
              </a:rPr>
              <a:t>r</a:t>
            </a:r>
            <a:r>
              <a:rPr sz="4400" spc="0" dirty="0">
                <a:latin typeface="Arial"/>
                <a:cs typeface="Arial"/>
              </a:rPr>
              <a:t>ization</a:t>
            </a:r>
            <a:br>
              <a:rPr lang="en-US" sz="4400" spc="0" dirty="0">
                <a:latin typeface="Arial"/>
                <a:cs typeface="Arial"/>
              </a:rPr>
            </a:br>
            <a:r>
              <a:rPr lang="en-US" sz="4400" dirty="0">
                <a:latin typeface="Arial"/>
                <a:cs typeface="Arial"/>
              </a:rPr>
              <a:t>Example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Support site (perhaps)</a:t>
            </a:r>
          </a:p>
          <a:p>
            <a:pPr lvl="1"/>
            <a:r>
              <a:rPr lang="en-US" dirty="0">
                <a:latin typeface="Arial"/>
                <a:cs typeface="Arial"/>
              </a:rPr>
              <a:t>Roles: Admins, moderators, contributors, reviewers</a:t>
            </a:r>
          </a:p>
          <a:p>
            <a:pPr lvl="1"/>
            <a:r>
              <a:rPr lang="en-US" dirty="0">
                <a:latin typeface="Arial"/>
                <a:cs typeface="Arial"/>
              </a:rPr>
              <a:t>Anyone can review</a:t>
            </a:r>
          </a:p>
          <a:p>
            <a:pPr lvl="1"/>
            <a:r>
              <a:rPr lang="en-US" dirty="0">
                <a:latin typeface="Arial"/>
                <a:cs typeface="Arial"/>
              </a:rPr>
              <a:t>To comment you have to register</a:t>
            </a:r>
          </a:p>
          <a:p>
            <a:pPr lvl="1"/>
            <a:r>
              <a:rPr lang="en-US" dirty="0">
                <a:latin typeface="Arial"/>
                <a:cs typeface="Arial"/>
              </a:rPr>
              <a:t>A moderator can review and approve posts</a:t>
            </a:r>
          </a:p>
          <a:p>
            <a:pPr lvl="1"/>
            <a:r>
              <a:rPr lang="en-US" dirty="0">
                <a:latin typeface="Arial"/>
                <a:cs typeface="Arial"/>
              </a:rPr>
              <a:t>An admin can make announcements, bring site down, etc.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85BF-02F9-8B4C-9A57-4C670A9DA348}" type="datetime1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91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Ro</a:t>
            </a:r>
            <a:r>
              <a:rPr sz="4400" spc="5" dirty="0">
                <a:latin typeface="Arial"/>
                <a:cs typeface="Arial"/>
              </a:rPr>
              <a:t>l</a:t>
            </a:r>
            <a:r>
              <a:rPr sz="4400" spc="-5" dirty="0">
                <a:latin typeface="Arial"/>
                <a:cs typeface="Arial"/>
              </a:rPr>
              <a:t>e</a:t>
            </a:r>
            <a:r>
              <a:rPr sz="4400" spc="0" dirty="0">
                <a:latin typeface="Arial"/>
                <a:cs typeface="Arial"/>
              </a:rPr>
              <a:t>-</a:t>
            </a:r>
            <a:r>
              <a:rPr sz="4400" spc="-10" dirty="0">
                <a:latin typeface="Arial"/>
                <a:cs typeface="Arial"/>
              </a:rPr>
              <a:t>b</a:t>
            </a:r>
            <a:r>
              <a:rPr sz="4400" spc="0" dirty="0">
                <a:latin typeface="Arial"/>
                <a:cs typeface="Arial"/>
              </a:rPr>
              <a:t>ased</a:t>
            </a:r>
            <a:r>
              <a:rPr sz="4400" spc="-24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Autho</a:t>
            </a:r>
            <a:r>
              <a:rPr sz="4400" spc="-15" dirty="0">
                <a:latin typeface="Arial"/>
                <a:cs typeface="Arial"/>
              </a:rPr>
              <a:t>r</a:t>
            </a:r>
            <a:r>
              <a:rPr sz="4400" spc="0" dirty="0">
                <a:latin typeface="Arial"/>
                <a:cs typeface="Arial"/>
              </a:rPr>
              <a:t>ization</a:t>
            </a:r>
            <a:br>
              <a:rPr lang="en-US" sz="4400" spc="0" dirty="0">
                <a:latin typeface="Arial"/>
                <a:cs typeface="Arial"/>
              </a:rPr>
            </a:br>
            <a:r>
              <a:rPr lang="en-US" sz="4400" dirty="0">
                <a:latin typeface="Arial"/>
                <a:cs typeface="Arial"/>
              </a:rPr>
              <a:t>implementation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Lets say we have the following 2 database tables setup</a:t>
            </a:r>
          </a:p>
          <a:p>
            <a:pPr lvl="1"/>
            <a:r>
              <a:rPr lang="en-US" dirty="0">
                <a:latin typeface="Arial"/>
                <a:cs typeface="Arial"/>
              </a:rPr>
              <a:t>Users : </a:t>
            </a:r>
            <a:r>
              <a:rPr lang="en-US" dirty="0" err="1">
                <a:latin typeface="Arial"/>
                <a:cs typeface="Arial"/>
              </a:rPr>
              <a:t>uid</a:t>
            </a:r>
            <a:r>
              <a:rPr lang="en-US" dirty="0">
                <a:latin typeface="Arial"/>
                <a:cs typeface="Arial"/>
              </a:rPr>
              <a:t>, username, password, salt</a:t>
            </a:r>
          </a:p>
          <a:p>
            <a:pPr lvl="1"/>
            <a:r>
              <a:rPr lang="en-US" dirty="0">
                <a:latin typeface="Arial"/>
                <a:cs typeface="Arial"/>
              </a:rPr>
              <a:t>Roles : rid, </a:t>
            </a:r>
            <a:r>
              <a:rPr lang="en-US" dirty="0" err="1">
                <a:latin typeface="Arial"/>
                <a:cs typeface="Arial"/>
              </a:rPr>
              <a:t>rolename</a:t>
            </a:r>
            <a:r>
              <a:rPr lang="en-US" dirty="0">
                <a:latin typeface="Arial"/>
                <a:cs typeface="Arial"/>
              </a:rPr>
              <a:t>, description</a:t>
            </a:r>
          </a:p>
          <a:p>
            <a:r>
              <a:rPr lang="en-US" dirty="0">
                <a:latin typeface="Arial"/>
                <a:cs typeface="Arial"/>
              </a:rPr>
              <a:t>Then we would need a new table to relate them</a:t>
            </a:r>
          </a:p>
          <a:p>
            <a:pPr lvl="1"/>
            <a:r>
              <a:rPr lang="en-US" dirty="0" err="1">
                <a:latin typeface="Arial"/>
                <a:cs typeface="Arial"/>
              </a:rPr>
              <a:t>User_roles</a:t>
            </a:r>
            <a:r>
              <a:rPr lang="en-US" dirty="0">
                <a:latin typeface="Arial"/>
                <a:cs typeface="Arial"/>
              </a:rPr>
              <a:t> : </a:t>
            </a:r>
            <a:r>
              <a:rPr lang="en-US" dirty="0" err="1">
                <a:latin typeface="Arial"/>
                <a:cs typeface="Arial"/>
              </a:rPr>
              <a:t>uid</a:t>
            </a:r>
            <a:r>
              <a:rPr lang="en-US" dirty="0">
                <a:latin typeface="Arial"/>
                <a:cs typeface="Arial"/>
              </a:rPr>
              <a:t>, rid</a:t>
            </a:r>
          </a:p>
          <a:p>
            <a:pPr lvl="1"/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Now we can put users into groups and then authorize based on role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AEBA-0DE5-634A-A8D8-6A3F4EBE8AC6}" type="datetime1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9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spc="0" dirty="0">
                <a:latin typeface="Arial"/>
                <a:cs typeface="Arial"/>
              </a:rPr>
              <a:t>Examples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2700" marR="12700">
              <a:lnSpc>
                <a:spcPct val="130500"/>
              </a:lnSpc>
            </a:pPr>
            <a:r>
              <a:rPr lang="en-US" sz="2800" spc="5" dirty="0">
                <a:latin typeface="Arial"/>
                <a:cs typeface="Arial"/>
              </a:rPr>
              <a:t>D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5" dirty="0">
                <a:latin typeface="Arial"/>
                <a:cs typeface="Arial"/>
              </a:rPr>
              <a:t>v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spc="5" dirty="0">
                <a:latin typeface="Arial"/>
                <a:cs typeface="Arial"/>
              </a:rPr>
              <a:t>'</a:t>
            </a:r>
            <a:r>
              <a:rPr lang="en-US" sz="2800" dirty="0">
                <a:latin typeface="Arial"/>
                <a:cs typeface="Arial"/>
              </a:rPr>
              <a:t>s License</a:t>
            </a:r>
          </a:p>
          <a:p>
            <a:pPr marL="12700" marR="12700">
              <a:lnSpc>
                <a:spcPct val="130500"/>
              </a:lnSpc>
            </a:pPr>
            <a:r>
              <a:rPr lang="en-US" sz="2800" dirty="0">
                <a:latin typeface="Arial"/>
                <a:cs typeface="Arial"/>
              </a:rPr>
              <a:t>P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spc="5" dirty="0">
                <a:latin typeface="Arial"/>
                <a:cs typeface="Arial"/>
              </a:rPr>
              <a:t>ss</a:t>
            </a:r>
            <a:r>
              <a:rPr lang="en-US" sz="2800" spc="-10" dirty="0">
                <a:latin typeface="Arial"/>
                <a:cs typeface="Arial"/>
              </a:rPr>
              <a:t>p</a:t>
            </a:r>
            <a:r>
              <a:rPr lang="en-US" sz="2800" dirty="0">
                <a:latin typeface="Arial"/>
                <a:cs typeface="Arial"/>
              </a:rPr>
              <a:t>ort</a:t>
            </a:r>
          </a:p>
          <a:p>
            <a:pPr marL="12700" marR="12700">
              <a:lnSpc>
                <a:spcPct val="130500"/>
              </a:lnSpc>
            </a:pPr>
            <a:r>
              <a:rPr lang="en-US" sz="2800" dirty="0">
                <a:latin typeface="Arial"/>
                <a:cs typeface="Arial"/>
              </a:rPr>
              <a:t>Fingerprint</a:t>
            </a:r>
          </a:p>
          <a:p>
            <a:pPr marL="12700" marR="12700">
              <a:lnSpc>
                <a:spcPct val="130500"/>
              </a:lnSpc>
            </a:pPr>
            <a:r>
              <a:rPr lang="en-US" sz="2800" dirty="0">
                <a:latin typeface="Arial"/>
                <a:cs typeface="Arial"/>
              </a:rPr>
              <a:t>Retina pattern</a:t>
            </a:r>
          </a:p>
          <a:p>
            <a:pPr marL="12700" marR="12700">
              <a:lnSpc>
                <a:spcPct val="130500"/>
              </a:lnSpc>
            </a:pPr>
            <a:r>
              <a:rPr lang="en-US" sz="2800" dirty="0">
                <a:latin typeface="Arial"/>
                <a:cs typeface="Arial"/>
              </a:rPr>
              <a:t>DNA</a:t>
            </a:r>
          </a:p>
          <a:p>
            <a:pPr marL="12700" marR="12700">
              <a:lnSpc>
                <a:spcPct val="130500"/>
              </a:lnSpc>
            </a:pPr>
            <a:r>
              <a:rPr lang="en-US" sz="2800" dirty="0">
                <a:latin typeface="Arial"/>
                <a:cs typeface="Arial"/>
              </a:rPr>
              <a:t>Shared secret?</a:t>
            </a:r>
          </a:p>
          <a:p>
            <a:pPr marL="12700" marR="12700">
              <a:lnSpc>
                <a:spcPct val="130500"/>
              </a:lnSpc>
            </a:pPr>
            <a:r>
              <a:rPr lang="en-US" sz="2800" dirty="0">
                <a:latin typeface="Arial"/>
                <a:cs typeface="Arial"/>
              </a:rPr>
              <a:t>Combination?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8894-1FFF-054A-96ED-FE7F7C3C9D97}" type="datetime1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332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Ro</a:t>
            </a:r>
            <a:r>
              <a:rPr sz="4400" spc="5" dirty="0">
                <a:latin typeface="Arial"/>
                <a:cs typeface="Arial"/>
              </a:rPr>
              <a:t>l</a:t>
            </a:r>
            <a:r>
              <a:rPr sz="4400" spc="-5" dirty="0">
                <a:latin typeface="Arial"/>
                <a:cs typeface="Arial"/>
              </a:rPr>
              <a:t>e</a:t>
            </a:r>
            <a:r>
              <a:rPr sz="4400" spc="0" dirty="0">
                <a:latin typeface="Arial"/>
                <a:cs typeface="Arial"/>
              </a:rPr>
              <a:t>-</a:t>
            </a:r>
            <a:r>
              <a:rPr sz="4400" spc="-10" dirty="0">
                <a:latin typeface="Arial"/>
                <a:cs typeface="Arial"/>
              </a:rPr>
              <a:t>b</a:t>
            </a:r>
            <a:r>
              <a:rPr sz="4400" spc="0" dirty="0">
                <a:latin typeface="Arial"/>
                <a:cs typeface="Arial"/>
              </a:rPr>
              <a:t>ased</a:t>
            </a:r>
            <a:r>
              <a:rPr sz="4400" spc="-24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Autho</a:t>
            </a:r>
            <a:r>
              <a:rPr sz="4400" spc="-15" dirty="0">
                <a:latin typeface="Arial"/>
                <a:cs typeface="Arial"/>
              </a:rPr>
              <a:t>r</a:t>
            </a:r>
            <a:r>
              <a:rPr sz="4400" spc="0" dirty="0">
                <a:latin typeface="Arial"/>
                <a:cs typeface="Arial"/>
              </a:rPr>
              <a:t>ization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280035">
              <a:lnSpc>
                <a:spcPts val="3590"/>
              </a:lnSpc>
            </a:pPr>
            <a:r>
              <a:rPr lang="en-US" sz="2800" dirty="0">
                <a:latin typeface="Arial"/>
                <a:cs typeface="Arial"/>
              </a:rPr>
              <a:t>P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: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Go</a:t>
            </a:r>
            <a:r>
              <a:rPr lang="en-US" sz="2800" spc="-1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b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spc="5" dirty="0">
                <a:latin typeface="Arial"/>
                <a:cs typeface="Arial"/>
              </a:rPr>
              <a:t>k</a:t>
            </a:r>
            <a:r>
              <a:rPr lang="en-US" sz="2800" dirty="0">
                <a:latin typeface="Arial"/>
                <a:cs typeface="Arial"/>
              </a:rPr>
              <a:t>ing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lang="en-US" sz="2800" spc="-15" dirty="0">
                <a:latin typeface="Arial"/>
                <a:cs typeface="Arial"/>
              </a:rPr>
              <a:t>o</a:t>
            </a:r>
            <a:r>
              <a:rPr lang="en-US" sz="2800" spc="5" dirty="0">
                <a:latin typeface="Arial"/>
                <a:cs typeface="Arial"/>
              </a:rPr>
              <a:t>w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tain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ty</a:t>
            </a:r>
            <a:r>
              <a:rPr lang="en-US" sz="2800" spc="-10" dirty="0">
                <a:latin typeface="Arial"/>
                <a:cs typeface="Arial"/>
              </a:rPr>
              <a:t>p</a:t>
            </a:r>
            <a:r>
              <a:rPr lang="en-US" sz="2800" dirty="0">
                <a:latin typeface="Arial"/>
                <a:cs typeface="Arial"/>
              </a:rPr>
              <a:t>es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 user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,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w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</a:t>
            </a:r>
            <a:r>
              <a:rPr lang="en-US" sz="2800" spc="-1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les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an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be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5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-15" dirty="0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y</a:t>
            </a:r>
          </a:p>
          <a:p>
            <a:pPr>
              <a:lnSpc>
                <a:spcPts val="1400"/>
              </a:lnSpc>
              <a:spcBef>
                <a:spcPts val="9"/>
              </a:spcBef>
            </a:pPr>
            <a:endParaRPr lang="en-US" sz="1200" dirty="0"/>
          </a:p>
          <a:p>
            <a:pPr marR="12700">
              <a:lnSpc>
                <a:spcPts val="3590"/>
              </a:lnSpc>
            </a:pP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: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L</a:t>
            </a:r>
            <a:r>
              <a:rPr lang="en-US" sz="2800" spc="-15" dirty="0">
                <a:latin typeface="Arial"/>
                <a:cs typeface="Arial"/>
              </a:rPr>
              <a:t>o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f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g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an</a:t>
            </a:r>
            <a:r>
              <a:rPr lang="en-US" sz="2800" spc="-15" dirty="0">
                <a:latin typeface="Arial"/>
                <a:cs typeface="Arial"/>
              </a:rPr>
              <a:t>u</a:t>
            </a:r>
            <a:r>
              <a:rPr lang="en-US" sz="2800" dirty="0">
                <a:latin typeface="Arial"/>
                <a:cs typeface="Arial"/>
              </a:rPr>
              <a:t>la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-5" dirty="0">
                <a:latin typeface="Arial"/>
                <a:cs typeface="Arial"/>
              </a:rPr>
              <a:t>t</a:t>
            </a:r>
            <a:r>
              <a:rPr lang="en-US" sz="2800" spc="-235" dirty="0">
                <a:latin typeface="Arial"/>
                <a:cs typeface="Arial"/>
              </a:rPr>
              <a:t>y</a:t>
            </a:r>
            <a:r>
              <a:rPr lang="en-US" sz="2800" dirty="0">
                <a:latin typeface="Arial"/>
                <a:cs typeface="Arial"/>
              </a:rPr>
              <a:t>,</a:t>
            </a:r>
            <a:r>
              <a:rPr lang="en-US" sz="2800" spc="-10" dirty="0">
                <a:latin typeface="Arial"/>
                <a:cs typeface="Arial"/>
              </a:rPr>
              <a:t> (can be) </a:t>
            </a:r>
            <a:r>
              <a:rPr lang="en-US" sz="2800" dirty="0">
                <a:latin typeface="Arial"/>
                <a:cs typeface="Arial"/>
              </a:rPr>
              <a:t>le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s flexib</a:t>
            </a:r>
            <a:r>
              <a:rPr lang="en-US" sz="2800" spc="-15" dirty="0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when a</a:t>
            </a:r>
            <a:r>
              <a:rPr lang="en-US" sz="2800" spc="-15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di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g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ew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fu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ti</a:t>
            </a:r>
            <a:r>
              <a:rPr lang="en-US" sz="2800" spc="-1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li</a:t>
            </a:r>
            <a:r>
              <a:rPr lang="en-US" sz="2800" spc="-5" dirty="0">
                <a:latin typeface="Arial"/>
                <a:cs typeface="Arial"/>
              </a:rPr>
              <a:t>t</a:t>
            </a:r>
            <a:r>
              <a:rPr lang="en-US" sz="2800" spc="-235" dirty="0">
                <a:latin typeface="Arial"/>
                <a:cs typeface="Arial"/>
              </a:rPr>
              <a:t>y</a:t>
            </a:r>
            <a:r>
              <a:rPr lang="en-US" sz="2800" dirty="0">
                <a:latin typeface="Arial"/>
                <a:cs typeface="Arial"/>
              </a:rPr>
              <a:t>,</a:t>
            </a:r>
            <a:r>
              <a:rPr lang="en-US" sz="2800" spc="-10" dirty="0">
                <a:latin typeface="Arial"/>
                <a:cs typeface="Arial"/>
              </a:rPr>
              <a:t> combines</a:t>
            </a:r>
            <a:r>
              <a:rPr lang="en-US" sz="2800" dirty="0">
                <a:latin typeface="Arial"/>
                <a:cs typeface="Arial"/>
              </a:rPr>
              <a:t> a</a:t>
            </a:r>
            <a:r>
              <a:rPr lang="en-US" sz="2800" spc="-15" dirty="0">
                <a:latin typeface="Arial"/>
                <a:cs typeface="Arial"/>
              </a:rPr>
              <a:t>u</a:t>
            </a:r>
            <a:r>
              <a:rPr lang="en-US" sz="2800" dirty="0">
                <a:latin typeface="Arial"/>
                <a:cs typeface="Arial"/>
              </a:rPr>
              <a:t>th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nt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at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on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(</a:t>
            </a:r>
            <a:r>
              <a:rPr lang="en-US" sz="2800" spc="5" dirty="0">
                <a:latin typeface="Arial"/>
                <a:cs typeface="Arial"/>
              </a:rPr>
              <a:t>w</a:t>
            </a:r>
            <a:r>
              <a:rPr lang="en-US" sz="2800" spc="-10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y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u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re)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w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h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ut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orizati</a:t>
            </a:r>
            <a:r>
              <a:rPr lang="en-US" sz="2800" spc="-1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n (what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y</a:t>
            </a:r>
            <a:r>
              <a:rPr lang="en-US" sz="2800" dirty="0">
                <a:latin typeface="Arial"/>
                <a:cs typeface="Arial"/>
              </a:rPr>
              <a:t>ou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o)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9608-F3DE-254A-8550-7B2FDE3C7E24}" type="datetime1">
              <a:rPr lang="en-US" smtClean="0"/>
              <a:t>11/26/18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spc="5" dirty="0">
                <a:latin typeface="Arial"/>
                <a:cs typeface="Arial"/>
              </a:rPr>
              <a:t>m</a:t>
            </a:r>
            <a:r>
              <a:rPr sz="4400" spc="-5" dirty="0">
                <a:latin typeface="Arial"/>
                <a:cs typeface="Arial"/>
              </a:rPr>
              <a:t>b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0" dirty="0">
                <a:latin typeface="Arial"/>
                <a:cs typeface="Arial"/>
              </a:rPr>
              <a:t>ning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Roles 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Pe</a:t>
            </a:r>
            <a:r>
              <a:rPr sz="4400" spc="-10" dirty="0">
                <a:latin typeface="Arial"/>
                <a:cs typeface="Arial"/>
              </a:rPr>
              <a:t>r</a:t>
            </a:r>
            <a:r>
              <a:rPr sz="4400" spc="0" dirty="0">
                <a:latin typeface="Arial"/>
                <a:cs typeface="Arial"/>
              </a:rPr>
              <a:t>m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0" dirty="0">
                <a:latin typeface="Arial"/>
                <a:cs typeface="Arial"/>
              </a:rPr>
              <a:t>ss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0" dirty="0">
                <a:latin typeface="Arial"/>
                <a:cs typeface="Arial"/>
              </a:rPr>
              <a:t>ons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a writer who needs to be able to moderate one specific topic on my support site.  Doesn’t really fit into a role, but I want to maintain some order</a:t>
            </a:r>
          </a:p>
          <a:p>
            <a:r>
              <a:rPr lang="en-US" dirty="0"/>
              <a:t>So we can combine the methodologies</a:t>
            </a:r>
          </a:p>
          <a:p>
            <a:pPr lvl="1"/>
            <a:r>
              <a:rPr lang="en-US" dirty="0"/>
              <a:t>But be careful</a:t>
            </a:r>
          </a:p>
          <a:p>
            <a:pPr lvl="1"/>
            <a:r>
              <a:rPr lang="en-US" dirty="0"/>
              <a:t>Easy to deviate from the group role paradigm introducing more chaos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84AA-ECD0-3147-8CD9-E62D1D142534}" type="datetime1">
              <a:rPr lang="en-US" smtClean="0"/>
              <a:t>11/26/18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spc="5" dirty="0">
                <a:latin typeface="Arial"/>
                <a:cs typeface="Arial"/>
              </a:rPr>
              <a:t>m</a:t>
            </a:r>
            <a:r>
              <a:rPr sz="4400" spc="-5" dirty="0">
                <a:latin typeface="Arial"/>
                <a:cs typeface="Arial"/>
              </a:rPr>
              <a:t>b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0" dirty="0">
                <a:latin typeface="Arial"/>
                <a:cs typeface="Arial"/>
              </a:rPr>
              <a:t>ning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Roles 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Pe</a:t>
            </a:r>
            <a:r>
              <a:rPr sz="4400" spc="-10" dirty="0">
                <a:latin typeface="Arial"/>
                <a:cs typeface="Arial"/>
              </a:rPr>
              <a:t>r</a:t>
            </a:r>
            <a:r>
              <a:rPr sz="4400" spc="0" dirty="0">
                <a:latin typeface="Arial"/>
                <a:cs typeface="Arial"/>
              </a:rPr>
              <a:t>m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0" dirty="0">
                <a:latin typeface="Arial"/>
                <a:cs typeface="Arial"/>
              </a:rPr>
              <a:t>ss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0" dirty="0">
                <a:latin typeface="Arial"/>
                <a:cs typeface="Arial"/>
              </a:rPr>
              <a:t>ons</a:t>
            </a:r>
            <a:br>
              <a:rPr lang="en-US" sz="4400" spc="0" dirty="0">
                <a:latin typeface="Arial"/>
                <a:cs typeface="Arial"/>
              </a:rPr>
            </a:br>
            <a:endParaRPr sz="4400" dirty="0">
              <a:latin typeface="Arial"/>
              <a:cs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Arial"/>
                <a:cs typeface="Arial"/>
              </a:rPr>
              <a:t>Check to see</a:t>
            </a:r>
          </a:p>
          <a:p>
            <a:pPr lvl="1"/>
            <a:r>
              <a:rPr lang="en-US" sz="2200" dirty="0">
                <a:latin typeface="Arial"/>
                <a:cs typeface="Arial"/>
              </a:rPr>
              <a:t>If they have a role</a:t>
            </a:r>
          </a:p>
          <a:p>
            <a:pPr lvl="1"/>
            <a:r>
              <a:rPr lang="en-US" sz="2200" dirty="0">
                <a:latin typeface="Arial"/>
                <a:cs typeface="Arial"/>
              </a:rPr>
              <a:t>What permissions the role has</a:t>
            </a:r>
          </a:p>
          <a:p>
            <a:pPr lvl="1"/>
            <a:r>
              <a:rPr lang="en-US" sz="2200" dirty="0">
                <a:latin typeface="Arial"/>
                <a:cs typeface="Arial"/>
              </a:rPr>
              <a:t>What specific authority the person has</a:t>
            </a:r>
          </a:p>
          <a:p>
            <a:r>
              <a:rPr lang="en-US" dirty="0">
                <a:latin typeface="Arial"/>
                <a:cs typeface="Arial"/>
              </a:rPr>
              <a:t>Our files now: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latin typeface="Arial"/>
                <a:cs typeface="Arial"/>
              </a:rPr>
              <a:t>u</a:t>
            </a:r>
            <a:r>
              <a:rPr lang="en-US" sz="2400" spc="5" dirty="0">
                <a:latin typeface="Arial"/>
                <a:cs typeface="Arial"/>
              </a:rPr>
              <a:t>s</a:t>
            </a:r>
            <a:r>
              <a:rPr lang="en-US" sz="2400" dirty="0">
                <a:latin typeface="Arial"/>
                <a:cs typeface="Arial"/>
              </a:rPr>
              <a:t>e</a:t>
            </a:r>
            <a:r>
              <a:rPr lang="en-US" sz="2400" spc="-5" dirty="0">
                <a:latin typeface="Arial"/>
                <a:cs typeface="Arial"/>
              </a:rPr>
              <a:t>r</a:t>
            </a:r>
            <a:r>
              <a:rPr lang="en-US" sz="2400" spc="15" dirty="0">
                <a:latin typeface="Arial"/>
                <a:cs typeface="Arial"/>
              </a:rPr>
              <a:t>(</a:t>
            </a:r>
            <a:r>
              <a:rPr lang="en-US" sz="2400" u="heavy" dirty="0" err="1">
                <a:latin typeface="Arial"/>
                <a:cs typeface="Arial"/>
              </a:rPr>
              <a:t>u</a:t>
            </a:r>
            <a:r>
              <a:rPr lang="en-US" sz="2400" u="heavy" spc="-5" dirty="0" err="1">
                <a:latin typeface="Arial"/>
                <a:cs typeface="Arial"/>
              </a:rPr>
              <a:t>i</a:t>
            </a:r>
            <a:r>
              <a:rPr lang="en-US" sz="2400" u="heavy" spc="5" dirty="0" err="1">
                <a:latin typeface="Arial"/>
                <a:cs typeface="Arial"/>
              </a:rPr>
              <a:t>d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 err="1">
                <a:latin typeface="Arial"/>
                <a:cs typeface="Arial"/>
              </a:rPr>
              <a:t>una</a:t>
            </a:r>
            <a:r>
              <a:rPr lang="en-US" sz="2400" spc="-5" dirty="0" err="1">
                <a:latin typeface="Arial"/>
                <a:cs typeface="Arial"/>
              </a:rPr>
              <a:t>m</a:t>
            </a:r>
            <a:r>
              <a:rPr lang="en-US" sz="2400" dirty="0" err="1">
                <a:latin typeface="Arial"/>
                <a:cs typeface="Arial"/>
              </a:rPr>
              <a:t>e</a:t>
            </a:r>
            <a:r>
              <a:rPr lang="en-US" sz="2400" dirty="0">
                <a:latin typeface="Arial"/>
                <a:cs typeface="Arial"/>
              </a:rPr>
              <a:t>, pas</a:t>
            </a:r>
            <a:r>
              <a:rPr lang="en-US" sz="2400" spc="5" dirty="0">
                <a:latin typeface="Arial"/>
                <a:cs typeface="Arial"/>
              </a:rPr>
              <a:t>s</a:t>
            </a:r>
            <a:r>
              <a:rPr lang="en-US" sz="2400" dirty="0">
                <a:latin typeface="Arial"/>
                <a:cs typeface="Arial"/>
              </a:rPr>
              <a:t>, sal</a:t>
            </a:r>
            <a:r>
              <a:rPr lang="en-US" sz="2400" spc="35" dirty="0">
                <a:latin typeface="Arial"/>
                <a:cs typeface="Arial"/>
              </a:rPr>
              <a:t>t</a:t>
            </a:r>
            <a:r>
              <a:rPr lang="en-US" sz="2400" dirty="0">
                <a:latin typeface="Arial"/>
                <a:cs typeface="Arial"/>
              </a:rPr>
              <a:t>)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latin typeface="Arial"/>
                <a:cs typeface="Arial"/>
              </a:rPr>
              <a:t>per</a:t>
            </a:r>
            <a:r>
              <a:rPr lang="en-US" sz="2400" spc="-5" dirty="0">
                <a:latin typeface="Arial"/>
                <a:cs typeface="Arial"/>
              </a:rPr>
              <a:t>mi</a:t>
            </a:r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spc="5" dirty="0">
                <a:latin typeface="Arial"/>
                <a:cs typeface="Arial"/>
              </a:rPr>
              <a:t>s</a:t>
            </a:r>
            <a:r>
              <a:rPr lang="en-US" sz="2400" spc="-5" dirty="0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on</a:t>
            </a:r>
            <a:r>
              <a:rPr lang="en-US" sz="2400" spc="25" dirty="0">
                <a:latin typeface="Arial"/>
                <a:cs typeface="Arial"/>
              </a:rPr>
              <a:t>(</a:t>
            </a:r>
            <a:r>
              <a:rPr lang="en-US" sz="2400" u="heavy" dirty="0" err="1">
                <a:latin typeface="Arial"/>
                <a:cs typeface="Arial"/>
              </a:rPr>
              <a:t>p</a:t>
            </a:r>
            <a:r>
              <a:rPr lang="en-US" sz="2400" u="heavy" spc="-5" dirty="0" err="1">
                <a:latin typeface="Arial"/>
                <a:cs typeface="Arial"/>
              </a:rPr>
              <a:t>i</a:t>
            </a:r>
            <a:r>
              <a:rPr lang="en-US" sz="2400" u="heavy" spc="5" dirty="0" err="1">
                <a:latin typeface="Arial"/>
                <a:cs typeface="Arial"/>
              </a:rPr>
              <a:t>d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 err="1">
                <a:latin typeface="Arial"/>
                <a:cs typeface="Arial"/>
              </a:rPr>
              <a:t>per</a:t>
            </a:r>
            <a:r>
              <a:rPr lang="en-US" sz="2400" spc="-5" dirty="0" err="1">
                <a:latin typeface="Arial"/>
                <a:cs typeface="Arial"/>
              </a:rPr>
              <a:t>m</a:t>
            </a:r>
            <a:r>
              <a:rPr lang="en-US" sz="2400" dirty="0" err="1">
                <a:latin typeface="Arial"/>
                <a:cs typeface="Arial"/>
              </a:rPr>
              <a:t>na</a:t>
            </a:r>
            <a:r>
              <a:rPr lang="en-US" sz="2400" spc="-15" dirty="0" err="1">
                <a:latin typeface="Arial"/>
                <a:cs typeface="Arial"/>
              </a:rPr>
              <a:t>m</a:t>
            </a:r>
            <a:r>
              <a:rPr lang="en-US" sz="2400" spc="10" dirty="0" err="1">
                <a:latin typeface="Arial"/>
                <a:cs typeface="Arial"/>
              </a:rPr>
              <a:t>e</a:t>
            </a:r>
            <a:r>
              <a:rPr lang="en-US" sz="2400" dirty="0">
                <a:latin typeface="Arial"/>
                <a:cs typeface="Arial"/>
              </a:rPr>
              <a:t>,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d</a:t>
            </a:r>
            <a:r>
              <a:rPr lang="en-US" sz="2400" spc="10" dirty="0" err="1">
                <a:latin typeface="Arial"/>
                <a:cs typeface="Arial"/>
              </a:rPr>
              <a:t>e</a:t>
            </a:r>
            <a:r>
              <a:rPr lang="en-US" sz="2400" dirty="0" err="1">
                <a:latin typeface="Arial"/>
                <a:cs typeface="Arial"/>
              </a:rPr>
              <a:t>sc</a:t>
            </a:r>
            <a:r>
              <a:rPr lang="en-US" sz="2400" dirty="0">
                <a:latin typeface="Arial"/>
                <a:cs typeface="Arial"/>
              </a:rPr>
              <a:t>)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spc="5" dirty="0">
                <a:latin typeface="Arial"/>
                <a:cs typeface="Arial"/>
              </a:rPr>
              <a:t>r</a:t>
            </a:r>
            <a:r>
              <a:rPr lang="en-US" sz="2400" dirty="0">
                <a:latin typeface="Arial"/>
                <a:cs typeface="Arial"/>
              </a:rPr>
              <a:t>o</a:t>
            </a:r>
            <a:r>
              <a:rPr lang="en-US" sz="2400" spc="-5" dirty="0">
                <a:latin typeface="Arial"/>
                <a:cs typeface="Arial"/>
              </a:rPr>
              <a:t>l</a:t>
            </a:r>
            <a:r>
              <a:rPr lang="en-US" sz="2400" dirty="0">
                <a:latin typeface="Arial"/>
                <a:cs typeface="Arial"/>
              </a:rPr>
              <a:t>e</a:t>
            </a:r>
            <a:r>
              <a:rPr lang="en-US" sz="2400" spc="15" dirty="0">
                <a:latin typeface="Arial"/>
                <a:cs typeface="Arial"/>
              </a:rPr>
              <a:t>(</a:t>
            </a:r>
            <a:r>
              <a:rPr lang="en-US" sz="2400" u="heavy" spc="-5" dirty="0">
                <a:latin typeface="Arial"/>
                <a:cs typeface="Arial"/>
              </a:rPr>
              <a:t>r</a:t>
            </a:r>
            <a:r>
              <a:rPr lang="en-US" sz="2400" u="heavy" spc="5" dirty="0">
                <a:latin typeface="Arial"/>
                <a:cs typeface="Arial"/>
              </a:rPr>
              <a:t>id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spc="5" dirty="0" err="1">
                <a:latin typeface="Arial"/>
                <a:cs typeface="Arial"/>
              </a:rPr>
              <a:t>r</a:t>
            </a:r>
            <a:r>
              <a:rPr lang="en-US" sz="2400" spc="-10" dirty="0" err="1">
                <a:latin typeface="Arial"/>
                <a:cs typeface="Arial"/>
              </a:rPr>
              <a:t>o</a:t>
            </a:r>
            <a:r>
              <a:rPr lang="en-US" sz="2400" spc="5" dirty="0" err="1">
                <a:latin typeface="Arial"/>
                <a:cs typeface="Arial"/>
              </a:rPr>
              <a:t>l</a:t>
            </a:r>
            <a:r>
              <a:rPr lang="en-US" sz="2400" dirty="0" err="1">
                <a:latin typeface="Arial"/>
                <a:cs typeface="Arial"/>
              </a:rPr>
              <a:t>ena</a:t>
            </a:r>
            <a:r>
              <a:rPr lang="en-US" sz="2400" spc="-5" dirty="0" err="1">
                <a:latin typeface="Arial"/>
                <a:cs typeface="Arial"/>
              </a:rPr>
              <a:t>m</a:t>
            </a:r>
            <a:r>
              <a:rPr lang="en-US" sz="2400" dirty="0" err="1">
                <a:latin typeface="Arial"/>
                <a:cs typeface="Arial"/>
              </a:rPr>
              <a:t>e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 err="1">
                <a:latin typeface="Arial"/>
                <a:cs typeface="Arial"/>
              </a:rPr>
              <a:t>desc</a:t>
            </a:r>
            <a:r>
              <a:rPr lang="en-US" sz="2400" dirty="0">
                <a:latin typeface="Arial"/>
                <a:cs typeface="Arial"/>
              </a:rPr>
              <a:t>)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Arial"/>
                <a:cs typeface="Arial"/>
              </a:rPr>
              <a:t>u</a:t>
            </a:r>
            <a:r>
              <a:rPr lang="en-US" sz="2400" spc="5" dirty="0" err="1">
                <a:latin typeface="Arial"/>
                <a:cs typeface="Arial"/>
              </a:rPr>
              <a:t>s</a:t>
            </a:r>
            <a:r>
              <a:rPr lang="en-US" sz="2400" dirty="0" err="1">
                <a:latin typeface="Arial"/>
                <a:cs typeface="Arial"/>
              </a:rPr>
              <a:t>e</a:t>
            </a:r>
            <a:r>
              <a:rPr lang="en-US" sz="2400" spc="-5" dirty="0" err="1">
                <a:latin typeface="Arial"/>
                <a:cs typeface="Arial"/>
              </a:rPr>
              <a:t>r</a:t>
            </a:r>
            <a:r>
              <a:rPr lang="en-US" sz="2400" dirty="0" err="1">
                <a:latin typeface="Arial"/>
                <a:cs typeface="Arial"/>
              </a:rPr>
              <a:t>_</a:t>
            </a:r>
            <a:r>
              <a:rPr lang="en-US" sz="2400" spc="5" dirty="0" err="1">
                <a:latin typeface="Arial"/>
                <a:cs typeface="Arial"/>
              </a:rPr>
              <a:t>r</a:t>
            </a:r>
            <a:r>
              <a:rPr lang="en-US" sz="2400" dirty="0" err="1">
                <a:latin typeface="Arial"/>
                <a:cs typeface="Arial"/>
              </a:rPr>
              <a:t>o</a:t>
            </a:r>
            <a:r>
              <a:rPr lang="en-US" sz="2400" spc="-5" dirty="0" err="1">
                <a:latin typeface="Arial"/>
                <a:cs typeface="Arial"/>
              </a:rPr>
              <a:t>l</a:t>
            </a:r>
            <a:r>
              <a:rPr lang="en-US" sz="2400" dirty="0" err="1">
                <a:latin typeface="Arial"/>
                <a:cs typeface="Arial"/>
              </a:rPr>
              <a:t>e</a:t>
            </a:r>
            <a:r>
              <a:rPr lang="en-US" sz="2400" spc="5" dirty="0" err="1">
                <a:latin typeface="Arial"/>
                <a:cs typeface="Arial"/>
              </a:rPr>
              <a:t>s</a:t>
            </a:r>
            <a:r>
              <a:rPr lang="en-US" sz="2400" spc="20" dirty="0">
                <a:latin typeface="Arial"/>
                <a:cs typeface="Arial"/>
              </a:rPr>
              <a:t>(</a:t>
            </a:r>
            <a:r>
              <a:rPr lang="en-US" sz="2400" i="1" u="heavy" dirty="0" err="1">
                <a:latin typeface="Arial"/>
                <a:cs typeface="Arial"/>
              </a:rPr>
              <a:t>u</a:t>
            </a:r>
            <a:r>
              <a:rPr lang="en-US" sz="2400" i="1" u="heavy" spc="-5" dirty="0" err="1">
                <a:latin typeface="Arial"/>
                <a:cs typeface="Arial"/>
              </a:rPr>
              <a:t>i</a:t>
            </a:r>
            <a:r>
              <a:rPr lang="en-US" sz="2400" i="1" u="heavy" spc="15" dirty="0" err="1">
                <a:latin typeface="Arial"/>
                <a:cs typeface="Arial"/>
              </a:rPr>
              <a:t>d</a:t>
            </a:r>
            <a:r>
              <a:rPr lang="en-US" sz="2400" i="1" dirty="0">
                <a:latin typeface="Arial"/>
                <a:cs typeface="Arial"/>
              </a:rPr>
              <a:t>,</a:t>
            </a:r>
            <a:r>
              <a:rPr lang="en-US" sz="2400" i="1" spc="5" dirty="0">
                <a:latin typeface="Arial"/>
                <a:cs typeface="Arial"/>
              </a:rPr>
              <a:t> </a:t>
            </a:r>
            <a:r>
              <a:rPr lang="en-US" sz="2400" i="1" u="heavy" spc="-5" dirty="0">
                <a:latin typeface="Arial"/>
                <a:cs typeface="Arial"/>
              </a:rPr>
              <a:t>ri</a:t>
            </a:r>
            <a:r>
              <a:rPr lang="en-US" sz="2400" i="1" u="heavy" spc="10" dirty="0">
                <a:latin typeface="Arial"/>
                <a:cs typeface="Arial"/>
              </a:rPr>
              <a:t>d</a:t>
            </a:r>
            <a:r>
              <a:rPr lang="en-US" sz="2400" dirty="0">
                <a:latin typeface="Arial"/>
                <a:cs typeface="Arial"/>
              </a:rPr>
              <a:t>)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spc="5" dirty="0" err="1">
                <a:latin typeface="Arial"/>
                <a:cs typeface="Arial"/>
              </a:rPr>
              <a:t>r</a:t>
            </a:r>
            <a:r>
              <a:rPr lang="en-US" sz="2400" dirty="0" err="1">
                <a:latin typeface="Arial"/>
                <a:cs typeface="Arial"/>
              </a:rPr>
              <a:t>o</a:t>
            </a:r>
            <a:r>
              <a:rPr lang="en-US" sz="2400" spc="-5" dirty="0" err="1">
                <a:latin typeface="Arial"/>
                <a:cs typeface="Arial"/>
              </a:rPr>
              <a:t>l</a:t>
            </a:r>
            <a:r>
              <a:rPr lang="en-US" sz="2400" dirty="0" err="1">
                <a:latin typeface="Arial"/>
                <a:cs typeface="Arial"/>
              </a:rPr>
              <a:t>e_per</a:t>
            </a:r>
            <a:r>
              <a:rPr lang="en-US" sz="2400" spc="-15" dirty="0" err="1">
                <a:latin typeface="Arial"/>
                <a:cs typeface="Arial"/>
              </a:rPr>
              <a:t>m</a:t>
            </a:r>
            <a:r>
              <a:rPr lang="en-US" sz="2400" spc="5" dirty="0" err="1">
                <a:latin typeface="Arial"/>
                <a:cs typeface="Arial"/>
              </a:rPr>
              <a:t>i</a:t>
            </a:r>
            <a:r>
              <a:rPr lang="en-US" sz="2400" dirty="0" err="1">
                <a:latin typeface="Arial"/>
                <a:cs typeface="Arial"/>
              </a:rPr>
              <a:t>s</a:t>
            </a:r>
            <a:r>
              <a:rPr lang="en-US" sz="2400" spc="5" dirty="0" err="1">
                <a:latin typeface="Arial"/>
                <a:cs typeface="Arial"/>
              </a:rPr>
              <a:t>s</a:t>
            </a:r>
            <a:r>
              <a:rPr lang="en-US" sz="2400" spc="-5" dirty="0" err="1">
                <a:latin typeface="Arial"/>
                <a:cs typeface="Arial"/>
              </a:rPr>
              <a:t>i</a:t>
            </a:r>
            <a:r>
              <a:rPr lang="en-US" sz="2400" dirty="0" err="1">
                <a:latin typeface="Arial"/>
                <a:cs typeface="Arial"/>
              </a:rPr>
              <a:t>on</a:t>
            </a:r>
            <a:r>
              <a:rPr lang="en-US" sz="2400" spc="35" dirty="0">
                <a:latin typeface="Arial"/>
                <a:cs typeface="Arial"/>
              </a:rPr>
              <a:t>(</a:t>
            </a:r>
            <a:r>
              <a:rPr lang="en-US" sz="2400" i="1" u="heavy" spc="-5" dirty="0">
                <a:latin typeface="Arial"/>
                <a:cs typeface="Arial"/>
              </a:rPr>
              <a:t>r</a:t>
            </a:r>
            <a:r>
              <a:rPr lang="en-US" sz="2400" i="1" u="heavy" spc="5" dirty="0">
                <a:latin typeface="Arial"/>
                <a:cs typeface="Arial"/>
              </a:rPr>
              <a:t>id</a:t>
            </a:r>
            <a:r>
              <a:rPr lang="en-US" sz="2400" i="1" dirty="0">
                <a:latin typeface="Arial"/>
                <a:cs typeface="Arial"/>
              </a:rPr>
              <a:t>,</a:t>
            </a:r>
            <a:r>
              <a:rPr lang="en-US" sz="2400" i="1" spc="5" dirty="0">
                <a:latin typeface="Arial"/>
                <a:cs typeface="Arial"/>
              </a:rPr>
              <a:t> </a:t>
            </a:r>
            <a:r>
              <a:rPr lang="en-US" sz="2400" i="1" u="heavy" dirty="0" err="1">
                <a:latin typeface="Arial"/>
                <a:cs typeface="Arial"/>
              </a:rPr>
              <a:t>p</a:t>
            </a:r>
            <a:r>
              <a:rPr lang="en-US" sz="2400" i="1" u="heavy" spc="-5" dirty="0" err="1">
                <a:latin typeface="Arial"/>
                <a:cs typeface="Arial"/>
              </a:rPr>
              <a:t>i</a:t>
            </a:r>
            <a:r>
              <a:rPr lang="en-US" sz="2400" i="1" u="heavy" spc="5" dirty="0" err="1">
                <a:latin typeface="Arial"/>
                <a:cs typeface="Arial"/>
              </a:rPr>
              <a:t>d</a:t>
            </a:r>
            <a:r>
              <a:rPr lang="en-US" sz="2400" dirty="0">
                <a:latin typeface="Arial"/>
                <a:cs typeface="Arial"/>
              </a:rPr>
              <a:t>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9DD1-D267-3348-BCA0-8C9BC90066EB}" type="datetime1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56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spc="5" dirty="0">
                <a:latin typeface="Arial"/>
                <a:cs typeface="Arial"/>
              </a:rPr>
              <a:t>m</a:t>
            </a:r>
            <a:r>
              <a:rPr sz="4400" spc="-5" dirty="0">
                <a:latin typeface="Arial"/>
                <a:cs typeface="Arial"/>
              </a:rPr>
              <a:t>b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0" dirty="0">
                <a:latin typeface="Arial"/>
                <a:cs typeface="Arial"/>
              </a:rPr>
              <a:t>ning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Roles 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Pe</a:t>
            </a:r>
            <a:r>
              <a:rPr sz="4400" spc="-10" dirty="0">
                <a:latin typeface="Arial"/>
                <a:cs typeface="Arial"/>
              </a:rPr>
              <a:t>r</a:t>
            </a:r>
            <a:r>
              <a:rPr sz="4400" spc="0" dirty="0">
                <a:latin typeface="Arial"/>
                <a:cs typeface="Arial"/>
              </a:rPr>
              <a:t>m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0" dirty="0">
                <a:latin typeface="Arial"/>
                <a:cs typeface="Arial"/>
              </a:rPr>
              <a:t>ss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0" dirty="0">
                <a:latin typeface="Arial"/>
                <a:cs typeface="Arial"/>
              </a:rPr>
              <a:t>ons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103505">
              <a:lnSpc>
                <a:spcPct val="130500"/>
              </a:lnSpc>
            </a:pPr>
            <a:r>
              <a:rPr lang="en-US" sz="2800" spc="5" dirty="0">
                <a:latin typeface="Arial"/>
                <a:cs typeface="Arial"/>
              </a:rPr>
              <a:t>N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ed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join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es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ary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ta</a:t>
            </a:r>
            <a:r>
              <a:rPr lang="en-US" sz="2800" spc="-15" dirty="0">
                <a:latin typeface="Arial"/>
                <a:cs typeface="Arial"/>
              </a:rPr>
              <a:t>b</a:t>
            </a:r>
            <a:r>
              <a:rPr lang="en-US" sz="2800" dirty="0">
                <a:latin typeface="Arial"/>
                <a:cs typeface="Arial"/>
              </a:rPr>
              <a:t>les... </a:t>
            </a:r>
          </a:p>
          <a:p>
            <a:pPr marL="0" marR="103505" indent="-457200">
              <a:spcBef>
                <a:spcPts val="0"/>
              </a:spcBef>
              <a:buNone/>
            </a:pPr>
            <a:endParaRPr lang="en-US" sz="2800" dirty="0">
              <a:latin typeface="Adobe Caslon Pro"/>
              <a:cs typeface="Arial"/>
            </a:endParaRPr>
          </a:p>
          <a:p>
            <a:pPr marL="0" marR="103505" indent="-457200">
              <a:spcBef>
                <a:spcPts val="0"/>
              </a:spcBef>
              <a:buNone/>
            </a:pPr>
            <a:r>
              <a:rPr lang="en-US" sz="2800" dirty="0">
                <a:latin typeface="Adobe Caslon Pro"/>
                <a:cs typeface="Arial"/>
              </a:rPr>
              <a:t>SELE</a:t>
            </a:r>
            <a:r>
              <a:rPr lang="en-US" sz="2800" spc="-5" dirty="0">
                <a:latin typeface="Adobe Caslon Pro"/>
                <a:cs typeface="Arial"/>
              </a:rPr>
              <a:t>C</a:t>
            </a:r>
            <a:r>
              <a:rPr lang="en-US" sz="2800" dirty="0">
                <a:latin typeface="Adobe Caslon Pro"/>
                <a:cs typeface="Arial"/>
              </a:rPr>
              <a:t>T</a:t>
            </a:r>
            <a:r>
              <a:rPr lang="en-US" sz="2800" spc="-65" dirty="0">
                <a:latin typeface="Adobe Caslon Pro"/>
                <a:cs typeface="Arial"/>
              </a:rPr>
              <a:t> </a:t>
            </a:r>
            <a:r>
              <a:rPr lang="en-US" sz="2800" dirty="0" err="1">
                <a:latin typeface="Adobe Caslon Pro"/>
                <a:cs typeface="Arial"/>
              </a:rPr>
              <a:t>p.p</a:t>
            </a:r>
            <a:r>
              <a:rPr lang="en-US" sz="2800" spc="-15" dirty="0" err="1">
                <a:latin typeface="Adobe Caslon Pro"/>
                <a:cs typeface="Arial"/>
              </a:rPr>
              <a:t>e</a:t>
            </a:r>
            <a:r>
              <a:rPr lang="en-US" sz="2800" dirty="0" err="1">
                <a:latin typeface="Adobe Caslon Pro"/>
                <a:cs typeface="Arial"/>
              </a:rPr>
              <a:t>r</a:t>
            </a:r>
            <a:r>
              <a:rPr lang="en-US" sz="2800" spc="-10" dirty="0" err="1">
                <a:latin typeface="Adobe Caslon Pro"/>
                <a:cs typeface="Arial"/>
              </a:rPr>
              <a:t>m</a:t>
            </a:r>
            <a:r>
              <a:rPr lang="en-US" sz="2800" dirty="0" err="1">
                <a:latin typeface="Adobe Caslon Pro"/>
                <a:cs typeface="Arial"/>
              </a:rPr>
              <a:t>n</a:t>
            </a:r>
            <a:r>
              <a:rPr lang="en-US" sz="2800" spc="-15" dirty="0" err="1">
                <a:latin typeface="Adobe Caslon Pro"/>
                <a:cs typeface="Arial"/>
              </a:rPr>
              <a:t>a</a:t>
            </a:r>
            <a:r>
              <a:rPr lang="en-US" sz="2800" dirty="0" err="1">
                <a:latin typeface="Adobe Caslon Pro"/>
                <a:cs typeface="Arial"/>
              </a:rPr>
              <a:t>me</a:t>
            </a:r>
            <a:endParaRPr lang="en-US" sz="2800" dirty="0">
              <a:latin typeface="Adobe Caslon Pro"/>
              <a:cs typeface="Arial"/>
            </a:endParaRPr>
          </a:p>
          <a:p>
            <a:pPr marL="0" indent="-457200">
              <a:spcBef>
                <a:spcPts val="0"/>
              </a:spcBef>
              <a:buNone/>
            </a:pPr>
            <a:r>
              <a:rPr lang="en-US" sz="2800" dirty="0">
                <a:latin typeface="Adobe Caslon Pro"/>
                <a:cs typeface="Arial"/>
              </a:rPr>
              <a:t>FR</a:t>
            </a:r>
            <a:r>
              <a:rPr lang="en-US" sz="2800" spc="5" dirty="0">
                <a:latin typeface="Adobe Caslon Pro"/>
                <a:cs typeface="Arial"/>
              </a:rPr>
              <a:t>O</a:t>
            </a:r>
            <a:r>
              <a:rPr lang="en-US" sz="2800" dirty="0">
                <a:latin typeface="Adobe Caslon Pro"/>
                <a:cs typeface="Arial"/>
              </a:rPr>
              <a:t>M</a:t>
            </a:r>
            <a:r>
              <a:rPr lang="en-US" sz="2800" spc="-10" dirty="0">
                <a:latin typeface="Adobe Caslon Pro"/>
                <a:cs typeface="Arial"/>
              </a:rPr>
              <a:t> </a:t>
            </a:r>
            <a:r>
              <a:rPr lang="en-US" sz="2800" dirty="0">
                <a:latin typeface="Adobe Caslon Pro"/>
                <a:cs typeface="Arial"/>
              </a:rPr>
              <a:t>p</a:t>
            </a:r>
            <a:r>
              <a:rPr lang="en-US" sz="2800" spc="-15" dirty="0">
                <a:latin typeface="Adobe Caslon Pro"/>
                <a:cs typeface="Arial"/>
              </a:rPr>
              <a:t>e</a:t>
            </a:r>
            <a:r>
              <a:rPr lang="en-US" sz="2800" dirty="0">
                <a:latin typeface="Adobe Caslon Pro"/>
                <a:cs typeface="Arial"/>
              </a:rPr>
              <a:t>r</a:t>
            </a:r>
            <a:r>
              <a:rPr lang="en-US" sz="2800" spc="-10" dirty="0">
                <a:latin typeface="Adobe Caslon Pro"/>
                <a:cs typeface="Arial"/>
              </a:rPr>
              <a:t>m</a:t>
            </a:r>
            <a:r>
              <a:rPr lang="en-US" sz="2800" dirty="0">
                <a:latin typeface="Adobe Caslon Pro"/>
                <a:cs typeface="Arial"/>
              </a:rPr>
              <a:t>i</a:t>
            </a:r>
            <a:r>
              <a:rPr lang="en-US" sz="2800" spc="5" dirty="0">
                <a:latin typeface="Adobe Caslon Pro"/>
                <a:cs typeface="Arial"/>
              </a:rPr>
              <a:t>ss</a:t>
            </a:r>
            <a:r>
              <a:rPr lang="en-US" sz="2800" dirty="0">
                <a:latin typeface="Adobe Caslon Pro"/>
                <a:cs typeface="Arial"/>
              </a:rPr>
              <a:t>i</a:t>
            </a:r>
            <a:r>
              <a:rPr lang="en-US" sz="2800" spc="-15" dirty="0">
                <a:latin typeface="Adobe Caslon Pro"/>
                <a:cs typeface="Arial"/>
              </a:rPr>
              <a:t>o</a:t>
            </a:r>
            <a:r>
              <a:rPr lang="en-US" sz="2800" dirty="0">
                <a:latin typeface="Adobe Caslon Pro"/>
                <a:cs typeface="Arial"/>
              </a:rPr>
              <a:t>n</a:t>
            </a:r>
            <a:r>
              <a:rPr lang="en-US" sz="2800" spc="-5" dirty="0">
                <a:latin typeface="Adobe Caslon Pro"/>
                <a:cs typeface="Arial"/>
              </a:rPr>
              <a:t> </a:t>
            </a:r>
            <a:r>
              <a:rPr lang="en-US" sz="2800" dirty="0">
                <a:latin typeface="Adobe Caslon Pro"/>
                <a:cs typeface="Arial"/>
              </a:rPr>
              <a:t>p</a:t>
            </a:r>
          </a:p>
          <a:p>
            <a:pPr marL="0" marR="12700" indent="-457200">
              <a:spcBef>
                <a:spcPts val="0"/>
              </a:spcBef>
              <a:buNone/>
            </a:pPr>
            <a:r>
              <a:rPr lang="en-US" sz="2800" dirty="0">
                <a:latin typeface="Adobe Caslon Pro"/>
                <a:cs typeface="Arial"/>
              </a:rPr>
              <a:t>INNER</a:t>
            </a:r>
            <a:r>
              <a:rPr lang="en-US" sz="2800" spc="-5" dirty="0">
                <a:latin typeface="Adobe Caslon Pro"/>
                <a:cs typeface="Arial"/>
              </a:rPr>
              <a:t> </a:t>
            </a:r>
            <a:r>
              <a:rPr lang="en-US" sz="2800" spc="5" dirty="0">
                <a:latin typeface="Adobe Caslon Pro"/>
                <a:cs typeface="Arial"/>
              </a:rPr>
              <a:t>J</a:t>
            </a:r>
            <a:r>
              <a:rPr lang="en-US" sz="2800" dirty="0">
                <a:latin typeface="Adobe Caslon Pro"/>
                <a:cs typeface="Arial"/>
              </a:rPr>
              <a:t>OIN </a:t>
            </a:r>
            <a:r>
              <a:rPr lang="en-US" sz="2800" spc="-10" dirty="0" err="1">
                <a:latin typeface="Adobe Caslon Pro"/>
                <a:cs typeface="Arial"/>
              </a:rPr>
              <a:t>r</a:t>
            </a:r>
            <a:r>
              <a:rPr lang="en-US" sz="2800" dirty="0" err="1">
                <a:latin typeface="Adobe Caslon Pro"/>
                <a:cs typeface="Arial"/>
              </a:rPr>
              <a:t>ol</a:t>
            </a:r>
            <a:r>
              <a:rPr lang="en-US" sz="2800" spc="-15" dirty="0" err="1">
                <a:latin typeface="Adobe Caslon Pro"/>
                <a:cs typeface="Arial"/>
              </a:rPr>
              <a:t>e</a:t>
            </a:r>
            <a:r>
              <a:rPr lang="en-US" sz="2800" dirty="0" err="1">
                <a:latin typeface="Adobe Caslon Pro"/>
                <a:cs typeface="Arial"/>
              </a:rPr>
              <a:t>_p</a:t>
            </a:r>
            <a:r>
              <a:rPr lang="en-US" sz="2800" spc="-15" dirty="0" err="1">
                <a:latin typeface="Adobe Caslon Pro"/>
                <a:cs typeface="Arial"/>
              </a:rPr>
              <a:t>e</a:t>
            </a:r>
            <a:r>
              <a:rPr lang="en-US" sz="2800" dirty="0" err="1">
                <a:latin typeface="Adobe Caslon Pro"/>
                <a:cs typeface="Arial"/>
              </a:rPr>
              <a:t>r</a:t>
            </a:r>
            <a:r>
              <a:rPr lang="en-US" sz="2800" spc="-10" dirty="0" err="1">
                <a:latin typeface="Adobe Caslon Pro"/>
                <a:cs typeface="Arial"/>
              </a:rPr>
              <a:t>m</a:t>
            </a:r>
            <a:r>
              <a:rPr lang="en-US" sz="2800" dirty="0" err="1">
                <a:latin typeface="Adobe Caslon Pro"/>
                <a:cs typeface="Arial"/>
              </a:rPr>
              <a:t>i</a:t>
            </a:r>
            <a:r>
              <a:rPr lang="en-US" sz="2800" spc="5" dirty="0" err="1">
                <a:latin typeface="Adobe Caslon Pro"/>
                <a:cs typeface="Arial"/>
              </a:rPr>
              <a:t>ss</a:t>
            </a:r>
            <a:r>
              <a:rPr lang="en-US" sz="2800" dirty="0" err="1">
                <a:latin typeface="Adobe Caslon Pro"/>
                <a:cs typeface="Arial"/>
              </a:rPr>
              <a:t>i</a:t>
            </a:r>
            <a:r>
              <a:rPr lang="en-US" sz="2800" spc="-15" dirty="0" err="1">
                <a:latin typeface="Adobe Caslon Pro"/>
                <a:cs typeface="Arial"/>
              </a:rPr>
              <a:t>o</a:t>
            </a:r>
            <a:r>
              <a:rPr lang="en-US" sz="2800" dirty="0" err="1">
                <a:latin typeface="Adobe Caslon Pro"/>
                <a:cs typeface="Arial"/>
              </a:rPr>
              <a:t>n</a:t>
            </a:r>
            <a:r>
              <a:rPr lang="en-US" sz="2800" spc="-5" dirty="0">
                <a:latin typeface="Adobe Caslon Pro"/>
                <a:cs typeface="Arial"/>
              </a:rPr>
              <a:t> </a:t>
            </a:r>
            <a:r>
              <a:rPr lang="en-US" sz="2800" spc="-10" dirty="0" err="1">
                <a:latin typeface="Adobe Caslon Pro"/>
                <a:cs typeface="Arial"/>
              </a:rPr>
              <a:t>r</a:t>
            </a:r>
            <a:r>
              <a:rPr lang="en-US" sz="2800" dirty="0" err="1">
                <a:latin typeface="Adobe Caslon Pro"/>
                <a:cs typeface="Arial"/>
              </a:rPr>
              <a:t>p</a:t>
            </a:r>
            <a:r>
              <a:rPr lang="en-US" sz="2800" dirty="0">
                <a:latin typeface="Adobe Caslon Pro"/>
                <a:cs typeface="Arial"/>
              </a:rPr>
              <a:t> </a:t>
            </a:r>
            <a:r>
              <a:rPr lang="en-US" sz="2800" spc="5" dirty="0">
                <a:latin typeface="Adobe Caslon Pro"/>
                <a:cs typeface="Arial"/>
              </a:rPr>
              <a:t>O</a:t>
            </a:r>
            <a:r>
              <a:rPr lang="en-US" sz="2800" dirty="0">
                <a:latin typeface="Adobe Caslon Pro"/>
                <a:cs typeface="Arial"/>
              </a:rPr>
              <a:t>N</a:t>
            </a:r>
            <a:r>
              <a:rPr lang="en-US" sz="2800" spc="-5" dirty="0">
                <a:latin typeface="Adobe Caslon Pro"/>
                <a:cs typeface="Arial"/>
              </a:rPr>
              <a:t> </a:t>
            </a:r>
            <a:r>
              <a:rPr lang="en-US" sz="2800" dirty="0" err="1">
                <a:latin typeface="Adobe Caslon Pro"/>
                <a:cs typeface="Arial"/>
              </a:rPr>
              <a:t>p.</a:t>
            </a:r>
            <a:r>
              <a:rPr lang="en-US" sz="2800" spc="-15" dirty="0" err="1">
                <a:latin typeface="Adobe Caslon Pro"/>
                <a:cs typeface="Arial"/>
              </a:rPr>
              <a:t>p</a:t>
            </a:r>
            <a:r>
              <a:rPr lang="en-US" sz="2800" dirty="0" err="1">
                <a:latin typeface="Adobe Caslon Pro"/>
                <a:cs typeface="Arial"/>
              </a:rPr>
              <a:t>id</a:t>
            </a:r>
            <a:r>
              <a:rPr lang="en-US" sz="2800" spc="-15" dirty="0">
                <a:latin typeface="Adobe Caslon Pro"/>
                <a:cs typeface="Arial"/>
              </a:rPr>
              <a:t> </a:t>
            </a:r>
            <a:r>
              <a:rPr lang="en-US" sz="2800" dirty="0">
                <a:latin typeface="Adobe Caslon Pro"/>
                <a:cs typeface="Arial"/>
              </a:rPr>
              <a:t>=</a:t>
            </a:r>
            <a:r>
              <a:rPr lang="en-US" sz="2800" spc="-5" dirty="0">
                <a:latin typeface="Adobe Caslon Pro"/>
                <a:cs typeface="Arial"/>
              </a:rPr>
              <a:t> </a:t>
            </a:r>
            <a:r>
              <a:rPr lang="en-US" sz="2800" dirty="0" err="1">
                <a:latin typeface="Adobe Caslon Pro"/>
                <a:cs typeface="Arial"/>
              </a:rPr>
              <a:t>rp</a:t>
            </a:r>
            <a:r>
              <a:rPr lang="en-US" sz="2800" spc="-10" dirty="0" err="1">
                <a:latin typeface="Adobe Caslon Pro"/>
                <a:cs typeface="Arial"/>
              </a:rPr>
              <a:t>.</a:t>
            </a:r>
            <a:r>
              <a:rPr lang="en-US" sz="2800" dirty="0" err="1">
                <a:latin typeface="Adobe Caslon Pro"/>
                <a:cs typeface="Arial"/>
              </a:rPr>
              <a:t>pid</a:t>
            </a:r>
            <a:endParaRPr lang="en-US" sz="2800" dirty="0">
              <a:latin typeface="Adobe Caslon Pro"/>
              <a:cs typeface="Arial"/>
            </a:endParaRPr>
          </a:p>
          <a:p>
            <a:pPr marL="0" marR="981710" indent="-457200">
              <a:spcBef>
                <a:spcPts val="0"/>
              </a:spcBef>
              <a:buNone/>
            </a:pPr>
            <a:r>
              <a:rPr lang="en-US" sz="2800" dirty="0">
                <a:latin typeface="Adobe Caslon Pro"/>
                <a:cs typeface="Arial"/>
              </a:rPr>
              <a:t>INNER</a:t>
            </a:r>
            <a:r>
              <a:rPr lang="en-US" sz="2800" spc="-5" dirty="0">
                <a:latin typeface="Adobe Caslon Pro"/>
                <a:cs typeface="Arial"/>
              </a:rPr>
              <a:t> </a:t>
            </a:r>
            <a:r>
              <a:rPr lang="en-US" sz="2800" spc="5" dirty="0">
                <a:latin typeface="Adobe Caslon Pro"/>
                <a:cs typeface="Arial"/>
              </a:rPr>
              <a:t>J</a:t>
            </a:r>
            <a:r>
              <a:rPr lang="en-US" sz="2800" dirty="0">
                <a:latin typeface="Adobe Caslon Pro"/>
                <a:cs typeface="Arial"/>
              </a:rPr>
              <a:t>OIN </a:t>
            </a:r>
            <a:r>
              <a:rPr lang="en-US" sz="2800" spc="-10" dirty="0" err="1">
                <a:latin typeface="Adobe Caslon Pro"/>
                <a:cs typeface="Arial"/>
              </a:rPr>
              <a:t>u</a:t>
            </a:r>
            <a:r>
              <a:rPr lang="en-US" sz="2800" spc="5" dirty="0" err="1">
                <a:latin typeface="Adobe Caslon Pro"/>
                <a:cs typeface="Arial"/>
              </a:rPr>
              <a:t>s</a:t>
            </a:r>
            <a:r>
              <a:rPr lang="en-US" sz="2800" dirty="0" err="1">
                <a:latin typeface="Adobe Caslon Pro"/>
                <a:cs typeface="Arial"/>
              </a:rPr>
              <a:t>er</a:t>
            </a:r>
            <a:r>
              <a:rPr lang="en-US" sz="2800" spc="-15" dirty="0" err="1">
                <a:latin typeface="Adobe Caslon Pro"/>
                <a:cs typeface="Arial"/>
              </a:rPr>
              <a:t>_</a:t>
            </a:r>
            <a:r>
              <a:rPr lang="en-US" sz="2800" dirty="0" err="1">
                <a:latin typeface="Adobe Caslon Pro"/>
                <a:cs typeface="Arial"/>
              </a:rPr>
              <a:t>r</a:t>
            </a:r>
            <a:r>
              <a:rPr lang="en-US" sz="2800" spc="-15" dirty="0" err="1">
                <a:latin typeface="Adobe Caslon Pro"/>
                <a:cs typeface="Arial"/>
              </a:rPr>
              <a:t>o</a:t>
            </a:r>
            <a:r>
              <a:rPr lang="en-US" sz="2800" dirty="0" err="1">
                <a:latin typeface="Adobe Caslon Pro"/>
                <a:cs typeface="Arial"/>
              </a:rPr>
              <a:t>les</a:t>
            </a:r>
            <a:r>
              <a:rPr lang="en-US" sz="2800" spc="-5" dirty="0">
                <a:latin typeface="Adobe Caslon Pro"/>
                <a:cs typeface="Arial"/>
              </a:rPr>
              <a:t> </a:t>
            </a:r>
            <a:r>
              <a:rPr lang="en-US" sz="2800" dirty="0" err="1">
                <a:latin typeface="Adobe Caslon Pro"/>
                <a:cs typeface="Arial"/>
              </a:rPr>
              <a:t>ur</a:t>
            </a:r>
            <a:r>
              <a:rPr lang="en-US" sz="2800" dirty="0">
                <a:latin typeface="Adobe Caslon Pro"/>
                <a:cs typeface="Arial"/>
              </a:rPr>
              <a:t> </a:t>
            </a:r>
            <a:r>
              <a:rPr lang="en-US" sz="2800" spc="5" dirty="0">
                <a:latin typeface="Adobe Caslon Pro"/>
                <a:cs typeface="Arial"/>
              </a:rPr>
              <a:t>O</a:t>
            </a:r>
            <a:r>
              <a:rPr lang="en-US" sz="2800" dirty="0">
                <a:latin typeface="Adobe Caslon Pro"/>
                <a:cs typeface="Arial"/>
              </a:rPr>
              <a:t>N</a:t>
            </a:r>
            <a:r>
              <a:rPr lang="en-US" sz="2800" spc="-5" dirty="0">
                <a:latin typeface="Adobe Caslon Pro"/>
                <a:cs typeface="Arial"/>
              </a:rPr>
              <a:t> </a:t>
            </a:r>
            <a:r>
              <a:rPr lang="en-US" sz="2800" spc="-5" dirty="0" err="1">
                <a:latin typeface="Adobe Caslon Pro"/>
                <a:cs typeface="Arial"/>
              </a:rPr>
              <a:t>u</a:t>
            </a:r>
            <a:r>
              <a:rPr lang="en-US" sz="2800" spc="-180" dirty="0" err="1">
                <a:latin typeface="Adobe Caslon Pro"/>
                <a:cs typeface="Arial"/>
              </a:rPr>
              <a:t>r</a:t>
            </a:r>
            <a:r>
              <a:rPr lang="en-US" sz="2800" spc="-10" dirty="0" err="1">
                <a:latin typeface="Adobe Caslon Pro"/>
                <a:cs typeface="Arial"/>
              </a:rPr>
              <a:t>.</a:t>
            </a:r>
            <a:r>
              <a:rPr lang="en-US" sz="2800" dirty="0" err="1">
                <a:latin typeface="Adobe Caslon Pro"/>
                <a:cs typeface="Arial"/>
              </a:rPr>
              <a:t>rid</a:t>
            </a:r>
            <a:r>
              <a:rPr lang="en-US" sz="2800" spc="-15" dirty="0">
                <a:latin typeface="Adobe Caslon Pro"/>
                <a:cs typeface="Arial"/>
              </a:rPr>
              <a:t> </a:t>
            </a:r>
            <a:r>
              <a:rPr lang="en-US" sz="2800" dirty="0">
                <a:latin typeface="Adobe Caslon Pro"/>
                <a:cs typeface="Arial"/>
              </a:rPr>
              <a:t>= </a:t>
            </a:r>
            <a:r>
              <a:rPr lang="en-US" sz="2800" dirty="0" err="1">
                <a:latin typeface="Adobe Caslon Pro"/>
                <a:cs typeface="Arial"/>
              </a:rPr>
              <a:t>rp</a:t>
            </a:r>
            <a:r>
              <a:rPr lang="en-US" sz="2800" spc="-10" dirty="0" err="1">
                <a:latin typeface="Adobe Caslon Pro"/>
                <a:cs typeface="Arial"/>
              </a:rPr>
              <a:t>.</a:t>
            </a:r>
            <a:r>
              <a:rPr lang="en-US" sz="2800" dirty="0" err="1">
                <a:latin typeface="Adobe Caslon Pro"/>
                <a:cs typeface="Arial"/>
              </a:rPr>
              <a:t>rid</a:t>
            </a:r>
            <a:r>
              <a:rPr lang="en-US" sz="2800" dirty="0">
                <a:latin typeface="Adobe Caslon Pro"/>
                <a:cs typeface="Arial"/>
              </a:rPr>
              <a:t>   WHERE </a:t>
            </a:r>
            <a:r>
              <a:rPr lang="en-US" sz="2800" spc="-10" dirty="0" err="1">
                <a:latin typeface="Adobe Caslon Pro"/>
                <a:cs typeface="Arial"/>
              </a:rPr>
              <a:t>u</a:t>
            </a:r>
            <a:r>
              <a:rPr lang="en-US" sz="2800" spc="-180" dirty="0" err="1">
                <a:latin typeface="Adobe Caslon Pro"/>
                <a:cs typeface="Arial"/>
              </a:rPr>
              <a:t>r</a:t>
            </a:r>
            <a:r>
              <a:rPr lang="en-US" sz="2800" dirty="0" err="1">
                <a:latin typeface="Adobe Caslon Pro"/>
                <a:cs typeface="Arial"/>
              </a:rPr>
              <a:t>.</a:t>
            </a:r>
            <a:r>
              <a:rPr lang="en-US" sz="2800" spc="-15" dirty="0" err="1">
                <a:latin typeface="Adobe Caslon Pro"/>
                <a:cs typeface="Arial"/>
              </a:rPr>
              <a:t>u</a:t>
            </a:r>
            <a:r>
              <a:rPr lang="en-US" sz="2800" dirty="0" err="1">
                <a:latin typeface="Adobe Caslon Pro"/>
                <a:cs typeface="Arial"/>
              </a:rPr>
              <a:t>id</a:t>
            </a:r>
            <a:r>
              <a:rPr lang="en-US" sz="2800" spc="-5" dirty="0">
                <a:latin typeface="Adobe Caslon Pro"/>
                <a:cs typeface="Arial"/>
              </a:rPr>
              <a:t> </a:t>
            </a:r>
            <a:r>
              <a:rPr lang="en-US" sz="2800" dirty="0">
                <a:latin typeface="Adobe Caslon Pro"/>
                <a:cs typeface="Arial"/>
              </a:rPr>
              <a:t>=</a:t>
            </a:r>
            <a:r>
              <a:rPr lang="en-US" sz="2800" spc="-5" dirty="0">
                <a:latin typeface="Adobe Caslon Pro"/>
                <a:cs typeface="Arial"/>
              </a:rPr>
              <a:t> </a:t>
            </a:r>
            <a:r>
              <a:rPr lang="en-US" sz="2800" dirty="0">
                <a:latin typeface="Adobe Caslon Pro"/>
                <a:cs typeface="Arial"/>
              </a:rPr>
              <a:t>1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F012-FB59-1042-99A7-2B68870A0416}" type="datetime1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35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spc="5" dirty="0">
                <a:latin typeface="Arial"/>
                <a:cs typeface="Arial"/>
              </a:rPr>
              <a:t>m</a:t>
            </a:r>
            <a:r>
              <a:rPr sz="4400" spc="-5" dirty="0">
                <a:latin typeface="Arial"/>
                <a:cs typeface="Arial"/>
              </a:rPr>
              <a:t>b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0" dirty="0">
                <a:latin typeface="Arial"/>
                <a:cs typeface="Arial"/>
              </a:rPr>
              <a:t>ning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Roles 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Pe</a:t>
            </a:r>
            <a:r>
              <a:rPr sz="4400" spc="-10" dirty="0">
                <a:latin typeface="Arial"/>
                <a:cs typeface="Arial"/>
              </a:rPr>
              <a:t>r</a:t>
            </a:r>
            <a:r>
              <a:rPr sz="4400" spc="0" dirty="0">
                <a:latin typeface="Arial"/>
                <a:cs typeface="Arial"/>
              </a:rPr>
              <a:t>m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0" dirty="0">
                <a:latin typeface="Arial"/>
                <a:cs typeface="Arial"/>
              </a:rPr>
              <a:t>ss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0" dirty="0">
                <a:latin typeface="Arial"/>
                <a:cs typeface="Arial"/>
              </a:rPr>
              <a:t>ons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12700">
              <a:lnSpc>
                <a:spcPts val="3590"/>
              </a:lnSpc>
            </a:pPr>
            <a:r>
              <a:rPr lang="en-US" sz="2800" dirty="0">
                <a:latin typeface="Arial"/>
                <a:cs typeface="Arial"/>
              </a:rPr>
              <a:t>P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: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More </a:t>
            </a:r>
            <a:r>
              <a:rPr lang="en-US" sz="2800" dirty="0">
                <a:latin typeface="Arial"/>
                <a:cs typeface="Arial"/>
              </a:rPr>
              <a:t>fl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x</a:t>
            </a:r>
            <a:r>
              <a:rPr lang="en-US" sz="2800" dirty="0">
                <a:latin typeface="Arial"/>
                <a:cs typeface="Arial"/>
              </a:rPr>
              <a:t>ib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li</a:t>
            </a:r>
            <a:r>
              <a:rPr lang="en-US" sz="2800" spc="-5" dirty="0">
                <a:latin typeface="Arial"/>
                <a:cs typeface="Arial"/>
              </a:rPr>
              <a:t>t</a:t>
            </a:r>
            <a:r>
              <a:rPr lang="en-US" sz="2800" spc="-235" dirty="0">
                <a:latin typeface="Arial"/>
                <a:cs typeface="Arial"/>
              </a:rPr>
              <a:t>y</a:t>
            </a:r>
            <a:r>
              <a:rPr lang="en-US" sz="2800" dirty="0">
                <a:latin typeface="Arial"/>
                <a:cs typeface="Arial"/>
              </a:rPr>
              <a:t>,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al</a:t>
            </a:r>
            <a:r>
              <a:rPr lang="en-US" sz="2800" spc="-15" dirty="0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5" dirty="0">
                <a:latin typeface="Arial"/>
                <a:cs typeface="Arial"/>
              </a:rPr>
              <a:t>w</a:t>
            </a:r>
            <a:r>
              <a:rPr lang="en-US" sz="2800" dirty="0">
                <a:latin typeface="Arial"/>
                <a:cs typeface="Arial"/>
              </a:rPr>
              <a:t>s for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re</a:t>
            </a:r>
            <a:r>
              <a:rPr lang="en-US" sz="2800" spc="-15" dirty="0">
                <a:latin typeface="Arial"/>
                <a:cs typeface="Arial"/>
              </a:rPr>
              <a:t>u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 p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rm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spc="5" dirty="0">
                <a:latin typeface="Arial"/>
                <a:cs typeface="Arial"/>
              </a:rPr>
              <a:t>ss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-1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sets</a:t>
            </a:r>
          </a:p>
          <a:p>
            <a:pPr>
              <a:lnSpc>
                <a:spcPts val="1000"/>
              </a:lnSpc>
              <a:spcBef>
                <a:spcPts val="81"/>
              </a:spcBef>
            </a:pPr>
            <a:endParaRPr lang="en-US" sz="900" dirty="0"/>
          </a:p>
          <a:p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: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More </a:t>
            </a:r>
            <a:r>
              <a:rPr lang="en-US" sz="2800" spc="-10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-65" dirty="0">
                <a:latin typeface="Arial"/>
                <a:cs typeface="Arial"/>
              </a:rPr>
              <a:t>f</a:t>
            </a:r>
            <a:r>
              <a:rPr lang="en-US" sz="2800" dirty="0">
                <a:latin typeface="Arial"/>
                <a:cs typeface="Arial"/>
              </a:rPr>
              <a:t>f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ult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m</a:t>
            </a:r>
            <a:r>
              <a:rPr lang="en-US" sz="2800" spc="-15" dirty="0">
                <a:latin typeface="Arial"/>
                <a:cs typeface="Arial"/>
              </a:rPr>
              <a:t>p</a:t>
            </a:r>
            <a:r>
              <a:rPr lang="en-US" sz="2800" dirty="0">
                <a:latin typeface="Arial"/>
                <a:cs typeface="Arial"/>
              </a:rPr>
              <a:t>le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t</a:t>
            </a:r>
          </a:p>
          <a:p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42C-ACED-C14F-A6C9-ECD6A2F4BE2A}" type="datetime1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57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4400" dirty="0">
                <a:latin typeface="Arial"/>
                <a:cs typeface="Arial"/>
              </a:rPr>
              <a:t>&lt;aside&gt;</a:t>
            </a:r>
            <a:br>
              <a:rPr lang="en-US" sz="4400" dirty="0">
                <a:latin typeface="Arial"/>
                <a:cs typeface="Arial"/>
              </a:rPr>
            </a:br>
            <a:r>
              <a:rPr lang="en-US" sz="4400" dirty="0">
                <a:latin typeface="Arial"/>
                <a:cs typeface="Arial"/>
              </a:rPr>
              <a:t>Object Authority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rial"/>
                <a:cs typeface="Arial"/>
              </a:rPr>
              <a:t>What if each database (or object) maintained a table of who/what could authorize it?</a:t>
            </a:r>
          </a:p>
          <a:p>
            <a:r>
              <a:rPr lang="en-US" sz="2800" dirty="0">
                <a:latin typeface="Arial"/>
                <a:cs typeface="Arial"/>
              </a:rPr>
              <a:t>Kind of like files in *NIX</a:t>
            </a:r>
          </a:p>
          <a:p>
            <a:r>
              <a:rPr lang="en-US" sz="2800" dirty="0">
                <a:latin typeface="Arial"/>
                <a:cs typeface="Arial"/>
              </a:rPr>
              <a:t>Then:</a:t>
            </a:r>
          </a:p>
          <a:p>
            <a:pPr lvl="1"/>
            <a:r>
              <a:rPr lang="en-US" dirty="0">
                <a:latin typeface="Arial"/>
                <a:cs typeface="Arial"/>
              </a:rPr>
              <a:t>No matter what authority group the user is in (Admin or *SECOFR)</a:t>
            </a:r>
          </a:p>
          <a:p>
            <a:pPr lvl="1"/>
            <a:r>
              <a:rPr lang="en-US" dirty="0">
                <a:latin typeface="Arial"/>
                <a:cs typeface="Arial"/>
              </a:rPr>
              <a:t>No matter what specific permission the user has been granted (</a:t>
            </a:r>
            <a:r>
              <a:rPr lang="en-US" dirty="0" err="1">
                <a:latin typeface="Arial"/>
                <a:cs typeface="Arial"/>
              </a:rPr>
              <a:t>ie</a:t>
            </a:r>
            <a:r>
              <a:rPr lang="en-US" dirty="0">
                <a:latin typeface="Arial"/>
                <a:cs typeface="Arial"/>
              </a:rPr>
              <a:t> *READ, *WRITE)</a:t>
            </a:r>
          </a:p>
          <a:p>
            <a:r>
              <a:rPr lang="en-US" dirty="0">
                <a:latin typeface="Arial"/>
                <a:cs typeface="Arial"/>
              </a:rPr>
              <a:t>If the object (</a:t>
            </a:r>
            <a:r>
              <a:rPr lang="en-US" dirty="0" err="1">
                <a:latin typeface="Arial"/>
                <a:cs typeface="Arial"/>
              </a:rPr>
              <a:t>customer_master</a:t>
            </a:r>
            <a:r>
              <a:rPr lang="en-US" dirty="0">
                <a:latin typeface="Arial"/>
                <a:cs typeface="Arial"/>
              </a:rPr>
              <a:t>) says </a:t>
            </a:r>
            <a:r>
              <a:rPr lang="en-US" dirty="0" err="1">
                <a:latin typeface="Arial"/>
                <a:cs typeface="Arial"/>
              </a:rPr>
              <a:t>rplotka</a:t>
            </a:r>
            <a:r>
              <a:rPr lang="en-US" dirty="0">
                <a:latin typeface="Arial"/>
                <a:cs typeface="Arial"/>
              </a:rPr>
              <a:t>, *EXCLUDE – I’m out</a:t>
            </a:r>
          </a:p>
          <a:p>
            <a:r>
              <a:rPr lang="en-US" dirty="0">
                <a:latin typeface="Arial"/>
                <a:cs typeface="Arial"/>
              </a:rPr>
              <a:t>Not in the scope of this class</a:t>
            </a:r>
          </a:p>
          <a:p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8710A-E595-054E-A151-B4E9032776AA}" type="datetime1">
              <a:rPr lang="en-US" smtClean="0"/>
              <a:t>11/26/18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&lt;c</a:t>
            </a:r>
            <a:r>
              <a:rPr sz="3600" spc="-5" dirty="0">
                <a:latin typeface="Arial"/>
                <a:cs typeface="Arial"/>
              </a:rPr>
              <a:t>o</a:t>
            </a:r>
            <a:r>
              <a:rPr sz="3600" spc="0" dirty="0">
                <a:latin typeface="Arial"/>
                <a:cs typeface="Arial"/>
              </a:rPr>
              <a:t>de&gt;</a:t>
            </a:r>
            <a:br>
              <a:rPr lang="en-US" sz="3600" spc="0" dirty="0">
                <a:latin typeface="Arial"/>
                <a:cs typeface="Arial"/>
              </a:rPr>
            </a:br>
            <a:r>
              <a:rPr lang="en-US" sz="3600" dirty="0">
                <a:latin typeface="Arial"/>
                <a:cs typeface="Arial"/>
              </a:rPr>
              <a:t>login_secure_auth.php</a:t>
            </a:r>
            <a:br>
              <a:rPr lang="en-US" sz="3600" dirty="0">
                <a:latin typeface="Arial"/>
                <a:cs typeface="Arial"/>
              </a:rPr>
            </a:br>
            <a:r>
              <a:rPr lang="en-US" sz="3600" dirty="0">
                <a:latin typeface="Arial"/>
                <a:cs typeface="Arial"/>
              </a:rPr>
              <a:t>register_auth.php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12700">
              <a:spcBef>
                <a:spcPts val="0"/>
              </a:spcBef>
            </a:pP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0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w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col</a:t>
            </a:r>
            <a:r>
              <a:rPr lang="en-US" sz="2800" spc="-15" dirty="0">
                <a:latin typeface="Arial"/>
                <a:cs typeface="Arial"/>
              </a:rPr>
              <a:t>u</a:t>
            </a:r>
            <a:r>
              <a:rPr lang="en-US" sz="2800" dirty="0">
                <a:latin typeface="Arial"/>
                <a:cs typeface="Arial"/>
              </a:rPr>
              <a:t>mn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y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15" dirty="0">
                <a:latin typeface="Arial"/>
                <a:cs typeface="Arial"/>
              </a:rPr>
              <a:t>u</a:t>
            </a:r>
            <a:r>
              <a:rPr lang="en-US" sz="2800" dirty="0">
                <a:latin typeface="Arial"/>
                <a:cs typeface="Arial"/>
              </a:rPr>
              <a:t>r users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ta</a:t>
            </a:r>
            <a:r>
              <a:rPr lang="en-US" sz="2800" spc="-15" dirty="0">
                <a:latin typeface="Arial"/>
                <a:cs typeface="Arial"/>
              </a:rPr>
              <a:t>b</a:t>
            </a:r>
            <a:r>
              <a:rPr lang="en-US" sz="2800" dirty="0">
                <a:latin typeface="Arial"/>
                <a:cs typeface="Arial"/>
              </a:rPr>
              <a:t>le, "</a:t>
            </a:r>
            <a:r>
              <a:rPr lang="en-US" sz="2800" dirty="0" err="1">
                <a:latin typeface="Arial"/>
                <a:cs typeface="Arial"/>
              </a:rPr>
              <a:t>i</a:t>
            </a:r>
            <a:r>
              <a:rPr lang="en-US" sz="2800" spc="5" dirty="0" err="1">
                <a:latin typeface="Arial"/>
                <a:cs typeface="Arial"/>
              </a:rPr>
              <a:t>s</a:t>
            </a:r>
            <a:r>
              <a:rPr lang="en-US" sz="2800" spc="-10" dirty="0" err="1">
                <a:latin typeface="Arial"/>
                <a:cs typeface="Arial"/>
              </a:rPr>
              <a:t>_</a:t>
            </a:r>
            <a:r>
              <a:rPr lang="en-US" sz="2800" dirty="0" err="1">
                <a:latin typeface="Arial"/>
                <a:cs typeface="Arial"/>
              </a:rPr>
              <a:t>a</a:t>
            </a:r>
            <a:r>
              <a:rPr lang="en-US" sz="2800" spc="-15" dirty="0" err="1">
                <a:latin typeface="Arial"/>
                <a:cs typeface="Arial"/>
              </a:rPr>
              <a:t>d</a:t>
            </a:r>
            <a:r>
              <a:rPr lang="en-US" sz="2800" dirty="0" err="1">
                <a:latin typeface="Arial"/>
                <a:cs typeface="Arial"/>
              </a:rPr>
              <a:t>mi</a:t>
            </a:r>
            <a:r>
              <a:rPr lang="en-US" sz="2800" spc="-15" dirty="0" err="1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”</a:t>
            </a:r>
          </a:p>
          <a:p>
            <a:pPr marL="568162" marR="12700" lvl="2" indent="-342900">
              <a:spcBef>
                <a:spcPts val="0"/>
              </a:spcBef>
            </a:pPr>
            <a:r>
              <a:rPr lang="en-US" sz="2400" spc="-5" dirty="0">
                <a:latin typeface="Arial"/>
                <a:cs typeface="Arial"/>
              </a:rPr>
              <a:t>M</a:t>
            </a:r>
            <a:r>
              <a:rPr lang="en-US" sz="2400" dirty="0">
                <a:latin typeface="Arial"/>
                <a:cs typeface="Arial"/>
              </a:rPr>
              <a:t>ake one of </a:t>
            </a:r>
            <a:r>
              <a:rPr lang="en-US" sz="2400" spc="5" dirty="0">
                <a:latin typeface="Arial"/>
                <a:cs typeface="Arial"/>
              </a:rPr>
              <a:t>y</a:t>
            </a:r>
            <a:r>
              <a:rPr lang="en-US" sz="2400" dirty="0">
                <a:latin typeface="Arial"/>
                <a:cs typeface="Arial"/>
              </a:rPr>
              <a:t>our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u</a:t>
            </a:r>
            <a:r>
              <a:rPr lang="en-US" sz="2400" spc="5" dirty="0">
                <a:latin typeface="Arial"/>
                <a:cs typeface="Arial"/>
              </a:rPr>
              <a:t>s</a:t>
            </a:r>
            <a:r>
              <a:rPr lang="en-US" sz="2400" dirty="0">
                <a:latin typeface="Arial"/>
                <a:cs typeface="Arial"/>
              </a:rPr>
              <a:t>e</a:t>
            </a:r>
            <a:r>
              <a:rPr lang="en-US" sz="2400" spc="-5" dirty="0">
                <a:latin typeface="Arial"/>
                <a:cs typeface="Arial"/>
              </a:rPr>
              <a:t>r</a:t>
            </a:r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an ad</a:t>
            </a:r>
            <a:r>
              <a:rPr lang="en-US" sz="2400" spc="-5" dirty="0">
                <a:latin typeface="Arial"/>
                <a:cs typeface="Arial"/>
              </a:rPr>
              <a:t>mi</a:t>
            </a:r>
            <a:r>
              <a:rPr lang="en-US" sz="2400" dirty="0">
                <a:latin typeface="Arial"/>
                <a:cs typeface="Arial"/>
              </a:rPr>
              <a:t>n </a:t>
            </a:r>
            <a:r>
              <a:rPr lang="en-US" sz="2400" spc="-5" dirty="0">
                <a:latin typeface="Arial"/>
                <a:cs typeface="Arial"/>
              </a:rPr>
              <a:t>w</a:t>
            </a:r>
            <a:r>
              <a:rPr lang="en-US" sz="2400" dirty="0">
                <a:latin typeface="Arial"/>
                <a:cs typeface="Arial"/>
              </a:rPr>
              <a:t>h</a:t>
            </a:r>
            <a:r>
              <a:rPr lang="en-US" sz="2400" spc="-10" dirty="0">
                <a:latin typeface="Arial"/>
                <a:cs typeface="Arial"/>
              </a:rPr>
              <a:t>e</a:t>
            </a:r>
            <a:r>
              <a:rPr lang="en-US" sz="2400" dirty="0">
                <a:latin typeface="Arial"/>
                <a:cs typeface="Arial"/>
              </a:rPr>
              <a:t>n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you</a:t>
            </a:r>
            <a:r>
              <a:rPr lang="en-US" sz="2400" spc="-10" dirty="0">
                <a:latin typeface="Arial"/>
                <a:cs typeface="Arial"/>
              </a:rPr>
              <a:t>'</a:t>
            </a:r>
            <a:r>
              <a:rPr lang="en-US" sz="2400" spc="-5" dirty="0">
                <a:latin typeface="Arial"/>
                <a:cs typeface="Arial"/>
              </a:rPr>
              <a:t>r</a:t>
            </a:r>
            <a:r>
              <a:rPr lang="en-US" sz="2400" dirty="0">
                <a:latin typeface="Arial"/>
                <a:cs typeface="Arial"/>
              </a:rPr>
              <a:t>e done</a:t>
            </a:r>
          </a:p>
          <a:p>
            <a:pPr marL="568162" marR="12700" lvl="2" indent="-342900">
              <a:spcBef>
                <a:spcPts val="0"/>
              </a:spcBef>
            </a:pPr>
            <a:endParaRPr lang="en-US" dirty="0">
              <a:latin typeface="Arial"/>
              <a:cs typeface="Arial"/>
            </a:endParaRPr>
          </a:p>
          <a:p>
            <a:pPr marR="12700" algn="just">
              <a:spcBef>
                <a:spcPts val="0"/>
              </a:spcBef>
            </a:pP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odi</a:t>
            </a:r>
            <a:r>
              <a:rPr lang="en-US" sz="2800" spc="-15" dirty="0">
                <a:latin typeface="Arial"/>
                <a:cs typeface="Arial"/>
              </a:rPr>
              <a:t>f</a:t>
            </a:r>
            <a:r>
              <a:rPr lang="en-US" sz="2800" dirty="0">
                <a:latin typeface="Arial"/>
                <a:cs typeface="Arial"/>
              </a:rPr>
              <a:t>y</a:t>
            </a:r>
            <a:r>
              <a:rPr lang="en-US" sz="2800" spc="5" dirty="0">
                <a:latin typeface="Arial"/>
                <a:cs typeface="Arial"/>
              </a:rPr>
              <a:t> y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ur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reg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r p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ge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re</a:t>
            </a:r>
            <a:r>
              <a:rPr lang="en-US" sz="2800" spc="-15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irect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u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er b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k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og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p</a:t>
            </a:r>
            <a:r>
              <a:rPr lang="en-US" sz="2800" dirty="0">
                <a:latin typeface="Arial"/>
                <a:cs typeface="Arial"/>
              </a:rPr>
              <a:t>age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if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5" dirty="0" err="1">
                <a:latin typeface="Arial"/>
                <a:cs typeface="Arial"/>
              </a:rPr>
              <a:t>i</a:t>
            </a:r>
            <a:r>
              <a:rPr lang="en-US" sz="2800" spc="5" dirty="0" err="1">
                <a:latin typeface="Arial"/>
                <a:cs typeface="Arial"/>
              </a:rPr>
              <a:t>s</a:t>
            </a:r>
            <a:r>
              <a:rPr lang="en-US" sz="2800" dirty="0" err="1">
                <a:latin typeface="Arial"/>
                <a:cs typeface="Arial"/>
              </a:rPr>
              <a:t>_</a:t>
            </a:r>
            <a:r>
              <a:rPr lang="en-US" sz="2800" spc="-15" dirty="0" err="1">
                <a:latin typeface="Arial"/>
                <a:cs typeface="Arial"/>
              </a:rPr>
              <a:t>a</a:t>
            </a:r>
            <a:r>
              <a:rPr lang="en-US" sz="2800" dirty="0" err="1">
                <a:latin typeface="Arial"/>
                <a:cs typeface="Arial"/>
              </a:rPr>
              <a:t>d</a:t>
            </a:r>
            <a:r>
              <a:rPr lang="en-US" sz="2800" spc="-10" dirty="0" err="1">
                <a:latin typeface="Arial"/>
                <a:cs typeface="Arial"/>
              </a:rPr>
              <a:t>m</a:t>
            </a:r>
            <a:r>
              <a:rPr lang="en-US" sz="2800" dirty="0" err="1">
                <a:latin typeface="Arial"/>
                <a:cs typeface="Arial"/>
              </a:rPr>
              <a:t>in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f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l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for 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at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u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er</a:t>
            </a:r>
          </a:p>
          <a:p>
            <a:pPr marL="654383" marR="12700" lvl="2" indent="-342900" algn="just">
              <a:spcBef>
                <a:spcPts val="0"/>
              </a:spcBef>
            </a:pPr>
            <a:r>
              <a:rPr lang="en-US" sz="2400" dirty="0">
                <a:latin typeface="Arial"/>
                <a:cs typeface="Arial"/>
              </a:rPr>
              <a:t>Use Header()</a:t>
            </a:r>
          </a:p>
          <a:p>
            <a:pPr marL="311483" marR="12700" lvl="2" indent="0" algn="just">
              <a:spcBef>
                <a:spcPts val="0"/>
              </a:spcBef>
              <a:buNone/>
            </a:pPr>
            <a:endParaRPr lang="en-US" sz="2400" dirty="0"/>
          </a:p>
          <a:p>
            <a:pPr marR="12700">
              <a:spcBef>
                <a:spcPts val="0"/>
              </a:spcBef>
            </a:pPr>
            <a:r>
              <a:rPr lang="en-US" sz="2800" spc="-10" dirty="0">
                <a:latin typeface="Arial"/>
                <a:cs typeface="Arial"/>
              </a:rPr>
              <a:t>B</a:t>
            </a:r>
            <a:r>
              <a:rPr lang="en-US" sz="2800" dirty="0">
                <a:latin typeface="Arial"/>
                <a:cs typeface="Arial"/>
              </a:rPr>
              <a:t>e 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spc="-10" dirty="0">
                <a:latin typeface="Arial"/>
                <a:cs typeface="Arial"/>
              </a:rPr>
              <a:t>u</a:t>
            </a:r>
            <a:r>
              <a:rPr lang="en-US" sz="2800" spc="5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 to 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spc="5" dirty="0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l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x</a:t>
            </a:r>
            <a:r>
              <a:rPr lang="en-US" sz="2800" spc="-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5" dirty="0">
                <a:latin typeface="Arial"/>
                <a:cs typeface="Arial"/>
              </a:rPr>
              <a:t>(</a:t>
            </a:r>
            <a:r>
              <a:rPr lang="en-US" sz="2800" dirty="0">
                <a:latin typeface="Arial"/>
                <a:cs typeface="Arial"/>
              </a:rPr>
              <a:t>) after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sett</a:t>
            </a:r>
            <a:r>
              <a:rPr lang="en-US" sz="2800" spc="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ng Loca</a:t>
            </a:r>
            <a:r>
              <a:rPr lang="en-US" sz="2800" spc="-5" dirty="0">
                <a:latin typeface="Arial"/>
                <a:cs typeface="Arial"/>
              </a:rPr>
              <a:t>t</a:t>
            </a:r>
            <a:r>
              <a:rPr lang="en-US" sz="2800" spc="5" dirty="0">
                <a:latin typeface="Arial"/>
                <a:cs typeface="Arial"/>
              </a:rPr>
              <a:t>i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10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h</a:t>
            </a:r>
            <a:r>
              <a:rPr lang="en-US" sz="2800" spc="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0" dirty="0">
                <a:latin typeface="Arial"/>
                <a:cs typeface="Arial"/>
              </a:rPr>
              <a:t>d</a:t>
            </a:r>
            <a:r>
              <a:rPr lang="en-US" sz="2800" spc="1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r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, so</a:t>
            </a:r>
            <a:r>
              <a:rPr lang="en-US" sz="2800" spc="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no ot</a:t>
            </a:r>
            <a:r>
              <a:rPr lang="en-US" sz="2800" spc="-10" dirty="0">
                <a:latin typeface="Arial"/>
                <a:cs typeface="Arial"/>
              </a:rPr>
              <a:t>h</a:t>
            </a:r>
            <a:r>
              <a:rPr lang="en-US" sz="2800" spc="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r s</a:t>
            </a:r>
            <a:r>
              <a:rPr lang="en-US" sz="2800" spc="5" dirty="0">
                <a:latin typeface="Arial"/>
                <a:cs typeface="Arial"/>
              </a:rPr>
              <a:t>cr</a:t>
            </a:r>
            <a:r>
              <a:rPr lang="en-US" sz="2800" spc="-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pts </a:t>
            </a:r>
            <a:r>
              <a:rPr lang="en-US" sz="2800" spc="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nte</a:t>
            </a:r>
            <a:r>
              <a:rPr lang="en-US" sz="2800" spc="-5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fe</a:t>
            </a:r>
            <a:r>
              <a:rPr lang="en-US" sz="2800" spc="5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</a:t>
            </a:r>
          </a:p>
          <a:p>
            <a:pPr marL="12700" marR="12700" algn="just">
              <a:lnSpc>
                <a:spcPct val="93400"/>
              </a:lnSpc>
            </a:pPr>
            <a:endParaRPr lang="en-US"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2800" dirty="0">
              <a:latin typeface="Arial"/>
              <a:cs typeface="Arial"/>
            </a:endParaRPr>
          </a:p>
          <a:p>
            <a:pPr marL="12700" marR="12700">
              <a:lnSpc>
                <a:spcPts val="3590"/>
              </a:lnSpc>
            </a:pP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3C13-BF69-584D-B4B7-B0C5A7B894CD}" type="datetime1">
              <a:rPr lang="en-US" smtClean="0"/>
              <a:t>11/26/18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&lt;</a:t>
            </a:r>
            <a:r>
              <a:rPr lang="en-US" sz="4400" dirty="0">
                <a:latin typeface="Arial"/>
                <a:cs typeface="Arial"/>
              </a:rPr>
              <a:t>/class</a:t>
            </a:r>
            <a:r>
              <a:rPr sz="4400" spc="0" dirty="0">
                <a:latin typeface="Arial"/>
                <a:cs typeface="Arial"/>
              </a:rPr>
              <a:t>&gt;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0E30-A42C-D449-B159-B7306A5A7590}" type="datetime1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Autho</a:t>
            </a:r>
            <a:r>
              <a:rPr sz="4400" spc="-15" dirty="0">
                <a:latin typeface="Arial"/>
                <a:cs typeface="Arial"/>
              </a:rPr>
              <a:t>r</a:t>
            </a:r>
            <a:r>
              <a:rPr sz="4400" spc="0" dirty="0">
                <a:latin typeface="Arial"/>
                <a:cs typeface="Arial"/>
              </a:rPr>
              <a:t>izati</a:t>
            </a:r>
            <a:r>
              <a:rPr sz="4400" spc="-5" dirty="0">
                <a:latin typeface="Arial"/>
                <a:cs typeface="Arial"/>
              </a:rPr>
              <a:t>o</a:t>
            </a:r>
            <a:r>
              <a:rPr sz="4400" spc="0" dirty="0">
                <a:latin typeface="Arial"/>
                <a:cs typeface="Arial"/>
              </a:rPr>
              <a:t>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373380">
              <a:lnSpc>
                <a:spcPts val="3590"/>
              </a:lnSpc>
            </a:pPr>
            <a:r>
              <a:rPr lang="en-US" sz="2800" dirty="0">
                <a:latin typeface="Arial"/>
                <a:cs typeface="Arial"/>
              </a:rPr>
              <a:t>Esta</a:t>
            </a:r>
            <a:r>
              <a:rPr lang="en-US" sz="2800" spc="-15" dirty="0">
                <a:latin typeface="Arial"/>
                <a:cs typeface="Arial"/>
              </a:rPr>
              <a:t>b</a:t>
            </a:r>
            <a:r>
              <a:rPr lang="en-US" sz="2800" dirty="0">
                <a:latin typeface="Arial"/>
                <a:cs typeface="Arial"/>
              </a:rPr>
              <a:t>li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spc="-10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ing </a:t>
            </a:r>
            <a:r>
              <a:rPr lang="en-US" sz="2800" i="1" dirty="0">
                <a:latin typeface="Arial"/>
                <a:cs typeface="Arial"/>
              </a:rPr>
              <a:t>pe</a:t>
            </a:r>
            <a:r>
              <a:rPr lang="en-US" sz="2800" i="1" spc="-10" dirty="0">
                <a:latin typeface="Arial"/>
                <a:cs typeface="Arial"/>
              </a:rPr>
              <a:t>r</a:t>
            </a:r>
            <a:r>
              <a:rPr lang="en-US" sz="2800" i="1" dirty="0">
                <a:latin typeface="Arial"/>
                <a:cs typeface="Arial"/>
              </a:rPr>
              <a:t>m</a:t>
            </a:r>
            <a:r>
              <a:rPr lang="en-US" sz="2800" i="1" spc="-15" dirty="0">
                <a:latin typeface="Arial"/>
                <a:cs typeface="Arial"/>
              </a:rPr>
              <a:t>i</a:t>
            </a:r>
            <a:r>
              <a:rPr lang="en-US" sz="2800" i="1" spc="5" dirty="0">
                <a:latin typeface="Arial"/>
                <a:cs typeface="Arial"/>
              </a:rPr>
              <a:t>ss</a:t>
            </a:r>
            <a:r>
              <a:rPr lang="en-US" sz="2800" i="1" dirty="0">
                <a:latin typeface="Arial"/>
                <a:cs typeface="Arial"/>
              </a:rPr>
              <a:t>i</a:t>
            </a:r>
            <a:r>
              <a:rPr lang="en-US" sz="2800" i="1" spc="-15" dirty="0">
                <a:latin typeface="Arial"/>
                <a:cs typeface="Arial"/>
              </a:rPr>
              <a:t>o</a:t>
            </a:r>
            <a:r>
              <a:rPr lang="en-US" sz="2800" i="1" dirty="0">
                <a:latin typeface="Arial"/>
                <a:cs typeface="Arial"/>
              </a:rPr>
              <a:t>n</a:t>
            </a:r>
            <a:r>
              <a:rPr lang="en-US" sz="2800" i="1" spc="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do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me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hi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g 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spc="-10" dirty="0">
                <a:latin typeface="Arial"/>
                <a:cs typeface="Arial"/>
              </a:rPr>
              <a:t>p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if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c</a:t>
            </a:r>
          </a:p>
          <a:p>
            <a:pPr>
              <a:lnSpc>
                <a:spcPts val="1400"/>
              </a:lnSpc>
              <a:spcBef>
                <a:spcPts val="9"/>
              </a:spcBef>
            </a:pPr>
            <a:endParaRPr lang="en-US" sz="1200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3C56-C4DC-4046-9662-3B660A4EFED9}" type="datetime1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spc="0" dirty="0">
                <a:latin typeface="Arial"/>
                <a:cs typeface="Arial"/>
              </a:rPr>
              <a:t>Examples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00">
              <a:lnSpc>
                <a:spcPct val="130300"/>
              </a:lnSpc>
            </a:pPr>
            <a:r>
              <a:rPr lang="en-US" sz="2800" dirty="0">
                <a:latin typeface="Arial"/>
                <a:cs typeface="Arial"/>
              </a:rPr>
              <a:t>Movie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ticket </a:t>
            </a:r>
          </a:p>
          <a:p>
            <a:pPr marL="12700" marR="12700">
              <a:lnSpc>
                <a:spcPct val="130300"/>
              </a:lnSpc>
            </a:pPr>
            <a:r>
              <a:rPr lang="en-US" sz="2800" spc="5" dirty="0">
                <a:latin typeface="Arial"/>
                <a:cs typeface="Arial"/>
              </a:rPr>
              <a:t>Password</a:t>
            </a:r>
          </a:p>
          <a:p>
            <a:pPr marL="12700" marR="12700">
              <a:lnSpc>
                <a:spcPct val="130300"/>
              </a:lnSpc>
            </a:pPr>
            <a:r>
              <a:rPr lang="en-US" sz="2800" spc="5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PI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ID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(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k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yc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r</a:t>
            </a:r>
            <a:r>
              <a:rPr lang="en-US" sz="2800" spc="-15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)</a:t>
            </a:r>
          </a:p>
          <a:p>
            <a:pPr marL="12700" marR="12700">
              <a:lnSpc>
                <a:spcPct val="130300"/>
              </a:lnSpc>
            </a:pPr>
            <a:r>
              <a:rPr lang="en-US" sz="2800" dirty="0">
                <a:latin typeface="Arial"/>
                <a:cs typeface="Arial"/>
              </a:rPr>
              <a:t>Access Control List (ACL)</a:t>
            </a:r>
          </a:p>
          <a:p>
            <a:pPr marL="12700" marR="12700">
              <a:lnSpc>
                <a:spcPct val="130300"/>
              </a:lnSpc>
            </a:pP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D5BA-2276-4F4B-AFD1-82935B87FD28}" type="datetime1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latin typeface="Arial"/>
                <a:cs typeface="Arial"/>
              </a:rPr>
              <a:t>Authentication </a:t>
            </a:r>
            <a:r>
              <a:rPr lang="en-US" sz="4400" dirty="0" err="1">
                <a:latin typeface="Arial"/>
                <a:cs typeface="Arial"/>
              </a:rPr>
              <a:t>vs</a:t>
            </a:r>
            <a:r>
              <a:rPr lang="en-US" sz="4400" dirty="0">
                <a:latin typeface="Arial"/>
                <a:cs typeface="Arial"/>
              </a:rPr>
              <a:t> Authorization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2800" dirty="0">
                <a:latin typeface="Arial"/>
                <a:cs typeface="Arial"/>
              </a:rPr>
              <a:t>What is the difference?</a:t>
            </a:r>
          </a:p>
          <a:p>
            <a:pPr marL="12700">
              <a:lnSpc>
                <a:spcPct val="100000"/>
              </a:lnSpc>
            </a:pP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3B99-B130-DA4D-871E-B9063027A900}" type="datetime1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latin typeface="Arial"/>
                <a:cs typeface="Arial"/>
              </a:rPr>
              <a:t>Authentication </a:t>
            </a:r>
            <a:r>
              <a:rPr lang="en-US" sz="4400" dirty="0" err="1">
                <a:latin typeface="Arial"/>
                <a:cs typeface="Arial"/>
              </a:rPr>
              <a:t>vs</a:t>
            </a:r>
            <a:r>
              <a:rPr lang="en-US" sz="4400" dirty="0">
                <a:latin typeface="Arial"/>
                <a:cs typeface="Arial"/>
              </a:rPr>
              <a:t> Authorization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2800" dirty="0">
                <a:latin typeface="Arial"/>
                <a:cs typeface="Arial"/>
              </a:rPr>
              <a:t>If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y</a:t>
            </a:r>
            <a:r>
              <a:rPr lang="en-US" sz="2800" dirty="0">
                <a:latin typeface="Arial"/>
                <a:cs typeface="Arial"/>
              </a:rPr>
              <a:t>ou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ed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know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w</a:t>
            </a:r>
            <a:r>
              <a:rPr lang="en-US" sz="2800" spc="-10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er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eo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is </a:t>
            </a:r>
            <a:r>
              <a:rPr lang="en-US" sz="2800" i="1" dirty="0">
                <a:latin typeface="Arial"/>
                <a:cs typeface="Arial"/>
              </a:rPr>
              <a:t>a</a:t>
            </a:r>
            <a:r>
              <a:rPr lang="en-US" sz="2800" i="1" spc="-15" dirty="0">
                <a:latin typeface="Arial"/>
                <a:cs typeface="Arial"/>
              </a:rPr>
              <a:t>u</a:t>
            </a:r>
            <a:r>
              <a:rPr lang="en-US" sz="2800" i="1" dirty="0">
                <a:latin typeface="Arial"/>
                <a:cs typeface="Arial"/>
              </a:rPr>
              <a:t>th</a:t>
            </a:r>
            <a:r>
              <a:rPr lang="en-US" sz="2800" i="1" spc="-15" dirty="0">
                <a:latin typeface="Arial"/>
                <a:cs typeface="Arial"/>
              </a:rPr>
              <a:t>e</a:t>
            </a:r>
            <a:r>
              <a:rPr lang="en-US" sz="2800" i="1" dirty="0">
                <a:latin typeface="Arial"/>
                <a:cs typeface="Arial"/>
              </a:rPr>
              <a:t>nt</a:t>
            </a:r>
            <a:r>
              <a:rPr lang="en-US" sz="2800" i="1" spc="-15" dirty="0">
                <a:latin typeface="Arial"/>
                <a:cs typeface="Arial"/>
              </a:rPr>
              <a:t>i</a:t>
            </a:r>
            <a:r>
              <a:rPr lang="en-US" sz="2800" i="1" spc="1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,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ey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ed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2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a</a:t>
            </a:r>
            <a:r>
              <a:rPr lang="en-US" sz="2800" i="1" spc="-15" dirty="0">
                <a:latin typeface="Arial"/>
                <a:cs typeface="Arial"/>
              </a:rPr>
              <a:t>u</a:t>
            </a:r>
            <a:r>
              <a:rPr lang="en-US" sz="2800" i="1" dirty="0">
                <a:latin typeface="Arial"/>
                <a:cs typeface="Arial"/>
              </a:rPr>
              <a:t>t</a:t>
            </a:r>
            <a:r>
              <a:rPr lang="en-US" sz="2800" i="1" spc="-15" dirty="0">
                <a:latin typeface="Arial"/>
                <a:cs typeface="Arial"/>
              </a:rPr>
              <a:t>h</a:t>
            </a:r>
            <a:r>
              <a:rPr lang="en-US" sz="2800" i="1" dirty="0">
                <a:latin typeface="Arial"/>
                <a:cs typeface="Arial"/>
              </a:rPr>
              <a:t>en</a:t>
            </a:r>
            <a:r>
              <a:rPr lang="en-US" sz="2800" i="1" spc="-10" dirty="0">
                <a:latin typeface="Arial"/>
                <a:cs typeface="Arial"/>
              </a:rPr>
              <a:t>t</a:t>
            </a:r>
            <a:r>
              <a:rPr lang="en-US" sz="2800" i="1" dirty="0">
                <a:latin typeface="Arial"/>
                <a:cs typeface="Arial"/>
              </a:rPr>
              <a:t>i</a:t>
            </a:r>
            <a:r>
              <a:rPr lang="en-US" sz="2800" i="1" spc="5" dirty="0">
                <a:latin typeface="Arial"/>
                <a:cs typeface="Arial"/>
              </a:rPr>
              <a:t>c</a:t>
            </a:r>
            <a:r>
              <a:rPr lang="en-US" sz="2800" i="1" dirty="0">
                <a:latin typeface="Arial"/>
                <a:cs typeface="Arial"/>
              </a:rPr>
              <a:t>a</a:t>
            </a:r>
            <a:r>
              <a:rPr lang="en-US" sz="2800" i="1" spc="-10" dirty="0">
                <a:latin typeface="Arial"/>
                <a:cs typeface="Arial"/>
              </a:rPr>
              <a:t>t</a:t>
            </a:r>
            <a:r>
              <a:rPr lang="en-US" sz="2800" i="1" spc="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.</a:t>
            </a:r>
          </a:p>
          <a:p>
            <a:pPr>
              <a:lnSpc>
                <a:spcPts val="1400"/>
              </a:lnSpc>
              <a:spcBef>
                <a:spcPts val="87"/>
              </a:spcBef>
            </a:pPr>
            <a:endParaRPr lang="en-US" sz="1200" dirty="0"/>
          </a:p>
          <a:p>
            <a:pPr marL="12700" marR="12700">
              <a:lnSpc>
                <a:spcPts val="3590"/>
              </a:lnSpc>
            </a:pPr>
            <a:r>
              <a:rPr lang="en-US" sz="2800" dirty="0">
                <a:latin typeface="Arial"/>
                <a:cs typeface="Arial"/>
              </a:rPr>
              <a:t>If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y</a:t>
            </a:r>
            <a:r>
              <a:rPr lang="en-US" sz="2800" dirty="0">
                <a:latin typeface="Arial"/>
                <a:cs typeface="Arial"/>
              </a:rPr>
              <a:t>ou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ed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know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w</a:t>
            </a:r>
            <a:r>
              <a:rPr lang="en-US" sz="2800" spc="-10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er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eo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has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 </a:t>
            </a:r>
            <a:r>
              <a:rPr lang="en-US" sz="2800" i="1" dirty="0">
                <a:latin typeface="Arial"/>
                <a:cs typeface="Arial"/>
              </a:rPr>
              <a:t>a</a:t>
            </a:r>
            <a:r>
              <a:rPr lang="en-US" sz="2800" i="1" spc="-15" dirty="0">
                <a:latin typeface="Arial"/>
                <a:cs typeface="Arial"/>
              </a:rPr>
              <a:t>u</a:t>
            </a:r>
            <a:r>
              <a:rPr lang="en-US" sz="2800" i="1" dirty="0">
                <a:latin typeface="Arial"/>
                <a:cs typeface="Arial"/>
              </a:rPr>
              <a:t>th</a:t>
            </a:r>
            <a:r>
              <a:rPr lang="en-US" sz="2800" i="1" spc="-15" dirty="0">
                <a:latin typeface="Arial"/>
                <a:cs typeface="Arial"/>
              </a:rPr>
              <a:t>o</a:t>
            </a:r>
            <a:r>
              <a:rPr lang="en-US" sz="2800" i="1" dirty="0">
                <a:latin typeface="Arial"/>
                <a:cs typeface="Arial"/>
              </a:rPr>
              <a:t>rity</a:t>
            </a:r>
            <a:r>
              <a:rPr lang="en-US" sz="2800" i="1" spc="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do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et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in</a:t>
            </a:r>
            <a:r>
              <a:rPr lang="en-US" sz="2800" spc="-15" dirty="0">
                <a:latin typeface="Arial"/>
                <a:cs typeface="Arial"/>
              </a:rPr>
              <a:t>g</a:t>
            </a:r>
            <a:r>
              <a:rPr lang="en-US" sz="2800" dirty="0">
                <a:latin typeface="Arial"/>
                <a:cs typeface="Arial"/>
              </a:rPr>
              <a:t>,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ey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be </a:t>
            </a:r>
            <a:r>
              <a:rPr lang="en-US" sz="2800" i="1" dirty="0">
                <a:latin typeface="Arial"/>
                <a:cs typeface="Arial"/>
              </a:rPr>
              <a:t>a</a:t>
            </a:r>
            <a:r>
              <a:rPr lang="en-US" sz="2800" i="1" spc="-15" dirty="0">
                <a:latin typeface="Arial"/>
                <a:cs typeface="Arial"/>
              </a:rPr>
              <a:t>u</a:t>
            </a:r>
            <a:r>
              <a:rPr lang="en-US" sz="2800" i="1" dirty="0">
                <a:latin typeface="Arial"/>
                <a:cs typeface="Arial"/>
              </a:rPr>
              <a:t>th</a:t>
            </a:r>
            <a:r>
              <a:rPr lang="en-US" sz="2800" i="1" spc="-15" dirty="0">
                <a:latin typeface="Arial"/>
                <a:cs typeface="Arial"/>
              </a:rPr>
              <a:t>o</a:t>
            </a:r>
            <a:r>
              <a:rPr lang="en-US" sz="2800" i="1" dirty="0">
                <a:latin typeface="Arial"/>
                <a:cs typeface="Arial"/>
              </a:rPr>
              <a:t>ri</a:t>
            </a:r>
            <a:r>
              <a:rPr lang="en-US" sz="2800" i="1" spc="5" dirty="0">
                <a:latin typeface="Arial"/>
                <a:cs typeface="Arial"/>
              </a:rPr>
              <a:t>z</a:t>
            </a:r>
            <a:r>
              <a:rPr lang="en-US" sz="2800" i="1" spc="-10" dirty="0">
                <a:latin typeface="Arial"/>
                <a:cs typeface="Arial"/>
              </a:rPr>
              <a:t>e</a:t>
            </a:r>
            <a:r>
              <a:rPr lang="en-US" sz="2800" i="1" dirty="0">
                <a:latin typeface="Arial"/>
                <a:cs typeface="Arial"/>
              </a:rPr>
              <a:t>d.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1741-A697-5E4E-8109-E293BFAD2217}" type="datetime1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3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spc="5" dirty="0">
                <a:latin typeface="Arial"/>
                <a:cs typeface="Arial"/>
              </a:rPr>
              <a:t>O</a:t>
            </a:r>
            <a:r>
              <a:rPr sz="4400" spc="0" dirty="0">
                <a:latin typeface="Arial"/>
                <a:cs typeface="Arial"/>
              </a:rPr>
              <a:t>n the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85" dirty="0">
                <a:latin typeface="Arial"/>
                <a:cs typeface="Arial"/>
              </a:rPr>
              <a:t>W</a:t>
            </a:r>
            <a:r>
              <a:rPr sz="4400" spc="-5" dirty="0">
                <a:latin typeface="Arial"/>
                <a:cs typeface="Arial"/>
              </a:rPr>
              <a:t>e</a:t>
            </a:r>
            <a:r>
              <a:rPr sz="4400" spc="0" dirty="0">
                <a:latin typeface="Arial"/>
                <a:cs typeface="Arial"/>
              </a:rPr>
              <a:t>b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authenticate to a system</a:t>
            </a:r>
          </a:p>
          <a:p>
            <a:pPr lvl="1"/>
            <a:r>
              <a:rPr lang="en-US" dirty="0"/>
              <a:t>Username &amp; Password are checked</a:t>
            </a:r>
          </a:p>
          <a:p>
            <a:pPr lvl="1"/>
            <a:r>
              <a:rPr lang="en-US" dirty="0"/>
              <a:t>User information stored in a session</a:t>
            </a:r>
          </a:p>
          <a:p>
            <a:r>
              <a:rPr lang="en-US" dirty="0"/>
              <a:t>Server checks for authorization to site or to perform specific tasks</a:t>
            </a:r>
          </a:p>
          <a:p>
            <a:pPr lvl="1"/>
            <a:r>
              <a:rPr lang="en-US" dirty="0"/>
              <a:t>Additional database queries/actions</a:t>
            </a:r>
          </a:p>
          <a:p>
            <a:r>
              <a:rPr lang="en-US" dirty="0"/>
              <a:t>Authorizations should not be cached in the session</a:t>
            </a:r>
          </a:p>
          <a:p>
            <a:pPr lvl="1"/>
            <a:r>
              <a:rPr lang="en-US" dirty="0"/>
              <a:t>What if we wanted to revoke a user’s access immediately?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FF3B-5783-5E4E-AF99-D86B198A022E}" type="datetime1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&lt;c</a:t>
            </a:r>
            <a:r>
              <a:rPr sz="4400" spc="-5" dirty="0">
                <a:latin typeface="Arial"/>
                <a:cs typeface="Arial"/>
              </a:rPr>
              <a:t>o</a:t>
            </a:r>
            <a:r>
              <a:rPr sz="4400" spc="0" dirty="0">
                <a:latin typeface="Arial"/>
                <a:cs typeface="Arial"/>
              </a:rPr>
              <a:t>de&gt;</a:t>
            </a:r>
            <a:br>
              <a:rPr lang="en-US" sz="4400" spc="0" dirty="0">
                <a:latin typeface="Arial"/>
                <a:cs typeface="Arial"/>
              </a:rPr>
            </a:br>
            <a:r>
              <a:rPr lang="en-US" sz="4400" dirty="0">
                <a:latin typeface="Arial"/>
                <a:cs typeface="Arial"/>
              </a:rPr>
              <a:t>login_insecure.php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072" marR="12700" indent="-514350">
              <a:lnSpc>
                <a:spcPts val="3590"/>
              </a:lnSpc>
              <a:buFont typeface="+mj-lt"/>
              <a:buAutoNum type="arabicPeriod"/>
            </a:pP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ea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u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rs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b</a:t>
            </a:r>
            <a:r>
              <a:rPr lang="en-US" sz="2800" spc="-15" dirty="0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at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es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u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r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e a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</a:t>
            </a:r>
            <a:r>
              <a:rPr lang="en-US" sz="2800" spc="-15" dirty="0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ai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text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spc="5" dirty="0">
                <a:latin typeface="Arial"/>
                <a:cs typeface="Arial"/>
              </a:rPr>
              <a:t>ssw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rd,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nu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b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r of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test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users</a:t>
            </a:r>
          </a:p>
          <a:p>
            <a:pPr>
              <a:lnSpc>
                <a:spcPts val="1000"/>
              </a:lnSpc>
              <a:spcBef>
                <a:spcPts val="81"/>
              </a:spcBef>
            </a:pPr>
            <a:endParaRPr lang="en-US" sz="900" dirty="0"/>
          </a:p>
          <a:p>
            <a:pPr marL="142072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ea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w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PHP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pa</a:t>
            </a:r>
            <a:r>
              <a:rPr lang="en-US" sz="2800" spc="-15" dirty="0">
                <a:latin typeface="Arial"/>
                <a:cs typeface="Arial"/>
              </a:rPr>
              <a:t>g</a:t>
            </a:r>
            <a:r>
              <a:rPr lang="en-US" sz="2800" dirty="0">
                <a:latin typeface="Arial"/>
                <a:cs typeface="Arial"/>
              </a:rPr>
              <a:t>e</a:t>
            </a:r>
          </a:p>
          <a:p>
            <a:pPr marL="695162" marR="467359" lvl="2" algn="just">
              <a:lnSpc>
                <a:spcPts val="3110"/>
              </a:lnSpc>
            </a:pPr>
            <a:r>
              <a:rPr lang="en-US" dirty="0">
                <a:latin typeface="Arial"/>
                <a:cs typeface="Arial"/>
              </a:rPr>
              <a:t>If no u</a:t>
            </a:r>
            <a:r>
              <a:rPr lang="en-US" spc="5" dirty="0">
                <a:latin typeface="Arial"/>
                <a:cs typeface="Arial"/>
              </a:rPr>
              <a:t>s</a:t>
            </a:r>
            <a:r>
              <a:rPr lang="en-US" spc="-10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r</a:t>
            </a:r>
            <a:r>
              <a:rPr lang="en-US" spc="5" dirty="0">
                <a:latin typeface="Arial"/>
                <a:cs typeface="Arial"/>
              </a:rPr>
              <a:t> i</a:t>
            </a:r>
            <a:r>
              <a:rPr lang="en-US" dirty="0">
                <a:latin typeface="Arial"/>
                <a:cs typeface="Arial"/>
              </a:rPr>
              <a:t>s </a:t>
            </a:r>
            <a:r>
              <a:rPr lang="en-US" spc="-5" dirty="0">
                <a:latin typeface="Arial"/>
                <a:cs typeface="Arial"/>
              </a:rPr>
              <a:t>l</a:t>
            </a:r>
            <a:r>
              <a:rPr lang="en-US" dirty="0">
                <a:latin typeface="Arial"/>
                <a:cs typeface="Arial"/>
              </a:rPr>
              <a:t>ogged </a:t>
            </a:r>
            <a:r>
              <a:rPr lang="en-US" spc="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n, p</a:t>
            </a:r>
            <a:r>
              <a:rPr lang="en-US" spc="-5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5" dirty="0">
                <a:latin typeface="Arial"/>
                <a:cs typeface="Arial"/>
              </a:rPr>
              <a:t>s</a:t>
            </a:r>
            <a:r>
              <a:rPr lang="en-US" dirty="0">
                <a:latin typeface="Arial"/>
                <a:cs typeface="Arial"/>
              </a:rPr>
              <a:t>ent them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w</a:t>
            </a:r>
            <a:r>
              <a:rPr lang="en-US" spc="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th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</a:t>
            </a:r>
            <a:r>
              <a:rPr lang="en-US" spc="1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l</a:t>
            </a:r>
            <a:r>
              <a:rPr lang="en-US" dirty="0">
                <a:latin typeface="Arial"/>
                <a:cs typeface="Arial"/>
              </a:rPr>
              <a:t>og</a:t>
            </a:r>
            <a:r>
              <a:rPr lang="en-US" spc="-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n fo</a:t>
            </a:r>
            <a:r>
              <a:rPr lang="en-US" spc="5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m </a:t>
            </a:r>
            <a:r>
              <a:rPr lang="en-US" spc="-5" dirty="0">
                <a:latin typeface="Arial"/>
                <a:cs typeface="Arial"/>
              </a:rPr>
              <a:t>(</a:t>
            </a:r>
            <a:r>
              <a:rPr lang="en-US" dirty="0">
                <a:latin typeface="Arial"/>
                <a:cs typeface="Arial"/>
              </a:rPr>
              <a:t>for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the pass</a:t>
            </a:r>
            <a:r>
              <a:rPr lang="en-US" spc="-5" dirty="0">
                <a:latin typeface="Arial"/>
                <a:cs typeface="Arial"/>
              </a:rPr>
              <a:t>w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5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-10" dirty="0">
                <a:latin typeface="Arial"/>
                <a:cs typeface="Arial"/>
              </a:rPr>
              <a:t>'</a:t>
            </a:r>
            <a:r>
              <a:rPr lang="en-US" dirty="0">
                <a:latin typeface="Arial"/>
                <a:cs typeface="Arial"/>
              </a:rPr>
              <a:t>s </a:t>
            </a:r>
            <a:r>
              <a:rPr lang="en-US" spc="-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nput ele</a:t>
            </a:r>
            <a:r>
              <a:rPr lang="en-US" spc="-5" dirty="0">
                <a:latin typeface="Arial"/>
                <a:cs typeface="Arial"/>
              </a:rPr>
              <a:t>m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-10" dirty="0">
                <a:latin typeface="Arial"/>
                <a:cs typeface="Arial"/>
              </a:rPr>
              <a:t>n</a:t>
            </a:r>
            <a:r>
              <a:rPr lang="en-US" spc="5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, t</a:t>
            </a:r>
            <a:r>
              <a:rPr lang="en-US" spc="-10" dirty="0">
                <a:latin typeface="Arial"/>
                <a:cs typeface="Arial"/>
              </a:rPr>
              <a:t>h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type s</a:t>
            </a:r>
            <a:r>
              <a:rPr lang="en-US" spc="10" dirty="0">
                <a:latin typeface="Arial"/>
                <a:cs typeface="Arial"/>
              </a:rPr>
              <a:t>h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-10" dirty="0">
                <a:latin typeface="Arial"/>
                <a:cs typeface="Arial"/>
              </a:rPr>
              <a:t>u</a:t>
            </a:r>
            <a:r>
              <a:rPr lang="en-US" spc="5" dirty="0">
                <a:latin typeface="Arial"/>
                <a:cs typeface="Arial"/>
              </a:rPr>
              <a:t>l</a:t>
            </a:r>
            <a:r>
              <a:rPr lang="en-US" dirty="0">
                <a:latin typeface="Arial"/>
                <a:cs typeface="Arial"/>
              </a:rPr>
              <a:t>d be pas</a:t>
            </a:r>
            <a:r>
              <a:rPr lang="en-US" spc="5" dirty="0">
                <a:latin typeface="Arial"/>
                <a:cs typeface="Arial"/>
              </a:rPr>
              <a:t>s</a:t>
            </a:r>
            <a:r>
              <a:rPr lang="en-US" spc="-15" dirty="0">
                <a:latin typeface="Arial"/>
                <a:cs typeface="Arial"/>
              </a:rPr>
              <a:t>w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5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d)</a:t>
            </a:r>
          </a:p>
          <a:p>
            <a:pPr>
              <a:lnSpc>
                <a:spcPts val="1100"/>
              </a:lnSpc>
              <a:spcBef>
                <a:spcPts val="30"/>
              </a:spcBef>
            </a:pPr>
            <a:endParaRPr lang="en-US" sz="1100" dirty="0"/>
          </a:p>
          <a:p>
            <a:pPr marL="695162" marR="12700" lvl="2">
              <a:lnSpc>
                <a:spcPts val="3110"/>
              </a:lnSpc>
            </a:pPr>
            <a:r>
              <a:rPr lang="en-US" dirty="0">
                <a:latin typeface="Arial"/>
                <a:cs typeface="Arial"/>
              </a:rPr>
              <a:t>If a u</a:t>
            </a:r>
            <a:r>
              <a:rPr lang="en-US" spc="5" dirty="0">
                <a:latin typeface="Arial"/>
                <a:cs typeface="Arial"/>
              </a:rPr>
              <a:t>s</a:t>
            </a:r>
            <a:r>
              <a:rPr lang="en-US" dirty="0">
                <a:latin typeface="Arial"/>
                <a:cs typeface="Arial"/>
              </a:rPr>
              <a:t>er</a:t>
            </a:r>
            <a:r>
              <a:rPr lang="en-US" spc="-5" dirty="0">
                <a:latin typeface="Arial"/>
                <a:cs typeface="Arial"/>
              </a:rPr>
              <a:t> i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1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l</a:t>
            </a:r>
            <a:r>
              <a:rPr lang="en-US" dirty="0">
                <a:latin typeface="Arial"/>
                <a:cs typeface="Arial"/>
              </a:rPr>
              <a:t>ogged </a:t>
            </a:r>
            <a:r>
              <a:rPr lang="en-US" spc="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n, p</a:t>
            </a:r>
            <a:r>
              <a:rPr lang="en-US" spc="-5" dirty="0">
                <a:latin typeface="Arial"/>
                <a:cs typeface="Arial"/>
              </a:rPr>
              <a:t>r</a:t>
            </a:r>
            <a:r>
              <a:rPr lang="en-US" spc="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nt the</a:t>
            </a:r>
            <a:r>
              <a:rPr lang="en-US" spc="-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r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userna</a:t>
            </a:r>
            <a:r>
              <a:rPr lang="en-US" spc="-15" dirty="0">
                <a:latin typeface="Arial"/>
                <a:cs typeface="Arial"/>
              </a:rPr>
              <a:t>m</a:t>
            </a:r>
            <a:r>
              <a:rPr lang="en-US" spc="10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spc="-10" dirty="0">
                <a:latin typeface="Arial"/>
                <a:cs typeface="Arial"/>
              </a:rPr>
              <a:t>u</a:t>
            </a:r>
            <a:r>
              <a:rPr lang="en-US" spc="5" dirty="0">
                <a:latin typeface="Arial"/>
                <a:cs typeface="Arial"/>
              </a:rPr>
              <a:t>s</a:t>
            </a:r>
            <a:r>
              <a:rPr lang="en-US" dirty="0">
                <a:latin typeface="Arial"/>
                <a:cs typeface="Arial"/>
              </a:rPr>
              <a:t>er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5" dirty="0">
                <a:latin typeface="Arial"/>
                <a:cs typeface="Arial"/>
              </a:rPr>
              <a:t>I</a:t>
            </a:r>
            <a:r>
              <a:rPr lang="en-US" spc="-15" dirty="0">
                <a:latin typeface="Arial"/>
                <a:cs typeface="Arial"/>
              </a:rPr>
              <a:t>D</a:t>
            </a:r>
            <a:r>
              <a:rPr lang="en-US" dirty="0">
                <a:latin typeface="Arial"/>
                <a:cs typeface="Arial"/>
              </a:rPr>
              <a:t>, and a </a:t>
            </a:r>
            <a:r>
              <a:rPr lang="en-US" spc="5" dirty="0">
                <a:latin typeface="Arial"/>
                <a:cs typeface="Arial"/>
              </a:rPr>
              <a:t>l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-10" dirty="0">
                <a:latin typeface="Arial"/>
                <a:cs typeface="Arial"/>
              </a:rPr>
              <a:t>g</a:t>
            </a:r>
            <a:r>
              <a:rPr lang="en-US" spc="10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ut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spc="10" dirty="0">
                <a:latin typeface="Arial"/>
                <a:cs typeface="Arial"/>
              </a:rPr>
              <a:t>b</a:t>
            </a:r>
            <a:r>
              <a:rPr lang="en-US" dirty="0">
                <a:latin typeface="Arial"/>
                <a:cs typeface="Arial"/>
              </a:rPr>
              <a:t>u</a:t>
            </a:r>
            <a:r>
              <a:rPr lang="en-US" spc="-10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10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10" dirty="0">
                <a:latin typeface="Arial"/>
                <a:cs typeface="Arial"/>
              </a:rPr>
              <a:t>h</a:t>
            </a:r>
            <a:r>
              <a:rPr lang="en-US" dirty="0">
                <a:latin typeface="Arial"/>
                <a:cs typeface="Arial"/>
              </a:rPr>
              <a:t>at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spc="10" dirty="0">
                <a:latin typeface="Arial"/>
                <a:cs typeface="Arial"/>
              </a:rPr>
              <a:t>d</a:t>
            </a:r>
            <a:r>
              <a:rPr lang="en-US" dirty="0">
                <a:latin typeface="Arial"/>
                <a:cs typeface="Arial"/>
              </a:rPr>
              <a:t>est</a:t>
            </a:r>
            <a:r>
              <a:rPr lang="en-US" spc="5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oys their </a:t>
            </a:r>
            <a:r>
              <a:rPr lang="en-US" spc="5" dirty="0">
                <a:latin typeface="Arial"/>
                <a:cs typeface="Arial"/>
              </a:rPr>
              <a:t>s</a:t>
            </a:r>
            <a:r>
              <a:rPr lang="en-US" dirty="0">
                <a:latin typeface="Arial"/>
                <a:cs typeface="Arial"/>
              </a:rPr>
              <a:t>ession</a:t>
            </a:r>
          </a:p>
          <a:p>
            <a:pPr marL="12700">
              <a:lnSpc>
                <a:spcPct val="100000"/>
              </a:lnSpc>
            </a:pP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D111-73D6-FE47-ACA4-1AA1D447EB19}" type="datetime1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7386</TotalTime>
  <Words>1708</Words>
  <Application>Microsoft Macintosh PowerPoint</Application>
  <PresentationFormat>Custom</PresentationFormat>
  <Paragraphs>335</Paragraphs>
  <Slides>37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Adobe Caslon Pro</vt:lpstr>
      <vt:lpstr>Arial</vt:lpstr>
      <vt:lpstr>Calibri</vt:lpstr>
      <vt:lpstr>News Gothic MT</vt:lpstr>
      <vt:lpstr>Wingdings</vt:lpstr>
      <vt:lpstr>Wingdings 2</vt:lpstr>
      <vt:lpstr>Breeze</vt:lpstr>
      <vt:lpstr>Authentication &amp; Authorization</vt:lpstr>
      <vt:lpstr>Authentication</vt:lpstr>
      <vt:lpstr>Examples</vt:lpstr>
      <vt:lpstr>Authorization</vt:lpstr>
      <vt:lpstr>Examples</vt:lpstr>
      <vt:lpstr>Authentication vs Authorization</vt:lpstr>
      <vt:lpstr>Authentication vs Authorization</vt:lpstr>
      <vt:lpstr>On the Web</vt:lpstr>
      <vt:lpstr>&lt;code&gt; login_insecure.php</vt:lpstr>
      <vt:lpstr>PowerPoint Presentation</vt:lpstr>
      <vt:lpstr>&lt;note&gt; some practical issues</vt:lpstr>
      <vt:lpstr>Better Password Storage</vt:lpstr>
      <vt:lpstr>Better Password Storage</vt:lpstr>
      <vt:lpstr>Better Password Storage</vt:lpstr>
      <vt:lpstr>Rainbow Tables</vt:lpstr>
      <vt:lpstr>Password Salting</vt:lpstr>
      <vt:lpstr>Password Salting</vt:lpstr>
      <vt:lpstr>Brute Force?</vt:lpstr>
      <vt:lpstr>&lt;aside&gt;  HTTPS</vt:lpstr>
      <vt:lpstr>&lt;code&gt; register.php login_secure.php</vt:lpstr>
      <vt:lpstr>PowerPoint Presentation</vt:lpstr>
      <vt:lpstr>PowerPoint Presentation</vt:lpstr>
      <vt:lpstr>&lt;/authentication&gt; Authorization</vt:lpstr>
      <vt:lpstr>Permission-based Authorization</vt:lpstr>
      <vt:lpstr>Permission-based Authorization implementation</vt:lpstr>
      <vt:lpstr>Permission-based Authorization</vt:lpstr>
      <vt:lpstr>Role-based Authorization</vt:lpstr>
      <vt:lpstr>Role-based Authorization Example</vt:lpstr>
      <vt:lpstr>Role-based Authorization implementation</vt:lpstr>
      <vt:lpstr>Role-based Authorization</vt:lpstr>
      <vt:lpstr>Combining Roles and Permissions</vt:lpstr>
      <vt:lpstr>Combining Roles and Permissions </vt:lpstr>
      <vt:lpstr>Combining Roles and Permissions</vt:lpstr>
      <vt:lpstr>Combining Roles and Permissions</vt:lpstr>
      <vt:lpstr>&lt;aside&gt; Object Authority</vt:lpstr>
      <vt:lpstr>&lt;code&gt; login_secure_auth.php register_auth.php</vt:lpstr>
      <vt:lpstr>&lt;/class&gt;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 &amp; Authorization</dc:title>
  <cp:lastModifiedBy>Munasinghe, Thilanka</cp:lastModifiedBy>
  <cp:revision>111</cp:revision>
  <dcterms:created xsi:type="dcterms:W3CDTF">2013-10-04T12:05:45Z</dcterms:created>
  <dcterms:modified xsi:type="dcterms:W3CDTF">2018-11-27T16:55:28Z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2012-04-03T00:00:00Z</vt:filetime>
  </property>
  <property fmtid="{D5CDD505-2E9C-101B-9397-08002B2CF9AE}" pid="3" name="LastSaved">
    <vt:filetime>2013-10-04T00:00:00Z</vt:filetime>
  </property>
</Properties>
</file>