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0" r:id="rId3"/>
    <p:sldId id="257" r:id="rId4"/>
    <p:sldId id="303" r:id="rId5"/>
    <p:sldId id="304" r:id="rId6"/>
    <p:sldId id="305" r:id="rId7"/>
    <p:sldId id="306" r:id="rId8"/>
    <p:sldId id="309" r:id="rId9"/>
    <p:sldId id="308" r:id="rId10"/>
    <p:sldId id="307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58" r:id="rId21"/>
    <p:sldId id="259" r:id="rId22"/>
    <p:sldId id="320" r:id="rId23"/>
    <p:sldId id="321" r:id="rId24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3"/>
  </p:normalViewPr>
  <p:slideViewPr>
    <p:cSldViewPr>
      <p:cViewPr varScale="1">
        <p:scale>
          <a:sx n="109" d="100"/>
          <a:sy n="109" d="100"/>
        </p:scale>
        <p:origin x="14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0705-0A56-C04A-90DB-D204AA089805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6763-F29F-AD4B-8D9C-64802F4E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7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61D0-9E46-1D43-959B-946204FA3F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E8761-0733-8447-B4E9-FF9F59E1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1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postgresapp.com</a:t>
            </a:r>
            <a:r>
              <a:rPr lang="en-US" dirty="0"/>
              <a:t>/documentation/</a:t>
            </a:r>
            <a:r>
              <a:rPr lang="en-US" dirty="0" err="1"/>
              <a:t>gui-tools.html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E8761-0733-8447-B4E9-FF9F59E172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postgresapp.com</a:t>
            </a:r>
            <a:r>
              <a:rPr lang="en-US" dirty="0"/>
              <a:t>/documentation/</a:t>
            </a:r>
            <a:r>
              <a:rPr lang="en-US" dirty="0" err="1"/>
              <a:t>gui-tools.html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E8761-0733-8447-B4E9-FF9F59E172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postgresapp.com</a:t>
            </a:r>
            <a:r>
              <a:rPr lang="en-US" dirty="0"/>
              <a:t>/documentation/</a:t>
            </a:r>
            <a:r>
              <a:rPr lang="en-US" dirty="0" err="1"/>
              <a:t>gui-tools.html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E8761-0733-8447-B4E9-FF9F59E172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0695-7A22-0C48-AB1E-2410F2F549AB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5CBD-E0AF-D946-BF9C-36D98549BCF8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B491-782A-F444-8982-8DD2013B6265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818-1480-7749-978A-07587E98556D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9F64-040D-5441-8AFC-65BEC4823BA1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EF08-B2C8-A34D-9AB1-040BDFBC8655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5C48-BBD9-044A-93F7-D10C4D57A8BE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BC06-8291-1044-8D6E-9F81E83F94AD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F0F5-64C4-8E46-BE97-B880358A3247}" type="datetime1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E140-D41C-8149-863C-DAE95AB05755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BBAA-21DB-D34B-9CA7-584127900182}" type="datetime1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50A1-3998-9E4B-B457-4DE46939DFEE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2A136A98-7201-9B45-9AF1-C3EE9B2315E2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r>
              <a:rPr lang="en-US"/>
              <a:t>Web Sys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/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b="1" dirty="0"/>
              <a:t>PostgreSQL </a:t>
            </a:r>
            <a:endParaRPr lang="en-US" sz="4400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4D02-F2DA-954F-9C24-9B01F9F106B5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Object-relational DBMS </a:t>
            </a:r>
            <a:br>
              <a:rPr lang="en-US" dirty="0"/>
            </a:b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model is hybrid of relational model and </a:t>
            </a:r>
            <a:r>
              <a:rPr lang="en-US" b="1" dirty="0"/>
              <a:t>object-oriented model 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A3067-D26B-8049-B592-78CCAA4C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72" y="3123222"/>
            <a:ext cx="5054600" cy="35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0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4000" dirty="0"/>
              <a:t>Why Object-relational ?</a:t>
            </a:r>
            <a:br>
              <a:rPr lang="en-US" sz="4000" dirty="0"/>
            </a:b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Database: </a:t>
            </a:r>
          </a:p>
          <a:p>
            <a:pPr marL="0" indent="0">
              <a:buNone/>
            </a:pPr>
            <a:r>
              <a:rPr lang="en-US" dirty="0"/>
              <a:t>	- Mathematical relation allows set theory 		   techniques in data analysis</a:t>
            </a:r>
            <a:r>
              <a:rPr lang="en-US" sz="2800" dirty="0"/>
              <a:t>  </a:t>
            </a:r>
            <a:endParaRPr lang="en-US" dirty="0"/>
          </a:p>
          <a:p>
            <a:r>
              <a:rPr lang="en-US" sz="2800" dirty="0"/>
              <a:t>Object-oriented Database: Allows sets, lists, user-defined datatypes and nested objects </a:t>
            </a:r>
          </a:p>
          <a:p>
            <a:r>
              <a:rPr lang="en-US" sz="2800" dirty="0"/>
              <a:t>ORDBMS bridge the gap </a:t>
            </a:r>
            <a:endParaRPr lang="en-US" dirty="0"/>
          </a:p>
          <a:p>
            <a:pPr marL="384978" lvl="1" indent="0">
              <a:buNone/>
            </a:pPr>
            <a:r>
              <a:rPr lang="en-US" dirty="0"/>
              <a:t>It can handle complex data, nested objects, type inheritance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1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4000" dirty="0"/>
              <a:t>PostgreSQL: Type Inheritance</a:t>
            </a:r>
            <a:br>
              <a:rPr lang="en-US" sz="4000" dirty="0"/>
            </a:b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Tables can inherit from parent tables </a:t>
            </a:r>
          </a:p>
          <a:p>
            <a:r>
              <a:rPr lang="en-US" dirty="0"/>
              <a:t>Data in child tables will appear as if they exist in parent tables </a:t>
            </a:r>
          </a:p>
          <a:p>
            <a:r>
              <a:rPr lang="en-US" dirty="0"/>
              <a:t>Can be used for data partitioning</a:t>
            </a:r>
          </a:p>
          <a:p>
            <a:pPr marL="0" indent="0">
              <a:buNone/>
            </a:pPr>
            <a:r>
              <a:rPr lang="en-US" dirty="0"/>
              <a:t>	- e.g. Separate tables for monthly sales data</a:t>
            </a:r>
          </a:p>
          <a:p>
            <a:pPr marL="0" indent="0">
              <a:buNone/>
            </a:pPr>
            <a:r>
              <a:rPr lang="en-US" dirty="0"/>
              <a:t>	- Easier maintenance </a:t>
            </a:r>
          </a:p>
          <a:p>
            <a:pPr marL="0" indent="0">
              <a:buNone/>
            </a:pPr>
            <a:r>
              <a:rPr lang="en-US" dirty="0"/>
              <a:t>	- Smaller tables with smaller indexes mean faster searches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4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3200" dirty="0"/>
              <a:t>PostgreSQL:</a:t>
            </a:r>
            <a:r>
              <a:rPr lang="en-US" sz="4400" dirty="0"/>
              <a:t> </a:t>
            </a:r>
            <a:r>
              <a:rPr lang="en-US" sz="4000" dirty="0"/>
              <a:t>Supported Datatypes </a:t>
            </a:r>
            <a:br>
              <a:rPr lang="en-US" sz="4000" dirty="0"/>
            </a:b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 </a:t>
            </a:r>
            <a:r>
              <a:rPr lang="en-US" sz="9600" dirty="0"/>
              <a:t>Native datatypes: </a:t>
            </a:r>
          </a:p>
          <a:p>
            <a:pPr marL="384978" lvl="1" indent="0">
              <a:buNone/>
            </a:pPr>
            <a:r>
              <a:rPr lang="en-US" sz="8000" dirty="0"/>
              <a:t>- Boolean, Character, Binary, Date/Time, </a:t>
            </a:r>
            <a:r>
              <a:rPr lang="en-US" sz="8000" dirty="0" err="1"/>
              <a:t>bigint</a:t>
            </a:r>
            <a:r>
              <a:rPr lang="en-US" sz="8000" dirty="0"/>
              <a:t>, integer, double precision, XML, JSON, IPv4, IPv6 addresses, MAC addresses </a:t>
            </a:r>
          </a:p>
          <a:p>
            <a:pPr lvl="1"/>
            <a:endParaRPr lang="en-US" sz="8000" dirty="0"/>
          </a:p>
          <a:p>
            <a:r>
              <a:rPr lang="en-US" sz="9600" dirty="0"/>
              <a:t> User-defined datatypes: </a:t>
            </a:r>
          </a:p>
          <a:p>
            <a:r>
              <a:rPr lang="en-US" sz="9600" dirty="0"/>
              <a:t>– Complex objects, domains, ranges, geometric types such as points, </a:t>
            </a:r>
            <a:r>
              <a:rPr lang="en-US" sz="9600" dirty="0" err="1"/>
              <a:t>lineStrings</a:t>
            </a:r>
            <a:r>
              <a:rPr lang="en-US" sz="9600" dirty="0"/>
              <a:t>, Polygons </a:t>
            </a:r>
          </a:p>
          <a:p>
            <a:endParaRPr lang="en-US" sz="9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6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3200" dirty="0"/>
              <a:t>PostgreSQL:</a:t>
            </a:r>
            <a:r>
              <a:rPr lang="en-US" sz="4400" dirty="0"/>
              <a:t> </a:t>
            </a:r>
            <a:r>
              <a:rPr lang="en-US" sz="4000" dirty="0"/>
              <a:t>Extensibility</a:t>
            </a:r>
            <a:r>
              <a:rPr lang="en-US" dirty="0"/>
              <a:t>  </a:t>
            </a:r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Open-source with permissive free-software license</a:t>
            </a:r>
          </a:p>
          <a:p>
            <a:r>
              <a:rPr lang="en-US" dirty="0"/>
              <a:t>Programming interfaces for C/C++, Java, .NET, Perl, Python, ODBC,... </a:t>
            </a:r>
          </a:p>
          <a:p>
            <a:r>
              <a:rPr lang="en-US" dirty="0"/>
              <a:t>Stored procedures can be written in over a dozen languages and loaded as libraries </a:t>
            </a:r>
          </a:p>
          <a:p>
            <a:r>
              <a:rPr lang="en-US" dirty="0"/>
              <a:t>Many third-party tools for designing and managing the system </a:t>
            </a:r>
            <a:endParaRPr lang="en-US" sz="9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6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3200" dirty="0"/>
              <a:t>PostgreSQL:</a:t>
            </a:r>
            <a:r>
              <a:rPr lang="en-US" sz="4400" dirty="0"/>
              <a:t> Community </a:t>
            </a:r>
            <a:r>
              <a:rPr lang="en-US" dirty="0"/>
              <a:t>  </a:t>
            </a:r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PostgreSQL Global Development Group </a:t>
            </a:r>
          </a:p>
          <a:p>
            <a:r>
              <a:rPr lang="en-US" dirty="0"/>
              <a:t>Diverse group of companies and individual contributors </a:t>
            </a:r>
          </a:p>
          <a:p>
            <a:r>
              <a:rPr lang="en-US" dirty="0"/>
              <a:t>Active community including mailing lists and IRC</a:t>
            </a:r>
          </a:p>
          <a:p>
            <a:r>
              <a:rPr lang="en-US" dirty="0"/>
              <a:t>Commercial support options also available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2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When to use PostgreSQL </a:t>
            </a:r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Where standards and compliance to SQL are expected </a:t>
            </a:r>
          </a:p>
          <a:p>
            <a:r>
              <a:rPr lang="en-US" dirty="0"/>
              <a:t>If data integrity and reliability are the top priority</a:t>
            </a:r>
          </a:p>
          <a:p>
            <a:r>
              <a:rPr lang="en-US" dirty="0"/>
              <a:t>When complex, custom procedures are needed </a:t>
            </a:r>
          </a:p>
          <a:p>
            <a:r>
              <a:rPr lang="en-US" dirty="0"/>
              <a:t>Where complex database designs are required</a:t>
            </a:r>
          </a:p>
          <a:p>
            <a:r>
              <a:rPr lang="en-US" dirty="0"/>
              <a:t>If an enterprise class DBMS is needed with low costs 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8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4800" dirty="0"/>
              <a:t>When NOT to use PostgreSQL </a:t>
            </a:r>
            <a:endParaRPr lang="en-US" sz="4800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systems with a simple structure </a:t>
            </a:r>
          </a:p>
          <a:p>
            <a:r>
              <a:rPr lang="en-US" dirty="0"/>
              <a:t> Where </a:t>
            </a:r>
            <a:r>
              <a:rPr lang="en-US" i="1" dirty="0"/>
              <a:t>read </a:t>
            </a:r>
            <a:r>
              <a:rPr lang="en-US" dirty="0"/>
              <a:t>performance is the top requirement </a:t>
            </a:r>
          </a:p>
          <a:p>
            <a:r>
              <a:rPr lang="en-US" dirty="0"/>
              <a:t>Where database and system administration experience may be lacking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9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4800" dirty="0"/>
              <a:t>PHP and PostgreSQL </a:t>
            </a:r>
            <a:endParaRPr lang="en-US" sz="4800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PHP includes an API for connecting to, and manipulating data in a PostgreSQL database </a:t>
            </a:r>
          </a:p>
          <a:p>
            <a:r>
              <a:rPr lang="en-US" dirty="0"/>
              <a:t>PostgreSQL 6.5 or later </a:t>
            </a:r>
          </a:p>
          <a:p>
            <a:r>
              <a:rPr lang="en-US" dirty="0"/>
              <a:t>Connecting to DB:</a:t>
            </a:r>
          </a:p>
          <a:p>
            <a:pPr marL="384978" lvl="1" indent="0">
              <a:buNone/>
            </a:pPr>
            <a:r>
              <a:rPr lang="en-US" dirty="0"/>
              <a:t>	- </a:t>
            </a:r>
            <a:r>
              <a:rPr lang="en-US" dirty="0" err="1"/>
              <a:t>pg_connect</a:t>
            </a:r>
            <a:r>
              <a:rPr lang="en-US" dirty="0"/>
              <a:t>, </a:t>
            </a:r>
            <a:r>
              <a:rPr lang="en-US" dirty="0" err="1"/>
              <a:t>pg_close</a:t>
            </a:r>
            <a:r>
              <a:rPr lang="en-US" dirty="0"/>
              <a:t> </a:t>
            </a:r>
          </a:p>
          <a:p>
            <a:r>
              <a:rPr lang="en-US" dirty="0"/>
              <a:t> Where </a:t>
            </a:r>
            <a:r>
              <a:rPr lang="en-US" i="1" dirty="0"/>
              <a:t>read </a:t>
            </a:r>
            <a:r>
              <a:rPr lang="en-US" dirty="0"/>
              <a:t>performance is the top requirement </a:t>
            </a:r>
          </a:p>
          <a:p>
            <a:r>
              <a:rPr lang="en-US" dirty="0"/>
              <a:t>Manipulating data :</a:t>
            </a:r>
          </a:p>
          <a:p>
            <a:pPr marL="384978" lvl="1" indent="0">
              <a:buNone/>
            </a:pPr>
            <a:r>
              <a:rPr lang="en-US" dirty="0"/>
              <a:t>	- </a:t>
            </a:r>
            <a:r>
              <a:rPr lang="en-US" dirty="0" err="1"/>
              <a:t>pg_query</a:t>
            </a:r>
            <a:r>
              <a:rPr lang="en-US" dirty="0"/>
              <a:t>, </a:t>
            </a:r>
            <a:r>
              <a:rPr lang="en-US" dirty="0" err="1"/>
              <a:t>pg_update</a:t>
            </a:r>
            <a:r>
              <a:rPr lang="en-US" dirty="0"/>
              <a:t> </a:t>
            </a:r>
          </a:p>
          <a:p>
            <a:r>
              <a:rPr lang="en-US" dirty="0"/>
              <a:t>Prepared Statements: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pg_prepare</a:t>
            </a:r>
            <a:r>
              <a:rPr lang="en-US" dirty="0"/>
              <a:t>, </a:t>
            </a:r>
            <a:r>
              <a:rPr lang="en-US" dirty="0" err="1"/>
              <a:t>pg_execute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4800" dirty="0"/>
              <a:t>PHP and PostgreSQL </a:t>
            </a:r>
            <a:endParaRPr lang="en-US" sz="4800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3518B-D2D6-064F-ABBD-FCBF5221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PHP also includes PDO_PGSQL which implements PDO to enable access to </a:t>
            </a:r>
            <a:r>
              <a:rPr lang="en-US" dirty="0" err="1"/>
              <a:t>PostgresQL</a:t>
            </a:r>
            <a:r>
              <a:rPr lang="en-US" dirty="0"/>
              <a:t> </a:t>
            </a:r>
          </a:p>
          <a:p>
            <a:r>
              <a:rPr lang="en-US" dirty="0"/>
              <a:t>Functions </a:t>
            </a:r>
          </a:p>
          <a:p>
            <a:pPr lvl="1"/>
            <a:r>
              <a:rPr lang="en-US" dirty="0"/>
              <a:t>PDO_PGSQL DSN – Connecting to database </a:t>
            </a:r>
          </a:p>
          <a:p>
            <a:pPr lvl="1"/>
            <a:r>
              <a:rPr lang="en-US" dirty="0"/>
              <a:t>PDO::</a:t>
            </a:r>
            <a:r>
              <a:rPr lang="en-US" dirty="0" err="1"/>
              <a:t>pgsqlCopyToArray</a:t>
            </a:r>
            <a:r>
              <a:rPr lang="en-US" dirty="0"/>
              <a:t> – Copying data from </a:t>
            </a:r>
            <a:r>
              <a:rPr lang="en-US" dirty="0" err="1"/>
              <a:t>db</a:t>
            </a:r>
            <a:r>
              <a:rPr lang="en-US" dirty="0"/>
              <a:t> to PHP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b="1" dirty="0"/>
              <a:t>PostgreSQL </a:t>
            </a:r>
            <a:endParaRPr lang="en-US" sz="4400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4D02-F2DA-954F-9C24-9B01F9F106B5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96FEC-3053-0C48-942C-DD4CF2BFD381}"/>
              </a:ext>
            </a:extLst>
          </p:cNvPr>
          <p:cNvSpPr/>
          <p:nvPr/>
        </p:nvSpPr>
        <p:spPr>
          <a:xfrm>
            <a:off x="774699" y="1797050"/>
            <a:ext cx="79349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MT"/>
              </a:rPr>
              <a:t>Evolved from project Ingres at UC, Berkeley 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MT"/>
              </a:rPr>
              <a:t>Originally titled Postgres 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MT"/>
              </a:rPr>
              <a:t>Renamed PostgreSQL in '96 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MT"/>
              </a:rPr>
              <a:t>Developed by PostgreSQL Global Development Group 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</a:rPr>
              <a:t>Free and open-source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055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"/>
                <a:cs typeface="Arial"/>
              </a:rPr>
              <a:t>GUI support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>
              <a:lnSpc>
                <a:spcPct val="130500"/>
              </a:lnSpc>
            </a:pPr>
            <a:r>
              <a:rPr lang="en-US" sz="2800" spc="5" dirty="0">
                <a:latin typeface="Arial"/>
                <a:cs typeface="Arial"/>
              </a:rPr>
              <a:t>There are multiple Graphical User Interfaces supports for both Windows and Mac  operating systems.</a:t>
            </a:r>
          </a:p>
          <a:p>
            <a:pPr marL="12700" marR="12700">
              <a:lnSpc>
                <a:spcPct val="130500"/>
              </a:lnSpc>
            </a:pPr>
            <a:r>
              <a:rPr lang="en-US" sz="2800" spc="5" dirty="0">
                <a:latin typeface="Arial"/>
                <a:cs typeface="Arial"/>
              </a:rPr>
              <a:t>GUI: </a:t>
            </a:r>
          </a:p>
          <a:p>
            <a:pPr marL="0" marR="12700" indent="0">
              <a:lnSpc>
                <a:spcPct val="130500"/>
              </a:lnSpc>
              <a:buNone/>
            </a:pPr>
            <a:r>
              <a:rPr lang="en-US" sz="2400" dirty="0">
                <a:latin typeface="Arial"/>
                <a:cs typeface="Arial"/>
              </a:rPr>
              <a:t>	https://</a:t>
            </a:r>
            <a:r>
              <a:rPr lang="en-US" sz="2400" dirty="0" err="1">
                <a:latin typeface="Arial"/>
                <a:cs typeface="Arial"/>
              </a:rPr>
              <a:t>postgresapp.com</a:t>
            </a:r>
            <a:r>
              <a:rPr lang="en-US" sz="2400" dirty="0">
                <a:latin typeface="Arial"/>
                <a:cs typeface="Arial"/>
              </a:rPr>
              <a:t>/documentation/</a:t>
            </a:r>
            <a:r>
              <a:rPr lang="en-US" sz="2400" dirty="0" err="1">
                <a:latin typeface="Arial"/>
                <a:cs typeface="Arial"/>
              </a:rPr>
              <a:t>gui-tools.html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8894-1FFF-054A-96ED-FE7F7C3C9D97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3C56-C4DC-4046-9662-3B660A4EFED9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5300" y="6954986"/>
            <a:ext cx="5338482" cy="402314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postgresapp.com</a:t>
            </a:r>
            <a:r>
              <a:rPr lang="en-US" dirty="0"/>
              <a:t>/documentation/</a:t>
            </a:r>
            <a:r>
              <a:rPr lang="en-US" dirty="0" err="1"/>
              <a:t>gui-tools.html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F519F-A342-9848-AFBD-4C6AD768D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14207"/>
            <a:ext cx="6871466" cy="65358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3C56-C4DC-4046-9662-3B660A4EFED9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5300" y="6954986"/>
            <a:ext cx="5338482" cy="402314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postgresapp.com</a:t>
            </a:r>
            <a:r>
              <a:rPr lang="en-US" dirty="0"/>
              <a:t>/documentation/</a:t>
            </a:r>
            <a:r>
              <a:rPr lang="en-US" dirty="0" err="1"/>
              <a:t>gui-tools.html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5BB3B-5FAF-994E-A789-55ADBAF5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5" y="958850"/>
            <a:ext cx="9476795" cy="60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4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3C56-C4DC-4046-9662-3B660A4EFED9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5300" y="6954986"/>
            <a:ext cx="5338482" cy="402314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postgresapp.com</a:t>
            </a:r>
            <a:r>
              <a:rPr lang="en-US" dirty="0"/>
              <a:t>/documentation/</a:t>
            </a:r>
            <a:r>
              <a:rPr lang="en-US" dirty="0" err="1"/>
              <a:t>gui-tools.html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CC1935-EA17-9B41-A9C1-91CBA34CE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6" y="1035049"/>
            <a:ext cx="9359413" cy="59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err="1">
                <a:latin typeface="Arial"/>
                <a:cs typeface="Arial"/>
              </a:rPr>
              <a:t>PostgresSQL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An organized collection of data </a:t>
            </a:r>
          </a:p>
          <a:p>
            <a:r>
              <a:rPr lang="en-US" dirty="0"/>
              <a:t>Has a database model </a:t>
            </a:r>
          </a:p>
          <a:p>
            <a:r>
              <a:rPr lang="en-US" dirty="0"/>
              <a:t>Is managed by a Database Management System 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err="1">
                <a:latin typeface="Arial"/>
                <a:cs typeface="Arial"/>
              </a:rPr>
              <a:t>PostgresSQL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Management System </a:t>
            </a:r>
          </a:p>
          <a:p>
            <a:r>
              <a:rPr lang="en-US" dirty="0"/>
              <a:t>●  Application that manages the creation, querying, update, and administration of databases </a:t>
            </a:r>
          </a:p>
          <a:p>
            <a:r>
              <a:rPr lang="en-US" dirty="0"/>
              <a:t>●  Supports particular logical and physical data models </a:t>
            </a:r>
          </a:p>
          <a:p>
            <a:r>
              <a:rPr lang="en-US" dirty="0"/>
              <a:t>●  Allows users to create/manipulate data/information while taking care of the underlying data structures 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A50A-8330-7441-B2E7-0C0BAA84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EC22EF-B1F6-A540-8266-9FB1278B3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9" y="654050"/>
            <a:ext cx="8569619" cy="60467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593F7-2CD3-DE46-AD6A-3D39CACF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9F64-040D-5441-8AFC-65BEC4823BA1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CB65-4922-4649-8CE1-144BA4FE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0BFC1-2F68-7846-BC6D-0D3F79DE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37-BF56-1947-8C00-6744D5EC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85FAB2-7817-B942-AEAB-0FDECDB08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1" y="855096"/>
            <a:ext cx="8475835" cy="57533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3000-5434-5648-B97C-1380028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9F64-040D-5441-8AFC-65BEC4823BA1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AB12-1232-8B4E-B418-46EBB827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78FA-722A-A840-A91C-E83AFDAD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Structured Query Language 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>
                <a:latin typeface="Arial"/>
                <a:cs typeface="Arial"/>
              </a:rPr>
              <a:t>SQL)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6D2E83-20FC-0842-8C7D-6F4B77690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2003109"/>
            <a:ext cx="8867775" cy="430593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C2F1-CE34-EA4E-805C-2C926EC1D71E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7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FB73-E350-D647-B3DE-39749079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5ACEA5-FD1E-1D42-B56F-CEF364A19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20" y="1763713"/>
            <a:ext cx="7773984" cy="4784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5E75-14A1-0841-98D5-49132FC0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9F64-040D-5441-8AFC-65BEC4823BA1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3F59-5B8E-9F4E-8EFF-00BBD583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899E-6B45-C348-8A3F-8A83DCD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F80E-ABD7-C34A-BB26-405B0F6E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2EBE6D-7E7D-9942-A8A6-E4DEEE4DF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" y="2156997"/>
            <a:ext cx="8563884" cy="4784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54EB-2DD5-4744-98CB-13255D2F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9F64-040D-5441-8AFC-65BEC4823BA1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52AE-5B13-0B46-8B4D-2A4D8169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C53B-0CB4-5840-A840-B452775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7489</TotalTime>
  <Words>563</Words>
  <Application>Microsoft Macintosh PowerPoint</Application>
  <PresentationFormat>Custom</PresentationFormat>
  <Paragraphs>194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ArialMT</vt:lpstr>
      <vt:lpstr>Calibri</vt:lpstr>
      <vt:lpstr>News Gothic MT</vt:lpstr>
      <vt:lpstr>Wingdings 2</vt:lpstr>
      <vt:lpstr>Breeze</vt:lpstr>
      <vt:lpstr>PostgreSQL </vt:lpstr>
      <vt:lpstr>PostgreSQL </vt:lpstr>
      <vt:lpstr>PostgresSQL</vt:lpstr>
      <vt:lpstr>PostgresSQL</vt:lpstr>
      <vt:lpstr>PowerPoint Presentation</vt:lpstr>
      <vt:lpstr>PowerPoint Presentation</vt:lpstr>
      <vt:lpstr>Structured Query Language  (SQL)</vt:lpstr>
      <vt:lpstr>PowerPoint Presentation</vt:lpstr>
      <vt:lpstr>PowerPoint Presentation</vt:lpstr>
      <vt:lpstr>Object-relational DBMS   </vt:lpstr>
      <vt:lpstr>Why Object-relational ?  </vt:lpstr>
      <vt:lpstr>PostgreSQL: Type Inheritance  </vt:lpstr>
      <vt:lpstr>PostgreSQL: Supported Datatypes   </vt:lpstr>
      <vt:lpstr>PostgreSQL: Extensibility  </vt:lpstr>
      <vt:lpstr>PostgreSQL: Community   </vt:lpstr>
      <vt:lpstr>When to use PostgreSQL </vt:lpstr>
      <vt:lpstr>When NOT to use PostgreSQL </vt:lpstr>
      <vt:lpstr>PHP and PostgreSQL </vt:lpstr>
      <vt:lpstr>PHP and PostgreSQL </vt:lpstr>
      <vt:lpstr>GUI support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&amp; Authorization</dc:title>
  <cp:lastModifiedBy>Munasinghe, Thilanka</cp:lastModifiedBy>
  <cp:revision>124</cp:revision>
  <dcterms:created xsi:type="dcterms:W3CDTF">2013-10-04T12:05:45Z</dcterms:created>
  <dcterms:modified xsi:type="dcterms:W3CDTF">2018-11-30T16:49:32Z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2012-04-03T00:00:00Z</vt:filetime>
  </property>
  <property fmtid="{D5CDD505-2E9C-101B-9397-08002B2CF9AE}" pid="3" name="LastSaved">
    <vt:filetime>2013-10-04T00:00:00Z</vt:filetime>
  </property>
</Properties>
</file>