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1"/>
  </p:notesMasterIdLst>
  <p:sldIdLst>
    <p:sldId id="256" r:id="rId2"/>
    <p:sldId id="257" r:id="rId3"/>
    <p:sldId id="258" r:id="rId4"/>
    <p:sldId id="29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4" r:id="rId38"/>
    <p:sldId id="295" r:id="rId39"/>
    <p:sldId id="292" r:id="rId40"/>
  </p:sldIdLst>
  <p:sldSz cx="10083800" cy="7556500"/>
  <p:notesSz cx="100838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09" d="100"/>
          <a:sy n="109" d="100"/>
        </p:scale>
        <p:origin x="140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26987-7B54-DD47-90E5-28315F719E20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14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589338"/>
            <a:ext cx="8067675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DC51F-9087-6949-8B0B-EB68620B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25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curl http://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localhost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/RPI/ITWS2110/Fall2014/Lecture21-WebServices/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cURLtest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cURLtest.php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DC51F-9087-6949-8B0B-EB68620B85A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9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DC51F-9087-6949-8B0B-EB68620B85A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4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64672" y="1427340"/>
            <a:ext cx="7154456" cy="3474014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0794" tIns="50397" rIns="100794" bIns="50397" rtlCol="0">
            <a:normAutofit/>
          </a:bodyPr>
          <a:lstStyle/>
          <a:p>
            <a: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5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888" y="1679222"/>
            <a:ext cx="7166024" cy="1900548"/>
          </a:xfrm>
        </p:spPr>
        <p:txBody>
          <a:bodyPr vert="horz" lIns="100794" tIns="50397" rIns="100794" bIns="50397" rtlCol="0" anchor="b" anchorCtr="0">
            <a:noAutofit/>
          </a:bodyPr>
          <a:lstStyle>
            <a:lvl1pPr marL="0" indent="0" algn="ctr" defTabSz="1007943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51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889" y="3635023"/>
            <a:ext cx="7166025" cy="1010003"/>
          </a:xfrm>
        </p:spPr>
        <p:txBody>
          <a:bodyPr vert="horz" lIns="100794" tIns="50397" rIns="100794" bIns="50397" rtlCol="0">
            <a:normAutofit/>
          </a:bodyPr>
          <a:lstStyle>
            <a:lvl1pPr marL="0" indent="0" algn="ctr" defTabSz="1007943" rtl="0" eaLnBrk="1" latinLnBrk="0" hangingPunct="1">
              <a:spcBef>
                <a:spcPts val="331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20" y="674192"/>
            <a:ext cx="4498832" cy="1280407"/>
          </a:xfrm>
        </p:spPr>
        <p:txBody>
          <a:bodyPr anchor="b"/>
          <a:lstStyle>
            <a:lvl1pPr algn="ctr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220" y="1969953"/>
            <a:ext cx="4498832" cy="4099056"/>
          </a:xfrm>
        </p:spPr>
        <p:txBody>
          <a:bodyPr>
            <a:normAutofit/>
          </a:bodyPr>
          <a:lstStyle>
            <a:lvl1pPr marL="0" indent="0" algn="ctr">
              <a:spcBef>
                <a:spcPts val="661"/>
              </a:spcBef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613819" y="395997"/>
            <a:ext cx="4033520" cy="5859733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0794" tIns="50397" rIns="100794" bIns="50397" rtlCol="0">
            <a:normAutofit/>
          </a:bodyPr>
          <a:lstStyle>
            <a:lvl1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7243" y="405813"/>
            <a:ext cx="1680633" cy="61431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5727" y="405813"/>
            <a:ext cx="7377281" cy="614315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902" y="3694290"/>
            <a:ext cx="9281998" cy="161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902" y="5256968"/>
            <a:ext cx="9281998" cy="1071739"/>
          </a:xfrm>
        </p:spPr>
        <p:txBody>
          <a:bodyPr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09109" y="400565"/>
            <a:ext cx="9265583" cy="312580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9" y="2647909"/>
            <a:ext cx="8884599" cy="1500805"/>
          </a:xfrm>
        </p:spPr>
        <p:txBody>
          <a:bodyPr anchor="b" anchorCtr="0"/>
          <a:lstStyle>
            <a:lvl1pPr algn="ctr">
              <a:defRPr sz="51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9" y="4116524"/>
            <a:ext cx="8884599" cy="1652984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14731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728" y="1763185"/>
            <a:ext cx="4235196" cy="478578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9376" y="1763185"/>
            <a:ext cx="4235196" cy="478578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27" y="118533"/>
            <a:ext cx="8868843" cy="14731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7" y="1601238"/>
            <a:ext cx="4235196" cy="827366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727" y="2586504"/>
            <a:ext cx="4235196" cy="396246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9374" y="1601238"/>
            <a:ext cx="4235196" cy="827366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39374" y="2586504"/>
            <a:ext cx="4235196" cy="3962463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21" y="674192"/>
            <a:ext cx="4235196" cy="1280407"/>
          </a:xfrm>
        </p:spPr>
        <p:txBody>
          <a:bodyPr anchor="b"/>
          <a:lstStyle>
            <a:lvl1pPr algn="ctr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281" y="405812"/>
            <a:ext cx="4235196" cy="6143155"/>
          </a:xfrm>
        </p:spPr>
        <p:txBody>
          <a:bodyPr>
            <a:normAutofit/>
          </a:bodyPr>
          <a:lstStyle>
            <a:lvl1pPr>
              <a:spcBef>
                <a:spcPts val="2205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221" y="1969953"/>
            <a:ext cx="4235196" cy="4099056"/>
          </a:xfrm>
        </p:spPr>
        <p:txBody>
          <a:bodyPr>
            <a:normAutofit/>
          </a:bodyPr>
          <a:lstStyle>
            <a:lvl1pPr marL="0" indent="0" algn="ctr">
              <a:spcBef>
                <a:spcPts val="661"/>
              </a:spcBef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728" y="118533"/>
            <a:ext cx="8868843" cy="1473127"/>
          </a:xfrm>
          <a:prstGeom prst="rect">
            <a:avLst/>
          </a:prstGeom>
        </p:spPr>
        <p:txBody>
          <a:bodyPr vert="horz" lIns="100794" tIns="50397" rIns="100794" bIns="50397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728" y="1763185"/>
            <a:ext cx="8868843" cy="478578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08457" y="6914857"/>
            <a:ext cx="2352887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639" y="6914857"/>
            <a:ext cx="5338482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9635" y="6914857"/>
            <a:ext cx="1092412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1007943" rtl="0" eaLnBrk="1" latinLnBrk="0" hangingPunct="1">
        <a:spcBef>
          <a:spcPct val="0"/>
        </a:spcBef>
        <a:buNone/>
        <a:defRPr sz="51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84978" indent="-384978" algn="l" defTabSz="1007943" rtl="0" eaLnBrk="1" latinLnBrk="0" hangingPunct="1">
        <a:spcBef>
          <a:spcPts val="2205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55957" indent="-370979" algn="l" defTabSz="1007943" rtl="0" eaLnBrk="1" latinLnBrk="0" hangingPunct="1">
        <a:spcBef>
          <a:spcPts val="661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67440" indent="-311482" algn="l" defTabSz="1007943" rtl="0" eaLnBrk="1" latinLnBrk="0" hangingPunct="1">
        <a:spcBef>
          <a:spcPts val="661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92921" indent="-325482" algn="l" defTabSz="1007943" rtl="0" eaLnBrk="1" latinLnBrk="0" hangingPunct="1">
        <a:spcBef>
          <a:spcPts val="661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04404" indent="-311482" algn="l" defTabSz="1007943" rtl="0" eaLnBrk="1" latinLnBrk="0" hangingPunct="1">
        <a:spcBef>
          <a:spcPts val="661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15886" indent="-311482" algn="l" defTabSz="1007943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34368" indent="-311482" algn="l" defTabSz="100794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644101" indent="-311482" algn="l" defTabSz="1007943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64333" indent="-311482" algn="l" defTabSz="1007943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TTP" TargetMode="External"/><Relationship Id="rId2" Type="http://schemas.openxmlformats.org/officeDocument/2006/relationships/hyperlink" Target="https://en.wikipedia.org/wiki/Service_(systems_architecture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JSON" TargetMode="External"/><Relationship Id="rId4" Type="http://schemas.openxmlformats.org/officeDocument/2006/relationships/hyperlink" Target="https://en.wikipedia.org/wiki/X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/en/curl.examples-basic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hprestsql.sourceforge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-85" dirty="0">
                <a:latin typeface="Arial"/>
                <a:cs typeface="Arial"/>
              </a:rPr>
              <a:t>W</a:t>
            </a:r>
            <a:r>
              <a:rPr lang="en-US" sz="5400" dirty="0">
                <a:latin typeface="Arial"/>
                <a:cs typeface="Arial"/>
              </a:rPr>
              <a:t>eb</a:t>
            </a:r>
            <a:r>
              <a:rPr lang="en-US" sz="5400" spc="-5" dirty="0">
                <a:latin typeface="Arial"/>
                <a:cs typeface="Arial"/>
              </a:rPr>
              <a:t> </a:t>
            </a:r>
            <a:r>
              <a:rPr lang="en-US" sz="5400" dirty="0">
                <a:latin typeface="Arial"/>
                <a:cs typeface="Arial"/>
              </a:rPr>
              <a:t>Services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22300" y="273050"/>
            <a:ext cx="8868843" cy="1473127"/>
          </a:xfrm>
        </p:spPr>
        <p:txBody>
          <a:bodyPr/>
          <a:lstStyle/>
          <a:p>
            <a:r>
              <a:rPr lang="en-US" sz="5400" dirty="0">
                <a:latin typeface="Arial"/>
                <a:cs typeface="Arial"/>
              </a:rPr>
              <a:t>RPC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46100" y="2482850"/>
            <a:ext cx="8868843" cy="4785783"/>
          </a:xfrm>
        </p:spPr>
        <p:txBody>
          <a:bodyPr/>
          <a:lstStyle/>
          <a:p>
            <a:pPr marR="12700">
              <a:lnSpc>
                <a:spcPts val="3120"/>
              </a:lnSpc>
            </a:pPr>
            <a:r>
              <a:rPr lang="en-US" sz="2400" dirty="0">
                <a:latin typeface="Arial"/>
                <a:cs typeface="Arial"/>
              </a:rPr>
              <a:t>XML-RPC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–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Defines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basic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RPC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via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XML.</a:t>
            </a:r>
          </a:p>
          <a:p>
            <a:pPr marL="726580" marR="12700" lvl="2" indent="-342900">
              <a:lnSpc>
                <a:spcPts val="3120"/>
              </a:lnSpc>
            </a:pP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5" dirty="0">
                <a:latin typeface="Arial"/>
                <a:cs typeface="Arial"/>
              </a:rPr>
              <a:t>l</a:t>
            </a:r>
            <a:r>
              <a:rPr lang="en-US" sz="2000" dirty="0">
                <a:latin typeface="Arial"/>
                <a:cs typeface="Arial"/>
              </a:rPr>
              <a:t>so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u</a:t>
            </a:r>
            <a:r>
              <a:rPr lang="en-US" sz="2000" spc="-15" dirty="0">
                <a:latin typeface="Arial"/>
                <a:cs typeface="Arial"/>
              </a:rPr>
              <a:t>s</a:t>
            </a:r>
            <a:r>
              <a:rPr lang="en-US" sz="2000" dirty="0">
                <a:latin typeface="Arial"/>
                <a:cs typeface="Arial"/>
              </a:rPr>
              <a:t>ed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de</a:t>
            </a:r>
            <a:r>
              <a:rPr lang="en-US" sz="2000" spc="-15" dirty="0">
                <a:latin typeface="Arial"/>
                <a:cs typeface="Arial"/>
              </a:rPr>
              <a:t>s</a:t>
            </a:r>
            <a:r>
              <a:rPr lang="en-US" sz="2000" dirty="0">
                <a:latin typeface="Arial"/>
                <a:cs typeface="Arial"/>
              </a:rPr>
              <a:t>c</a:t>
            </a:r>
            <a:r>
              <a:rPr lang="en-US" sz="2000" spc="-5" dirty="0">
                <a:latin typeface="Arial"/>
                <a:cs typeface="Arial"/>
              </a:rPr>
              <a:t>ri</a:t>
            </a:r>
            <a:r>
              <a:rPr lang="en-US" sz="2000" dirty="0">
                <a:latin typeface="Arial"/>
                <a:cs typeface="Arial"/>
              </a:rPr>
              <a:t>be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any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R</a:t>
            </a:r>
            <a:r>
              <a:rPr lang="en-US" sz="2000" dirty="0">
                <a:latin typeface="Arial"/>
                <a:cs typeface="Arial"/>
              </a:rPr>
              <a:t>PC</a:t>
            </a:r>
            <a:r>
              <a:rPr lang="en-US" sz="2000" spc="-5" dirty="0">
                <a:latin typeface="Arial"/>
                <a:cs typeface="Arial"/>
              </a:rPr>
              <a:t> m</a:t>
            </a:r>
            <a:r>
              <a:rPr lang="en-US" sz="2000" dirty="0">
                <a:latin typeface="Arial"/>
                <a:cs typeface="Arial"/>
              </a:rPr>
              <a:t>a</a:t>
            </a:r>
            <a:r>
              <a:rPr lang="en-US" sz="2000" spc="-10" dirty="0">
                <a:latin typeface="Arial"/>
                <a:cs typeface="Arial"/>
              </a:rPr>
              <a:t>d</a:t>
            </a:r>
            <a:r>
              <a:rPr lang="en-US" sz="2000" dirty="0">
                <a:latin typeface="Arial"/>
                <a:cs typeface="Arial"/>
              </a:rPr>
              <a:t>e </a:t>
            </a:r>
            <a:r>
              <a:rPr lang="en-US" sz="2000" spc="-10" dirty="0">
                <a:latin typeface="Arial"/>
                <a:cs typeface="Arial"/>
              </a:rPr>
              <a:t>o</a:t>
            </a:r>
            <a:r>
              <a:rPr lang="en-US" sz="2000" dirty="0">
                <a:latin typeface="Arial"/>
                <a:cs typeface="Arial"/>
              </a:rPr>
              <a:t>ver</a:t>
            </a:r>
            <a:r>
              <a:rPr lang="en-US" sz="2000" spc="-5" dirty="0">
                <a:latin typeface="Arial"/>
                <a:cs typeface="Arial"/>
              </a:rPr>
              <a:t> H</a:t>
            </a:r>
            <a:r>
              <a:rPr lang="en-US" sz="2000" spc="-15" dirty="0">
                <a:latin typeface="Arial"/>
                <a:cs typeface="Arial"/>
              </a:rPr>
              <a:t>T</a:t>
            </a:r>
            <a:r>
              <a:rPr lang="en-US" sz="2000" dirty="0">
                <a:latin typeface="Arial"/>
                <a:cs typeface="Arial"/>
              </a:rPr>
              <a:t>T</a:t>
            </a:r>
            <a:r>
              <a:rPr lang="en-US" sz="2000" spc="-5" dirty="0">
                <a:latin typeface="Arial"/>
                <a:cs typeface="Arial"/>
              </a:rPr>
              <a:t>P(</a:t>
            </a:r>
            <a:r>
              <a:rPr lang="en-US" sz="2000" dirty="0">
                <a:latin typeface="Arial"/>
                <a:cs typeface="Arial"/>
              </a:rPr>
              <a:t>S) that uses X</a:t>
            </a:r>
            <a:r>
              <a:rPr lang="en-US" sz="2000" spc="-5" dirty="0">
                <a:latin typeface="Arial"/>
                <a:cs typeface="Arial"/>
              </a:rPr>
              <a:t>M</a:t>
            </a:r>
            <a:r>
              <a:rPr lang="en-US" sz="2000" dirty="0">
                <a:latin typeface="Arial"/>
                <a:cs typeface="Arial"/>
              </a:rPr>
              <a:t>L</a:t>
            </a:r>
            <a:r>
              <a:rPr lang="en-US" sz="2000" spc="-10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to pack da</a:t>
            </a:r>
            <a:r>
              <a:rPr lang="en-US" sz="2000" spc="-5" dirty="0">
                <a:latin typeface="Arial"/>
                <a:cs typeface="Arial"/>
              </a:rPr>
              <a:t>t</a:t>
            </a:r>
            <a:r>
              <a:rPr lang="en-US" sz="2000" dirty="0">
                <a:latin typeface="Arial"/>
                <a:cs typeface="Arial"/>
              </a:rPr>
              <a:t>a</a:t>
            </a:r>
            <a:endParaRPr lang="en-US" sz="300" dirty="0"/>
          </a:p>
          <a:p>
            <a:pPr marL="726580" lvl="2" indent="-342900"/>
            <a:r>
              <a:rPr lang="en-US" sz="2000" dirty="0">
                <a:latin typeface="Arial"/>
                <a:cs typeface="Arial"/>
              </a:rPr>
              <a:t>BASIC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au</a:t>
            </a:r>
            <a:r>
              <a:rPr lang="en-US" sz="2000" spc="-5" dirty="0" err="1">
                <a:latin typeface="Arial"/>
                <a:cs typeface="Arial"/>
              </a:rPr>
              <a:t>t</a:t>
            </a:r>
            <a:r>
              <a:rPr lang="en-US" sz="2000" dirty="0" err="1">
                <a:latin typeface="Arial"/>
                <a:cs typeface="Arial"/>
              </a:rPr>
              <a:t>h</a:t>
            </a:r>
            <a:r>
              <a:rPr lang="en-US" sz="2000" dirty="0">
                <a:latin typeface="Arial"/>
                <a:cs typeface="Arial"/>
              </a:rPr>
              <a:t> used</a:t>
            </a:r>
            <a:endParaRPr lang="en-US" sz="650" dirty="0"/>
          </a:p>
          <a:p>
            <a:pPr marL="726580" marR="1278255" lvl="2" indent="-342900">
              <a:lnSpc>
                <a:spcPts val="3120"/>
              </a:lnSpc>
            </a:pP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p</a:t>
            </a:r>
            <a:r>
              <a:rPr lang="en-US" sz="2000" spc="-5" dirty="0">
                <a:latin typeface="Arial"/>
                <a:cs typeface="Arial"/>
              </a:rPr>
              <a:t>r</a:t>
            </a:r>
            <a:r>
              <a:rPr lang="en-US" sz="2000" spc="-10" dirty="0">
                <a:latin typeface="Arial"/>
                <a:cs typeface="Arial"/>
              </a:rPr>
              <a:t>o</a:t>
            </a:r>
            <a:r>
              <a:rPr lang="en-US" sz="2000" dirty="0">
                <a:latin typeface="Arial"/>
                <a:cs typeface="Arial"/>
              </a:rPr>
              <a:t>to</a:t>
            </a:r>
            <a:r>
              <a:rPr lang="en-US" sz="2000" spc="-15" dirty="0">
                <a:latin typeface="Arial"/>
                <a:cs typeface="Arial"/>
              </a:rPr>
              <a:t>c</a:t>
            </a:r>
            <a:r>
              <a:rPr lang="en-US" sz="2000" dirty="0">
                <a:latin typeface="Arial"/>
                <a:cs typeface="Arial"/>
              </a:rPr>
              <a:t>ol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n</a:t>
            </a:r>
            <a:r>
              <a:rPr lang="en-US" sz="2000" spc="-10" dirty="0">
                <a:latin typeface="Arial"/>
                <a:cs typeface="Arial"/>
              </a:rPr>
              <a:t>a</a:t>
            </a:r>
            <a:r>
              <a:rPr lang="en-US" sz="2000" spc="-5" dirty="0">
                <a:latin typeface="Arial"/>
                <a:cs typeface="Arial"/>
              </a:rPr>
              <a:t>m</a:t>
            </a:r>
            <a:r>
              <a:rPr lang="en-US" sz="2000" dirty="0">
                <a:latin typeface="Arial"/>
                <a:cs typeface="Arial"/>
              </a:rPr>
              <a:t>ed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"</a:t>
            </a:r>
            <a:r>
              <a:rPr lang="en-US" sz="2000" spc="-10" dirty="0">
                <a:latin typeface="Arial"/>
                <a:cs typeface="Arial"/>
              </a:rPr>
              <a:t>X</a:t>
            </a:r>
            <a:r>
              <a:rPr lang="en-US" sz="2000" spc="-5" dirty="0">
                <a:latin typeface="Arial"/>
                <a:cs typeface="Arial"/>
              </a:rPr>
              <a:t>M</a:t>
            </a:r>
            <a:r>
              <a:rPr lang="en-US" sz="2000" dirty="0">
                <a:latin typeface="Arial"/>
                <a:cs typeface="Arial"/>
              </a:rPr>
              <a:t>L</a:t>
            </a:r>
            <a:r>
              <a:rPr lang="en-US" sz="2000" spc="-5" dirty="0">
                <a:latin typeface="Arial"/>
                <a:cs typeface="Arial"/>
              </a:rPr>
              <a:t>-R</a:t>
            </a:r>
            <a:r>
              <a:rPr lang="en-US" sz="2000" dirty="0">
                <a:latin typeface="Arial"/>
                <a:cs typeface="Arial"/>
              </a:rPr>
              <a:t>P</a:t>
            </a:r>
            <a:r>
              <a:rPr lang="en-US" sz="2000" spc="-5" dirty="0">
                <a:latin typeface="Arial"/>
                <a:cs typeface="Arial"/>
              </a:rPr>
              <a:t>C</a:t>
            </a:r>
            <a:r>
              <a:rPr lang="en-US" sz="2000" dirty="0">
                <a:latin typeface="Arial"/>
                <a:cs typeface="Arial"/>
              </a:rPr>
              <a:t>" </a:t>
            </a:r>
            <a:r>
              <a:rPr lang="en-US" sz="2000" spc="-5" dirty="0">
                <a:latin typeface="Arial"/>
                <a:cs typeface="Arial"/>
              </a:rPr>
              <a:t>i</a:t>
            </a:r>
            <a:r>
              <a:rPr lang="en-US" sz="2000" dirty="0">
                <a:latin typeface="Arial"/>
                <a:cs typeface="Arial"/>
              </a:rPr>
              <a:t>s t</a:t>
            </a:r>
            <a:r>
              <a:rPr lang="en-US" sz="2000" spc="-10" dirty="0">
                <a:latin typeface="Arial"/>
                <a:cs typeface="Arial"/>
              </a:rPr>
              <a:t>h</a:t>
            </a:r>
            <a:r>
              <a:rPr lang="en-US" sz="2000" dirty="0">
                <a:latin typeface="Arial"/>
                <a:cs typeface="Arial"/>
              </a:rPr>
              <a:t>e </a:t>
            </a:r>
            <a:r>
              <a:rPr lang="en-US" sz="2000" spc="-5" dirty="0">
                <a:latin typeface="Arial"/>
                <a:cs typeface="Arial"/>
              </a:rPr>
              <a:t>m</a:t>
            </a:r>
            <a:r>
              <a:rPr lang="en-US" sz="2000" spc="-10" dirty="0">
                <a:latin typeface="Arial"/>
                <a:cs typeface="Arial"/>
              </a:rPr>
              <a:t>o</a:t>
            </a:r>
            <a:r>
              <a:rPr lang="en-US" sz="2000" dirty="0">
                <a:latin typeface="Arial"/>
                <a:cs typeface="Arial"/>
              </a:rPr>
              <a:t>st popu</a:t>
            </a:r>
            <a:r>
              <a:rPr lang="en-US" sz="2000" spc="-5" dirty="0">
                <a:latin typeface="Arial"/>
                <a:cs typeface="Arial"/>
              </a:rPr>
              <a:t>la</a:t>
            </a:r>
            <a:r>
              <a:rPr lang="en-US" sz="2000" spc="-155" dirty="0">
                <a:latin typeface="Arial"/>
                <a:cs typeface="Arial"/>
              </a:rPr>
              <a:t>r</a:t>
            </a:r>
            <a:r>
              <a:rPr lang="en-US" sz="200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2047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RPC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–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Pros/Cons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wrap="square" lIns="0" tIns="0" rIns="0" bIns="0"/>
          <a:lstStyle/>
          <a:p>
            <a:r>
              <a:rPr lang="en-US" sz="3200" dirty="0"/>
              <a:t>Pros:</a:t>
            </a:r>
          </a:p>
          <a:p>
            <a:pPr marL="682462" lvl="2">
              <a:lnSpc>
                <a:spcPct val="150000"/>
              </a:lnSpc>
              <a:spcBef>
                <a:spcPts val="0"/>
              </a:spcBef>
            </a:pPr>
            <a:r>
              <a:rPr lang="en-US" sz="2400" spc="-5" dirty="0">
                <a:cs typeface="Arial"/>
              </a:rPr>
              <a:t>Cl</a:t>
            </a:r>
            <a:r>
              <a:rPr lang="en-US" sz="2400" dirty="0">
                <a:cs typeface="Arial"/>
              </a:rPr>
              <a:t>ea</a:t>
            </a:r>
            <a:r>
              <a:rPr lang="en-US" sz="2400" spc="-5" dirty="0">
                <a:cs typeface="Arial"/>
              </a:rPr>
              <a:t>rl</a:t>
            </a:r>
            <a:r>
              <a:rPr lang="en-US" sz="2400" dirty="0">
                <a:cs typeface="Arial"/>
              </a:rPr>
              <a:t>y de</a:t>
            </a:r>
            <a:r>
              <a:rPr lang="en-US" sz="2400" spc="-5" dirty="0">
                <a:cs typeface="Arial"/>
              </a:rPr>
              <a:t>fi</a:t>
            </a:r>
            <a:r>
              <a:rPr lang="en-US" sz="2400" dirty="0">
                <a:cs typeface="Arial"/>
              </a:rPr>
              <a:t>ned standa</a:t>
            </a:r>
            <a:r>
              <a:rPr lang="en-US" sz="2400" spc="-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ds/da</a:t>
            </a:r>
            <a:r>
              <a:rPr lang="en-US" sz="2400" spc="-5" dirty="0">
                <a:cs typeface="Arial"/>
              </a:rPr>
              <a:t>t</a:t>
            </a:r>
            <a:r>
              <a:rPr lang="en-US" sz="2400" dirty="0">
                <a:cs typeface="Arial"/>
              </a:rPr>
              <a:t>a types</a:t>
            </a:r>
          </a:p>
          <a:p>
            <a:pPr marL="682462" marR="12700" lvl="2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cs typeface="Arial"/>
              </a:rPr>
              <a:t>Easy to ensu</a:t>
            </a:r>
            <a:r>
              <a:rPr lang="en-US" sz="2400" spc="-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e </a:t>
            </a:r>
            <a:r>
              <a:rPr lang="en-US" sz="2400" spc="-5" dirty="0">
                <a:cs typeface="Arial"/>
              </a:rPr>
              <a:t>i</a:t>
            </a:r>
            <a:r>
              <a:rPr lang="en-US" sz="2400" dirty="0">
                <a:cs typeface="Arial"/>
              </a:rPr>
              <a:t>nte</a:t>
            </a:r>
            <a:r>
              <a:rPr lang="en-US" sz="2400" spc="-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ope</a:t>
            </a:r>
            <a:r>
              <a:rPr lang="en-US" sz="2400" spc="-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ab</a:t>
            </a:r>
            <a:r>
              <a:rPr lang="en-US" sz="2400" spc="-5" dirty="0">
                <a:cs typeface="Arial"/>
              </a:rPr>
              <a:t>ili</a:t>
            </a:r>
            <a:r>
              <a:rPr lang="en-US" sz="2400" dirty="0">
                <a:cs typeface="Arial"/>
              </a:rPr>
              <a:t>ty ac</a:t>
            </a:r>
            <a:r>
              <a:rPr lang="en-US" sz="2400" spc="-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oss o</a:t>
            </a:r>
            <a:r>
              <a:rPr lang="en-US" sz="2400" spc="-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gan</a:t>
            </a:r>
            <a:r>
              <a:rPr lang="en-US" sz="2400" spc="-5" dirty="0">
                <a:cs typeface="Arial"/>
              </a:rPr>
              <a:t>i</a:t>
            </a:r>
            <a:r>
              <a:rPr lang="en-US" sz="2400" dirty="0">
                <a:cs typeface="Arial"/>
              </a:rPr>
              <a:t>zat</a:t>
            </a:r>
            <a:r>
              <a:rPr lang="en-US" sz="2400" spc="-5" dirty="0">
                <a:cs typeface="Arial"/>
              </a:rPr>
              <a:t>i</a:t>
            </a:r>
            <a:r>
              <a:rPr lang="en-US" sz="2400" dirty="0">
                <a:cs typeface="Arial"/>
              </a:rPr>
              <a:t>ons</a:t>
            </a:r>
          </a:p>
          <a:p>
            <a:pPr marL="682462" marR="12700" lvl="2">
              <a:lnSpc>
                <a:spcPct val="150000"/>
              </a:lnSpc>
              <a:spcBef>
                <a:spcPts val="0"/>
              </a:spcBef>
            </a:pPr>
            <a:r>
              <a:rPr lang="en-US" sz="2400" spc="-5" dirty="0">
                <a:cs typeface="Arial"/>
              </a:rPr>
              <a:t>N</a:t>
            </a:r>
            <a:r>
              <a:rPr lang="en-US" sz="2400" dirty="0">
                <a:cs typeface="Arial"/>
              </a:rPr>
              <a:t>ot cons</a:t>
            </a:r>
            <a:r>
              <a:rPr lang="en-US" sz="2400" spc="-5" dirty="0">
                <a:cs typeface="Arial"/>
              </a:rPr>
              <a:t>tr</a:t>
            </a:r>
            <a:r>
              <a:rPr lang="en-US" sz="2400" dirty="0">
                <a:cs typeface="Arial"/>
              </a:rPr>
              <a:t>a</a:t>
            </a:r>
            <a:r>
              <a:rPr lang="en-US" sz="2400" spc="-5" dirty="0">
                <a:cs typeface="Arial"/>
              </a:rPr>
              <a:t>i</a:t>
            </a:r>
            <a:r>
              <a:rPr lang="en-US" sz="2400" dirty="0">
                <a:cs typeface="Arial"/>
              </a:rPr>
              <a:t>ned to </a:t>
            </a:r>
            <a:r>
              <a:rPr lang="en-US" sz="2400" spc="-5" dirty="0">
                <a:cs typeface="Arial"/>
              </a:rPr>
              <a:t>H</a:t>
            </a:r>
            <a:r>
              <a:rPr lang="en-US" sz="2400" dirty="0">
                <a:cs typeface="Arial"/>
              </a:rPr>
              <a:t>TTP</a:t>
            </a:r>
          </a:p>
          <a:p>
            <a:pPr marL="682462" lvl="2">
              <a:lnSpc>
                <a:spcPct val="150000"/>
              </a:lnSpc>
              <a:spcBef>
                <a:spcPts val="0"/>
              </a:spcBef>
            </a:pPr>
            <a:r>
              <a:rPr lang="en-US" sz="2400" spc="-5" dirty="0">
                <a:cs typeface="Arial"/>
              </a:rPr>
              <a:t>C</a:t>
            </a:r>
            <a:r>
              <a:rPr lang="en-US" sz="2400" dirty="0">
                <a:cs typeface="Arial"/>
              </a:rPr>
              <a:t>an de</a:t>
            </a:r>
            <a:r>
              <a:rPr lang="en-US" sz="2400" spc="-5" dirty="0">
                <a:cs typeface="Arial"/>
              </a:rPr>
              <a:t>fi</a:t>
            </a:r>
            <a:r>
              <a:rPr lang="en-US" sz="2400" dirty="0">
                <a:cs typeface="Arial"/>
              </a:rPr>
              <a:t>ne any </a:t>
            </a:r>
            <a:r>
              <a:rPr lang="en-US" sz="2400" spc="-5" dirty="0">
                <a:cs typeface="Arial"/>
              </a:rPr>
              <a:t>m</a:t>
            </a:r>
            <a:r>
              <a:rPr lang="en-US" sz="2400" dirty="0">
                <a:cs typeface="Arial"/>
              </a:rPr>
              <a:t>ethod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2047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RPC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–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Pros/Cons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Cons</a:t>
            </a:r>
            <a:r>
              <a:rPr lang="en-US" dirty="0"/>
              <a:t>:</a:t>
            </a:r>
          </a:p>
          <a:p>
            <a:pPr marL="695162" lvl="2"/>
            <a:r>
              <a:rPr lang="en-US" sz="2800" dirty="0">
                <a:cs typeface="Arial"/>
              </a:rPr>
              <a:t>Inc</a:t>
            </a:r>
            <a:r>
              <a:rPr lang="en-US" sz="2800" spc="-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eased </a:t>
            </a:r>
            <a:r>
              <a:rPr lang="en-US" sz="2800" spc="-5" dirty="0">
                <a:cs typeface="Arial"/>
              </a:rPr>
              <a:t>ri</a:t>
            </a:r>
            <a:r>
              <a:rPr lang="en-US" sz="2800" dirty="0">
                <a:cs typeface="Arial"/>
              </a:rPr>
              <a:t>g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d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ty </a:t>
            </a:r>
            <a:r>
              <a:rPr lang="en-US" sz="2800" spc="-10" dirty="0">
                <a:cs typeface="Arial"/>
              </a:rPr>
              <a:t>=</a:t>
            </a:r>
            <a:r>
              <a:rPr lang="en-US" sz="2800" dirty="0">
                <a:cs typeface="Arial"/>
              </a:rPr>
              <a:t>=</a:t>
            </a:r>
            <a:r>
              <a:rPr lang="en-US" sz="2800" spc="5" dirty="0">
                <a:cs typeface="Arial"/>
              </a:rPr>
              <a:t> 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nc</a:t>
            </a:r>
            <a:r>
              <a:rPr lang="en-US" sz="2800" spc="-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eased co</a:t>
            </a:r>
            <a:r>
              <a:rPr lang="en-US" sz="2800" spc="-5" dirty="0">
                <a:cs typeface="Arial"/>
              </a:rPr>
              <a:t>m</a:t>
            </a:r>
            <a:r>
              <a:rPr lang="en-US" sz="2800" dirty="0">
                <a:cs typeface="Arial"/>
              </a:rPr>
              <a:t>p</a:t>
            </a:r>
            <a:r>
              <a:rPr lang="en-US" sz="2800" spc="-5" dirty="0">
                <a:cs typeface="Arial"/>
              </a:rPr>
              <a:t>l</a:t>
            </a:r>
            <a:r>
              <a:rPr lang="en-US" sz="2800" dirty="0">
                <a:cs typeface="Arial"/>
              </a:rPr>
              <a:t>ex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ty</a:t>
            </a:r>
            <a:endParaRPr lang="en-US" sz="900" dirty="0"/>
          </a:p>
          <a:p>
            <a:pPr marL="695162" marR="12700" lvl="2">
              <a:lnSpc>
                <a:spcPts val="3120"/>
              </a:lnSpc>
            </a:pPr>
            <a:r>
              <a:rPr lang="en-US" sz="2800" spc="-315" dirty="0">
                <a:cs typeface="Arial"/>
              </a:rPr>
              <a:t>T</a:t>
            </a:r>
            <a:r>
              <a:rPr lang="en-US" sz="2800" dirty="0">
                <a:cs typeface="Arial"/>
              </a:rPr>
              <a:t>e</a:t>
            </a:r>
            <a:r>
              <a:rPr lang="en-US" sz="2800" spc="-10" dirty="0">
                <a:cs typeface="Arial"/>
              </a:rPr>
              <a:t>n</a:t>
            </a:r>
            <a:r>
              <a:rPr lang="en-US" sz="2800" dirty="0">
                <a:cs typeface="Arial"/>
              </a:rPr>
              <a:t>ds 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o </a:t>
            </a:r>
            <a:r>
              <a:rPr lang="en-US" sz="2800" spc="-5" dirty="0">
                <a:cs typeface="Arial"/>
              </a:rPr>
              <a:t>l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ad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 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ght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co</a:t>
            </a:r>
            <a:r>
              <a:rPr lang="en-US" sz="2800" spc="-10" dirty="0">
                <a:cs typeface="Arial"/>
              </a:rPr>
              <a:t>u</a:t>
            </a:r>
            <a:r>
              <a:rPr lang="en-US" sz="2800" dirty="0">
                <a:cs typeface="Arial"/>
              </a:rPr>
              <a:t>p</a:t>
            </a:r>
            <a:r>
              <a:rPr lang="en-US" sz="2800" spc="-5" dirty="0">
                <a:cs typeface="Arial"/>
              </a:rPr>
              <a:t>li</a:t>
            </a:r>
            <a:r>
              <a:rPr lang="en-US" sz="2800" dirty="0">
                <a:cs typeface="Arial"/>
              </a:rPr>
              <a:t>ng</a:t>
            </a:r>
            <a:r>
              <a:rPr lang="en-US" sz="2800" spc="-5" dirty="0">
                <a:cs typeface="Arial"/>
              </a:rPr>
              <a:t> </a:t>
            </a:r>
          </a:p>
          <a:p>
            <a:pPr marL="1332126" marR="12700" lvl="4">
              <a:lnSpc>
                <a:spcPts val="3120"/>
              </a:lnSpc>
            </a:pPr>
            <a:r>
              <a:rPr lang="en-US" sz="2400" spc="-5" dirty="0">
                <a:cs typeface="Arial"/>
              </a:rPr>
              <a:t>(w</a:t>
            </a:r>
            <a:r>
              <a:rPr lang="en-US" sz="2400" dirty="0">
                <a:cs typeface="Arial"/>
              </a:rPr>
              <a:t>hat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</a:t>
            </a:r>
            <a:r>
              <a:rPr lang="en-US" sz="2400" dirty="0">
                <a:cs typeface="Arial"/>
              </a:rPr>
              <a:t>f </a:t>
            </a:r>
            <a:r>
              <a:rPr lang="en-US" sz="2400" spc="-10" dirty="0">
                <a:cs typeface="Arial"/>
              </a:rPr>
              <a:t>o</a:t>
            </a:r>
            <a:r>
              <a:rPr lang="en-US" sz="2400" dirty="0">
                <a:cs typeface="Arial"/>
              </a:rPr>
              <a:t>ur</a:t>
            </a:r>
            <a:r>
              <a:rPr lang="en-US" sz="2400" spc="-5" dirty="0">
                <a:cs typeface="Arial"/>
              </a:rPr>
              <a:t> r</a:t>
            </a:r>
            <a:r>
              <a:rPr lang="en-US" sz="2400" dirty="0">
                <a:cs typeface="Arial"/>
              </a:rPr>
              <a:t>e</a:t>
            </a:r>
            <a:r>
              <a:rPr lang="en-US" sz="2400" spc="-5" dirty="0">
                <a:cs typeface="Arial"/>
              </a:rPr>
              <a:t>m</a:t>
            </a:r>
            <a:r>
              <a:rPr lang="en-US" sz="2400" dirty="0">
                <a:cs typeface="Arial"/>
              </a:rPr>
              <a:t>o</a:t>
            </a:r>
            <a:r>
              <a:rPr lang="en-US" sz="2400" spc="-10" dirty="0">
                <a:cs typeface="Arial"/>
              </a:rPr>
              <a:t>t</a:t>
            </a:r>
            <a:r>
              <a:rPr lang="en-US" sz="2400" dirty="0">
                <a:cs typeface="Arial"/>
              </a:rPr>
              <a:t>e p</a:t>
            </a:r>
            <a:r>
              <a:rPr lang="en-US" sz="2400" spc="-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ocedu</a:t>
            </a:r>
            <a:r>
              <a:rPr lang="en-US" sz="2400" spc="-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e</a:t>
            </a:r>
            <a:r>
              <a:rPr lang="en-US" sz="2400" spc="-10" dirty="0">
                <a:cs typeface="Arial"/>
              </a:rPr>
              <a:t>'</a:t>
            </a:r>
            <a:r>
              <a:rPr lang="en-US" sz="2400" dirty="0">
                <a:cs typeface="Arial"/>
              </a:rPr>
              <a:t>s </a:t>
            </a:r>
            <a:r>
              <a:rPr lang="en-US" sz="2400" dirty="0" err="1">
                <a:cs typeface="Arial"/>
              </a:rPr>
              <a:t>pa</a:t>
            </a:r>
            <a:r>
              <a:rPr lang="en-US" sz="2400" spc="-5" dirty="0" err="1">
                <a:cs typeface="Arial"/>
              </a:rPr>
              <a:t>r</a:t>
            </a:r>
            <a:r>
              <a:rPr lang="en-US" sz="2400" dirty="0" err="1">
                <a:cs typeface="Arial"/>
              </a:rPr>
              <a:t>a</a:t>
            </a:r>
            <a:r>
              <a:rPr lang="en-US" sz="2400" spc="-5" dirty="0" err="1">
                <a:cs typeface="Arial"/>
              </a:rPr>
              <a:t>m</a:t>
            </a:r>
            <a:r>
              <a:rPr lang="en-US" sz="2400" dirty="0" err="1">
                <a:cs typeface="Arial"/>
              </a:rPr>
              <a:t>s</a:t>
            </a:r>
            <a:r>
              <a:rPr lang="en-US" sz="2400" dirty="0">
                <a:cs typeface="Arial"/>
              </a:rPr>
              <a:t> change?)</a:t>
            </a:r>
            <a:endParaRPr lang="en-US" sz="700" dirty="0"/>
          </a:p>
          <a:p>
            <a:pPr marL="695162" lvl="2"/>
            <a:r>
              <a:rPr lang="en-US" sz="2800" dirty="0">
                <a:cs typeface="Arial"/>
              </a:rPr>
              <a:t>X</a:t>
            </a:r>
            <a:r>
              <a:rPr lang="en-US" sz="2800" spc="-5" dirty="0">
                <a:cs typeface="Arial"/>
              </a:rPr>
              <a:t>M</a:t>
            </a:r>
            <a:r>
              <a:rPr lang="en-US" sz="2800" dirty="0">
                <a:cs typeface="Arial"/>
              </a:rPr>
              <a:t>L</a:t>
            </a:r>
            <a:r>
              <a:rPr lang="en-US" sz="2800" spc="-10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n</a:t>
            </a:r>
            <a:r>
              <a:rPr lang="en-US" sz="2800" spc="-10" dirty="0">
                <a:cs typeface="Arial"/>
              </a:rPr>
              <a:t>d</a:t>
            </a:r>
            <a:r>
              <a:rPr lang="en-US" sz="2800" dirty="0">
                <a:cs typeface="Arial"/>
              </a:rPr>
              <a:t>s to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ve</a:t>
            </a:r>
            <a:r>
              <a:rPr lang="en-US" sz="2800" spc="-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b</a:t>
            </a:r>
            <a:r>
              <a:rPr lang="en-US" sz="2800" spc="-10" dirty="0">
                <a:cs typeface="Arial"/>
              </a:rPr>
              <a:t>o</a:t>
            </a:r>
            <a:r>
              <a:rPr lang="en-US" sz="2800" dirty="0">
                <a:cs typeface="Arial"/>
              </a:rPr>
              <a:t>se –</a:t>
            </a:r>
            <a:r>
              <a:rPr lang="en-US" sz="2800" spc="-5" dirty="0">
                <a:cs typeface="Arial"/>
              </a:rPr>
              <a:t> r</a:t>
            </a:r>
            <a:r>
              <a:rPr lang="en-US" sz="2800" dirty="0">
                <a:cs typeface="Arial"/>
              </a:rPr>
              <a:t>e</a:t>
            </a:r>
            <a:r>
              <a:rPr lang="en-US" sz="2800" spc="-10" dirty="0">
                <a:cs typeface="Arial"/>
              </a:rPr>
              <a:t>q</a:t>
            </a:r>
            <a:r>
              <a:rPr lang="en-US" sz="2800" dirty="0">
                <a:cs typeface="Arial"/>
              </a:rPr>
              <a:t>uest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</a:t>
            </a:r>
            <a:r>
              <a:rPr lang="en-US" sz="2800" spc="-20" dirty="0">
                <a:cs typeface="Arial"/>
              </a:rPr>
              <a:t>v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r</a:t>
            </a:r>
            <a:r>
              <a:rPr lang="en-US" sz="2800" spc="-10" dirty="0">
                <a:cs typeface="Arial"/>
              </a:rPr>
              <a:t>h</a:t>
            </a:r>
            <a:r>
              <a:rPr lang="en-US" sz="2800" dirty="0">
                <a:cs typeface="Arial"/>
              </a:rPr>
              <a:t>ead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cs typeface="Arial"/>
              </a:rPr>
              <a:t>&lt;aside&gt;</a:t>
            </a:r>
            <a:r>
              <a:rPr sz="4400" spc="-15" dirty="0">
                <a:cs typeface="Arial"/>
              </a:rPr>
              <a:t> </a:t>
            </a:r>
            <a:r>
              <a:rPr sz="4400" spc="0" dirty="0">
                <a:cs typeface="Arial"/>
              </a:rPr>
              <a:t>WSDL</a:t>
            </a:r>
            <a:endParaRPr sz="4400" dirty="0"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31495">
              <a:lnSpc>
                <a:spcPct val="129900"/>
              </a:lnSpc>
            </a:pPr>
            <a:r>
              <a:rPr lang="en-US" sz="2800" spc="-65" dirty="0">
                <a:cs typeface="Arial"/>
              </a:rPr>
              <a:t>W</a:t>
            </a:r>
            <a:r>
              <a:rPr lang="en-US" sz="2800" dirty="0">
                <a:cs typeface="Arial"/>
              </a:rPr>
              <a:t>eb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Services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Description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Language </a:t>
            </a:r>
          </a:p>
          <a:p>
            <a:pPr marR="531495">
              <a:lnSpc>
                <a:spcPct val="129900"/>
              </a:lnSpc>
            </a:pPr>
            <a:r>
              <a:rPr lang="en-US" sz="2800" dirty="0">
                <a:cs typeface="Arial"/>
              </a:rPr>
              <a:t>XML</a:t>
            </a:r>
            <a:r>
              <a:rPr lang="en-US" sz="2800" spc="-12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format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used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define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spc="-65" dirty="0">
                <a:cs typeface="Arial"/>
              </a:rPr>
              <a:t>W</a:t>
            </a:r>
            <a:r>
              <a:rPr lang="en-US" sz="2800" dirty="0">
                <a:cs typeface="Arial"/>
              </a:rPr>
              <a:t>eb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services </a:t>
            </a:r>
          </a:p>
          <a:p>
            <a:pPr marR="531495">
              <a:lnSpc>
                <a:spcPct val="129900"/>
              </a:lnSpc>
            </a:pPr>
            <a:r>
              <a:rPr lang="en-US" sz="2800" dirty="0">
                <a:cs typeface="Arial"/>
              </a:rPr>
              <a:t>Supplies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info</a:t>
            </a:r>
            <a:r>
              <a:rPr lang="en-US" sz="2800" spc="-1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mation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about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operations supported</a:t>
            </a:r>
            <a:endParaRPr lang="en-US" sz="1200" dirty="0"/>
          </a:p>
          <a:p>
            <a:pPr marR="12700">
              <a:lnSpc>
                <a:spcPts val="3579"/>
              </a:lnSpc>
            </a:pPr>
            <a:r>
              <a:rPr lang="en-US" sz="2800" dirty="0">
                <a:cs typeface="Arial"/>
              </a:rPr>
              <a:t>Compa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able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ethod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signatu</a:t>
            </a:r>
            <a:r>
              <a:rPr lang="en-US" sz="2800" spc="-1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for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RPC calls,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but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can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used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describe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non</a:t>
            </a:r>
            <a:r>
              <a:rPr lang="en-US" sz="2800" spc="-10" dirty="0">
                <a:cs typeface="Arial"/>
              </a:rPr>
              <a:t>-</a:t>
            </a:r>
            <a:r>
              <a:rPr lang="en-US" sz="2800" dirty="0">
                <a:cs typeface="Arial"/>
              </a:rPr>
              <a:t>RPC services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cs typeface="Arial"/>
              </a:rPr>
              <a:t>SOAP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2800" dirty="0">
                <a:latin typeface="Arial"/>
                <a:cs typeface="Arial"/>
              </a:rPr>
              <a:t>Simple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Object</a:t>
            </a:r>
            <a:r>
              <a:rPr lang="en-US" sz="2800" spc="-18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Access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Protocol</a:t>
            </a:r>
          </a:p>
          <a:p>
            <a:pPr marL="12700" marR="12700">
              <a:lnSpc>
                <a:spcPct val="129900"/>
              </a:lnSpc>
            </a:pPr>
            <a:r>
              <a:rPr lang="en-US" sz="2800" dirty="0">
                <a:latin typeface="Arial"/>
                <a:cs typeface="Arial"/>
              </a:rPr>
              <a:t>Successor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XML-RPC,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W3C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recommendation</a:t>
            </a:r>
          </a:p>
          <a:p>
            <a:pPr marL="12700" marR="12700">
              <a:lnSpc>
                <a:spcPct val="129900"/>
              </a:lnSpc>
            </a:pPr>
            <a:r>
              <a:rPr lang="en-US" sz="2800" dirty="0">
                <a:latin typeface="Arial"/>
                <a:cs typeface="Arial"/>
              </a:rPr>
              <a:t>Requests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sent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via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H</a:t>
            </a:r>
            <a:r>
              <a:rPr lang="en-US" sz="2800" spc="-10" dirty="0">
                <a:latin typeface="Arial"/>
                <a:cs typeface="Arial"/>
              </a:rPr>
              <a:t>TT</a:t>
            </a:r>
            <a:r>
              <a:rPr lang="en-US" sz="2800" dirty="0">
                <a:latin typeface="Arial"/>
                <a:cs typeface="Arial"/>
              </a:rPr>
              <a:t>P</a:t>
            </a:r>
            <a:r>
              <a:rPr lang="en-US" sz="2800" spc="-5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GET</a:t>
            </a:r>
            <a:r>
              <a:rPr lang="en-US" sz="2800" spc="-6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POST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+mn-lt"/>
                <a:cs typeface="Arial"/>
              </a:rPr>
              <a:t>SOAP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Root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element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20" dirty="0">
                <a:cs typeface="Arial"/>
              </a:rPr>
              <a:t> </a:t>
            </a:r>
            <a:r>
              <a:rPr lang="en-US" sz="2800" i="1" dirty="0">
                <a:cs typeface="Arial"/>
              </a:rPr>
              <a:t>Envelope</a:t>
            </a:r>
            <a:endParaRPr lang="en-US" sz="1200" dirty="0"/>
          </a:p>
          <a:p>
            <a:pPr marR="12700">
              <a:lnSpc>
                <a:spcPts val="3579"/>
              </a:lnSpc>
            </a:pPr>
            <a:r>
              <a:rPr lang="en-US" sz="2800" dirty="0">
                <a:cs typeface="Arial"/>
              </a:rPr>
              <a:t>Optional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i="1" dirty="0">
                <a:cs typeface="Arial"/>
              </a:rPr>
              <a:t>Header </a:t>
            </a:r>
            <a:r>
              <a:rPr lang="en-US" sz="2800" dirty="0">
                <a:cs typeface="Arial"/>
              </a:rPr>
              <a:t>element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defines recipients/metadata</a:t>
            </a:r>
            <a:endParaRPr lang="en-US" sz="900" dirty="0"/>
          </a:p>
          <a:p>
            <a:r>
              <a:rPr lang="en-US" sz="2800" i="1" dirty="0">
                <a:cs typeface="Arial"/>
              </a:rPr>
              <a:t>Body</a:t>
            </a:r>
            <a:r>
              <a:rPr lang="en-US" sz="2800" i="1" spc="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contains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actual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data</a:t>
            </a:r>
          </a:p>
          <a:p>
            <a:r>
              <a:rPr lang="en-US" sz="2800" dirty="0">
                <a:cs typeface="Arial"/>
              </a:rPr>
              <a:t>The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</a:t>
            </a:r>
            <a:r>
              <a:rPr lang="en-US" sz="2800" spc="-10" dirty="0">
                <a:cs typeface="Arial"/>
              </a:rPr>
              <a:t>O</a:t>
            </a:r>
            <a:r>
              <a:rPr lang="en-US" sz="2800" dirty="0">
                <a:cs typeface="Arial"/>
              </a:rPr>
              <a:t>AP</a:t>
            </a:r>
            <a:r>
              <a:rPr lang="en-US" sz="2800" spc="-5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bo</a:t>
            </a:r>
            <a:r>
              <a:rPr lang="en-US" sz="2800" spc="-10" dirty="0">
                <a:cs typeface="Arial"/>
              </a:rPr>
              <a:t>d</a:t>
            </a:r>
            <a:r>
              <a:rPr lang="en-US" sz="2800" dirty="0">
                <a:cs typeface="Arial"/>
              </a:rPr>
              <a:t>y c</a:t>
            </a:r>
            <a:r>
              <a:rPr lang="en-US" sz="2800" spc="-10" dirty="0">
                <a:cs typeface="Arial"/>
              </a:rPr>
              <a:t>a</a:t>
            </a:r>
            <a:r>
              <a:rPr lang="en-US" sz="2800" dirty="0">
                <a:cs typeface="Arial"/>
              </a:rPr>
              <a:t>n c</a:t>
            </a:r>
            <a:r>
              <a:rPr lang="en-US" sz="2800" spc="-10" dirty="0">
                <a:cs typeface="Arial"/>
              </a:rPr>
              <a:t>o</a:t>
            </a:r>
            <a:r>
              <a:rPr lang="en-US" sz="2800" dirty="0">
                <a:cs typeface="Arial"/>
              </a:rPr>
              <a:t>n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n 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th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r an</a:t>
            </a:r>
            <a:r>
              <a:rPr lang="en-US" sz="2800" spc="-5" dirty="0">
                <a:cs typeface="Arial"/>
              </a:rPr>
              <a:t> R</a:t>
            </a:r>
            <a:r>
              <a:rPr lang="en-US" sz="2800" dirty="0">
                <a:cs typeface="Arial"/>
              </a:rPr>
              <a:t>PC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o</a:t>
            </a:r>
            <a:r>
              <a:rPr lang="en-US" sz="2800" dirty="0">
                <a:cs typeface="Arial"/>
              </a:rPr>
              <a:t>r a </a:t>
            </a:r>
            <a:r>
              <a:rPr lang="en-US" sz="2800" spc="-5" dirty="0">
                <a:cs typeface="Arial"/>
              </a:rPr>
              <a:t>m</a:t>
            </a:r>
            <a:r>
              <a:rPr lang="en-US" sz="2800" dirty="0">
                <a:cs typeface="Arial"/>
              </a:rPr>
              <a:t>es</a:t>
            </a:r>
            <a:r>
              <a:rPr lang="en-US" sz="2800" spc="-15" dirty="0">
                <a:cs typeface="Arial"/>
              </a:rPr>
              <a:t>s</a:t>
            </a:r>
            <a:r>
              <a:rPr lang="en-US" sz="2800" dirty="0">
                <a:cs typeface="Arial"/>
              </a:rPr>
              <a:t>ag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, </a:t>
            </a:r>
            <a:r>
              <a:rPr lang="en-US" sz="2800" spc="-10" dirty="0">
                <a:cs typeface="Arial"/>
              </a:rPr>
              <a:t>d</a:t>
            </a:r>
            <a:r>
              <a:rPr lang="en-US" sz="2800" dirty="0">
                <a:cs typeface="Arial"/>
              </a:rPr>
              <a:t>ep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n</a:t>
            </a:r>
            <a:r>
              <a:rPr lang="en-US" sz="2800" spc="-10" dirty="0">
                <a:cs typeface="Arial"/>
              </a:rPr>
              <a:t>d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ng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on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how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se</a:t>
            </a:r>
            <a:r>
              <a:rPr lang="en-US" sz="2800" spc="-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v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ce</a:t>
            </a:r>
            <a:r>
              <a:rPr lang="en-US" sz="2800" spc="-5" dirty="0">
                <a:cs typeface="Arial"/>
              </a:rPr>
              <a:t> i</a:t>
            </a:r>
            <a:r>
              <a:rPr lang="en-US" sz="2800" dirty="0">
                <a:cs typeface="Arial"/>
              </a:rPr>
              <a:t>s </a:t>
            </a:r>
            <a:r>
              <a:rPr lang="en-US" sz="2800" spc="-5" dirty="0">
                <a:cs typeface="Arial"/>
              </a:rPr>
              <a:t>im</a:t>
            </a:r>
            <a:r>
              <a:rPr lang="en-US" sz="2800" dirty="0">
                <a:cs typeface="Arial"/>
              </a:rPr>
              <a:t>p</a:t>
            </a:r>
            <a:r>
              <a:rPr lang="en-US" sz="2800" spc="-5" dirty="0">
                <a:cs typeface="Arial"/>
              </a:rPr>
              <a:t>l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m</a:t>
            </a:r>
            <a:r>
              <a:rPr lang="en-US" sz="2800" dirty="0">
                <a:cs typeface="Arial"/>
              </a:rPr>
              <a:t>en</a:t>
            </a:r>
            <a:r>
              <a:rPr lang="en-US" sz="2800" spc="-5" dirty="0">
                <a:cs typeface="Arial"/>
              </a:rPr>
              <a:t>t</a:t>
            </a:r>
            <a:r>
              <a:rPr lang="en-US" sz="2800" dirty="0">
                <a:cs typeface="Arial"/>
              </a:rPr>
              <a:t>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2300" y="273050"/>
            <a:ext cx="8868843" cy="1473127"/>
          </a:xfrm>
        </p:spPr>
        <p:txBody>
          <a:bodyPr/>
          <a:lstStyle/>
          <a:p>
            <a:r>
              <a:rPr lang="en-US" sz="5400" dirty="0">
                <a:latin typeface="Arial"/>
                <a:cs typeface="Arial"/>
              </a:rPr>
              <a:t>Anato</a:t>
            </a:r>
            <a:r>
              <a:rPr lang="en-US" sz="5400" spc="-15" dirty="0">
                <a:latin typeface="Arial"/>
                <a:cs typeface="Arial"/>
              </a:rPr>
              <a:t>m</a:t>
            </a:r>
            <a:r>
              <a:rPr lang="en-US" sz="5400" dirty="0">
                <a:latin typeface="Arial"/>
                <a:cs typeface="Arial"/>
              </a:rPr>
              <a:t>y	of</a:t>
            </a:r>
            <a:r>
              <a:rPr lang="en-US" sz="5400" spc="-5" dirty="0">
                <a:latin typeface="Arial"/>
                <a:cs typeface="Arial"/>
              </a:rPr>
              <a:t> </a:t>
            </a:r>
            <a:r>
              <a:rPr lang="en-US" sz="5400" dirty="0">
                <a:latin typeface="Arial"/>
                <a:cs typeface="Arial"/>
              </a:rPr>
              <a:t>an</a:t>
            </a:r>
            <a:r>
              <a:rPr lang="en-US" sz="5400" spc="-5" dirty="0">
                <a:latin typeface="Arial"/>
                <a:cs typeface="Arial"/>
              </a:rPr>
              <a:t> </a:t>
            </a:r>
            <a:r>
              <a:rPr lang="en-US" sz="5400" dirty="0">
                <a:latin typeface="Arial"/>
                <a:cs typeface="Arial"/>
              </a:rPr>
              <a:t>Envelope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7500" y="1763185"/>
            <a:ext cx="9601200" cy="4308872"/>
          </a:xfrm>
        </p:spPr>
        <p:txBody>
          <a:bodyPr wrap="none" lIns="0" tIns="0" rIns="0" bIns="0"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rial"/>
              </a:rPr>
              <a:t>&lt;?xml</a:t>
            </a:r>
            <a:r>
              <a:rPr lang="en-US" sz="2800" spc="-5" dirty="0">
                <a:latin typeface="Adobe Caslon Pro"/>
                <a:cs typeface="Arial"/>
              </a:rPr>
              <a:t> </a:t>
            </a:r>
            <a:r>
              <a:rPr lang="en-US" sz="2800" dirty="0">
                <a:latin typeface="Adobe Caslon Pro"/>
                <a:cs typeface="Arial"/>
              </a:rPr>
              <a:t>version=</a:t>
            </a:r>
            <a:r>
              <a:rPr lang="en-US" sz="2800" spc="-10" dirty="0">
                <a:latin typeface="Adobe Caslon Pro"/>
                <a:cs typeface="Arial"/>
              </a:rPr>
              <a:t>"</a:t>
            </a:r>
            <a:r>
              <a:rPr lang="en-US" sz="2800" dirty="0">
                <a:latin typeface="Adobe Caslon Pro"/>
                <a:cs typeface="Arial"/>
              </a:rPr>
              <a:t>1.0</a:t>
            </a:r>
            <a:r>
              <a:rPr lang="en-US" sz="2800" spc="-5" dirty="0">
                <a:latin typeface="Adobe Caslon Pro"/>
                <a:cs typeface="Arial"/>
              </a:rPr>
              <a:t>"</a:t>
            </a:r>
            <a:r>
              <a:rPr lang="en-US" sz="2800" dirty="0">
                <a:latin typeface="Adobe Caslon Pro"/>
                <a:cs typeface="Arial"/>
              </a:rPr>
              <a:t>?&gt;</a:t>
            </a:r>
          </a:p>
          <a:p>
            <a:pPr marL="0" marR="12700" indent="0">
              <a:spcBef>
                <a:spcPts val="0"/>
              </a:spcBef>
              <a:buNone/>
            </a:pPr>
            <a:endParaRPr lang="en-US" sz="2800" dirty="0">
              <a:latin typeface="Adobe Caslon Pro"/>
              <a:cs typeface="Arial"/>
            </a:endParaRPr>
          </a:p>
          <a:p>
            <a:pPr marL="0" marR="12700" indent="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rial"/>
              </a:rPr>
              <a:t>&lt;</a:t>
            </a:r>
            <a:r>
              <a:rPr lang="en-US" sz="2800" dirty="0" err="1">
                <a:latin typeface="Adobe Caslon Pro"/>
                <a:cs typeface="Arial"/>
              </a:rPr>
              <a:t>soap:Envelope</a:t>
            </a:r>
            <a:r>
              <a:rPr lang="en-US" sz="2800" dirty="0">
                <a:latin typeface="Adobe Caslon Pro"/>
                <a:cs typeface="Arial"/>
              </a:rPr>
              <a:t> </a:t>
            </a:r>
          </a:p>
          <a:p>
            <a:pPr marL="0" marR="12700" indent="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rial"/>
              </a:rPr>
              <a:t>	</a:t>
            </a:r>
            <a:r>
              <a:rPr lang="en-US" sz="2800" dirty="0" err="1">
                <a:latin typeface="Adobe Caslon Pro"/>
                <a:cs typeface="Arial"/>
              </a:rPr>
              <a:t>xmlns:soap</a:t>
            </a:r>
            <a:r>
              <a:rPr lang="en-US" sz="2800" dirty="0">
                <a:latin typeface="Adobe Caslon Pro"/>
                <a:cs typeface="Arial"/>
              </a:rPr>
              <a:t>=</a:t>
            </a:r>
            <a:r>
              <a:rPr lang="en-US" sz="2800" spc="-10" dirty="0">
                <a:latin typeface="Adobe Caslon Pro"/>
                <a:cs typeface="Arial"/>
              </a:rPr>
              <a:t>"</a:t>
            </a:r>
            <a:r>
              <a:rPr lang="en-US" sz="2800" dirty="0">
                <a:latin typeface="Adobe Caslon Pro"/>
                <a:cs typeface="Arial"/>
              </a:rPr>
              <a:t>http://w</a:t>
            </a:r>
            <a:r>
              <a:rPr lang="en-US" sz="2800" spc="-20" dirty="0">
                <a:latin typeface="Adobe Caslon Pro"/>
                <a:cs typeface="Arial"/>
              </a:rPr>
              <a:t>w</a:t>
            </a:r>
            <a:r>
              <a:rPr lang="en-US" sz="2800" spc="-180" dirty="0">
                <a:latin typeface="Adobe Caslon Pro"/>
                <a:cs typeface="Arial"/>
              </a:rPr>
              <a:t>w</a:t>
            </a:r>
            <a:r>
              <a:rPr lang="en-US" sz="2800" dirty="0">
                <a:latin typeface="Adobe Caslon Pro"/>
                <a:cs typeface="Arial"/>
              </a:rPr>
              <a:t>.w3.org/2001/12/soap-envelope</a:t>
            </a:r>
            <a:r>
              <a:rPr lang="en-US" sz="2800" spc="-5" dirty="0">
                <a:latin typeface="Adobe Caslon Pro"/>
                <a:cs typeface="Arial"/>
              </a:rPr>
              <a:t>"</a:t>
            </a:r>
            <a:r>
              <a:rPr lang="en-US" sz="2800" dirty="0">
                <a:latin typeface="Adobe Caslon Pro"/>
                <a:cs typeface="Arial"/>
              </a:rPr>
              <a:t>&gt;</a:t>
            </a:r>
          </a:p>
          <a:p>
            <a:pPr marL="0" marR="356870" indent="0">
              <a:spcBef>
                <a:spcPts val="0"/>
              </a:spcBef>
              <a:buNone/>
            </a:pPr>
            <a:endParaRPr lang="en-US" sz="2800" dirty="0">
              <a:latin typeface="Adobe Caslon Pro"/>
              <a:cs typeface="Arial"/>
            </a:endParaRPr>
          </a:p>
          <a:p>
            <a:pPr marL="0" marR="356870" indent="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rial"/>
              </a:rPr>
              <a:t>&lt;</a:t>
            </a:r>
            <a:r>
              <a:rPr lang="en-US" sz="2800" dirty="0" err="1">
                <a:latin typeface="Adobe Caslon Pro"/>
                <a:cs typeface="Arial"/>
              </a:rPr>
              <a:t>soap:</a:t>
            </a:r>
            <a:r>
              <a:rPr lang="en-US" sz="2800" spc="-5" dirty="0" err="1">
                <a:latin typeface="Adobe Caslon Pro"/>
                <a:cs typeface="Arial"/>
              </a:rPr>
              <a:t>B</a:t>
            </a:r>
            <a:r>
              <a:rPr lang="en-US" sz="2800" dirty="0" err="1">
                <a:latin typeface="Adobe Caslon Pro"/>
                <a:cs typeface="Arial"/>
              </a:rPr>
              <a:t>ody</a:t>
            </a:r>
            <a:r>
              <a:rPr lang="en-US" sz="2800" dirty="0">
                <a:latin typeface="Adobe Caslon Pro"/>
                <a:cs typeface="Arial"/>
              </a:rPr>
              <a:t> </a:t>
            </a:r>
          </a:p>
          <a:p>
            <a:pPr marL="0" marR="356870" indent="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rial"/>
              </a:rPr>
              <a:t>	</a:t>
            </a:r>
            <a:r>
              <a:rPr lang="en-US" sz="2800" dirty="0" err="1">
                <a:latin typeface="Adobe Caslon Pro"/>
                <a:cs typeface="Arial"/>
              </a:rPr>
              <a:t>xmlns:m</a:t>
            </a:r>
            <a:r>
              <a:rPr lang="en-US" sz="2800" dirty="0">
                <a:latin typeface="Adobe Caslon Pro"/>
                <a:cs typeface="Arial"/>
              </a:rPr>
              <a:t>=</a:t>
            </a:r>
            <a:r>
              <a:rPr lang="en-US" sz="2800" spc="-10" dirty="0">
                <a:latin typeface="Adobe Caslon Pro"/>
                <a:cs typeface="Arial"/>
              </a:rPr>
              <a:t>"</a:t>
            </a:r>
            <a:r>
              <a:rPr lang="en-US" sz="2800" dirty="0">
                <a:latin typeface="Adobe Caslon Pro"/>
                <a:cs typeface="Arial"/>
              </a:rPr>
              <a:t>http://w</a:t>
            </a:r>
            <a:r>
              <a:rPr lang="en-US" sz="2800" spc="-20" dirty="0">
                <a:latin typeface="Adobe Caslon Pro"/>
                <a:cs typeface="Arial"/>
              </a:rPr>
              <a:t>w</a:t>
            </a:r>
            <a:r>
              <a:rPr lang="en-US" sz="2800" spc="-180" dirty="0">
                <a:latin typeface="Adobe Caslon Pro"/>
                <a:cs typeface="Arial"/>
              </a:rPr>
              <a:t>w</a:t>
            </a:r>
            <a:r>
              <a:rPr lang="en-US" sz="2800" dirty="0">
                <a:latin typeface="Adobe Caslon Pro"/>
                <a:cs typeface="Arial"/>
              </a:rPr>
              <a:t>.example.com/ratings</a:t>
            </a:r>
            <a:r>
              <a:rPr lang="en-US" sz="2800" spc="-20" dirty="0">
                <a:latin typeface="Adobe Caslon Pro"/>
                <a:cs typeface="Arial"/>
              </a:rPr>
              <a:t>"</a:t>
            </a:r>
            <a:r>
              <a:rPr lang="en-US" sz="2800" dirty="0">
                <a:latin typeface="Adobe Caslon Pro"/>
                <a:cs typeface="Arial"/>
              </a:rPr>
              <a:t>&gt;</a:t>
            </a:r>
          </a:p>
          <a:p>
            <a:pPr marL="0" marR="5146040" indent="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rial"/>
              </a:rPr>
              <a:t>	&lt;</a:t>
            </a:r>
            <a:r>
              <a:rPr lang="en-US" sz="2800" dirty="0" err="1">
                <a:latin typeface="Adobe Caslon Pro"/>
                <a:cs typeface="Arial"/>
              </a:rPr>
              <a:t>m:GetRating</a:t>
            </a:r>
            <a:r>
              <a:rPr lang="en-US" sz="2800" dirty="0">
                <a:latin typeface="Adobe Caslon Pro"/>
                <a:cs typeface="Arial"/>
              </a:rPr>
              <a:t>&gt;</a:t>
            </a:r>
          </a:p>
          <a:p>
            <a:pPr marL="0" marR="3758565" indent="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rial"/>
              </a:rPr>
              <a:t>			&lt;</a:t>
            </a:r>
            <a:r>
              <a:rPr lang="en-US" sz="2800" dirty="0" err="1">
                <a:latin typeface="Adobe Caslon Pro"/>
                <a:cs typeface="Arial"/>
              </a:rPr>
              <a:t>m:ProductName</a:t>
            </a:r>
            <a:r>
              <a:rPr lang="en-US" sz="2800" dirty="0">
                <a:latin typeface="Adobe Caslon Pro"/>
                <a:cs typeface="Arial"/>
              </a:rPr>
              <a:t>&gt;MX- 518&lt;/:</a:t>
            </a:r>
            <a:r>
              <a:rPr lang="en-US" sz="2800" dirty="0" err="1">
                <a:latin typeface="Adobe Caslon Pro"/>
                <a:cs typeface="Arial"/>
              </a:rPr>
              <a:t>ProductName</a:t>
            </a:r>
            <a:r>
              <a:rPr lang="en-US" sz="2800" dirty="0">
                <a:latin typeface="Adobe Caslon Pro"/>
                <a:cs typeface="Arial"/>
              </a:rPr>
              <a:t>&gt;</a:t>
            </a:r>
          </a:p>
          <a:p>
            <a:pPr marL="0" marR="5033010" indent="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rial"/>
              </a:rPr>
              <a:t>	&lt;/</a:t>
            </a:r>
            <a:r>
              <a:rPr lang="en-US" sz="2800" dirty="0" err="1">
                <a:latin typeface="Adobe Caslon Pro"/>
                <a:cs typeface="Arial"/>
              </a:rPr>
              <a:t>m:GetRating</a:t>
            </a:r>
            <a:r>
              <a:rPr lang="en-US" sz="2800" dirty="0">
                <a:latin typeface="Adobe Caslon Pro"/>
                <a:cs typeface="Arial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rial"/>
              </a:rPr>
              <a:t>&lt;/</a:t>
            </a:r>
            <a:r>
              <a:rPr lang="en-US" sz="2800" dirty="0" err="1">
                <a:latin typeface="Adobe Caslon Pro"/>
                <a:cs typeface="Arial"/>
              </a:rPr>
              <a:t>soap:Body</a:t>
            </a:r>
            <a:r>
              <a:rPr lang="en-US" sz="2800" dirty="0">
                <a:latin typeface="Adobe Caslon Pro"/>
                <a:cs typeface="Arial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Adobe Caslon Pro"/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rial"/>
              </a:rPr>
              <a:t>&lt;/</a:t>
            </a:r>
            <a:r>
              <a:rPr lang="en-US" sz="2800" dirty="0" err="1">
                <a:latin typeface="Adobe Caslon Pro"/>
                <a:cs typeface="Arial"/>
              </a:rPr>
              <a:t>soap:Envelope</a:t>
            </a:r>
            <a:r>
              <a:rPr lang="en-US" sz="2800" dirty="0">
                <a:latin typeface="Adobe Caslon Pro"/>
                <a:cs typeface="Arial"/>
              </a:rPr>
              <a:t>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SOAP</a:t>
            </a:r>
            <a:r>
              <a:rPr sz="4400" spc="-10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–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Pros/Cons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12700">
              <a:lnSpc>
                <a:spcPct val="129900"/>
              </a:lnSpc>
            </a:pPr>
            <a:r>
              <a:rPr lang="en-US" sz="2800" dirty="0">
                <a:cs typeface="Arial"/>
              </a:rPr>
              <a:t>Comparable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XML-RPC... </a:t>
            </a:r>
          </a:p>
          <a:p>
            <a:pPr marR="12700">
              <a:lnSpc>
                <a:spcPct val="129900"/>
              </a:lnSpc>
            </a:pPr>
            <a:r>
              <a:rPr lang="en-US" sz="2800" dirty="0">
                <a:cs typeface="Arial"/>
              </a:rPr>
              <a:t>Pros</a:t>
            </a:r>
          </a:p>
          <a:p>
            <a:pPr marR="12700" lvl="1">
              <a:lnSpc>
                <a:spcPts val="3130"/>
              </a:lnSpc>
            </a:pPr>
            <a:r>
              <a:rPr lang="en-US" spc="-5" dirty="0">
                <a:cs typeface="Arial"/>
              </a:rPr>
              <a:t>M</a:t>
            </a:r>
            <a:r>
              <a:rPr lang="en-US" dirty="0">
                <a:cs typeface="Arial"/>
              </a:rPr>
              <a:t>o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e exp</a:t>
            </a:r>
            <a:r>
              <a:rPr lang="en-US" spc="-5" dirty="0">
                <a:cs typeface="Arial"/>
              </a:rPr>
              <a:t>li</a:t>
            </a:r>
            <a:r>
              <a:rPr lang="en-US" dirty="0">
                <a:cs typeface="Arial"/>
              </a:rPr>
              <a:t>c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t/</a:t>
            </a:r>
            <a:r>
              <a:rPr lang="en-US" spc="-5" dirty="0">
                <a:cs typeface="Arial"/>
              </a:rPr>
              <a:t>ri</a:t>
            </a:r>
            <a:r>
              <a:rPr lang="en-US" dirty="0">
                <a:cs typeface="Arial"/>
              </a:rPr>
              <a:t>g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d de</a:t>
            </a:r>
            <a:r>
              <a:rPr lang="en-US" spc="-5" dirty="0">
                <a:cs typeface="Arial"/>
              </a:rPr>
              <a:t>fi</a:t>
            </a:r>
            <a:r>
              <a:rPr lang="en-US" dirty="0">
                <a:cs typeface="Arial"/>
              </a:rPr>
              <a:t>n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t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on of con</a:t>
            </a:r>
            <a:r>
              <a:rPr lang="en-US" spc="-5" dirty="0">
                <a:cs typeface="Arial"/>
              </a:rPr>
              <a:t>t</a:t>
            </a:r>
            <a:r>
              <a:rPr lang="en-US" dirty="0">
                <a:cs typeface="Arial"/>
              </a:rPr>
              <a:t>ent than X</a:t>
            </a:r>
            <a:r>
              <a:rPr lang="en-US" spc="-5" dirty="0">
                <a:cs typeface="Arial"/>
              </a:rPr>
              <a:t>M</a:t>
            </a:r>
            <a:r>
              <a:rPr lang="en-US" dirty="0">
                <a:cs typeface="Arial"/>
              </a:rPr>
              <a:t>L- 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PC</a:t>
            </a:r>
            <a:endParaRPr lang="en-US" sz="900" dirty="0"/>
          </a:p>
          <a:p>
            <a:pPr marR="19685" lvl="1">
              <a:lnSpc>
                <a:spcPts val="3120"/>
              </a:lnSpc>
            </a:pPr>
            <a:r>
              <a:rPr lang="en-US" dirty="0">
                <a:cs typeface="Arial"/>
              </a:rPr>
              <a:t>A</a:t>
            </a:r>
            <a:r>
              <a:rPr lang="en-US" spc="-5" dirty="0">
                <a:cs typeface="Arial"/>
              </a:rPr>
              <a:t>ll</a:t>
            </a:r>
            <a:r>
              <a:rPr lang="en-US" dirty="0">
                <a:cs typeface="Arial"/>
              </a:rPr>
              <a:t>o</a:t>
            </a:r>
            <a:r>
              <a:rPr lang="en-US" spc="-5" dirty="0">
                <a:cs typeface="Arial"/>
              </a:rPr>
              <a:t>w</a:t>
            </a:r>
            <a:r>
              <a:rPr lang="en-US" dirty="0">
                <a:cs typeface="Arial"/>
              </a:rPr>
              <a:t>s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for</a:t>
            </a:r>
            <a:r>
              <a:rPr lang="en-US" spc="-5" dirty="0">
                <a:cs typeface="Arial"/>
              </a:rPr>
              <a:t> 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dd</a:t>
            </a:r>
            <a:r>
              <a:rPr lang="en-US" spc="-5" dirty="0">
                <a:cs typeface="Arial"/>
              </a:rPr>
              <a:t>r</a:t>
            </a:r>
            <a:r>
              <a:rPr lang="en-US" spc="-10" dirty="0">
                <a:cs typeface="Arial"/>
              </a:rPr>
              <a:t>e</a:t>
            </a:r>
            <a:r>
              <a:rPr lang="en-US" dirty="0">
                <a:cs typeface="Arial"/>
              </a:rPr>
              <a:t>ss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ng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of</a:t>
            </a:r>
            <a:r>
              <a:rPr lang="en-US" spc="-10" dirty="0">
                <a:cs typeface="Arial"/>
              </a:rPr>
              <a:t> </a:t>
            </a:r>
            <a:r>
              <a:rPr lang="en-US" spc="5" dirty="0">
                <a:cs typeface="Arial"/>
              </a:rPr>
              <a:t>m</a:t>
            </a:r>
            <a:r>
              <a:rPr lang="en-US" spc="-10" dirty="0">
                <a:cs typeface="Arial"/>
              </a:rPr>
              <a:t>e</a:t>
            </a:r>
            <a:r>
              <a:rPr lang="en-US" dirty="0">
                <a:cs typeface="Arial"/>
              </a:rPr>
              <a:t>ssa</a:t>
            </a:r>
            <a:r>
              <a:rPr lang="en-US" spc="-10" dirty="0">
                <a:cs typeface="Arial"/>
              </a:rPr>
              <a:t>g</a:t>
            </a:r>
            <a:r>
              <a:rPr lang="en-US" dirty="0">
                <a:cs typeface="Arial"/>
              </a:rPr>
              <a:t>es </a:t>
            </a:r>
            <a:r>
              <a:rPr lang="en-US" spc="-5" dirty="0">
                <a:cs typeface="Arial"/>
              </a:rPr>
              <a:t>w</a:t>
            </a:r>
            <a:r>
              <a:rPr lang="en-US" spc="-10" dirty="0">
                <a:cs typeface="Arial"/>
              </a:rPr>
              <a:t>h</a:t>
            </a:r>
            <a:r>
              <a:rPr lang="en-US" dirty="0">
                <a:cs typeface="Arial"/>
              </a:rPr>
              <a:t>en</a:t>
            </a:r>
            <a:r>
              <a:rPr lang="en-US" spc="-20" dirty="0">
                <a:cs typeface="Arial"/>
              </a:rPr>
              <a:t> </a:t>
            </a:r>
            <a:r>
              <a:rPr lang="en-US" dirty="0">
                <a:cs typeface="Arial"/>
              </a:rPr>
              <a:t>p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ssed b</a:t>
            </a:r>
            <a:r>
              <a:rPr lang="en-US" spc="-10" dirty="0">
                <a:cs typeface="Arial"/>
              </a:rPr>
              <a:t>e</a:t>
            </a:r>
            <a:r>
              <a:rPr lang="en-US" dirty="0">
                <a:cs typeface="Arial"/>
              </a:rPr>
              <a:t>t</a:t>
            </a:r>
            <a:r>
              <a:rPr lang="en-US" spc="-5" dirty="0">
                <a:cs typeface="Arial"/>
              </a:rPr>
              <a:t>w</a:t>
            </a:r>
            <a:r>
              <a:rPr lang="en-US" spc="-10" dirty="0">
                <a:cs typeface="Arial"/>
              </a:rPr>
              <a:t>e</a:t>
            </a:r>
            <a:r>
              <a:rPr lang="en-US" dirty="0">
                <a:cs typeface="Arial"/>
              </a:rPr>
              <a:t>en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nt</a:t>
            </a:r>
            <a:r>
              <a:rPr lang="en-US" spc="-10" dirty="0">
                <a:cs typeface="Arial"/>
              </a:rPr>
              <a:t>e</a:t>
            </a:r>
            <a:r>
              <a:rPr lang="en-US" spc="-5" dirty="0">
                <a:cs typeface="Arial"/>
              </a:rPr>
              <a:t>rm</a:t>
            </a:r>
            <a:r>
              <a:rPr lang="en-US" dirty="0">
                <a:cs typeface="Arial"/>
              </a:rPr>
              <a:t>ed</a:t>
            </a:r>
            <a:r>
              <a:rPr lang="en-US" spc="-5" dirty="0">
                <a:cs typeface="Arial"/>
              </a:rPr>
              <a:t>i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te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sys</a:t>
            </a:r>
            <a:r>
              <a:rPr lang="en-US" spc="5" dirty="0">
                <a:cs typeface="Arial"/>
              </a:rPr>
              <a:t>t</a:t>
            </a:r>
            <a:r>
              <a:rPr lang="en-US" dirty="0">
                <a:cs typeface="Arial"/>
              </a:rPr>
              <a:t>e</a:t>
            </a:r>
            <a:r>
              <a:rPr lang="en-US" spc="-25" dirty="0">
                <a:cs typeface="Arial"/>
              </a:rPr>
              <a:t>m</a:t>
            </a:r>
            <a:r>
              <a:rPr lang="en-US" dirty="0">
                <a:cs typeface="Arial"/>
              </a:rPr>
              <a:t>s</a:t>
            </a:r>
          </a:p>
          <a:p>
            <a:r>
              <a:rPr lang="en-US" sz="2800" dirty="0">
                <a:cs typeface="Arial"/>
              </a:rPr>
              <a:t>Cons</a:t>
            </a:r>
          </a:p>
          <a:p>
            <a:pPr lvl="1"/>
            <a:r>
              <a:rPr lang="en-US" spc="-5" dirty="0">
                <a:cs typeface="Arial"/>
              </a:rPr>
              <a:t>M</a:t>
            </a:r>
            <a:r>
              <a:rPr lang="en-US" dirty="0">
                <a:cs typeface="Arial"/>
              </a:rPr>
              <a:t>o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e </a:t>
            </a:r>
            <a:r>
              <a:rPr lang="en-US" spc="-5" dirty="0">
                <a:cs typeface="Arial"/>
              </a:rPr>
              <a:t>ri</a:t>
            </a:r>
            <a:r>
              <a:rPr lang="en-US" dirty="0">
                <a:cs typeface="Arial"/>
              </a:rPr>
              <a:t>g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d </a:t>
            </a:r>
            <a:r>
              <a:rPr lang="en-US" spc="-10" dirty="0">
                <a:cs typeface="Arial"/>
              </a:rPr>
              <a:t>=</a:t>
            </a:r>
            <a:r>
              <a:rPr lang="en-US" dirty="0">
                <a:cs typeface="Arial"/>
              </a:rPr>
              <a:t>=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m</a:t>
            </a:r>
            <a:r>
              <a:rPr lang="en-US" dirty="0">
                <a:cs typeface="Arial"/>
              </a:rPr>
              <a:t>o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e co</a:t>
            </a:r>
            <a:r>
              <a:rPr lang="en-US" spc="-5" dirty="0">
                <a:cs typeface="Arial"/>
              </a:rPr>
              <a:t>m</a:t>
            </a:r>
            <a:r>
              <a:rPr lang="en-US" dirty="0">
                <a:cs typeface="Arial"/>
              </a:rPr>
              <a:t>p</a:t>
            </a:r>
            <a:r>
              <a:rPr lang="en-US" spc="-5" dirty="0">
                <a:cs typeface="Arial"/>
              </a:rPr>
              <a:t>l</a:t>
            </a:r>
            <a:r>
              <a:rPr lang="en-US" dirty="0">
                <a:cs typeface="Arial"/>
              </a:rPr>
              <a:t>ex </a:t>
            </a:r>
          </a:p>
          <a:p>
            <a:pPr lvl="1"/>
            <a:r>
              <a:rPr lang="en-US" dirty="0">
                <a:cs typeface="Arial"/>
              </a:rPr>
              <a:t>S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gn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f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can</a:t>
            </a:r>
            <a:r>
              <a:rPr lang="en-US" spc="-5" dirty="0">
                <a:cs typeface="Arial"/>
              </a:rPr>
              <a:t>tl</a:t>
            </a:r>
            <a:r>
              <a:rPr lang="en-US" dirty="0">
                <a:cs typeface="Arial"/>
              </a:rPr>
              <a:t>y h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gher</a:t>
            </a:r>
            <a:r>
              <a:rPr lang="en-US" spc="-5" dirty="0">
                <a:cs typeface="Arial"/>
              </a:rPr>
              <a:t> l</a:t>
            </a:r>
            <a:r>
              <a:rPr lang="en-US" dirty="0">
                <a:cs typeface="Arial"/>
              </a:rPr>
              <a:t>ea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n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ng cu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ve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cs typeface="Arial"/>
              </a:rPr>
              <a:t>R</a:t>
            </a:r>
            <a:r>
              <a:rPr lang="en-US" sz="4400" dirty="0">
                <a:cs typeface="Arial"/>
              </a:rPr>
              <a:t>e</a:t>
            </a:r>
            <a:r>
              <a:rPr sz="4400" dirty="0">
                <a:cs typeface="Arial"/>
              </a:rPr>
              <a:t>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Representational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State</a:t>
            </a:r>
            <a:r>
              <a:rPr lang="en-US" sz="2800" spc="-70" dirty="0">
                <a:cs typeface="Arial"/>
              </a:rPr>
              <a:t> </a:t>
            </a:r>
            <a:r>
              <a:rPr lang="en-US" sz="2800" spc="-114" dirty="0">
                <a:cs typeface="Arial"/>
              </a:rPr>
              <a:t>T</a:t>
            </a:r>
            <a:r>
              <a:rPr lang="en-US" sz="2800" dirty="0">
                <a:cs typeface="Arial"/>
              </a:rPr>
              <a:t>ransfer</a:t>
            </a:r>
            <a:endParaRPr lang="en-US" sz="1200" dirty="0"/>
          </a:p>
          <a:p>
            <a:pPr marR="12700">
              <a:lnSpc>
                <a:spcPts val="3579"/>
              </a:lnSpc>
            </a:pPr>
            <a:r>
              <a:rPr lang="en-US" sz="2800" dirty="0">
                <a:cs typeface="Arial"/>
              </a:rPr>
              <a:t>Services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that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adhe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REST</a:t>
            </a:r>
            <a:r>
              <a:rPr lang="en-US" sz="2800" spc="-6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inciples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are said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be</a:t>
            </a:r>
            <a:r>
              <a:rPr lang="en-US" sz="2800" spc="15" dirty="0">
                <a:cs typeface="Arial"/>
              </a:rPr>
              <a:t> </a:t>
            </a:r>
            <a:r>
              <a:rPr lang="en-US" sz="2800" i="1" dirty="0" err="1">
                <a:cs typeface="Arial"/>
              </a:rPr>
              <a:t>ReS</a:t>
            </a:r>
            <a:r>
              <a:rPr lang="en-US" sz="2800" i="1" spc="-15" dirty="0" err="1">
                <a:cs typeface="Arial"/>
              </a:rPr>
              <a:t>T</a:t>
            </a:r>
            <a:r>
              <a:rPr lang="en-US" sz="2800" i="1" dirty="0" err="1">
                <a:cs typeface="Arial"/>
              </a:rPr>
              <a:t>ful</a:t>
            </a:r>
            <a:endParaRPr lang="en-US" sz="2800" dirty="0"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+mn-lt"/>
                <a:cs typeface="Arial"/>
              </a:rPr>
              <a:t>R</a:t>
            </a:r>
            <a:r>
              <a:rPr lang="en-US" sz="4400" dirty="0">
                <a:latin typeface="+mn-lt"/>
                <a:cs typeface="Arial"/>
              </a:rPr>
              <a:t>e</a:t>
            </a:r>
            <a:r>
              <a:rPr sz="4400" dirty="0">
                <a:latin typeface="+mn-lt"/>
                <a:cs typeface="Arial"/>
              </a:rPr>
              <a:t>STfulness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R="871855">
              <a:lnSpc>
                <a:spcPct val="130000"/>
              </a:lnSpc>
            </a:pPr>
            <a:r>
              <a:rPr lang="en-US" sz="2800" dirty="0">
                <a:cs typeface="Arial"/>
              </a:rPr>
              <a:t>Client-server </a:t>
            </a:r>
          </a:p>
          <a:p>
            <a:pPr marR="871855">
              <a:lnSpc>
                <a:spcPct val="130000"/>
              </a:lnSpc>
            </a:pPr>
            <a:r>
              <a:rPr lang="en-US" sz="2800" dirty="0">
                <a:cs typeface="Arial"/>
              </a:rPr>
              <a:t>Stateless </a:t>
            </a:r>
          </a:p>
          <a:p>
            <a:pPr marR="871855">
              <a:lnSpc>
                <a:spcPct val="130000"/>
              </a:lnSpc>
            </a:pPr>
            <a:r>
              <a:rPr lang="en-US" sz="2800" dirty="0">
                <a:cs typeface="Arial"/>
              </a:rPr>
              <a:t>Cacheable </a:t>
            </a:r>
          </a:p>
          <a:p>
            <a:pPr marR="871855">
              <a:lnSpc>
                <a:spcPct val="130000"/>
              </a:lnSpc>
            </a:pPr>
            <a:r>
              <a:rPr lang="en-US" sz="2800" dirty="0">
                <a:cs typeface="Arial"/>
              </a:rPr>
              <a:t>Layered</a:t>
            </a:r>
          </a:p>
          <a:p>
            <a:pPr marR="12700">
              <a:lnSpc>
                <a:spcPct val="129900"/>
              </a:lnSpc>
            </a:pPr>
            <a:r>
              <a:rPr lang="en-US" sz="2800" dirty="0">
                <a:cs typeface="Arial"/>
              </a:rPr>
              <a:t>Uniform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Interface </a:t>
            </a:r>
          </a:p>
          <a:p>
            <a:pPr marR="12700">
              <a:lnSpc>
                <a:spcPct val="129900"/>
              </a:lnSpc>
            </a:pPr>
            <a:r>
              <a:rPr lang="en-US" sz="2800" dirty="0">
                <a:cs typeface="Arial"/>
              </a:rPr>
              <a:t>Code-on-demand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&lt;header&gt;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>
              <a:lnSpc>
                <a:spcPct val="129900"/>
              </a:lnSpc>
            </a:pPr>
            <a:r>
              <a:rPr lang="en-US" sz="2800" dirty="0">
                <a:latin typeface="Arial"/>
                <a:cs typeface="Arial"/>
              </a:rPr>
              <a:t>Recall: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Not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all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user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agents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are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browsers! </a:t>
            </a:r>
          </a:p>
          <a:p>
            <a:pPr marL="12700" marR="12700">
              <a:lnSpc>
                <a:spcPct val="129900"/>
              </a:lnSpc>
            </a:pPr>
            <a:r>
              <a:rPr lang="en-US" sz="2800" dirty="0">
                <a:latin typeface="Arial"/>
                <a:cs typeface="Arial"/>
              </a:rPr>
              <a:t>Other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applica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spc="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ons</a:t>
            </a:r>
            <a:r>
              <a:rPr lang="en-US" sz="2800" spc="-10" dirty="0">
                <a:latin typeface="Arial"/>
                <a:cs typeface="Arial"/>
              </a:rPr>
              <a:t>/</a:t>
            </a:r>
            <a:r>
              <a:rPr lang="en-US" sz="2800" dirty="0">
                <a:latin typeface="Arial"/>
                <a:cs typeface="Arial"/>
              </a:rPr>
              <a:t>scripts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may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find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our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data useful</a:t>
            </a:r>
          </a:p>
          <a:p>
            <a:pPr marL="12700" marR="198755">
              <a:lnSpc>
                <a:spcPct val="129900"/>
              </a:lnSpc>
            </a:pPr>
            <a:r>
              <a:rPr lang="en-US" sz="2800" dirty="0">
                <a:latin typeface="Arial"/>
                <a:cs typeface="Arial"/>
              </a:rPr>
              <a:t>Cornerstone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interoperability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6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eb Data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interchange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formats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etc.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cs typeface="Arial"/>
              </a:rPr>
              <a:t>R</a:t>
            </a:r>
            <a:r>
              <a:rPr lang="en-US" sz="4400" dirty="0">
                <a:cs typeface="Arial"/>
              </a:rPr>
              <a:t>e</a:t>
            </a:r>
            <a:r>
              <a:rPr sz="4400" dirty="0">
                <a:cs typeface="Arial"/>
              </a:rPr>
              <a:t>STfulness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cs typeface="Arial"/>
              </a:rPr>
              <a:t>Client-server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model</a:t>
            </a:r>
            <a:endParaRPr lang="en-US" sz="2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cs typeface="Arial"/>
              </a:rPr>
              <a:t>REST</a:t>
            </a:r>
            <a:r>
              <a:rPr lang="en-US" sz="2800" spc="-6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is </a:t>
            </a:r>
            <a:r>
              <a:rPr lang="en-US" sz="2800" i="1" dirty="0">
                <a:cs typeface="Arial"/>
              </a:rPr>
              <a:t>stateless </a:t>
            </a:r>
            <a:r>
              <a:rPr lang="en-US" sz="2800" dirty="0">
                <a:cs typeface="Arial"/>
              </a:rPr>
              <a:t>in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communication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design</a:t>
            </a:r>
          </a:p>
          <a:p>
            <a:pPr marR="12700">
              <a:lnSpc>
                <a:spcPct val="150000"/>
              </a:lnSpc>
              <a:spcBef>
                <a:spcPts val="0"/>
              </a:spcBef>
            </a:pPr>
            <a:r>
              <a:rPr lang="en-US" sz="2800" spc="-5" dirty="0">
                <a:cs typeface="Arial"/>
              </a:rPr>
              <a:t>Cli</a:t>
            </a:r>
            <a:r>
              <a:rPr lang="en-US" sz="2800" dirty="0">
                <a:cs typeface="Arial"/>
              </a:rPr>
              <a:t>e</a:t>
            </a:r>
            <a:r>
              <a:rPr lang="en-US" sz="2800" spc="-10" dirty="0">
                <a:cs typeface="Arial"/>
              </a:rPr>
              <a:t>n</a:t>
            </a:r>
            <a:r>
              <a:rPr lang="en-US" sz="2800" dirty="0">
                <a:cs typeface="Arial"/>
              </a:rPr>
              <a:t>ts </a:t>
            </a:r>
            <a:r>
              <a:rPr lang="en-US" sz="2800" spc="-10" dirty="0">
                <a:cs typeface="Arial"/>
              </a:rPr>
              <a:t>a</a:t>
            </a:r>
            <a:r>
              <a:rPr lang="en-US" sz="2800" dirty="0">
                <a:cs typeface="Arial"/>
              </a:rPr>
              <a:t>nd </a:t>
            </a:r>
            <a:r>
              <a:rPr lang="en-US" sz="2800" spc="-15" dirty="0">
                <a:cs typeface="Arial"/>
              </a:rPr>
              <a:t>s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ve</a:t>
            </a:r>
            <a:r>
              <a:rPr lang="en-US" sz="2800" spc="-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s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spc="5" dirty="0">
                <a:cs typeface="Arial"/>
              </a:rPr>
              <a:t>r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sp</a:t>
            </a:r>
            <a:r>
              <a:rPr lang="en-US" sz="2800" spc="-10" dirty="0">
                <a:cs typeface="Arial"/>
              </a:rPr>
              <a:t>o</a:t>
            </a:r>
            <a:r>
              <a:rPr lang="en-US" sz="2800" dirty="0">
                <a:cs typeface="Arial"/>
              </a:rPr>
              <a:t>ns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b</a:t>
            </a:r>
            <a:r>
              <a:rPr lang="en-US" sz="2800" spc="-5" dirty="0">
                <a:cs typeface="Arial"/>
              </a:rPr>
              <a:t>l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</a:t>
            </a:r>
            <a:r>
              <a:rPr lang="en-US" sz="2800" spc="-10" dirty="0">
                <a:cs typeface="Arial"/>
              </a:rPr>
              <a:t>o</a:t>
            </a:r>
            <a:r>
              <a:rPr lang="en-US" sz="2800" dirty="0">
                <a:cs typeface="Arial"/>
              </a:rPr>
              <a:t>r </a:t>
            </a:r>
            <a:r>
              <a:rPr lang="en-US" sz="2800" spc="-5" dirty="0">
                <a:cs typeface="Arial"/>
              </a:rPr>
              <a:t>m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n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n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spc="-10" dirty="0">
                <a:cs typeface="Arial"/>
              </a:rPr>
              <a:t>n</a:t>
            </a:r>
            <a:r>
              <a:rPr lang="en-US" sz="2800" dirty="0">
                <a:cs typeface="Arial"/>
              </a:rPr>
              <a:t>g 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he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r o</a:t>
            </a:r>
            <a:r>
              <a:rPr lang="en-US" sz="2800" spc="-5" dirty="0">
                <a:cs typeface="Arial"/>
              </a:rPr>
              <a:t>w</a:t>
            </a:r>
            <a:r>
              <a:rPr lang="en-US" sz="2800" dirty="0">
                <a:cs typeface="Arial"/>
              </a:rPr>
              <a:t>n state</a:t>
            </a:r>
            <a:endParaRPr lang="en-US" sz="2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cs typeface="Arial"/>
              </a:rPr>
              <a:t>Responses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must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indica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whether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ay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be c</a:t>
            </a:r>
            <a:r>
              <a:rPr lang="en-US" sz="2800" i="1" dirty="0">
                <a:cs typeface="Arial"/>
              </a:rPr>
              <a:t>ached</a:t>
            </a:r>
            <a:endParaRPr lang="en-US" sz="2800" dirty="0"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cs typeface="Arial"/>
              </a:rPr>
              <a:t>R</a:t>
            </a:r>
            <a:r>
              <a:rPr lang="en-US" sz="4400" dirty="0">
                <a:cs typeface="Arial"/>
              </a:rPr>
              <a:t>e</a:t>
            </a:r>
            <a:r>
              <a:rPr sz="4400" dirty="0">
                <a:cs typeface="Arial"/>
              </a:rPr>
              <a:t>STfulness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012825" algn="just">
              <a:lnSpc>
                <a:spcPts val="3579"/>
              </a:lnSpc>
            </a:pPr>
            <a:r>
              <a:rPr lang="en-US" sz="2800" dirty="0">
                <a:cs typeface="Arial"/>
              </a:rPr>
              <a:t>Client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cannot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tell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whether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directly connected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destination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server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–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any number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of</a:t>
            </a:r>
            <a:r>
              <a:rPr lang="en-US" sz="2800" spc="10" dirty="0">
                <a:cs typeface="Arial"/>
              </a:rPr>
              <a:t> </a:t>
            </a:r>
            <a:r>
              <a:rPr lang="en-US" sz="2800" i="1" dirty="0">
                <a:cs typeface="Arial"/>
              </a:rPr>
              <a:t>layers</a:t>
            </a:r>
            <a:r>
              <a:rPr lang="en-US" sz="2800" i="1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may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exist</a:t>
            </a:r>
            <a:endParaRPr lang="en-US" sz="1200" dirty="0"/>
          </a:p>
          <a:p>
            <a:pPr marR="899160">
              <a:lnSpc>
                <a:spcPts val="3570"/>
              </a:lnSpc>
            </a:pPr>
            <a:r>
              <a:rPr lang="en-US" sz="2800" dirty="0">
                <a:cs typeface="Arial"/>
              </a:rPr>
              <a:t>A</a:t>
            </a:r>
            <a:r>
              <a:rPr lang="en-US" sz="2800" spc="-185" dirty="0">
                <a:cs typeface="Arial"/>
              </a:rPr>
              <a:t> </a:t>
            </a:r>
            <a:r>
              <a:rPr lang="en-US" sz="2800" i="1" dirty="0">
                <a:cs typeface="Arial"/>
              </a:rPr>
              <a:t>uniform</a:t>
            </a:r>
            <a:r>
              <a:rPr lang="en-US" sz="2800" i="1" spc="-5" dirty="0">
                <a:cs typeface="Arial"/>
              </a:rPr>
              <a:t> </a:t>
            </a:r>
            <a:r>
              <a:rPr lang="en-US" sz="2800" i="1" dirty="0">
                <a:cs typeface="Arial"/>
              </a:rPr>
              <a:t>interface 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ust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exist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between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 client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and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server</a:t>
            </a:r>
            <a:endParaRPr lang="en-US" sz="1200" dirty="0"/>
          </a:p>
          <a:p>
            <a:pPr marR="12700" algn="just">
              <a:lnSpc>
                <a:spcPct val="93100"/>
              </a:lnSpc>
            </a:pPr>
            <a:r>
              <a:rPr lang="en-US" sz="2800" dirty="0">
                <a:cs typeface="Arial"/>
              </a:rPr>
              <a:t>Optional</a:t>
            </a:r>
            <a:r>
              <a:rPr lang="en-US" sz="2800" spc="-10" dirty="0">
                <a:cs typeface="Arial"/>
              </a:rPr>
              <a:t>l</a:t>
            </a:r>
            <a:r>
              <a:rPr lang="en-US" sz="2800" spc="-240" dirty="0">
                <a:cs typeface="Arial"/>
              </a:rPr>
              <a:t>y</a:t>
            </a:r>
            <a:r>
              <a:rPr lang="en-US" sz="2800" dirty="0">
                <a:cs typeface="Arial"/>
              </a:rPr>
              <a:t>,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ReSTf</a:t>
            </a:r>
            <a:r>
              <a:rPr lang="en-US" sz="2800" spc="-15" dirty="0" err="1">
                <a:cs typeface="Arial"/>
              </a:rPr>
              <a:t>u</a:t>
            </a:r>
            <a:r>
              <a:rPr lang="en-US" sz="2800" dirty="0" err="1">
                <a:cs typeface="Arial"/>
              </a:rPr>
              <a:t>l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services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may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eturn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scripts to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executed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client,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providing</a:t>
            </a:r>
            <a:r>
              <a:rPr lang="en-US" sz="2800" spc="35" dirty="0">
                <a:cs typeface="Arial"/>
              </a:rPr>
              <a:t> </a:t>
            </a:r>
            <a:r>
              <a:rPr lang="en-US" sz="2800" i="1" dirty="0">
                <a:cs typeface="Arial"/>
              </a:rPr>
              <a:t>code-on-demand</a:t>
            </a:r>
            <a:endParaRPr lang="en-US" sz="2800" dirty="0">
              <a:cs typeface="Arial"/>
            </a:endParaRPr>
          </a:p>
          <a:p>
            <a:pPr lvl="1"/>
            <a:r>
              <a:rPr lang="en-US" sz="2200" dirty="0">
                <a:cs typeface="Arial"/>
              </a:rPr>
              <a:t>Th</a:t>
            </a:r>
            <a:r>
              <a:rPr lang="en-US" sz="2200" spc="-10" dirty="0">
                <a:cs typeface="Arial"/>
              </a:rPr>
              <a:t>i</a:t>
            </a:r>
            <a:r>
              <a:rPr lang="en-US" sz="2200" dirty="0">
                <a:cs typeface="Arial"/>
              </a:rPr>
              <a:t>s </a:t>
            </a:r>
            <a:r>
              <a:rPr lang="en-US" sz="2200" spc="-5" dirty="0">
                <a:cs typeface="Arial"/>
              </a:rPr>
              <a:t>i</a:t>
            </a:r>
            <a:r>
              <a:rPr lang="en-US" sz="2200" dirty="0">
                <a:cs typeface="Arial"/>
              </a:rPr>
              <a:t>s the on</a:t>
            </a:r>
            <a:r>
              <a:rPr lang="en-US" sz="2200" spc="-5" dirty="0">
                <a:cs typeface="Arial"/>
              </a:rPr>
              <a:t>l</a:t>
            </a:r>
            <a:r>
              <a:rPr lang="en-US" sz="2200" dirty="0">
                <a:cs typeface="Arial"/>
              </a:rPr>
              <a:t>y op</a:t>
            </a:r>
            <a:r>
              <a:rPr lang="en-US" sz="2200" spc="-5" dirty="0">
                <a:cs typeface="Arial"/>
              </a:rPr>
              <a:t>ti</a:t>
            </a:r>
            <a:r>
              <a:rPr lang="en-US" sz="2200" dirty="0">
                <a:cs typeface="Arial"/>
              </a:rPr>
              <a:t>onal</a:t>
            </a:r>
            <a:r>
              <a:rPr lang="en-US" sz="2200" spc="-5" dirty="0">
                <a:cs typeface="Arial"/>
              </a:rPr>
              <a:t> </a:t>
            </a:r>
            <a:r>
              <a:rPr lang="en-US" sz="2200" dirty="0">
                <a:cs typeface="Arial"/>
              </a:rPr>
              <a:t>co</a:t>
            </a:r>
            <a:r>
              <a:rPr lang="en-US" sz="2200" spc="-5" dirty="0">
                <a:cs typeface="Arial"/>
              </a:rPr>
              <a:t>m</a:t>
            </a:r>
            <a:r>
              <a:rPr lang="en-US" sz="2200" dirty="0">
                <a:cs typeface="Arial"/>
              </a:rPr>
              <a:t>ponent of </a:t>
            </a:r>
            <a:r>
              <a:rPr lang="en-US" sz="2200" spc="-5" dirty="0" err="1">
                <a:cs typeface="Arial"/>
              </a:rPr>
              <a:t>R</a:t>
            </a:r>
            <a:r>
              <a:rPr lang="en-US" sz="2200" dirty="0" err="1">
                <a:cs typeface="Arial"/>
              </a:rPr>
              <a:t>eST</a:t>
            </a:r>
            <a:endParaRPr lang="en-US" sz="2200" dirty="0"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cs typeface="Arial"/>
              </a:rPr>
              <a:t>Uniform</a:t>
            </a:r>
            <a:r>
              <a:rPr sz="4400" spc="-15" dirty="0">
                <a:cs typeface="Arial"/>
              </a:rPr>
              <a:t> </a:t>
            </a:r>
            <a:r>
              <a:rPr sz="4400" spc="0" dirty="0">
                <a:cs typeface="Arial"/>
              </a:rPr>
              <a:t>Interfaces</a:t>
            </a:r>
            <a:endParaRPr sz="4400" dirty="0">
              <a:cs typeface="Arial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cs typeface="Arial"/>
              </a:rPr>
              <a:t>Resources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are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identified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requests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(by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URIs)</a:t>
            </a:r>
          </a:p>
          <a:p>
            <a:pPr marR="12700">
              <a:lnSpc>
                <a:spcPct val="150000"/>
              </a:lnSpc>
              <a:spcBef>
                <a:spcPts val="0"/>
              </a:spcBef>
            </a:pPr>
            <a:r>
              <a:rPr lang="en-US" sz="2800" i="1" spc="-5" dirty="0">
                <a:cs typeface="Arial"/>
              </a:rPr>
              <a:t>R</a:t>
            </a:r>
            <a:r>
              <a:rPr lang="en-US" sz="2800" i="1" dirty="0">
                <a:cs typeface="Arial"/>
              </a:rPr>
              <a:t>ep</a:t>
            </a:r>
            <a:r>
              <a:rPr lang="en-US" sz="2800" i="1" spc="-5" dirty="0">
                <a:cs typeface="Arial"/>
              </a:rPr>
              <a:t>r</a:t>
            </a:r>
            <a:r>
              <a:rPr lang="en-US" sz="2800" i="1" dirty="0">
                <a:cs typeface="Arial"/>
              </a:rPr>
              <a:t>esen</a:t>
            </a:r>
            <a:r>
              <a:rPr lang="en-US" sz="2800" i="1" spc="-5" dirty="0">
                <a:cs typeface="Arial"/>
              </a:rPr>
              <a:t>t</a:t>
            </a:r>
            <a:r>
              <a:rPr lang="en-US" sz="2800" i="1" dirty="0">
                <a:cs typeface="Arial"/>
              </a:rPr>
              <a:t>at</a:t>
            </a:r>
            <a:r>
              <a:rPr lang="en-US" sz="2800" i="1" spc="-5" dirty="0">
                <a:cs typeface="Arial"/>
              </a:rPr>
              <a:t>i</a:t>
            </a:r>
            <a:r>
              <a:rPr lang="en-US" sz="2800" i="1" dirty="0">
                <a:cs typeface="Arial"/>
              </a:rPr>
              <a:t>ons</a:t>
            </a:r>
            <a:r>
              <a:rPr lang="en-US" sz="2800" i="1" spc="20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o</a:t>
            </a:r>
            <a:r>
              <a:rPr lang="en-US" sz="2800" dirty="0">
                <a:cs typeface="Arial"/>
              </a:rPr>
              <a:t>f 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hese</a:t>
            </a:r>
            <a:r>
              <a:rPr lang="en-US" sz="2800" spc="-5" dirty="0">
                <a:cs typeface="Arial"/>
              </a:rPr>
              <a:t> r</a:t>
            </a:r>
            <a:r>
              <a:rPr lang="en-US" sz="2800" dirty="0">
                <a:cs typeface="Arial"/>
              </a:rPr>
              <a:t>es</a:t>
            </a:r>
            <a:r>
              <a:rPr lang="en-US" sz="2800" spc="-10" dirty="0">
                <a:cs typeface="Arial"/>
              </a:rPr>
              <a:t>o</a:t>
            </a:r>
            <a:r>
              <a:rPr lang="en-US" sz="2800" dirty="0">
                <a:cs typeface="Arial"/>
              </a:rPr>
              <a:t>u</a:t>
            </a:r>
            <a:r>
              <a:rPr lang="en-US" sz="2800" spc="-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ces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 </a:t>
            </a:r>
            <a:r>
              <a:rPr lang="en-US" sz="2800" spc="-5" dirty="0">
                <a:cs typeface="Arial"/>
              </a:rPr>
              <a:t>r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tu</a:t>
            </a:r>
            <a:r>
              <a:rPr lang="en-US" sz="2800" spc="-5" dirty="0">
                <a:cs typeface="Arial"/>
              </a:rPr>
              <a:t>r</a:t>
            </a:r>
            <a:r>
              <a:rPr lang="en-US" sz="2800" spc="-10" dirty="0">
                <a:cs typeface="Arial"/>
              </a:rPr>
              <a:t>n</a:t>
            </a:r>
            <a:r>
              <a:rPr lang="en-US" sz="2800" dirty="0">
                <a:cs typeface="Arial"/>
              </a:rPr>
              <a:t>ed 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o the c</a:t>
            </a:r>
            <a:r>
              <a:rPr lang="en-US" sz="2800" spc="-5" dirty="0">
                <a:cs typeface="Arial"/>
              </a:rPr>
              <a:t>li</a:t>
            </a:r>
            <a:r>
              <a:rPr lang="en-US" sz="2800" dirty="0">
                <a:cs typeface="Arial"/>
              </a:rPr>
              <a:t>ent</a:t>
            </a:r>
            <a:endParaRPr lang="en-US" sz="1100" dirty="0"/>
          </a:p>
          <a:p>
            <a:pPr marR="233045">
              <a:lnSpc>
                <a:spcPct val="150000"/>
              </a:lnSpc>
              <a:spcBef>
                <a:spcPts val="0"/>
              </a:spcBef>
            </a:pPr>
            <a:r>
              <a:rPr lang="en-US" sz="2800" spc="-16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y</a:t>
            </a:r>
            <a:r>
              <a:rPr lang="en-US" sz="2800" spc="-10" dirty="0">
                <a:cs typeface="Arial"/>
              </a:rPr>
              <a:t>p</a:t>
            </a:r>
            <a:r>
              <a:rPr lang="en-US" sz="2800" spc="1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c</a:t>
            </a:r>
            <a:r>
              <a:rPr lang="en-US" sz="2800" spc="-1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ll</a:t>
            </a:r>
            <a:r>
              <a:rPr lang="en-US" sz="2800" dirty="0">
                <a:cs typeface="Arial"/>
              </a:rPr>
              <a:t>y</a:t>
            </a:r>
            <a:r>
              <a:rPr lang="en-US" sz="2800" spc="-10" dirty="0">
                <a:cs typeface="Arial"/>
              </a:rPr>
              <a:t> d</a:t>
            </a:r>
            <a:r>
              <a:rPr lang="en-US" sz="2800" dirty="0">
                <a:cs typeface="Arial"/>
              </a:rPr>
              <a:t>o</a:t>
            </a:r>
            <a:r>
              <a:rPr lang="en-US" sz="2800" spc="10" dirty="0">
                <a:cs typeface="Arial"/>
              </a:rPr>
              <a:t>n</a:t>
            </a:r>
            <a:r>
              <a:rPr lang="en-US" sz="2800" dirty="0">
                <a:cs typeface="Arial"/>
              </a:rPr>
              <a:t>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v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a</a:t>
            </a:r>
            <a:r>
              <a:rPr lang="en-US" sz="2800" dirty="0">
                <a:cs typeface="Arial"/>
              </a:rPr>
              <a:t>n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spc="10" dirty="0">
                <a:cs typeface="Arial"/>
              </a:rPr>
              <a:t>n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r</a:t>
            </a:r>
            <a:r>
              <a:rPr lang="en-US" sz="2800" spc="-15" dirty="0">
                <a:cs typeface="Arial"/>
              </a:rPr>
              <a:t>c</a:t>
            </a:r>
            <a:r>
              <a:rPr lang="en-US" sz="2800" dirty="0">
                <a:cs typeface="Arial"/>
              </a:rPr>
              <a:t>h</a:t>
            </a:r>
            <a:r>
              <a:rPr lang="en-US" sz="2800" spc="10" dirty="0">
                <a:cs typeface="Arial"/>
              </a:rPr>
              <a:t>a</a:t>
            </a:r>
            <a:r>
              <a:rPr lang="en-US" sz="2800" spc="-10" dirty="0">
                <a:cs typeface="Arial"/>
              </a:rPr>
              <a:t>n</a:t>
            </a:r>
            <a:r>
              <a:rPr lang="en-US" sz="2800" dirty="0">
                <a:cs typeface="Arial"/>
              </a:rPr>
              <a:t>ge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f</a:t>
            </a:r>
            <a:r>
              <a:rPr lang="en-US" sz="2800" dirty="0">
                <a:cs typeface="Arial"/>
              </a:rPr>
              <a:t>o</a:t>
            </a:r>
            <a:r>
              <a:rPr lang="en-US" sz="2800" spc="-15" dirty="0">
                <a:cs typeface="Arial"/>
              </a:rPr>
              <a:t>r</a:t>
            </a:r>
            <a:r>
              <a:rPr lang="en-US" sz="2800" spc="10" dirty="0">
                <a:cs typeface="Arial"/>
              </a:rPr>
              <a:t>m</a:t>
            </a:r>
            <a:r>
              <a:rPr lang="en-US" sz="2800" spc="-10" dirty="0">
                <a:cs typeface="Arial"/>
              </a:rPr>
              <a:t>a</a:t>
            </a:r>
            <a:r>
              <a:rPr lang="en-US" sz="2800" dirty="0">
                <a:cs typeface="Arial"/>
              </a:rPr>
              <a:t>t </a:t>
            </a:r>
            <a:r>
              <a:rPr lang="en-US" sz="2800" spc="-15" dirty="0">
                <a:cs typeface="Arial"/>
              </a:rPr>
              <a:t>l</a:t>
            </a:r>
            <a:r>
              <a:rPr lang="en-US" sz="2800" spc="1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ke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X</a:t>
            </a:r>
            <a:r>
              <a:rPr lang="en-US" sz="2800" spc="-5" dirty="0">
                <a:cs typeface="Arial"/>
              </a:rPr>
              <a:t>M</a:t>
            </a:r>
            <a:r>
              <a:rPr lang="en-US" sz="2800" dirty="0">
                <a:cs typeface="Arial"/>
              </a:rPr>
              <a:t>L or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JSON</a:t>
            </a:r>
          </a:p>
          <a:p>
            <a:pPr marR="233045"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cs typeface="Arial"/>
              </a:rPr>
              <a:t>Resources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selves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are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ma</a:t>
            </a:r>
            <a:r>
              <a:rPr lang="en-US" sz="2800" spc="-15" dirty="0">
                <a:cs typeface="Arial"/>
              </a:rPr>
              <a:t>n</a:t>
            </a:r>
            <a:r>
              <a:rPr lang="en-US" sz="2800" spc="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pulated</a:t>
            </a:r>
            <a:r>
              <a:rPr lang="en-US" sz="2800" spc="-10" dirty="0">
                <a:cs typeface="Arial"/>
              </a:rPr>
              <a:t> t</a:t>
            </a:r>
            <a:r>
              <a:rPr lang="en-US" sz="2800" dirty="0">
                <a:cs typeface="Arial"/>
              </a:rPr>
              <a:t>hrough their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representations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Uniform</a:t>
            </a:r>
            <a:r>
              <a:rPr sz="4400" spc="-1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Interfaces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cs typeface="Arial"/>
              </a:rPr>
              <a:t>Messages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are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self-descriptive</a:t>
            </a:r>
          </a:p>
          <a:p>
            <a:pPr marR="12700" lvl="1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cs typeface="Arial"/>
              </a:rPr>
              <a:t>E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ch </a:t>
            </a:r>
            <a:r>
              <a:rPr lang="en-US" spc="-5" dirty="0">
                <a:cs typeface="Arial"/>
              </a:rPr>
              <a:t>m</a:t>
            </a:r>
            <a:r>
              <a:rPr lang="en-US" spc="-10" dirty="0">
                <a:cs typeface="Arial"/>
              </a:rPr>
              <a:t>e</a:t>
            </a:r>
            <a:r>
              <a:rPr lang="en-US" dirty="0">
                <a:cs typeface="Arial"/>
              </a:rPr>
              <a:t>ssa</a:t>
            </a:r>
            <a:r>
              <a:rPr lang="en-US" spc="-10" dirty="0">
                <a:cs typeface="Arial"/>
              </a:rPr>
              <a:t>g</a:t>
            </a:r>
            <a:r>
              <a:rPr lang="en-US" dirty="0">
                <a:cs typeface="Arial"/>
              </a:rPr>
              <a:t>e </a:t>
            </a:r>
            <a:r>
              <a:rPr lang="en-US" spc="-10" dirty="0">
                <a:cs typeface="Arial"/>
              </a:rPr>
              <a:t>e</a:t>
            </a:r>
            <a:r>
              <a:rPr lang="en-US" dirty="0">
                <a:cs typeface="Arial"/>
              </a:rPr>
              <a:t>xp</a:t>
            </a:r>
            <a:r>
              <a:rPr lang="en-US" spc="-5" dirty="0">
                <a:cs typeface="Arial"/>
              </a:rPr>
              <a:t>li</a:t>
            </a:r>
            <a:r>
              <a:rPr lang="en-US" dirty="0">
                <a:cs typeface="Arial"/>
              </a:rPr>
              <a:t>c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t</a:t>
            </a:r>
            <a:r>
              <a:rPr lang="en-US" spc="-5" dirty="0">
                <a:cs typeface="Arial"/>
              </a:rPr>
              <a:t>l</a:t>
            </a:r>
            <a:r>
              <a:rPr lang="en-US" dirty="0">
                <a:cs typeface="Arial"/>
              </a:rPr>
              <a:t>y </a:t>
            </a:r>
            <a:r>
              <a:rPr lang="en-US" spc="-10" dirty="0">
                <a:cs typeface="Arial"/>
              </a:rPr>
              <a:t>d</a:t>
            </a:r>
            <a:r>
              <a:rPr lang="en-US" dirty="0">
                <a:cs typeface="Arial"/>
              </a:rPr>
              <a:t>ef</a:t>
            </a:r>
            <a:r>
              <a:rPr lang="en-US" spc="-5" dirty="0">
                <a:cs typeface="Arial"/>
              </a:rPr>
              <a:t>i</a:t>
            </a:r>
            <a:r>
              <a:rPr lang="en-US" spc="-10" dirty="0">
                <a:cs typeface="Arial"/>
              </a:rPr>
              <a:t>n</a:t>
            </a:r>
            <a:r>
              <a:rPr lang="en-US" dirty="0">
                <a:cs typeface="Arial"/>
              </a:rPr>
              <a:t>es </a:t>
            </a:r>
            <a:r>
              <a:rPr lang="en-US" spc="-10" dirty="0">
                <a:cs typeface="Arial"/>
              </a:rPr>
              <a:t>h</a:t>
            </a:r>
            <a:r>
              <a:rPr lang="en-US" dirty="0">
                <a:cs typeface="Arial"/>
              </a:rPr>
              <a:t>ow</a:t>
            </a:r>
            <a:r>
              <a:rPr lang="en-US" spc="-5" dirty="0">
                <a:cs typeface="Arial"/>
              </a:rPr>
              <a:t> i</a:t>
            </a:r>
            <a:r>
              <a:rPr lang="en-US" dirty="0">
                <a:cs typeface="Arial"/>
              </a:rPr>
              <a:t>t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sh</a:t>
            </a:r>
            <a:r>
              <a:rPr lang="en-US" spc="-10" dirty="0">
                <a:cs typeface="Arial"/>
              </a:rPr>
              <a:t>o</a:t>
            </a:r>
            <a:r>
              <a:rPr lang="en-US" dirty="0">
                <a:cs typeface="Arial"/>
              </a:rPr>
              <a:t>u</a:t>
            </a:r>
            <a:r>
              <a:rPr lang="en-US" spc="-5" dirty="0">
                <a:cs typeface="Arial"/>
              </a:rPr>
              <a:t>l</a:t>
            </a:r>
            <a:r>
              <a:rPr lang="en-US" dirty="0">
                <a:cs typeface="Arial"/>
              </a:rPr>
              <a:t>d </a:t>
            </a:r>
            <a:r>
              <a:rPr lang="en-US" spc="-10" dirty="0">
                <a:cs typeface="Arial"/>
              </a:rPr>
              <a:t>b</a:t>
            </a:r>
            <a:r>
              <a:rPr lang="en-US" dirty="0">
                <a:cs typeface="Arial"/>
              </a:rPr>
              <a:t>e p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ocessed </a:t>
            </a:r>
            <a:r>
              <a:rPr lang="en-US" spc="-5" dirty="0">
                <a:cs typeface="Arial"/>
              </a:rPr>
              <a:t>(</a:t>
            </a:r>
            <a:r>
              <a:rPr lang="en-US" dirty="0">
                <a:cs typeface="Arial"/>
              </a:rPr>
              <a:t>v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a heade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s/ve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bs, for</a:t>
            </a:r>
            <a:r>
              <a:rPr lang="en-US" spc="-5" dirty="0">
                <a:cs typeface="Arial"/>
              </a:rPr>
              <a:t> i</a:t>
            </a:r>
            <a:r>
              <a:rPr lang="en-US" dirty="0">
                <a:cs typeface="Arial"/>
              </a:rPr>
              <a:t>nstance)</a:t>
            </a:r>
            <a:endParaRPr lang="en-US" sz="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cs typeface="Arial"/>
              </a:rPr>
              <a:t>Inc</a:t>
            </a:r>
            <a:r>
              <a:rPr lang="en-US" spc="-5" dirty="0">
                <a:cs typeface="Arial"/>
              </a:rPr>
              <a:t>l</a:t>
            </a:r>
            <a:r>
              <a:rPr lang="en-US" dirty="0">
                <a:cs typeface="Arial"/>
              </a:rPr>
              <a:t>udes de</a:t>
            </a:r>
            <a:r>
              <a:rPr lang="en-US" spc="-5" dirty="0">
                <a:cs typeface="Arial"/>
              </a:rPr>
              <a:t>fi</a:t>
            </a:r>
            <a:r>
              <a:rPr lang="en-US" dirty="0">
                <a:cs typeface="Arial"/>
              </a:rPr>
              <a:t>n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ng </a:t>
            </a:r>
            <a:r>
              <a:rPr lang="en-US" spc="-5" dirty="0">
                <a:cs typeface="Arial"/>
              </a:rPr>
              <a:t>w</a:t>
            </a:r>
            <a:r>
              <a:rPr lang="en-US" dirty="0">
                <a:cs typeface="Arial"/>
              </a:rPr>
              <a:t>he</a:t>
            </a:r>
            <a:r>
              <a:rPr lang="en-US" spc="-5" dirty="0">
                <a:cs typeface="Arial"/>
              </a:rPr>
              <a:t>t</a:t>
            </a:r>
            <a:r>
              <a:rPr lang="en-US" dirty="0">
                <a:cs typeface="Arial"/>
              </a:rPr>
              <a:t>her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they can be cached</a:t>
            </a:r>
          </a:p>
          <a:p>
            <a:pPr marR="12700"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cs typeface="Arial"/>
              </a:rPr>
              <a:t>Hyper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edia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Engine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of</a:t>
            </a:r>
            <a:r>
              <a:rPr lang="en-US" sz="2800" spc="-18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Application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State (</a:t>
            </a:r>
            <a:r>
              <a:rPr lang="en-US" sz="2800" spc="-5" dirty="0">
                <a:cs typeface="Arial"/>
              </a:rPr>
              <a:t>H</a:t>
            </a:r>
            <a:r>
              <a:rPr lang="en-US" sz="2800" spc="-235" dirty="0">
                <a:cs typeface="Arial"/>
              </a:rPr>
              <a:t>A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EOAS)</a:t>
            </a:r>
          </a:p>
          <a:p>
            <a:pPr marR="1196340" lvl="1">
              <a:lnSpc>
                <a:spcPct val="150000"/>
              </a:lnSpc>
              <a:spcBef>
                <a:spcPts val="0"/>
              </a:spcBef>
            </a:pPr>
            <a:r>
              <a:rPr lang="en-US" spc="-5" dirty="0">
                <a:cs typeface="Arial"/>
              </a:rPr>
              <a:t>Cli</a:t>
            </a:r>
            <a:r>
              <a:rPr lang="en-US" dirty="0">
                <a:cs typeface="Arial"/>
              </a:rPr>
              <a:t>en</a:t>
            </a:r>
            <a:r>
              <a:rPr lang="en-US" spc="-10" dirty="0">
                <a:cs typeface="Arial"/>
              </a:rPr>
              <a:t>t</a:t>
            </a:r>
            <a:r>
              <a:rPr lang="en-US" dirty="0">
                <a:cs typeface="Arial"/>
              </a:rPr>
              <a:t>s 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n</a:t>
            </a:r>
            <a:r>
              <a:rPr lang="en-US" spc="-10" dirty="0">
                <a:cs typeface="Arial"/>
              </a:rPr>
              <a:t>t</a:t>
            </a:r>
            <a:r>
              <a:rPr lang="en-US" dirty="0">
                <a:cs typeface="Arial"/>
              </a:rPr>
              <a:t>e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act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en</a:t>
            </a:r>
            <a:r>
              <a:rPr lang="en-US" spc="-10" dirty="0">
                <a:cs typeface="Arial"/>
              </a:rPr>
              <a:t>t</a:t>
            </a:r>
            <a:r>
              <a:rPr lang="en-US" spc="-5" dirty="0">
                <a:cs typeface="Arial"/>
              </a:rPr>
              <a:t>ir</a:t>
            </a:r>
            <a:r>
              <a:rPr lang="en-US" dirty="0">
                <a:cs typeface="Arial"/>
              </a:rPr>
              <a:t>e</a:t>
            </a:r>
            <a:r>
              <a:rPr lang="en-US" spc="-5" dirty="0">
                <a:cs typeface="Arial"/>
              </a:rPr>
              <a:t>l</a:t>
            </a:r>
            <a:r>
              <a:rPr lang="en-US" dirty="0">
                <a:cs typeface="Arial"/>
              </a:rPr>
              <a:t>y t</a:t>
            </a:r>
            <a:r>
              <a:rPr lang="en-US" spc="-10" dirty="0">
                <a:cs typeface="Arial"/>
              </a:rPr>
              <a:t>h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ou</a:t>
            </a:r>
            <a:r>
              <a:rPr lang="en-US" spc="-10" dirty="0">
                <a:cs typeface="Arial"/>
              </a:rPr>
              <a:t>g</a:t>
            </a:r>
            <a:r>
              <a:rPr lang="en-US" dirty="0">
                <a:cs typeface="Arial"/>
              </a:rPr>
              <a:t>h </a:t>
            </a:r>
            <a:r>
              <a:rPr lang="en-US" spc="-10" dirty="0">
                <a:cs typeface="Arial"/>
              </a:rPr>
              <a:t>h</a:t>
            </a:r>
            <a:r>
              <a:rPr lang="en-US" dirty="0">
                <a:cs typeface="Arial"/>
              </a:rPr>
              <a:t>ype</a:t>
            </a:r>
            <a:r>
              <a:rPr lang="en-US" spc="-5" dirty="0">
                <a:cs typeface="Arial"/>
              </a:rPr>
              <a:t>rm</a:t>
            </a:r>
            <a:r>
              <a:rPr lang="en-US" dirty="0">
                <a:cs typeface="Arial"/>
              </a:rPr>
              <a:t>e</a:t>
            </a:r>
            <a:r>
              <a:rPr lang="en-US" spc="-10" dirty="0">
                <a:cs typeface="Arial"/>
              </a:rPr>
              <a:t>d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a </a:t>
            </a:r>
            <a:r>
              <a:rPr lang="en-US" spc="-5" dirty="0">
                <a:cs typeface="Arial"/>
              </a:rPr>
              <a:t>(</a:t>
            </a:r>
            <a:r>
              <a:rPr lang="en-US" dirty="0">
                <a:cs typeface="Arial"/>
              </a:rPr>
              <a:t>con</a:t>
            </a:r>
            <a:r>
              <a:rPr lang="en-US" spc="-5" dirty="0">
                <a:cs typeface="Arial"/>
              </a:rPr>
              <a:t>t</a:t>
            </a:r>
            <a:r>
              <a:rPr lang="en-US" dirty="0">
                <a:cs typeface="Arial"/>
              </a:rPr>
              <a:t>ent de</a:t>
            </a:r>
            <a:r>
              <a:rPr lang="en-US" spc="-5" dirty="0">
                <a:cs typeface="Arial"/>
              </a:rPr>
              <a:t>li</a:t>
            </a:r>
            <a:r>
              <a:rPr lang="en-US" dirty="0">
                <a:cs typeface="Arial"/>
              </a:rPr>
              <a:t>ve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y v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a </a:t>
            </a:r>
            <a:r>
              <a:rPr lang="en-US" spc="-5" dirty="0">
                <a:cs typeface="Arial"/>
              </a:rPr>
              <a:t>H</a:t>
            </a:r>
            <a:r>
              <a:rPr lang="en-US" dirty="0">
                <a:cs typeface="Arial"/>
              </a:rPr>
              <a:t>TT</a:t>
            </a:r>
            <a:r>
              <a:rPr lang="en-US" spc="-5" dirty="0">
                <a:cs typeface="Arial"/>
              </a:rPr>
              <a:t>P</a:t>
            </a:r>
            <a:r>
              <a:rPr lang="en-US" dirty="0">
                <a:cs typeface="Arial"/>
              </a:rPr>
              <a:t>)</a:t>
            </a:r>
            <a:endParaRPr lang="en-US" sz="900" dirty="0"/>
          </a:p>
          <a:p>
            <a:pPr marR="12700" lvl="1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cs typeface="Arial"/>
              </a:rPr>
              <a:t>G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v</a:t>
            </a:r>
            <a:r>
              <a:rPr lang="en-US" spc="-10" dirty="0">
                <a:cs typeface="Arial"/>
              </a:rPr>
              <a:t>e</a:t>
            </a:r>
            <a:r>
              <a:rPr lang="en-US" dirty="0">
                <a:cs typeface="Arial"/>
              </a:rPr>
              <a:t>n a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f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x</a:t>
            </a:r>
            <a:r>
              <a:rPr lang="en-US" spc="-10" dirty="0">
                <a:cs typeface="Arial"/>
              </a:rPr>
              <a:t>e</a:t>
            </a:r>
            <a:r>
              <a:rPr lang="en-US" dirty="0">
                <a:cs typeface="Arial"/>
              </a:rPr>
              <a:t>d </a:t>
            </a:r>
            <a:r>
              <a:rPr lang="en-US" spc="-10" dirty="0">
                <a:cs typeface="Arial"/>
              </a:rPr>
              <a:t>e</a:t>
            </a:r>
            <a:r>
              <a:rPr lang="en-US" dirty="0">
                <a:cs typeface="Arial"/>
              </a:rPr>
              <a:t>nd</a:t>
            </a:r>
            <a:r>
              <a:rPr lang="en-US" spc="-10" dirty="0">
                <a:cs typeface="Arial"/>
              </a:rPr>
              <a:t>p</a:t>
            </a:r>
            <a:r>
              <a:rPr lang="en-US" dirty="0">
                <a:cs typeface="Arial"/>
              </a:rPr>
              <a:t>o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nt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(</a:t>
            </a:r>
            <a:r>
              <a:rPr lang="en-US" dirty="0">
                <a:cs typeface="Arial"/>
              </a:rPr>
              <a:t>ba</a:t>
            </a:r>
            <a:r>
              <a:rPr lang="en-US" spc="-15" dirty="0">
                <a:cs typeface="Arial"/>
              </a:rPr>
              <a:t>s</a:t>
            </a:r>
            <a:r>
              <a:rPr lang="en-US" dirty="0">
                <a:cs typeface="Arial"/>
              </a:rPr>
              <a:t>e </a:t>
            </a:r>
            <a:r>
              <a:rPr lang="en-US" spc="-5" dirty="0">
                <a:cs typeface="Arial"/>
              </a:rPr>
              <a:t>UR</a:t>
            </a:r>
            <a:r>
              <a:rPr lang="en-US" dirty="0">
                <a:cs typeface="Arial"/>
              </a:rPr>
              <a:t>I) </a:t>
            </a:r>
            <a:r>
              <a:rPr lang="en-US" spc="-10" dirty="0">
                <a:cs typeface="Arial"/>
              </a:rPr>
              <a:t>a</a:t>
            </a:r>
            <a:r>
              <a:rPr lang="en-US" spc="-5" dirty="0">
                <a:cs typeface="Arial"/>
              </a:rPr>
              <a:t>l</a:t>
            </a:r>
            <a:r>
              <a:rPr lang="en-US" dirty="0">
                <a:cs typeface="Arial"/>
              </a:rPr>
              <a:t>l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fu</a:t>
            </a:r>
            <a:r>
              <a:rPr lang="en-US" spc="-10" dirty="0">
                <a:cs typeface="Arial"/>
              </a:rPr>
              <a:t>t</a:t>
            </a:r>
            <a:r>
              <a:rPr lang="en-US" dirty="0">
                <a:cs typeface="Arial"/>
              </a:rPr>
              <a:t>u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act</a:t>
            </a:r>
            <a:r>
              <a:rPr lang="en-US" spc="-5" dirty="0">
                <a:cs typeface="Arial"/>
              </a:rPr>
              <a:t>i</a:t>
            </a:r>
            <a:r>
              <a:rPr lang="en-US" spc="-10" dirty="0">
                <a:cs typeface="Arial"/>
              </a:rPr>
              <a:t>o</a:t>
            </a:r>
            <a:r>
              <a:rPr lang="en-US" dirty="0">
                <a:cs typeface="Arial"/>
              </a:rPr>
              <a:t>ns a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d</a:t>
            </a:r>
            <a:r>
              <a:rPr lang="en-US" spc="-10" dirty="0">
                <a:cs typeface="Arial"/>
              </a:rPr>
              <a:t>e</a:t>
            </a:r>
            <a:r>
              <a:rPr lang="en-US" dirty="0">
                <a:cs typeface="Arial"/>
              </a:rPr>
              <a:t>f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n</a:t>
            </a:r>
            <a:r>
              <a:rPr lang="en-US" spc="-10" dirty="0">
                <a:cs typeface="Arial"/>
              </a:rPr>
              <a:t>e</a:t>
            </a:r>
            <a:r>
              <a:rPr lang="en-US" dirty="0">
                <a:cs typeface="Arial"/>
              </a:rPr>
              <a:t>d v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a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ep</a:t>
            </a:r>
            <a:r>
              <a:rPr lang="en-US" spc="-5" dirty="0">
                <a:cs typeface="Arial"/>
              </a:rPr>
              <a:t>r</a:t>
            </a:r>
            <a:r>
              <a:rPr lang="en-US" spc="-10" dirty="0">
                <a:cs typeface="Arial"/>
              </a:rPr>
              <a:t>e</a:t>
            </a:r>
            <a:r>
              <a:rPr lang="en-US" dirty="0">
                <a:cs typeface="Arial"/>
              </a:rPr>
              <a:t>se</a:t>
            </a:r>
            <a:r>
              <a:rPr lang="en-US" spc="-10" dirty="0">
                <a:cs typeface="Arial"/>
              </a:rPr>
              <a:t>n</a:t>
            </a:r>
            <a:r>
              <a:rPr lang="en-US" dirty="0">
                <a:cs typeface="Arial"/>
              </a:rPr>
              <a:t>ta</a:t>
            </a:r>
            <a:r>
              <a:rPr lang="en-US" spc="-10" dirty="0">
                <a:cs typeface="Arial"/>
              </a:rPr>
              <a:t>t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ons</a:t>
            </a:r>
            <a:r>
              <a:rPr lang="en-US" spc="-10" dirty="0">
                <a:cs typeface="Arial"/>
              </a:rPr>
              <a:t> </a:t>
            </a:r>
            <a:r>
              <a:rPr lang="en-US" spc="5" dirty="0">
                <a:cs typeface="Arial"/>
              </a:rPr>
              <a:t>(</a:t>
            </a:r>
            <a:r>
              <a:rPr lang="en-US" spc="-10" dirty="0">
                <a:cs typeface="Arial"/>
              </a:rPr>
              <a:t>o</a:t>
            </a:r>
            <a:r>
              <a:rPr lang="en-US" dirty="0">
                <a:cs typeface="Arial"/>
              </a:rPr>
              <a:t>t</a:t>
            </a:r>
            <a:r>
              <a:rPr lang="en-US" spc="-10" dirty="0">
                <a:cs typeface="Arial"/>
              </a:rPr>
              <a:t>h</a:t>
            </a:r>
            <a:r>
              <a:rPr lang="en-US" dirty="0">
                <a:cs typeface="Arial"/>
              </a:rPr>
              <a:t>er</a:t>
            </a:r>
            <a:r>
              <a:rPr lang="en-US" spc="-5" dirty="0">
                <a:cs typeface="Arial"/>
              </a:rPr>
              <a:t> UR</a:t>
            </a:r>
            <a:r>
              <a:rPr lang="en-US" dirty="0">
                <a:cs typeface="Arial"/>
              </a:rPr>
              <a:t>Is) 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etu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ned by the se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ver</a:t>
            </a:r>
          </a:p>
          <a:p>
            <a:pPr marL="0" marR="12700" indent="0">
              <a:lnSpc>
                <a:spcPts val="3579"/>
              </a:lnSpc>
              <a:buNone/>
            </a:pP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cs typeface="Arial"/>
              </a:rPr>
              <a:t>HTTP</a:t>
            </a:r>
            <a:r>
              <a:rPr sz="4400" spc="-95" dirty="0">
                <a:cs typeface="Arial"/>
              </a:rPr>
              <a:t> </a:t>
            </a:r>
            <a:r>
              <a:rPr sz="4400" spc="-250" dirty="0">
                <a:cs typeface="Arial"/>
              </a:rPr>
              <a:t>V</a:t>
            </a:r>
            <a:r>
              <a:rPr sz="4400" spc="0" dirty="0">
                <a:cs typeface="Arial"/>
              </a:rPr>
              <a:t>erbs</a:t>
            </a:r>
            <a:r>
              <a:rPr sz="4400" spc="-5" dirty="0">
                <a:cs typeface="Arial"/>
              </a:rPr>
              <a:t> </a:t>
            </a:r>
            <a:r>
              <a:rPr sz="4400" spc="0" dirty="0">
                <a:cs typeface="Arial"/>
              </a:rPr>
              <a:t>and</a:t>
            </a:r>
            <a:r>
              <a:rPr sz="4400" spc="-5" dirty="0">
                <a:cs typeface="Arial"/>
              </a:rPr>
              <a:t> </a:t>
            </a:r>
            <a:r>
              <a:rPr sz="4400" spc="0" dirty="0">
                <a:cs typeface="Arial"/>
              </a:rPr>
              <a:t>R</a:t>
            </a:r>
            <a:r>
              <a:rPr lang="en-US" sz="4400" spc="0" dirty="0">
                <a:cs typeface="Arial"/>
              </a:rPr>
              <a:t>e</a:t>
            </a:r>
            <a:r>
              <a:rPr sz="4400" spc="0" dirty="0">
                <a:cs typeface="Arial"/>
              </a:rPr>
              <a:t>ST</a:t>
            </a:r>
            <a:endParaRPr sz="4400" dirty="0"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2700">
              <a:lnSpc>
                <a:spcPts val="3579"/>
              </a:lnSpc>
            </a:pPr>
            <a:r>
              <a:rPr lang="en-US" sz="2800" dirty="0">
                <a:cs typeface="Arial"/>
              </a:rPr>
              <a:t>Resources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often</a:t>
            </a:r>
            <a:r>
              <a:rPr lang="en-US" sz="2800" spc="-10" dirty="0">
                <a:cs typeface="Arial"/>
              </a:rPr>
              <a:t> r</a:t>
            </a:r>
            <a:r>
              <a:rPr lang="en-US" sz="2800" dirty="0">
                <a:cs typeface="Arial"/>
              </a:rPr>
              <a:t>epresented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as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</a:t>
            </a:r>
            <a:r>
              <a:rPr lang="en-US" sz="2800" spc="5" dirty="0">
                <a:cs typeface="Arial"/>
              </a:rPr>
              <a:t>i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her stand-alone</a:t>
            </a:r>
            <a:r>
              <a:rPr lang="en-US" sz="2800" spc="10" dirty="0">
                <a:cs typeface="Arial"/>
              </a:rPr>
              <a:t> </a:t>
            </a:r>
            <a:r>
              <a:rPr lang="en-US" sz="2800" i="1" dirty="0">
                <a:cs typeface="Arial"/>
              </a:rPr>
              <a:t>elements, </a:t>
            </a:r>
            <a:r>
              <a:rPr lang="en-US" sz="2800" dirty="0">
                <a:cs typeface="Arial"/>
              </a:rPr>
              <a:t>or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i="1" dirty="0">
                <a:cs typeface="Arial"/>
              </a:rPr>
              <a:t>collections</a:t>
            </a:r>
          </a:p>
          <a:p>
            <a:pPr marL="516722" marR="2522220" indent="-457200">
              <a:lnSpc>
                <a:spcPts val="3120"/>
              </a:lnSpc>
            </a:pPr>
            <a:r>
              <a:rPr lang="en-US" sz="2800" spc="-5" dirty="0">
                <a:cs typeface="Arial"/>
              </a:rPr>
              <a:t>C</a:t>
            </a:r>
            <a:r>
              <a:rPr lang="en-US" sz="2800" dirty="0">
                <a:cs typeface="Arial"/>
              </a:rPr>
              <a:t>o</a:t>
            </a:r>
            <a:r>
              <a:rPr lang="en-US" sz="2800" spc="-5" dirty="0">
                <a:cs typeface="Arial"/>
              </a:rPr>
              <a:t>ll</a:t>
            </a:r>
            <a:r>
              <a:rPr lang="en-US" sz="2800" dirty="0">
                <a:cs typeface="Arial"/>
              </a:rPr>
              <a:t>ect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ons </a:t>
            </a:r>
            <a:r>
              <a:rPr lang="en-US" sz="2800" spc="-5" dirty="0">
                <a:cs typeface="Arial"/>
              </a:rPr>
              <a:t>m</a:t>
            </a:r>
            <a:r>
              <a:rPr lang="en-US" sz="2800" dirty="0">
                <a:cs typeface="Arial"/>
              </a:rPr>
              <a:t>ay be nes</a:t>
            </a:r>
            <a:r>
              <a:rPr lang="en-US" sz="2800" spc="-5" dirty="0">
                <a:cs typeface="Arial"/>
              </a:rPr>
              <a:t>t</a:t>
            </a:r>
            <a:r>
              <a:rPr lang="en-US" sz="2800" dirty="0">
                <a:cs typeface="Arial"/>
              </a:rPr>
              <a:t>ed: </a:t>
            </a:r>
          </a:p>
          <a:p>
            <a:pPr marL="787400" marR="2522220" lvl="1" indent="-342900">
              <a:lnSpc>
                <a:spcPts val="3120"/>
              </a:lnSpc>
            </a:pPr>
            <a:r>
              <a:rPr lang="en-US" dirty="0">
                <a:cs typeface="Arial"/>
              </a:rPr>
              <a:t>c</a:t>
            </a:r>
            <a:r>
              <a:rPr lang="en-US" spc="-5" dirty="0">
                <a:cs typeface="Arial"/>
              </a:rPr>
              <a:t>l</a:t>
            </a:r>
            <a:r>
              <a:rPr lang="en-US" dirty="0">
                <a:cs typeface="Arial"/>
              </a:rPr>
              <a:t>asses</a:t>
            </a:r>
            <a:r>
              <a:rPr lang="en-US" spc="-15" dirty="0">
                <a:cs typeface="Arial"/>
              </a:rPr>
              <a:t>/</a:t>
            </a:r>
            <a:r>
              <a:rPr lang="en-US" i="1" dirty="0" err="1">
                <a:cs typeface="Arial"/>
              </a:rPr>
              <a:t>cou</a:t>
            </a:r>
            <a:r>
              <a:rPr lang="en-US" i="1" spc="-5" dirty="0" err="1">
                <a:cs typeface="Arial"/>
              </a:rPr>
              <a:t>r</a:t>
            </a:r>
            <a:r>
              <a:rPr lang="en-US" i="1" dirty="0" err="1">
                <a:cs typeface="Arial"/>
              </a:rPr>
              <a:t>se_na</a:t>
            </a:r>
            <a:r>
              <a:rPr lang="en-US" i="1" spc="-5" dirty="0" err="1">
                <a:cs typeface="Arial"/>
              </a:rPr>
              <a:t>m</a:t>
            </a:r>
            <a:r>
              <a:rPr lang="en-US" i="1" spc="10" dirty="0" err="1">
                <a:cs typeface="Arial"/>
              </a:rPr>
              <a:t>e</a:t>
            </a:r>
            <a:r>
              <a:rPr lang="en-US" dirty="0">
                <a:cs typeface="Arial"/>
              </a:rPr>
              <a:t>/</a:t>
            </a:r>
            <a:r>
              <a:rPr lang="en-US" i="1" dirty="0" err="1">
                <a:cs typeface="Arial"/>
              </a:rPr>
              <a:t>sect</a:t>
            </a:r>
            <a:r>
              <a:rPr lang="en-US" i="1" spc="-5" dirty="0" err="1">
                <a:cs typeface="Arial"/>
              </a:rPr>
              <a:t>i</a:t>
            </a:r>
            <a:r>
              <a:rPr lang="en-US" i="1" dirty="0" err="1">
                <a:cs typeface="Arial"/>
              </a:rPr>
              <a:t>on_num</a:t>
            </a:r>
            <a:endParaRPr lang="en-US" sz="1100" dirty="0"/>
          </a:p>
          <a:p>
            <a:pPr marR="12700">
              <a:lnSpc>
                <a:spcPts val="3570"/>
              </a:lnSpc>
            </a:pPr>
            <a:r>
              <a:rPr lang="en-US" sz="2800" dirty="0">
                <a:cs typeface="Arial"/>
              </a:rPr>
              <a:t>HT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P</a:t>
            </a:r>
            <a:r>
              <a:rPr lang="en-US" sz="2800" spc="-5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ve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bs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mean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slightly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di</a:t>
            </a:r>
            <a:r>
              <a:rPr lang="en-US" sz="2800" spc="-65" dirty="0">
                <a:cs typeface="Arial"/>
              </a:rPr>
              <a:t>f</a:t>
            </a:r>
            <a:r>
              <a:rPr lang="en-US" sz="2800" dirty="0">
                <a:cs typeface="Arial"/>
              </a:rPr>
              <a:t>fe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ent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things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when used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element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collection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1409065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cs typeface="Arial"/>
              </a:rPr>
              <a:t>Safe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operation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–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no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state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change Idempotent</a:t>
            </a:r>
            <a:endParaRPr lang="en-US" sz="1100" dirty="0"/>
          </a:p>
          <a:p>
            <a:pPr marL="0" marR="12700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cs typeface="Arial"/>
              </a:rPr>
              <a:t>Collection: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List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URIs,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other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spc="5" dirty="0">
                <a:cs typeface="Arial"/>
              </a:rPr>
              <a:t>i</a:t>
            </a:r>
            <a:r>
              <a:rPr lang="en-US" sz="2400" dirty="0">
                <a:cs typeface="Arial"/>
              </a:rPr>
              <a:t>n</a:t>
            </a:r>
            <a:r>
              <a:rPr lang="en-US" sz="2400" spc="-10" dirty="0">
                <a:cs typeface="Arial"/>
              </a:rPr>
              <a:t>f</a:t>
            </a:r>
            <a:r>
              <a:rPr lang="en-US" sz="2400" dirty="0">
                <a:cs typeface="Arial"/>
              </a:rPr>
              <a:t>o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about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the collection's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children</a:t>
            </a:r>
            <a:endParaRPr lang="en-US" sz="1100" dirty="0"/>
          </a:p>
          <a:p>
            <a:pPr marL="0" marR="283210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cs typeface="Arial"/>
              </a:rPr>
              <a:t>Ele</a:t>
            </a:r>
            <a:r>
              <a:rPr lang="en-US" sz="2400" spc="-10" dirty="0">
                <a:cs typeface="Arial"/>
              </a:rPr>
              <a:t>m</a:t>
            </a:r>
            <a:r>
              <a:rPr lang="en-US" sz="2400" dirty="0">
                <a:cs typeface="Arial"/>
              </a:rPr>
              <a:t>ent: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Retu</a:t>
            </a:r>
            <a:r>
              <a:rPr lang="en-US" sz="2400" spc="-1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rep</a:t>
            </a:r>
            <a:r>
              <a:rPr lang="en-US" sz="2400" spc="-10" dirty="0">
                <a:cs typeface="Arial"/>
              </a:rPr>
              <a:t>r</a:t>
            </a:r>
            <a:r>
              <a:rPr lang="en-US" sz="2400" dirty="0">
                <a:cs typeface="Arial"/>
              </a:rPr>
              <a:t>esentation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the element,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appropriate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MIME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type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cs typeface="Arial"/>
              </a:rPr>
              <a:t>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350520">
              <a:lnSpc>
                <a:spcPts val="3579"/>
              </a:lnSpc>
            </a:pPr>
            <a:r>
              <a:rPr lang="en-US" sz="2800" i="1" dirty="0">
                <a:cs typeface="Arial"/>
              </a:rPr>
              <a:t>Not </a:t>
            </a:r>
            <a:r>
              <a:rPr lang="en-US" sz="2800" dirty="0">
                <a:cs typeface="Arial"/>
              </a:rPr>
              <a:t>Ide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potent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–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Repeat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PO</a:t>
            </a:r>
            <a:r>
              <a:rPr lang="en-US" sz="2800" spc="-5" dirty="0">
                <a:cs typeface="Arial"/>
              </a:rPr>
              <a:t>S</a:t>
            </a:r>
            <a:r>
              <a:rPr lang="en-US" sz="2800" spc="-355" dirty="0">
                <a:cs typeface="Arial"/>
              </a:rPr>
              <a:t>T</a:t>
            </a:r>
            <a:r>
              <a:rPr lang="en-US" sz="2800" dirty="0">
                <a:cs typeface="Arial"/>
              </a:rPr>
              <a:t>s 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ay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have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 cumulative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</a:t>
            </a:r>
            <a:r>
              <a:rPr lang="en-US" sz="2800" spc="-65" dirty="0">
                <a:cs typeface="Arial"/>
              </a:rPr>
              <a:t>f</a:t>
            </a:r>
            <a:r>
              <a:rPr lang="en-US" sz="2800" dirty="0">
                <a:cs typeface="Arial"/>
              </a:rPr>
              <a:t>fect!</a:t>
            </a:r>
            <a:endParaRPr lang="en-US" sz="1200" dirty="0"/>
          </a:p>
          <a:p>
            <a:pPr marR="487045">
              <a:lnSpc>
                <a:spcPct val="93100"/>
              </a:lnSpc>
            </a:pPr>
            <a:r>
              <a:rPr lang="en-US" sz="2800" dirty="0">
                <a:cs typeface="Arial"/>
              </a:rPr>
              <a:t>Collection: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Create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new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child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ent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y from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 req</a:t>
            </a:r>
            <a:r>
              <a:rPr lang="en-US" sz="2800" spc="-15" dirty="0">
                <a:cs typeface="Arial"/>
              </a:rPr>
              <a:t>u</a:t>
            </a:r>
            <a:r>
              <a:rPr lang="en-US" sz="2800" dirty="0">
                <a:cs typeface="Arial"/>
              </a:rPr>
              <a:t>est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bo</a:t>
            </a:r>
            <a:r>
              <a:rPr lang="en-US" sz="2800" spc="-5" dirty="0">
                <a:cs typeface="Arial"/>
              </a:rPr>
              <a:t>d</a:t>
            </a:r>
            <a:r>
              <a:rPr lang="en-US" sz="2800" spc="-240" dirty="0">
                <a:cs typeface="Arial"/>
              </a:rPr>
              <a:t>y</a:t>
            </a:r>
            <a:r>
              <a:rPr lang="en-US" sz="2800" dirty="0">
                <a:cs typeface="Arial"/>
              </a:rPr>
              <a:t>.</a:t>
            </a:r>
            <a:r>
              <a:rPr lang="en-US" sz="2800" spc="-17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19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</a:t>
            </a:r>
            <a:r>
              <a:rPr lang="en-US" sz="2800" spc="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I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assigned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child automatically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and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returned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response.</a:t>
            </a:r>
            <a:endParaRPr lang="en-US" sz="900" dirty="0"/>
          </a:p>
          <a:p>
            <a:pPr marR="12700">
              <a:lnSpc>
                <a:spcPts val="3570"/>
              </a:lnSpc>
            </a:pPr>
            <a:r>
              <a:rPr lang="en-US" sz="2800" dirty="0">
                <a:cs typeface="Arial"/>
              </a:rPr>
              <a:t>Ele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ent:</a:t>
            </a:r>
            <a:r>
              <a:rPr lang="en-US" sz="2800" spc="-65" dirty="0">
                <a:cs typeface="Arial"/>
              </a:rPr>
              <a:t> </a:t>
            </a:r>
            <a:r>
              <a:rPr lang="en-US" sz="2800" spc="-114" dirty="0">
                <a:cs typeface="Arial"/>
              </a:rPr>
              <a:t>T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eat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ele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ent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collection,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and create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new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child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above</a:t>
            </a:r>
          </a:p>
          <a:p>
            <a:pPr marL="0" indent="0">
              <a:buNone/>
            </a:pPr>
            <a:r>
              <a:rPr lang="en-US" sz="2400" spc="-5" dirty="0">
                <a:cs typeface="Arial"/>
              </a:rPr>
              <a:t>D</a:t>
            </a:r>
            <a:r>
              <a:rPr lang="en-US" sz="2400" dirty="0">
                <a:cs typeface="Arial"/>
              </a:rPr>
              <a:t>o</a:t>
            </a:r>
            <a:r>
              <a:rPr lang="en-US" sz="2400" spc="-10" dirty="0">
                <a:cs typeface="Arial"/>
              </a:rPr>
              <a:t>e</a:t>
            </a:r>
            <a:r>
              <a:rPr lang="en-US" sz="2400" dirty="0">
                <a:cs typeface="Arial"/>
              </a:rPr>
              <a:t>sn</a:t>
            </a:r>
            <a:r>
              <a:rPr lang="en-US" sz="2400" spc="-10" dirty="0">
                <a:cs typeface="Arial"/>
              </a:rPr>
              <a:t>'</a:t>
            </a:r>
            <a:r>
              <a:rPr lang="en-US" sz="2400" dirty="0">
                <a:cs typeface="Arial"/>
              </a:rPr>
              <a:t>t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</a:t>
            </a:r>
            <a:r>
              <a:rPr lang="en-US" sz="2400" spc="-5" dirty="0">
                <a:cs typeface="Arial"/>
              </a:rPr>
              <a:t>lw</a:t>
            </a:r>
            <a:r>
              <a:rPr lang="en-US" sz="2400" spc="10" dirty="0">
                <a:cs typeface="Arial"/>
              </a:rPr>
              <a:t>a</a:t>
            </a:r>
            <a:r>
              <a:rPr lang="en-US" sz="2400" dirty="0">
                <a:cs typeface="Arial"/>
              </a:rPr>
              <a:t>ys</a:t>
            </a:r>
            <a:r>
              <a:rPr lang="en-US" sz="2400" spc="-2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m</a:t>
            </a:r>
            <a:r>
              <a:rPr lang="en-US" sz="2400" dirty="0">
                <a:cs typeface="Arial"/>
              </a:rPr>
              <a:t>a</a:t>
            </a:r>
            <a:r>
              <a:rPr lang="en-US" sz="2400" spc="-15" dirty="0">
                <a:cs typeface="Arial"/>
              </a:rPr>
              <a:t>k</a:t>
            </a:r>
            <a:r>
              <a:rPr lang="en-US" sz="2400" dirty="0">
                <a:cs typeface="Arial"/>
              </a:rPr>
              <a:t>e s</a:t>
            </a:r>
            <a:r>
              <a:rPr lang="en-US" sz="2400" spc="10" dirty="0">
                <a:cs typeface="Arial"/>
              </a:rPr>
              <a:t>e</a:t>
            </a:r>
            <a:r>
              <a:rPr lang="en-US" sz="2400" spc="-20" dirty="0">
                <a:cs typeface="Arial"/>
              </a:rPr>
              <a:t>n</a:t>
            </a:r>
            <a:r>
              <a:rPr lang="en-US" sz="2400" dirty="0">
                <a:cs typeface="Arial"/>
              </a:rPr>
              <a:t>s</a:t>
            </a:r>
            <a:r>
              <a:rPr lang="en-US" sz="2400" spc="-10" dirty="0">
                <a:cs typeface="Arial"/>
              </a:rPr>
              <a:t>e</a:t>
            </a:r>
            <a:r>
              <a:rPr lang="en-US" sz="2400" dirty="0">
                <a:cs typeface="Arial"/>
              </a:rPr>
              <a:t>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8500" y="196850"/>
            <a:ext cx="8868843" cy="1473127"/>
          </a:xfrm>
        </p:spPr>
        <p:txBody>
          <a:bodyPr/>
          <a:lstStyle/>
          <a:p>
            <a:r>
              <a:rPr lang="en-US" dirty="0"/>
              <a:t>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Idempotent</a:t>
            </a:r>
            <a:endParaRPr lang="en-US" sz="1200" dirty="0"/>
          </a:p>
          <a:p>
            <a:pPr marR="12700">
              <a:lnSpc>
                <a:spcPts val="3579"/>
              </a:lnSpc>
            </a:pPr>
            <a:r>
              <a:rPr lang="en-US" sz="2800" dirty="0">
                <a:cs typeface="Arial"/>
              </a:rPr>
              <a:t>Collection: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Replace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one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collection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with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anoth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spc="-18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. 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representation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sent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request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bo</a:t>
            </a:r>
            <a:r>
              <a:rPr lang="en-US" sz="2800" spc="-5" dirty="0">
                <a:cs typeface="Arial"/>
              </a:rPr>
              <a:t>d</a:t>
            </a:r>
            <a:r>
              <a:rPr lang="en-US" sz="2800" spc="-240" dirty="0">
                <a:cs typeface="Arial"/>
              </a:rPr>
              <a:t>y</a:t>
            </a:r>
            <a:r>
              <a:rPr lang="en-US" sz="2800" dirty="0">
                <a:cs typeface="Arial"/>
              </a:rPr>
              <a:t>.</a:t>
            </a:r>
            <a:endParaRPr lang="en-US" sz="1200" dirty="0"/>
          </a:p>
          <a:p>
            <a:pPr marR="624840">
              <a:lnSpc>
                <a:spcPts val="3579"/>
              </a:lnSpc>
            </a:pPr>
            <a:r>
              <a:rPr lang="en-US" sz="2800" dirty="0">
                <a:cs typeface="Arial"/>
              </a:rPr>
              <a:t>Ele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ent: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eate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new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element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given location,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eplace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one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that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already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exists there.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cs typeface="Arial"/>
              </a:rPr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2800" dirty="0">
                <a:cs typeface="Arial"/>
              </a:rPr>
              <a:t>Idempotent</a:t>
            </a:r>
          </a:p>
          <a:p>
            <a:pPr marL="12700" marR="12700">
              <a:lnSpc>
                <a:spcPct val="129900"/>
              </a:lnSpc>
            </a:pPr>
            <a:r>
              <a:rPr lang="en-US" sz="2800" dirty="0">
                <a:cs typeface="Arial"/>
              </a:rPr>
              <a:t>Collection: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Delete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collection </a:t>
            </a:r>
          </a:p>
          <a:p>
            <a:pPr marL="12700" marR="12700">
              <a:lnSpc>
                <a:spcPct val="129900"/>
              </a:lnSpc>
            </a:pPr>
            <a:r>
              <a:rPr lang="en-US" sz="2800" dirty="0">
                <a:cs typeface="Arial"/>
              </a:rPr>
              <a:t>Element: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Delete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element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cs typeface="Arial"/>
              </a:rPr>
              <a:t>REST</a:t>
            </a:r>
            <a:r>
              <a:rPr sz="4400" spc="-90" dirty="0">
                <a:cs typeface="Arial"/>
              </a:rPr>
              <a:t> </a:t>
            </a:r>
            <a:r>
              <a:rPr sz="4400" spc="0" dirty="0">
                <a:cs typeface="Arial"/>
              </a:rPr>
              <a:t>–</a:t>
            </a:r>
            <a:r>
              <a:rPr sz="4400" spc="-5" dirty="0">
                <a:cs typeface="Arial"/>
              </a:rPr>
              <a:t> </a:t>
            </a:r>
            <a:r>
              <a:rPr sz="4400" spc="0" dirty="0">
                <a:cs typeface="Arial"/>
              </a:rPr>
              <a:t>Pros/Cons</a:t>
            </a:r>
            <a:endParaRPr sz="440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Pros</a:t>
            </a:r>
          </a:p>
          <a:p>
            <a:pPr marL="695162" lvl="2"/>
            <a:r>
              <a:rPr lang="en-US" dirty="0">
                <a:cs typeface="Arial"/>
              </a:rPr>
              <a:t>L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gh</a:t>
            </a:r>
            <a:r>
              <a:rPr lang="en-US" spc="-5" dirty="0">
                <a:cs typeface="Arial"/>
              </a:rPr>
              <a:t>tw</a:t>
            </a:r>
            <a:r>
              <a:rPr lang="en-US" dirty="0">
                <a:cs typeface="Arial"/>
              </a:rPr>
              <a:t>e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ght</a:t>
            </a:r>
          </a:p>
          <a:p>
            <a:pPr marL="695162" marR="12700" lvl="2">
              <a:lnSpc>
                <a:spcPct val="126499"/>
              </a:lnSpc>
              <a:spcBef>
                <a:spcPts val="10"/>
              </a:spcBef>
            </a:pPr>
            <a:r>
              <a:rPr lang="en-US" dirty="0">
                <a:cs typeface="Arial"/>
              </a:rPr>
              <a:t>St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a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gh</a:t>
            </a:r>
            <a:r>
              <a:rPr lang="en-US" spc="-5" dirty="0">
                <a:cs typeface="Arial"/>
              </a:rPr>
              <a:t>t</a:t>
            </a:r>
            <a:r>
              <a:rPr lang="en-US" dirty="0">
                <a:cs typeface="Arial"/>
              </a:rPr>
              <a:t>fo</a:t>
            </a:r>
            <a:r>
              <a:rPr lang="en-US" spc="-5" dirty="0">
                <a:cs typeface="Arial"/>
              </a:rPr>
              <a:t>rw</a:t>
            </a:r>
            <a:r>
              <a:rPr lang="en-US" dirty="0">
                <a:cs typeface="Arial"/>
              </a:rPr>
              <a:t>a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d to </a:t>
            </a:r>
            <a:r>
              <a:rPr lang="en-US" spc="-5" dirty="0">
                <a:cs typeface="Arial"/>
              </a:rPr>
              <a:t>im</a:t>
            </a:r>
            <a:r>
              <a:rPr lang="en-US" dirty="0">
                <a:cs typeface="Arial"/>
              </a:rPr>
              <a:t>p</a:t>
            </a:r>
            <a:r>
              <a:rPr lang="en-US" spc="-5" dirty="0">
                <a:cs typeface="Arial"/>
              </a:rPr>
              <a:t>l</a:t>
            </a:r>
            <a:r>
              <a:rPr lang="en-US" dirty="0">
                <a:cs typeface="Arial"/>
              </a:rPr>
              <a:t>e</a:t>
            </a:r>
            <a:r>
              <a:rPr lang="en-US" spc="-5" dirty="0">
                <a:cs typeface="Arial"/>
              </a:rPr>
              <a:t>m</a:t>
            </a:r>
            <a:r>
              <a:rPr lang="en-US" dirty="0">
                <a:cs typeface="Arial"/>
              </a:rPr>
              <a:t>ent and use </a:t>
            </a:r>
          </a:p>
          <a:p>
            <a:pPr marL="695162" marR="12700" lvl="2">
              <a:lnSpc>
                <a:spcPct val="126499"/>
              </a:lnSpc>
              <a:spcBef>
                <a:spcPts val="10"/>
              </a:spcBef>
            </a:pPr>
            <a:r>
              <a:rPr lang="en-US" spc="-315" dirty="0">
                <a:cs typeface="Arial"/>
              </a:rPr>
              <a:t>T</a:t>
            </a:r>
            <a:r>
              <a:rPr lang="en-US" dirty="0">
                <a:cs typeface="Arial"/>
              </a:rPr>
              <a:t>ends to</a:t>
            </a:r>
            <a:r>
              <a:rPr lang="en-US" spc="-5" dirty="0">
                <a:cs typeface="Arial"/>
              </a:rPr>
              <a:t>w</a:t>
            </a:r>
            <a:r>
              <a:rPr lang="en-US" dirty="0">
                <a:cs typeface="Arial"/>
              </a:rPr>
              <a:t>a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d </a:t>
            </a:r>
            <a:r>
              <a:rPr lang="en-US" spc="-5" dirty="0">
                <a:cs typeface="Arial"/>
              </a:rPr>
              <a:t>l</a:t>
            </a:r>
            <a:r>
              <a:rPr lang="en-US" dirty="0">
                <a:cs typeface="Arial"/>
              </a:rPr>
              <a:t>ooser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coup</a:t>
            </a:r>
            <a:r>
              <a:rPr lang="en-US" spc="-5" dirty="0">
                <a:cs typeface="Arial"/>
              </a:rPr>
              <a:t>li</a:t>
            </a:r>
            <a:r>
              <a:rPr lang="en-US" dirty="0">
                <a:cs typeface="Arial"/>
              </a:rPr>
              <a:t>ng</a:t>
            </a:r>
          </a:p>
          <a:p>
            <a:pPr marL="12700" marR="12700">
              <a:lnSpc>
                <a:spcPct val="126499"/>
              </a:lnSpc>
              <a:spcBef>
                <a:spcPts val="10"/>
              </a:spcBef>
            </a:pPr>
            <a:r>
              <a:rPr lang="en-US" dirty="0">
                <a:cs typeface="Arial"/>
              </a:rPr>
              <a:t>Cons</a:t>
            </a:r>
          </a:p>
          <a:p>
            <a:pPr marL="695162" marR="12700" lvl="2">
              <a:lnSpc>
                <a:spcPts val="3120"/>
              </a:lnSpc>
            </a:pPr>
            <a:r>
              <a:rPr lang="en-US" dirty="0">
                <a:cs typeface="Arial"/>
              </a:rPr>
              <a:t>L</a:t>
            </a:r>
            <a:r>
              <a:rPr lang="en-US" spc="-5" dirty="0">
                <a:cs typeface="Arial"/>
              </a:rPr>
              <a:t>imi</a:t>
            </a:r>
            <a:r>
              <a:rPr lang="en-US" spc="-10" dirty="0">
                <a:cs typeface="Arial"/>
              </a:rPr>
              <a:t>t</a:t>
            </a:r>
            <a:r>
              <a:rPr lang="en-US" dirty="0">
                <a:cs typeface="Arial"/>
              </a:rPr>
              <a:t>ed </a:t>
            </a:r>
            <a:r>
              <a:rPr lang="en-US" spc="-10" dirty="0">
                <a:cs typeface="Arial"/>
              </a:rPr>
              <a:t>t</a:t>
            </a:r>
            <a:r>
              <a:rPr lang="en-US" dirty="0">
                <a:cs typeface="Arial"/>
              </a:rPr>
              <a:t>o </a:t>
            </a:r>
            <a:r>
              <a:rPr lang="en-US" spc="-5" dirty="0">
                <a:cs typeface="Arial"/>
              </a:rPr>
              <a:t>CRU</a:t>
            </a:r>
            <a:r>
              <a:rPr lang="en-US" dirty="0">
                <a:cs typeface="Arial"/>
              </a:rPr>
              <a:t>D</a:t>
            </a:r>
            <a:r>
              <a:rPr lang="en-US" spc="-5" dirty="0">
                <a:cs typeface="Arial"/>
              </a:rPr>
              <a:t> </a:t>
            </a:r>
            <a:r>
              <a:rPr lang="en-US" spc="-10" dirty="0">
                <a:cs typeface="Arial"/>
              </a:rPr>
              <a:t>o</a:t>
            </a:r>
            <a:r>
              <a:rPr lang="en-US" dirty="0">
                <a:cs typeface="Arial"/>
              </a:rPr>
              <a:t>pe</a:t>
            </a:r>
            <a:r>
              <a:rPr lang="en-US" spc="-5" dirty="0">
                <a:cs typeface="Arial"/>
              </a:rPr>
              <a:t>r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t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o</a:t>
            </a:r>
            <a:r>
              <a:rPr lang="en-US" spc="-10" dirty="0">
                <a:cs typeface="Arial"/>
              </a:rPr>
              <a:t>n</a:t>
            </a:r>
            <a:r>
              <a:rPr lang="en-US" dirty="0">
                <a:cs typeface="Arial"/>
              </a:rPr>
              <a:t>s –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so</a:t>
            </a:r>
            <a:r>
              <a:rPr lang="en-US" spc="-5" dirty="0">
                <a:cs typeface="Arial"/>
              </a:rPr>
              <a:t>m</a:t>
            </a:r>
            <a:r>
              <a:rPr lang="en-US" dirty="0">
                <a:cs typeface="Arial"/>
              </a:rPr>
              <a:t>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se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v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ce</a:t>
            </a:r>
            <a:r>
              <a:rPr lang="en-US" spc="-5" dirty="0">
                <a:cs typeface="Arial"/>
              </a:rPr>
              <a:t> m</a:t>
            </a:r>
            <a:r>
              <a:rPr lang="en-US" dirty="0">
                <a:cs typeface="Arial"/>
              </a:rPr>
              <a:t>o</a:t>
            </a:r>
            <a:r>
              <a:rPr lang="en-US" spc="-10" dirty="0">
                <a:cs typeface="Arial"/>
              </a:rPr>
              <a:t>d</a:t>
            </a:r>
            <a:r>
              <a:rPr lang="en-US" dirty="0">
                <a:cs typeface="Arial"/>
              </a:rPr>
              <a:t>e</a:t>
            </a:r>
            <a:r>
              <a:rPr lang="en-US" spc="-5" dirty="0">
                <a:cs typeface="Arial"/>
              </a:rPr>
              <a:t>l</a:t>
            </a:r>
            <a:r>
              <a:rPr lang="en-US" dirty="0">
                <a:cs typeface="Arial"/>
              </a:rPr>
              <a:t>s </a:t>
            </a:r>
            <a:r>
              <a:rPr lang="en-US" spc="-5" dirty="0">
                <a:cs typeface="Arial"/>
              </a:rPr>
              <a:t>m</a:t>
            </a:r>
            <a:r>
              <a:rPr lang="en-US" dirty="0">
                <a:cs typeface="Arial"/>
              </a:rPr>
              <a:t>ay 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equ</a:t>
            </a:r>
            <a:r>
              <a:rPr lang="en-US" spc="-5" dirty="0">
                <a:cs typeface="Arial"/>
              </a:rPr>
              <a:t>ir</a:t>
            </a:r>
            <a:r>
              <a:rPr lang="en-US" dirty="0">
                <a:cs typeface="Arial"/>
              </a:rPr>
              <a:t>e </a:t>
            </a:r>
            <a:r>
              <a:rPr lang="en-US" spc="-5" dirty="0">
                <a:cs typeface="Arial"/>
              </a:rPr>
              <a:t>m</a:t>
            </a:r>
            <a:r>
              <a:rPr lang="en-US" dirty="0">
                <a:cs typeface="Arial"/>
              </a:rPr>
              <a:t>o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e</a:t>
            </a:r>
            <a:endParaRPr lang="en-US" sz="700" dirty="0"/>
          </a:p>
          <a:p>
            <a:pPr marL="695162" marR="622300" lvl="2">
              <a:lnSpc>
                <a:spcPts val="3130"/>
              </a:lnSpc>
            </a:pPr>
            <a:r>
              <a:rPr lang="en-US" dirty="0">
                <a:cs typeface="Arial"/>
              </a:rPr>
              <a:t>L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ck </a:t>
            </a:r>
            <a:r>
              <a:rPr lang="en-US" spc="-10" dirty="0">
                <a:cs typeface="Arial"/>
              </a:rPr>
              <a:t>o</a:t>
            </a:r>
            <a:r>
              <a:rPr lang="en-US" dirty="0">
                <a:cs typeface="Arial"/>
              </a:rPr>
              <a:t>f s</a:t>
            </a:r>
            <a:r>
              <a:rPr lang="en-US" spc="-10" dirty="0">
                <a:cs typeface="Arial"/>
              </a:rPr>
              <a:t>p</a:t>
            </a:r>
            <a:r>
              <a:rPr lang="en-US" dirty="0">
                <a:cs typeface="Arial"/>
              </a:rPr>
              <a:t>ec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f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c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t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o</a:t>
            </a:r>
            <a:r>
              <a:rPr lang="en-US" spc="-10" dirty="0">
                <a:cs typeface="Arial"/>
              </a:rPr>
              <a:t>n</a:t>
            </a:r>
            <a:r>
              <a:rPr lang="en-US" dirty="0">
                <a:cs typeface="Arial"/>
              </a:rPr>
              <a:t>s can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h</a:t>
            </a:r>
            <a:r>
              <a:rPr lang="en-US" spc="-5" dirty="0">
                <a:cs typeface="Arial"/>
              </a:rPr>
              <a:t>i</a:t>
            </a:r>
            <a:r>
              <a:rPr lang="en-US" spc="-10" dirty="0">
                <a:cs typeface="Arial"/>
              </a:rPr>
              <a:t>n</a:t>
            </a:r>
            <a:r>
              <a:rPr lang="en-US" dirty="0">
                <a:cs typeface="Arial"/>
              </a:rPr>
              <a:t>der</a:t>
            </a:r>
            <a:r>
              <a:rPr lang="en-US" spc="-5" dirty="0">
                <a:cs typeface="Arial"/>
              </a:rPr>
              <a:t> i</a:t>
            </a:r>
            <a:r>
              <a:rPr lang="en-US" spc="-10" dirty="0">
                <a:cs typeface="Arial"/>
              </a:rPr>
              <a:t>n</a:t>
            </a:r>
            <a:r>
              <a:rPr lang="en-US" dirty="0">
                <a:cs typeface="Arial"/>
              </a:rPr>
              <a:t>te</a:t>
            </a:r>
            <a:r>
              <a:rPr lang="en-US" spc="-5" dirty="0">
                <a:cs typeface="Arial"/>
              </a:rPr>
              <a:t>r</a:t>
            </a:r>
            <a:r>
              <a:rPr lang="en-US" spc="-10" dirty="0">
                <a:cs typeface="Arial"/>
              </a:rPr>
              <a:t>o</a:t>
            </a:r>
            <a:r>
              <a:rPr lang="en-US" dirty="0">
                <a:cs typeface="Arial"/>
              </a:rPr>
              <a:t>pe</a:t>
            </a:r>
            <a:r>
              <a:rPr lang="en-US" spc="-5" dirty="0">
                <a:cs typeface="Arial"/>
              </a:rPr>
              <a:t>r</a:t>
            </a:r>
            <a:r>
              <a:rPr lang="en-US" spc="-10" dirty="0">
                <a:cs typeface="Arial"/>
              </a:rPr>
              <a:t>a</a:t>
            </a:r>
            <a:r>
              <a:rPr lang="en-US" dirty="0">
                <a:cs typeface="Arial"/>
              </a:rPr>
              <a:t>b</a:t>
            </a:r>
            <a:r>
              <a:rPr lang="en-US" spc="-5" dirty="0">
                <a:cs typeface="Arial"/>
              </a:rPr>
              <a:t>ili</a:t>
            </a:r>
            <a:r>
              <a:rPr lang="en-US" dirty="0">
                <a:cs typeface="Arial"/>
              </a:rPr>
              <a:t>ty </a:t>
            </a:r>
            <a:r>
              <a:rPr lang="en-US" spc="-5" dirty="0">
                <a:cs typeface="Arial"/>
              </a:rPr>
              <a:t>(</a:t>
            </a:r>
            <a:r>
              <a:rPr lang="en-US" dirty="0">
                <a:cs typeface="Arial"/>
              </a:rPr>
              <a:t>be</a:t>
            </a:r>
            <a:r>
              <a:rPr lang="en-US" spc="-5" dirty="0">
                <a:cs typeface="Arial"/>
              </a:rPr>
              <a:t>t</a:t>
            </a:r>
            <a:r>
              <a:rPr lang="en-US" dirty="0">
                <a:cs typeface="Arial"/>
              </a:rPr>
              <a:t>ter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now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that W</a:t>
            </a:r>
            <a:r>
              <a:rPr lang="en-US" spc="-5" dirty="0">
                <a:cs typeface="Arial"/>
              </a:rPr>
              <a:t>SD</a:t>
            </a:r>
            <a:r>
              <a:rPr lang="en-US" dirty="0">
                <a:cs typeface="Arial"/>
              </a:rPr>
              <a:t>L</a:t>
            </a:r>
            <a:r>
              <a:rPr lang="en-US" spc="-105" dirty="0">
                <a:cs typeface="Arial"/>
              </a:rPr>
              <a:t> </a:t>
            </a:r>
            <a:r>
              <a:rPr lang="en-US" dirty="0">
                <a:cs typeface="Arial"/>
              </a:rPr>
              <a:t>2.0 suppo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ts 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EST)</a:t>
            </a:r>
            <a:endParaRPr lang="en-US" sz="700" dirty="0"/>
          </a:p>
          <a:p>
            <a:pPr marL="695162" marR="1075690" lvl="2">
              <a:lnSpc>
                <a:spcPts val="3120"/>
              </a:lnSpc>
            </a:pPr>
            <a:r>
              <a:rPr lang="en-US" spc="-5" dirty="0">
                <a:cs typeface="Arial"/>
              </a:rPr>
              <a:t>M</a:t>
            </a:r>
            <a:r>
              <a:rPr lang="en-US" dirty="0">
                <a:cs typeface="Arial"/>
              </a:rPr>
              <a:t>ust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ca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e</a:t>
            </a:r>
            <a:r>
              <a:rPr lang="en-US" spc="-10" dirty="0">
                <a:cs typeface="Arial"/>
              </a:rPr>
              <a:t>f</a:t>
            </a:r>
            <a:r>
              <a:rPr lang="en-US" dirty="0">
                <a:cs typeface="Arial"/>
              </a:rPr>
              <a:t>u</a:t>
            </a:r>
            <a:r>
              <a:rPr lang="en-US" spc="-5" dirty="0">
                <a:cs typeface="Arial"/>
              </a:rPr>
              <a:t>ll</a:t>
            </a:r>
            <a:r>
              <a:rPr lang="en-US" dirty="0">
                <a:cs typeface="Arial"/>
              </a:rPr>
              <a:t>y </a:t>
            </a:r>
            <a:r>
              <a:rPr lang="en-US" spc="-10" dirty="0">
                <a:cs typeface="Arial"/>
              </a:rPr>
              <a:t>d</a:t>
            </a:r>
            <a:r>
              <a:rPr lang="en-US" dirty="0">
                <a:cs typeface="Arial"/>
              </a:rPr>
              <a:t>ef</a:t>
            </a:r>
            <a:r>
              <a:rPr lang="en-US" spc="-5" dirty="0">
                <a:cs typeface="Arial"/>
              </a:rPr>
              <a:t>i</a:t>
            </a:r>
            <a:r>
              <a:rPr lang="en-US" spc="-10" dirty="0">
                <a:cs typeface="Arial"/>
              </a:rPr>
              <a:t>n</a:t>
            </a:r>
            <a:r>
              <a:rPr lang="en-US" dirty="0">
                <a:cs typeface="Arial"/>
              </a:rPr>
              <a:t>e </a:t>
            </a:r>
            <a:r>
              <a:rPr lang="en-US" spc="-5" dirty="0">
                <a:cs typeface="Arial"/>
              </a:rPr>
              <a:t>w</a:t>
            </a:r>
            <a:r>
              <a:rPr lang="en-US" dirty="0">
                <a:cs typeface="Arial"/>
              </a:rPr>
              <a:t>h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ch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ve</a:t>
            </a:r>
            <a:r>
              <a:rPr lang="en-US" spc="-5" dirty="0">
                <a:cs typeface="Arial"/>
              </a:rPr>
              <a:t>r</a:t>
            </a:r>
            <a:r>
              <a:rPr lang="en-US" spc="-10" dirty="0">
                <a:cs typeface="Arial"/>
              </a:rPr>
              <a:t>b</a:t>
            </a:r>
            <a:r>
              <a:rPr lang="en-US" dirty="0">
                <a:cs typeface="Arial"/>
              </a:rPr>
              <a:t>s to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us</a:t>
            </a:r>
            <a:r>
              <a:rPr lang="en-US" spc="-10" dirty="0">
                <a:cs typeface="Arial"/>
              </a:rPr>
              <a:t>e</a:t>
            </a:r>
            <a:r>
              <a:rPr lang="en-US" dirty="0">
                <a:cs typeface="Arial"/>
              </a:rPr>
              <a:t>, a</a:t>
            </a:r>
            <a:r>
              <a:rPr lang="en-US" spc="-10" dirty="0">
                <a:cs typeface="Arial"/>
              </a:rPr>
              <a:t>n</a:t>
            </a:r>
            <a:r>
              <a:rPr lang="en-US" dirty="0">
                <a:cs typeface="Arial"/>
              </a:rPr>
              <a:t>d c</a:t>
            </a:r>
            <a:r>
              <a:rPr lang="en-US" spc="-10" dirty="0">
                <a:cs typeface="Arial"/>
              </a:rPr>
              <a:t>o</a:t>
            </a:r>
            <a:r>
              <a:rPr lang="en-US" spc="5" dirty="0">
                <a:cs typeface="Arial"/>
              </a:rPr>
              <a:t>m</a:t>
            </a:r>
            <a:r>
              <a:rPr lang="en-US" spc="-5" dirty="0">
                <a:cs typeface="Arial"/>
              </a:rPr>
              <a:t>m</a:t>
            </a:r>
            <a:r>
              <a:rPr lang="en-US" spc="-10" dirty="0">
                <a:cs typeface="Arial"/>
              </a:rPr>
              <a:t>u</a:t>
            </a:r>
            <a:r>
              <a:rPr lang="en-US" dirty="0">
                <a:cs typeface="Arial"/>
              </a:rPr>
              <a:t>n</a:t>
            </a:r>
            <a:r>
              <a:rPr lang="en-US" spc="-5" dirty="0">
                <a:cs typeface="Arial"/>
              </a:rPr>
              <a:t>i</a:t>
            </a:r>
            <a:r>
              <a:rPr lang="en-US" dirty="0">
                <a:cs typeface="Arial"/>
              </a:rPr>
              <a:t>ca</a:t>
            </a:r>
            <a:r>
              <a:rPr lang="en-US" spc="-10" dirty="0">
                <a:cs typeface="Arial"/>
              </a:rPr>
              <a:t>t</a:t>
            </a:r>
            <a:r>
              <a:rPr lang="en-US" dirty="0">
                <a:cs typeface="Arial"/>
              </a:rPr>
              <a:t>e </a:t>
            </a:r>
            <a:r>
              <a:rPr lang="en-US" i="1" dirty="0">
                <a:cs typeface="Arial"/>
              </a:rPr>
              <a:t>how</a:t>
            </a:r>
            <a:r>
              <a:rPr lang="en-US" i="1" spc="5" dirty="0">
                <a:cs typeface="Arial"/>
              </a:rPr>
              <a:t> </a:t>
            </a:r>
            <a:r>
              <a:rPr lang="en-US" dirty="0">
                <a:cs typeface="Arial"/>
              </a:rPr>
              <a:t>they a</a:t>
            </a:r>
            <a:r>
              <a:rPr lang="en-US" spc="-5" dirty="0">
                <a:cs typeface="Arial"/>
              </a:rPr>
              <a:t>r</a:t>
            </a:r>
            <a:r>
              <a:rPr lang="en-US" dirty="0">
                <a:cs typeface="Arial"/>
              </a:rPr>
              <a:t>e used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D670D-CB93-5841-8989-60DCCA59ED0D}"/>
              </a:ext>
            </a:extLst>
          </p:cNvPr>
          <p:cNvSpPr txBox="1"/>
          <p:nvPr/>
        </p:nvSpPr>
        <p:spPr>
          <a:xfrm>
            <a:off x="241300" y="6700466"/>
            <a:ext cx="931325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Remember CRUD: </a:t>
            </a:r>
          </a:p>
          <a:p>
            <a:r>
              <a:rPr lang="en-US" sz="1600" dirty="0"/>
              <a:t>Within computer programming, the acronym </a:t>
            </a:r>
            <a:r>
              <a:rPr lang="en-US" sz="1600" b="1" dirty="0"/>
              <a:t>CRUD </a:t>
            </a:r>
            <a:r>
              <a:rPr lang="en-US" sz="1600" dirty="0"/>
              <a:t>stands for create, read, update and delete.</a:t>
            </a:r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85" dirty="0">
                <a:latin typeface="Arial"/>
                <a:cs typeface="Arial"/>
              </a:rPr>
              <a:t> </a:t>
            </a:r>
            <a:r>
              <a:rPr lang="en-US" sz="2800" i="1" spc="-65" dirty="0">
                <a:latin typeface="Arial"/>
                <a:cs typeface="Arial"/>
              </a:rPr>
              <a:t>W</a:t>
            </a:r>
            <a:r>
              <a:rPr lang="en-US" sz="2800" i="1" dirty="0">
                <a:latin typeface="Arial"/>
                <a:cs typeface="Arial"/>
              </a:rPr>
              <a:t>eb</a:t>
            </a:r>
            <a:r>
              <a:rPr lang="en-US" sz="2800" i="1" spc="-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service </a:t>
            </a:r>
            <a:r>
              <a:rPr lang="en-US" sz="2800" dirty="0">
                <a:latin typeface="Arial"/>
                <a:cs typeface="Arial"/>
              </a:rPr>
              <a:t>is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5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eb</a:t>
            </a:r>
            <a:r>
              <a:rPr lang="en-US" sz="2800" spc="-10" dirty="0">
                <a:latin typeface="Arial"/>
                <a:cs typeface="Arial"/>
              </a:rPr>
              <a:t>-</a:t>
            </a:r>
            <a:r>
              <a:rPr lang="en-US" sz="2800" dirty="0">
                <a:latin typeface="Arial"/>
                <a:cs typeface="Arial"/>
              </a:rPr>
              <a:t>based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sy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em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that facilitates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"inte</a:t>
            </a:r>
            <a:r>
              <a:rPr lang="en-US" sz="2800" spc="-1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operable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achine-to</a:t>
            </a:r>
            <a:r>
              <a:rPr lang="en-US" sz="2800" spc="-15" dirty="0">
                <a:latin typeface="Arial"/>
                <a:cs typeface="Arial"/>
              </a:rPr>
              <a:t>-</a:t>
            </a:r>
            <a:r>
              <a:rPr lang="en-US" sz="2800" dirty="0">
                <a:latin typeface="Arial"/>
                <a:cs typeface="Arial"/>
              </a:rPr>
              <a:t>machine interaction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over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network"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(W3C)</a:t>
            </a:r>
          </a:p>
          <a:p>
            <a:r>
              <a:rPr lang="en-US" dirty="0"/>
              <a:t>The term </a:t>
            </a:r>
            <a:r>
              <a:rPr lang="en-US" b="1" dirty="0"/>
              <a:t>web service</a:t>
            </a:r>
            <a:r>
              <a:rPr lang="en-US" dirty="0"/>
              <a:t> is either:</a:t>
            </a:r>
          </a:p>
          <a:p>
            <a:pPr marL="0" indent="0">
              <a:buNone/>
            </a:pPr>
            <a:r>
              <a:rPr lang="en-US" dirty="0"/>
              <a:t>	-(generic) a </a:t>
            </a:r>
            <a:r>
              <a:rPr lang="en-US" dirty="0">
                <a:hlinkClick r:id="rId2" tooltip="Service (systems architecture)"/>
              </a:rPr>
              <a:t>service</a:t>
            </a:r>
            <a:r>
              <a:rPr lang="en-US" dirty="0"/>
              <a:t> offered by an electronic device to another 	electronic device, communicating with each other via the World Wide 	Web 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	-(specific) a web service implemented in the particular technology or 	brand, W3C Web Services.</a:t>
            </a:r>
          </a:p>
          <a:p>
            <a:r>
              <a:rPr lang="en-US" dirty="0"/>
              <a:t>In a web service, the Web technology such as </a:t>
            </a:r>
            <a:r>
              <a:rPr lang="en-US" dirty="0">
                <a:hlinkClick r:id="rId3" tooltip="HTTP"/>
              </a:rPr>
              <a:t>HTTP</a:t>
            </a:r>
            <a:r>
              <a:rPr lang="en-US" dirty="0"/>
              <a:t>—originally designed for human-to-machine communication—is utilized for machine-to-machine communication, more specifically for transferring machine-readable file formats such as </a:t>
            </a:r>
            <a:r>
              <a:rPr lang="en-US" dirty="0">
                <a:hlinkClick r:id="rId4" tooltip="XML"/>
              </a:rPr>
              <a:t>XML</a:t>
            </a:r>
            <a:r>
              <a:rPr lang="en-US" dirty="0"/>
              <a:t> and </a:t>
            </a:r>
            <a:r>
              <a:rPr lang="en-US" dirty="0">
                <a:hlinkClick r:id="rId5" tooltip="JSON"/>
              </a:rPr>
              <a:t>JSON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565B6-582D-8946-961E-674AB9ACBFB6}"/>
              </a:ext>
            </a:extLst>
          </p:cNvPr>
          <p:cNvSpPr txBox="1"/>
          <p:nvPr/>
        </p:nvSpPr>
        <p:spPr>
          <a:xfrm>
            <a:off x="2374900" y="7161280"/>
            <a:ext cx="469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Web_service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cs typeface="Arial"/>
              </a:rPr>
              <a:t>Other</a:t>
            </a:r>
            <a:r>
              <a:rPr sz="4400" spc="-10" dirty="0">
                <a:cs typeface="Arial"/>
              </a:rPr>
              <a:t> </a:t>
            </a:r>
            <a:r>
              <a:rPr sz="4400" spc="0" dirty="0">
                <a:cs typeface="Arial"/>
              </a:rPr>
              <a:t>Styles</a:t>
            </a:r>
            <a:endParaRPr sz="440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382905">
              <a:lnSpc>
                <a:spcPts val="3579"/>
              </a:lnSpc>
            </a:pPr>
            <a:r>
              <a:rPr lang="en-US" sz="2800" dirty="0">
                <a:cs typeface="Arial"/>
              </a:rPr>
              <a:t>Not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all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55" dirty="0">
                <a:cs typeface="Arial"/>
              </a:rPr>
              <a:t>W</a:t>
            </a:r>
            <a:r>
              <a:rPr lang="en-US" sz="2800" dirty="0">
                <a:cs typeface="Arial"/>
              </a:rPr>
              <a:t>eb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se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vices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strictly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fall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into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these categories</a:t>
            </a:r>
            <a:endParaRPr lang="en-US" sz="1200" dirty="0"/>
          </a:p>
          <a:p>
            <a:pPr marR="12700">
              <a:lnSpc>
                <a:spcPts val="3579"/>
              </a:lnSpc>
            </a:pPr>
            <a:r>
              <a:rPr lang="en-US" sz="2800" dirty="0">
                <a:cs typeface="Arial"/>
              </a:rPr>
              <a:t>Which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use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depends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needs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of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your application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-85" dirty="0">
                <a:latin typeface="Arial"/>
                <a:cs typeface="Arial"/>
              </a:rPr>
              <a:t>W</a:t>
            </a:r>
            <a:r>
              <a:rPr sz="4400" spc="0" dirty="0">
                <a:latin typeface="Arial"/>
                <a:cs typeface="Arial"/>
              </a:rPr>
              <a:t>eb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Service</a:t>
            </a:r>
            <a:r>
              <a:rPr sz="4400" spc="-245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Authentication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cs typeface="Arial"/>
              </a:rPr>
              <a:t>Often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handled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via</a:t>
            </a:r>
            <a:r>
              <a:rPr lang="en-US" sz="2800" spc="25" dirty="0">
                <a:cs typeface="Arial"/>
              </a:rPr>
              <a:t> </a:t>
            </a:r>
            <a:r>
              <a:rPr lang="en-US" sz="2800" i="1" dirty="0">
                <a:cs typeface="Arial"/>
              </a:rPr>
              <a:t>API</a:t>
            </a:r>
            <a:r>
              <a:rPr lang="en-US" sz="2800" i="1" spc="-10" dirty="0">
                <a:cs typeface="Arial"/>
              </a:rPr>
              <a:t> </a:t>
            </a:r>
            <a:r>
              <a:rPr lang="en-US" sz="2800" i="1" dirty="0">
                <a:cs typeface="Arial"/>
              </a:rPr>
              <a:t>Keys</a:t>
            </a:r>
            <a:r>
              <a:rPr lang="en-US" sz="2800" i="1" spc="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–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unique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hashes that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identify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who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user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is</a:t>
            </a:r>
          </a:p>
          <a:p>
            <a:pPr marL="668381" lvl="3" indent="-342900">
              <a:spcBef>
                <a:spcPts val="0"/>
              </a:spcBef>
            </a:pPr>
            <a:r>
              <a:rPr lang="en-US" sz="2400" dirty="0">
                <a:cs typeface="Arial"/>
              </a:rPr>
              <a:t>API key – equ</a:t>
            </a:r>
            <a:r>
              <a:rPr lang="en-US" sz="2400" spc="-5" dirty="0">
                <a:cs typeface="Arial"/>
              </a:rPr>
              <a:t>i</a:t>
            </a:r>
            <a:r>
              <a:rPr lang="en-US" sz="2400" dirty="0">
                <a:cs typeface="Arial"/>
              </a:rPr>
              <a:t>va</a:t>
            </a:r>
            <a:r>
              <a:rPr lang="en-US" sz="2400" spc="-5" dirty="0">
                <a:cs typeface="Arial"/>
              </a:rPr>
              <a:t>l</a:t>
            </a:r>
            <a:r>
              <a:rPr lang="en-US" sz="2400" dirty="0">
                <a:cs typeface="Arial"/>
              </a:rPr>
              <a:t>ent to use</a:t>
            </a:r>
            <a:r>
              <a:rPr lang="en-US" sz="2400" spc="-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na</a:t>
            </a:r>
            <a:r>
              <a:rPr lang="en-US" sz="2400" spc="-5" dirty="0">
                <a:cs typeface="Arial"/>
              </a:rPr>
              <a:t>m</a:t>
            </a:r>
            <a:r>
              <a:rPr lang="en-US" sz="2400" dirty="0">
                <a:cs typeface="Arial"/>
              </a:rPr>
              <a:t>e</a:t>
            </a:r>
            <a:endParaRPr lang="en-US" sz="600" dirty="0"/>
          </a:p>
          <a:p>
            <a:pPr marL="668381" marR="12700" lvl="3" indent="-342900">
              <a:spcBef>
                <a:spcPts val="0"/>
              </a:spcBef>
              <a:tabLst>
                <a:tab pos="5419090" algn="l"/>
              </a:tabLst>
            </a:pPr>
            <a:r>
              <a:rPr lang="en-US" sz="2400" dirty="0">
                <a:cs typeface="Arial"/>
              </a:rPr>
              <a:t>A</a:t>
            </a:r>
            <a:r>
              <a:rPr lang="en-US" sz="2400" spc="-10" dirty="0">
                <a:cs typeface="Arial"/>
              </a:rPr>
              <a:t>P</a:t>
            </a:r>
            <a:r>
              <a:rPr lang="en-US" sz="2400" dirty="0">
                <a:cs typeface="Arial"/>
              </a:rPr>
              <a:t>I s</a:t>
            </a:r>
            <a:r>
              <a:rPr lang="en-US" sz="2400" spc="-10" dirty="0">
                <a:cs typeface="Arial"/>
              </a:rPr>
              <a:t>e</a:t>
            </a:r>
            <a:r>
              <a:rPr lang="en-US" sz="2400" dirty="0">
                <a:cs typeface="Arial"/>
              </a:rPr>
              <a:t>c</a:t>
            </a:r>
            <a:r>
              <a:rPr lang="en-US" sz="2400" spc="-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et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– </a:t>
            </a:r>
            <a:r>
              <a:rPr lang="en-US" sz="2400" spc="-10" dirty="0">
                <a:cs typeface="Arial"/>
              </a:rPr>
              <a:t>u</a:t>
            </a:r>
            <a:r>
              <a:rPr lang="en-US" sz="2400" dirty="0">
                <a:cs typeface="Arial"/>
              </a:rPr>
              <a:t>sed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to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au</a:t>
            </a:r>
            <a:r>
              <a:rPr lang="en-US" sz="2400" spc="-10" dirty="0">
                <a:cs typeface="Arial"/>
              </a:rPr>
              <a:t>t</a:t>
            </a:r>
            <a:r>
              <a:rPr lang="en-US" sz="2400" dirty="0">
                <a:cs typeface="Arial"/>
              </a:rPr>
              <a:t>he</a:t>
            </a:r>
            <a:r>
              <a:rPr lang="en-US" sz="2400" spc="-10" dirty="0">
                <a:cs typeface="Arial"/>
              </a:rPr>
              <a:t>n</a:t>
            </a:r>
            <a:r>
              <a:rPr lang="en-US" sz="2400" dirty="0">
                <a:cs typeface="Arial"/>
              </a:rPr>
              <a:t>t</a:t>
            </a:r>
            <a:r>
              <a:rPr lang="en-US" sz="2400" spc="-5" dirty="0">
                <a:cs typeface="Arial"/>
              </a:rPr>
              <a:t>i</a:t>
            </a:r>
            <a:r>
              <a:rPr lang="en-US" sz="2400" dirty="0">
                <a:cs typeface="Arial"/>
              </a:rPr>
              <a:t>ca</a:t>
            </a:r>
            <a:r>
              <a:rPr lang="en-US" sz="2400" spc="-10" dirty="0">
                <a:cs typeface="Arial"/>
              </a:rPr>
              <a:t>t</a:t>
            </a:r>
            <a:r>
              <a:rPr lang="en-US" sz="2400" dirty="0">
                <a:cs typeface="Arial"/>
              </a:rPr>
              <a:t>e	</a:t>
            </a:r>
          </a:p>
          <a:p>
            <a:pPr marL="668381" marR="12700" lvl="3" indent="-342900">
              <a:spcBef>
                <a:spcPts val="0"/>
              </a:spcBef>
              <a:tabLst>
                <a:tab pos="5419090" algn="l"/>
              </a:tabLst>
            </a:pPr>
            <a:r>
              <a:rPr lang="en-US" sz="2400" spc="-10" dirty="0">
                <a:cs typeface="Arial"/>
              </a:rPr>
              <a:t>A</a:t>
            </a:r>
            <a:r>
              <a:rPr lang="en-US" sz="2400" dirty="0">
                <a:cs typeface="Arial"/>
              </a:rPr>
              <a:t>PI c</a:t>
            </a:r>
            <a:r>
              <a:rPr lang="en-US" sz="2400" spc="-10" dirty="0">
                <a:cs typeface="Arial"/>
              </a:rPr>
              <a:t>a</a:t>
            </a:r>
            <a:r>
              <a:rPr lang="en-US" sz="2400" spc="-5" dirty="0">
                <a:cs typeface="Arial"/>
              </a:rPr>
              <a:t>ll</a:t>
            </a:r>
            <a:r>
              <a:rPr lang="en-US" sz="2400" dirty="0">
                <a:cs typeface="Arial"/>
              </a:rPr>
              <a:t>s; </a:t>
            </a:r>
            <a:r>
              <a:rPr lang="en-US" sz="2400" spc="-5" dirty="0">
                <a:cs typeface="Arial"/>
              </a:rPr>
              <a:t>m</a:t>
            </a:r>
            <a:r>
              <a:rPr lang="en-US" sz="2400" dirty="0">
                <a:cs typeface="Arial"/>
              </a:rPr>
              <a:t>essa</a:t>
            </a:r>
            <a:r>
              <a:rPr lang="en-US" sz="2400" spc="-10" dirty="0">
                <a:cs typeface="Arial"/>
              </a:rPr>
              <a:t>g</a:t>
            </a:r>
            <a:r>
              <a:rPr lang="en-US" sz="2400" dirty="0">
                <a:cs typeface="Arial"/>
              </a:rPr>
              <a:t>es </a:t>
            </a:r>
            <a:r>
              <a:rPr lang="en-US" sz="2400" spc="-10" dirty="0">
                <a:cs typeface="Arial"/>
              </a:rPr>
              <a:t>a</a:t>
            </a:r>
            <a:r>
              <a:rPr lang="en-US" sz="2400" spc="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e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s</a:t>
            </a:r>
            <a:r>
              <a:rPr lang="en-US" sz="2400" spc="-5" dirty="0">
                <a:cs typeface="Arial"/>
              </a:rPr>
              <a:t>i</a:t>
            </a:r>
            <a:r>
              <a:rPr lang="en-US" sz="2400" spc="-20" dirty="0">
                <a:cs typeface="Arial"/>
              </a:rPr>
              <a:t>g</a:t>
            </a:r>
            <a:r>
              <a:rPr lang="en-US" sz="2400" dirty="0">
                <a:cs typeface="Arial"/>
              </a:rPr>
              <a:t>n</a:t>
            </a:r>
            <a:r>
              <a:rPr lang="en-US" sz="2400" spc="10" dirty="0">
                <a:cs typeface="Arial"/>
              </a:rPr>
              <a:t>e</a:t>
            </a:r>
            <a:r>
              <a:rPr lang="en-US" sz="2400" dirty="0">
                <a:cs typeface="Arial"/>
              </a:rPr>
              <a:t>d</a:t>
            </a:r>
          </a:p>
          <a:p>
            <a:pPr marL="325481" marR="12700" lvl="3" indent="0">
              <a:spcBef>
                <a:spcPts val="0"/>
              </a:spcBef>
              <a:buNone/>
              <a:tabLst>
                <a:tab pos="5419090" algn="l"/>
              </a:tabLst>
            </a:pPr>
            <a:endParaRPr lang="en-US" sz="2400" dirty="0">
              <a:cs typeface="Arial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cs typeface="Arial"/>
              </a:rPr>
              <a:t>Used to…</a:t>
            </a:r>
          </a:p>
          <a:p>
            <a:pPr marL="668381" lvl="3" indent="-342900">
              <a:spcBef>
                <a:spcPts val="0"/>
              </a:spcBef>
            </a:pPr>
            <a:r>
              <a:rPr lang="en-US" sz="2400" dirty="0">
                <a:cs typeface="Arial"/>
              </a:rPr>
              <a:t>Log </a:t>
            </a:r>
            <a:r>
              <a:rPr lang="en-US" sz="2400" spc="-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eques</a:t>
            </a:r>
            <a:r>
              <a:rPr lang="en-US" sz="2400" spc="-5" dirty="0">
                <a:cs typeface="Arial"/>
              </a:rPr>
              <a:t>t</a:t>
            </a:r>
            <a:r>
              <a:rPr lang="en-US" sz="2400" dirty="0">
                <a:cs typeface="Arial"/>
              </a:rPr>
              <a:t>s</a:t>
            </a:r>
            <a:endParaRPr lang="en-US" sz="700" dirty="0"/>
          </a:p>
          <a:p>
            <a:pPr marL="668381" marR="12700" lvl="3" indent="-342900">
              <a:spcBef>
                <a:spcPts val="0"/>
              </a:spcBef>
            </a:pPr>
            <a:r>
              <a:rPr lang="en-US" sz="2400" spc="-5" dirty="0">
                <a:cs typeface="Arial"/>
              </a:rPr>
              <a:t>M</a:t>
            </a:r>
            <a:r>
              <a:rPr lang="en-US" sz="2400" dirty="0">
                <a:cs typeface="Arial"/>
              </a:rPr>
              <a:t>a</a:t>
            </a:r>
            <a:r>
              <a:rPr lang="en-US" sz="2400" spc="-10" dirty="0">
                <a:cs typeface="Arial"/>
              </a:rPr>
              <a:t>n</a:t>
            </a:r>
            <a:r>
              <a:rPr lang="en-US" sz="2400" dirty="0">
                <a:cs typeface="Arial"/>
              </a:rPr>
              <a:t>a</a:t>
            </a:r>
            <a:r>
              <a:rPr lang="en-US" sz="2400" spc="-10" dirty="0">
                <a:cs typeface="Arial"/>
              </a:rPr>
              <a:t>g</a:t>
            </a:r>
            <a:r>
              <a:rPr lang="en-US" sz="2400" dirty="0">
                <a:cs typeface="Arial"/>
              </a:rPr>
              <a:t>e </a:t>
            </a:r>
            <a:r>
              <a:rPr lang="en-US" sz="2400" spc="-10" dirty="0">
                <a:cs typeface="Arial"/>
              </a:rPr>
              <a:t>p</a:t>
            </a:r>
            <a:r>
              <a:rPr lang="en-US" sz="2400" dirty="0">
                <a:cs typeface="Arial"/>
              </a:rPr>
              <a:t>e</a:t>
            </a:r>
            <a:r>
              <a:rPr lang="en-US" sz="2400" spc="-5" dirty="0">
                <a:cs typeface="Arial"/>
              </a:rPr>
              <a:t>rmi</a:t>
            </a:r>
            <a:r>
              <a:rPr lang="en-US" sz="2400" dirty="0">
                <a:cs typeface="Arial"/>
              </a:rPr>
              <a:t>ss</a:t>
            </a:r>
            <a:r>
              <a:rPr lang="en-US" sz="2400" spc="-5" dirty="0">
                <a:cs typeface="Arial"/>
              </a:rPr>
              <a:t>i</a:t>
            </a:r>
            <a:r>
              <a:rPr lang="en-US" sz="2400" dirty="0">
                <a:cs typeface="Arial"/>
              </a:rPr>
              <a:t>o</a:t>
            </a:r>
            <a:r>
              <a:rPr lang="en-US" sz="2400" spc="-10" dirty="0">
                <a:cs typeface="Arial"/>
              </a:rPr>
              <a:t>n</a:t>
            </a:r>
            <a:r>
              <a:rPr lang="en-US" sz="2400" dirty="0">
                <a:cs typeface="Arial"/>
              </a:rPr>
              <a:t>s </a:t>
            </a:r>
            <a:r>
              <a:rPr lang="en-US" sz="2400" spc="-5" dirty="0">
                <a:cs typeface="Arial"/>
              </a:rPr>
              <a:t>wi</a:t>
            </a:r>
            <a:r>
              <a:rPr lang="en-US" sz="2400" dirty="0">
                <a:cs typeface="Arial"/>
              </a:rPr>
              <a:t>t</a:t>
            </a:r>
            <a:r>
              <a:rPr lang="en-US" sz="2400" spc="-10" dirty="0">
                <a:cs typeface="Arial"/>
              </a:rPr>
              <a:t>h</a:t>
            </a:r>
            <a:r>
              <a:rPr lang="en-US" sz="2400" spc="-5" dirty="0">
                <a:cs typeface="Arial"/>
              </a:rPr>
              <a:t>i</a:t>
            </a:r>
            <a:r>
              <a:rPr lang="en-US" sz="2400" dirty="0">
                <a:cs typeface="Arial"/>
              </a:rPr>
              <a:t>n </a:t>
            </a:r>
            <a:r>
              <a:rPr lang="en-US" sz="2400" spc="-10" dirty="0">
                <a:cs typeface="Arial"/>
              </a:rPr>
              <a:t>t</a:t>
            </a:r>
            <a:r>
              <a:rPr lang="en-US" sz="2400" dirty="0">
                <a:cs typeface="Arial"/>
              </a:rPr>
              <a:t>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sa</a:t>
            </a:r>
            <a:r>
              <a:rPr lang="en-US" sz="2400" spc="-5" dirty="0">
                <a:cs typeface="Arial"/>
              </a:rPr>
              <a:t>m</a:t>
            </a:r>
            <a:r>
              <a:rPr lang="en-US" sz="2400" dirty="0">
                <a:cs typeface="Arial"/>
              </a:rPr>
              <a:t>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(</a:t>
            </a:r>
            <a:r>
              <a:rPr lang="en-US" sz="2400" dirty="0">
                <a:cs typeface="Arial"/>
              </a:rPr>
              <a:t>fa</a:t>
            </a:r>
            <a:r>
              <a:rPr lang="en-US" sz="2400" spc="-5" dirty="0">
                <a:cs typeface="Arial"/>
              </a:rPr>
              <a:t>mil</a:t>
            </a:r>
            <a:r>
              <a:rPr lang="en-US" sz="2400" dirty="0">
                <a:cs typeface="Arial"/>
              </a:rPr>
              <a:t>y </a:t>
            </a:r>
            <a:r>
              <a:rPr lang="en-US" sz="2400" spc="10" dirty="0">
                <a:cs typeface="Arial"/>
              </a:rPr>
              <a:t>o</a:t>
            </a:r>
            <a:r>
              <a:rPr lang="en-US" sz="2400" spc="-20" dirty="0">
                <a:cs typeface="Arial"/>
              </a:rPr>
              <a:t>f</a:t>
            </a:r>
            <a:r>
              <a:rPr lang="en-US" sz="2400" dirty="0">
                <a:cs typeface="Arial"/>
              </a:rPr>
              <a:t>) APIs</a:t>
            </a:r>
            <a:endParaRPr lang="en-US" sz="300" dirty="0"/>
          </a:p>
          <a:p>
            <a:pPr marL="668381" lvl="3" indent="-342900">
              <a:spcBef>
                <a:spcPts val="0"/>
              </a:spcBef>
            </a:pPr>
            <a:r>
              <a:rPr lang="en-US" sz="2400" spc="-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ate</a:t>
            </a:r>
            <a:r>
              <a:rPr lang="en-US" sz="2400" spc="-5" dirty="0">
                <a:cs typeface="Arial"/>
              </a:rPr>
              <a:t>-limi</a:t>
            </a:r>
            <a:r>
              <a:rPr lang="en-US" sz="2400" dirty="0">
                <a:cs typeface="Arial"/>
              </a:rPr>
              <a:t>t </a:t>
            </a:r>
            <a:r>
              <a:rPr lang="en-US" sz="2400" spc="-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eques</a:t>
            </a:r>
            <a:r>
              <a:rPr lang="en-US" sz="2400" spc="-5" dirty="0">
                <a:cs typeface="Arial"/>
              </a:rPr>
              <a:t>t</a:t>
            </a:r>
            <a:r>
              <a:rPr lang="en-US" sz="2400" dirty="0">
                <a:cs typeface="Arial"/>
              </a:rPr>
              <a:t>s over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</a:t>
            </a:r>
            <a:r>
              <a:rPr lang="en-US" sz="2400" spc="-5" dirty="0">
                <a:cs typeface="Arial"/>
              </a:rPr>
              <a:t>im</a:t>
            </a:r>
            <a:r>
              <a:rPr lang="en-US" sz="2400" dirty="0">
                <a:cs typeface="Arial"/>
              </a:rPr>
              <a:t>e</a:t>
            </a:r>
          </a:p>
          <a:p>
            <a:pPr marL="325481" lvl="3" indent="0">
              <a:spcBef>
                <a:spcPts val="0"/>
              </a:spcBef>
              <a:buNone/>
            </a:pPr>
            <a:endParaRPr lang="en-US" sz="2400" dirty="0">
              <a:cs typeface="Arial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cs typeface="Arial"/>
              </a:rPr>
              <a:t>I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portant:</a:t>
            </a:r>
            <a:r>
              <a:rPr lang="en-US" sz="2800" spc="-19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API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sec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not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always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trans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itted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cs typeface="Arial"/>
              </a:rPr>
              <a:t>H</a:t>
            </a:r>
            <a:r>
              <a:rPr sz="4400" spc="-10" dirty="0">
                <a:cs typeface="Arial"/>
              </a:rPr>
              <a:t>M</a:t>
            </a:r>
            <a:r>
              <a:rPr sz="4400" spc="0" dirty="0">
                <a:cs typeface="Arial"/>
              </a:rPr>
              <a:t>AC</a:t>
            </a:r>
            <a:endParaRPr sz="4400" dirty="0"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>
              <a:lnSpc>
                <a:spcPts val="3579"/>
              </a:lnSpc>
            </a:pPr>
            <a:r>
              <a:rPr sz="3200" dirty="0">
                <a:cs typeface="Arial"/>
              </a:rPr>
              <a:t>Hashed-based</a:t>
            </a:r>
            <a:r>
              <a:rPr sz="3200" spc="-5" dirty="0">
                <a:cs typeface="Arial"/>
              </a:rPr>
              <a:t> </a:t>
            </a:r>
            <a:r>
              <a:rPr sz="3200" spc="-10" dirty="0">
                <a:cs typeface="Arial"/>
              </a:rPr>
              <a:t>M</a:t>
            </a:r>
            <a:r>
              <a:rPr sz="3200" spc="0" dirty="0">
                <a:cs typeface="Arial"/>
              </a:rPr>
              <a:t>essage</a:t>
            </a:r>
            <a:r>
              <a:rPr sz="3200" spc="-170" dirty="0">
                <a:cs typeface="Arial"/>
              </a:rPr>
              <a:t> </a:t>
            </a:r>
            <a:r>
              <a:rPr sz="3200" spc="0" dirty="0">
                <a:cs typeface="Arial"/>
              </a:rPr>
              <a:t>Authentication</a:t>
            </a:r>
            <a:r>
              <a:rPr sz="3200" spc="-20" dirty="0">
                <a:cs typeface="Arial"/>
              </a:rPr>
              <a:t> </a:t>
            </a:r>
            <a:r>
              <a:rPr sz="3200" spc="0" dirty="0">
                <a:cs typeface="Arial"/>
              </a:rPr>
              <a:t>Code</a:t>
            </a:r>
            <a:r>
              <a:rPr sz="3200" spc="-5" dirty="0">
                <a:cs typeface="Arial"/>
              </a:rPr>
              <a:t> </a:t>
            </a:r>
            <a:r>
              <a:rPr sz="3200" spc="0" dirty="0">
                <a:cs typeface="Arial"/>
              </a:rPr>
              <a:t>is often</a:t>
            </a:r>
            <a:r>
              <a:rPr sz="3200" spc="-10" dirty="0">
                <a:cs typeface="Arial"/>
              </a:rPr>
              <a:t> </a:t>
            </a:r>
            <a:r>
              <a:rPr sz="3200" spc="0" dirty="0">
                <a:cs typeface="Arial"/>
              </a:rPr>
              <a:t>used</a:t>
            </a:r>
            <a:r>
              <a:rPr sz="3200" spc="-5" dirty="0">
                <a:cs typeface="Arial"/>
              </a:rPr>
              <a:t> </a:t>
            </a:r>
            <a:r>
              <a:rPr sz="3200" spc="0" dirty="0">
                <a:cs typeface="Arial"/>
              </a:rPr>
              <a:t>for</a:t>
            </a:r>
            <a:r>
              <a:rPr sz="3200" spc="-5" dirty="0">
                <a:cs typeface="Arial"/>
              </a:rPr>
              <a:t> </a:t>
            </a:r>
            <a:r>
              <a:rPr sz="3200" spc="0" dirty="0">
                <a:cs typeface="Arial"/>
              </a:rPr>
              <a:t>authenticating</a:t>
            </a:r>
            <a:r>
              <a:rPr sz="3200" spc="-15" dirty="0">
                <a:cs typeface="Arial"/>
              </a:rPr>
              <a:t> </a:t>
            </a:r>
            <a:r>
              <a:rPr sz="3200" spc="-65" dirty="0">
                <a:cs typeface="Arial"/>
              </a:rPr>
              <a:t>W</a:t>
            </a:r>
            <a:r>
              <a:rPr sz="3200" spc="0" dirty="0">
                <a:cs typeface="Arial"/>
              </a:rPr>
              <a:t>eb</a:t>
            </a:r>
            <a:r>
              <a:rPr sz="3200" spc="-180" dirty="0">
                <a:cs typeface="Arial"/>
              </a:rPr>
              <a:t> </a:t>
            </a:r>
            <a:r>
              <a:rPr sz="3200" spc="0" dirty="0">
                <a:cs typeface="Arial"/>
              </a:rPr>
              <a:t>API</a:t>
            </a:r>
            <a:r>
              <a:rPr sz="3200" spc="-10" dirty="0">
                <a:cs typeface="Arial"/>
              </a:rPr>
              <a:t> </a:t>
            </a:r>
            <a:r>
              <a:rPr sz="3200" spc="0" dirty="0">
                <a:cs typeface="Arial"/>
              </a:rPr>
              <a:t>calls</a:t>
            </a:r>
            <a:endParaRPr sz="3200" dirty="0">
              <a:cs typeface="Arial"/>
            </a:endParaRPr>
          </a:p>
          <a:p>
            <a:pPr marR="166370">
              <a:lnSpc>
                <a:spcPts val="4990"/>
              </a:lnSpc>
              <a:spcBef>
                <a:spcPts val="280"/>
              </a:spcBef>
            </a:pPr>
            <a:r>
              <a:rPr sz="3200" dirty="0">
                <a:cs typeface="Arial"/>
              </a:rPr>
              <a:t>In</a:t>
            </a:r>
            <a:r>
              <a:rPr sz="3200" spc="-5" dirty="0">
                <a:cs typeface="Arial"/>
              </a:rPr>
              <a:t> </a:t>
            </a:r>
            <a:r>
              <a:rPr sz="3200" spc="0" dirty="0">
                <a:cs typeface="Arial"/>
              </a:rPr>
              <a:t>PHP:</a:t>
            </a:r>
            <a:r>
              <a:rPr sz="3200" spc="-10" dirty="0">
                <a:cs typeface="Arial"/>
              </a:rPr>
              <a:t> </a:t>
            </a:r>
            <a:endParaRPr lang="en-US" sz="3200" spc="-10" dirty="0">
              <a:cs typeface="Arial"/>
            </a:endParaRPr>
          </a:p>
          <a:p>
            <a:pPr marL="0" marR="166370" indent="0">
              <a:lnSpc>
                <a:spcPts val="4990"/>
              </a:lnSpc>
              <a:spcBef>
                <a:spcPts val="280"/>
              </a:spcBef>
              <a:buNone/>
            </a:pPr>
            <a:r>
              <a:rPr lang="en-US" sz="3200" spc="0" dirty="0">
                <a:cs typeface="Arial"/>
              </a:rPr>
              <a:t>	</a:t>
            </a:r>
            <a:r>
              <a:rPr sz="3200" spc="0" dirty="0" err="1">
                <a:cs typeface="Arial"/>
              </a:rPr>
              <a:t>hash_hmac</a:t>
            </a:r>
            <a:r>
              <a:rPr sz="3200" spc="20" dirty="0">
                <a:cs typeface="Arial"/>
              </a:rPr>
              <a:t>(</a:t>
            </a:r>
            <a:r>
              <a:rPr sz="3200" i="1" spc="0" dirty="0">
                <a:cs typeface="Arial"/>
              </a:rPr>
              <a:t>$algorith</a:t>
            </a:r>
            <a:r>
              <a:rPr sz="3200" i="1" spc="-5" dirty="0">
                <a:cs typeface="Arial"/>
              </a:rPr>
              <a:t>m</a:t>
            </a:r>
            <a:r>
              <a:rPr sz="3200" spc="0" dirty="0">
                <a:cs typeface="Arial"/>
              </a:rPr>
              <a:t>, </a:t>
            </a:r>
            <a:r>
              <a:rPr sz="3200" i="1" spc="0" dirty="0">
                <a:cs typeface="Arial"/>
              </a:rPr>
              <a:t>$data</a:t>
            </a:r>
            <a:r>
              <a:rPr sz="3200" spc="0" dirty="0">
                <a:cs typeface="Arial"/>
              </a:rPr>
              <a:t>,</a:t>
            </a:r>
            <a:r>
              <a:rPr sz="3200" spc="-10" dirty="0">
                <a:cs typeface="Arial"/>
              </a:rPr>
              <a:t> </a:t>
            </a:r>
            <a:r>
              <a:rPr sz="3200" i="1" spc="0" dirty="0">
                <a:cs typeface="Arial"/>
              </a:rPr>
              <a:t>$key</a:t>
            </a:r>
            <a:r>
              <a:rPr sz="3200" spc="0" dirty="0">
                <a:cs typeface="Arial"/>
              </a:rPr>
              <a:t>) </a:t>
            </a:r>
            <a:endParaRPr lang="en-US" sz="3200" spc="0" dirty="0">
              <a:cs typeface="Arial"/>
            </a:endParaRPr>
          </a:p>
          <a:p>
            <a:pPr marR="166370">
              <a:lnSpc>
                <a:spcPts val="4990"/>
              </a:lnSpc>
              <a:spcBef>
                <a:spcPts val="280"/>
              </a:spcBef>
            </a:pPr>
            <a:r>
              <a:rPr sz="3200" spc="0" dirty="0">
                <a:cs typeface="Arial"/>
              </a:rPr>
              <a:t>A</a:t>
            </a:r>
            <a:r>
              <a:rPr sz="3200" spc="-180" dirty="0">
                <a:cs typeface="Arial"/>
              </a:rPr>
              <a:t> </a:t>
            </a:r>
            <a:r>
              <a:rPr sz="3200" spc="0" dirty="0">
                <a:cs typeface="Arial"/>
              </a:rPr>
              <a:t>given</a:t>
            </a:r>
            <a:r>
              <a:rPr sz="3200" spc="-5" dirty="0">
                <a:cs typeface="Arial"/>
              </a:rPr>
              <a:t> </a:t>
            </a:r>
            <a:r>
              <a:rPr sz="3200" spc="0" dirty="0">
                <a:cs typeface="Arial"/>
              </a:rPr>
              <a:t>hash</a:t>
            </a:r>
            <a:r>
              <a:rPr sz="3200" spc="5" dirty="0">
                <a:cs typeface="Arial"/>
              </a:rPr>
              <a:t> </a:t>
            </a:r>
            <a:r>
              <a:rPr sz="3200" i="1" spc="0" dirty="0">
                <a:cs typeface="Arial"/>
              </a:rPr>
              <a:t>algorithm</a:t>
            </a:r>
            <a:r>
              <a:rPr sz="3200" i="1" spc="5" dirty="0">
                <a:cs typeface="Arial"/>
              </a:rPr>
              <a:t> </a:t>
            </a:r>
            <a:r>
              <a:rPr sz="3200" spc="0" dirty="0">
                <a:cs typeface="Arial"/>
              </a:rPr>
              <a:t>is</a:t>
            </a:r>
            <a:r>
              <a:rPr sz="3200" spc="-5" dirty="0">
                <a:cs typeface="Arial"/>
              </a:rPr>
              <a:t> </a:t>
            </a:r>
            <a:r>
              <a:rPr sz="3200" spc="0" dirty="0">
                <a:cs typeface="Arial"/>
              </a:rPr>
              <a:t>used</a:t>
            </a:r>
            <a:r>
              <a:rPr sz="3200" spc="-5" dirty="0">
                <a:cs typeface="Arial"/>
              </a:rPr>
              <a:t> </a:t>
            </a:r>
            <a:r>
              <a:rPr sz="3200" spc="0" dirty="0">
                <a:cs typeface="Arial"/>
              </a:rPr>
              <a:t>to</a:t>
            </a:r>
            <a:r>
              <a:rPr sz="3200" spc="-5" dirty="0">
                <a:cs typeface="Arial"/>
              </a:rPr>
              <a:t> </a:t>
            </a:r>
            <a:r>
              <a:rPr sz="3200" spc="0" dirty="0">
                <a:cs typeface="Arial"/>
              </a:rPr>
              <a:t>sign</a:t>
            </a:r>
            <a:r>
              <a:rPr sz="3200" spc="-5" dirty="0">
                <a:cs typeface="Arial"/>
              </a:rPr>
              <a:t> </a:t>
            </a:r>
            <a:r>
              <a:rPr sz="3200" spc="0" dirty="0">
                <a:cs typeface="Arial"/>
              </a:rPr>
              <a:t>the</a:t>
            </a:r>
            <a:r>
              <a:rPr sz="3200" spc="20" dirty="0">
                <a:cs typeface="Arial"/>
              </a:rPr>
              <a:t> </a:t>
            </a:r>
            <a:r>
              <a:rPr sz="3200" i="1" spc="0" dirty="0">
                <a:cs typeface="Arial"/>
              </a:rPr>
              <a:t>data</a:t>
            </a:r>
            <a:r>
              <a:rPr lang="en-US" sz="3200" dirty="0">
                <a:cs typeface="Arial"/>
              </a:rPr>
              <a:t> </a:t>
            </a:r>
            <a:r>
              <a:rPr sz="3200" dirty="0">
                <a:cs typeface="Arial"/>
              </a:rPr>
              <a:t>with</a:t>
            </a:r>
            <a:r>
              <a:rPr sz="3200" spc="-5" dirty="0">
                <a:cs typeface="Arial"/>
              </a:rPr>
              <a:t> </a:t>
            </a:r>
            <a:r>
              <a:rPr sz="3200" spc="0" dirty="0">
                <a:cs typeface="Arial"/>
              </a:rPr>
              <a:t>a</a:t>
            </a:r>
            <a:r>
              <a:rPr sz="3200" spc="-5" dirty="0">
                <a:cs typeface="Arial"/>
              </a:rPr>
              <a:t> </a:t>
            </a:r>
            <a:r>
              <a:rPr sz="3200" spc="0" dirty="0">
                <a:cs typeface="Arial"/>
              </a:rPr>
              <a:t>secret</a:t>
            </a:r>
            <a:r>
              <a:rPr sz="3200" spc="10" dirty="0">
                <a:cs typeface="Arial"/>
              </a:rPr>
              <a:t> </a:t>
            </a:r>
            <a:r>
              <a:rPr sz="3200" i="1" spc="0" dirty="0">
                <a:cs typeface="Arial"/>
              </a:rPr>
              <a:t>key</a:t>
            </a:r>
            <a:r>
              <a:rPr sz="3200" spc="0" dirty="0">
                <a:cs typeface="Arial"/>
              </a:rPr>
              <a:t>.</a:t>
            </a:r>
            <a:endParaRPr lang="en-US" sz="3200" spc="0" dirty="0">
              <a:cs typeface="Arial"/>
            </a:endParaRPr>
          </a:p>
          <a:p>
            <a:pPr marL="0" marR="166370" indent="0">
              <a:lnSpc>
                <a:spcPts val="4990"/>
              </a:lnSpc>
              <a:spcBef>
                <a:spcPts val="280"/>
              </a:spcBef>
              <a:buNone/>
            </a:pPr>
            <a:endParaRPr sz="3200" dirty="0"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cs typeface="Arial"/>
              </a:rPr>
              <a:t>H</a:t>
            </a:r>
            <a:r>
              <a:rPr sz="4400" spc="-10" dirty="0">
                <a:cs typeface="Arial"/>
              </a:rPr>
              <a:t>M</a:t>
            </a:r>
            <a:r>
              <a:rPr sz="4400" spc="0" dirty="0">
                <a:cs typeface="Arial"/>
              </a:rPr>
              <a:t>AC</a:t>
            </a:r>
            <a:r>
              <a:rPr sz="4400" spc="-10" dirty="0">
                <a:cs typeface="Arial"/>
              </a:rPr>
              <a:t> </a:t>
            </a:r>
            <a:r>
              <a:rPr sz="4400" spc="0" dirty="0">
                <a:cs typeface="Arial"/>
              </a:rPr>
              <a:t>(Client)</a:t>
            </a:r>
            <a:endParaRPr sz="440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Store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request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$data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string</a:t>
            </a:r>
          </a:p>
          <a:p>
            <a:pPr marL="726580" lvl="2" indent="-342900"/>
            <a:r>
              <a:rPr lang="en-US" spc="-5" dirty="0">
                <a:cs typeface="Arial"/>
              </a:rPr>
              <a:t>C</a:t>
            </a:r>
            <a:r>
              <a:rPr lang="en-US" dirty="0">
                <a:cs typeface="Arial"/>
              </a:rPr>
              <a:t>onca</a:t>
            </a:r>
            <a:r>
              <a:rPr lang="en-US" spc="-5" dirty="0">
                <a:cs typeface="Arial"/>
              </a:rPr>
              <a:t>t</a:t>
            </a:r>
            <a:r>
              <a:rPr lang="en-US" dirty="0">
                <a:cs typeface="Arial"/>
              </a:rPr>
              <a:t>ena</a:t>
            </a:r>
            <a:r>
              <a:rPr lang="en-US" spc="-5" dirty="0">
                <a:cs typeface="Arial"/>
              </a:rPr>
              <a:t>t</a:t>
            </a:r>
            <a:r>
              <a:rPr lang="en-US" dirty="0">
                <a:cs typeface="Arial"/>
              </a:rPr>
              <a:t>ed t</a:t>
            </a:r>
            <a:r>
              <a:rPr lang="en-US" spc="-5" dirty="0">
                <a:cs typeface="Arial"/>
              </a:rPr>
              <a:t>im</a:t>
            </a:r>
            <a:r>
              <a:rPr lang="en-US" dirty="0">
                <a:cs typeface="Arial"/>
              </a:rPr>
              <a:t>esta</a:t>
            </a:r>
            <a:r>
              <a:rPr lang="en-US" spc="-5" dirty="0">
                <a:cs typeface="Arial"/>
              </a:rPr>
              <a:t>m</a:t>
            </a:r>
            <a:r>
              <a:rPr lang="en-US" dirty="0">
                <a:cs typeface="Arial"/>
              </a:rPr>
              <a:t>p, pub</a:t>
            </a:r>
            <a:r>
              <a:rPr lang="en-US" spc="-5" dirty="0">
                <a:cs typeface="Arial"/>
              </a:rPr>
              <a:t>li</a:t>
            </a:r>
            <a:r>
              <a:rPr lang="en-US" dirty="0">
                <a:cs typeface="Arial"/>
              </a:rPr>
              <a:t>c</a:t>
            </a:r>
            <a:r>
              <a:rPr lang="en-US" spc="-160" dirty="0">
                <a:cs typeface="Arial"/>
              </a:rPr>
              <a:t> </a:t>
            </a:r>
            <a:r>
              <a:rPr lang="en-US" dirty="0">
                <a:cs typeface="Arial"/>
              </a:rPr>
              <a:t>API k</a:t>
            </a:r>
            <a:r>
              <a:rPr lang="en-US" spc="-5" dirty="0">
                <a:cs typeface="Arial"/>
              </a:rPr>
              <a:t>e</a:t>
            </a:r>
            <a:r>
              <a:rPr lang="en-US" spc="-210" dirty="0">
                <a:cs typeface="Arial"/>
              </a:rPr>
              <a:t>y</a:t>
            </a:r>
            <a:r>
              <a:rPr lang="en-US" dirty="0">
                <a:cs typeface="Arial"/>
              </a:rPr>
              <a:t>, </a:t>
            </a:r>
            <a:r>
              <a:rPr lang="en-US" spc="-5" dirty="0">
                <a:cs typeface="Arial"/>
              </a:rPr>
              <a:t>m</a:t>
            </a:r>
            <a:r>
              <a:rPr lang="en-US" dirty="0">
                <a:cs typeface="Arial"/>
              </a:rPr>
              <a:t>essage</a:t>
            </a:r>
          </a:p>
          <a:p>
            <a:pPr marR="12700">
              <a:lnSpc>
                <a:spcPts val="3570"/>
              </a:lnSpc>
            </a:pPr>
            <a:r>
              <a:rPr lang="en-US" sz="2800" dirty="0">
                <a:cs typeface="Arial"/>
              </a:rPr>
              <a:t>Sign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request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with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private</a:t>
            </a:r>
            <a:r>
              <a:rPr lang="en-US" sz="2800" spc="-18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API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sec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et using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hash_hmac</a:t>
            </a:r>
            <a:r>
              <a:rPr lang="en-US" sz="2800" dirty="0">
                <a:cs typeface="Arial"/>
              </a:rPr>
              <a:t>()</a:t>
            </a:r>
            <a:endParaRPr lang="en-US" sz="1200" dirty="0"/>
          </a:p>
          <a:p>
            <a:pPr marR="304800">
              <a:lnSpc>
                <a:spcPts val="3570"/>
              </a:lnSpc>
            </a:pPr>
            <a:r>
              <a:rPr lang="en-US" sz="2800" dirty="0">
                <a:cs typeface="Arial"/>
              </a:rPr>
              <a:t>Send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HMAC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value,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times</a:t>
            </a:r>
            <a:r>
              <a:rPr lang="en-US" sz="2800" spc="-15" dirty="0">
                <a:cs typeface="Arial"/>
              </a:rPr>
              <a:t>t</a:t>
            </a:r>
            <a:r>
              <a:rPr lang="en-US" sz="2800" dirty="0">
                <a:cs typeface="Arial"/>
              </a:rPr>
              <a:t>amp,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public</a:t>
            </a:r>
            <a:r>
              <a:rPr lang="en-US" sz="2800" spc="-18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API key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and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message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in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request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body</a:t>
            </a:r>
          </a:p>
          <a:p>
            <a:pPr marL="12700"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cs typeface="Arial"/>
              </a:rPr>
              <a:t>H</a:t>
            </a:r>
            <a:r>
              <a:rPr sz="4400" spc="-10" dirty="0">
                <a:cs typeface="Arial"/>
              </a:rPr>
              <a:t>M</a:t>
            </a:r>
            <a:r>
              <a:rPr sz="4400" spc="0" dirty="0">
                <a:cs typeface="Arial"/>
              </a:rPr>
              <a:t>AC</a:t>
            </a:r>
            <a:r>
              <a:rPr sz="4400" spc="-10" dirty="0">
                <a:cs typeface="Arial"/>
              </a:rPr>
              <a:t> </a:t>
            </a:r>
            <a:r>
              <a:rPr sz="4400" spc="0" dirty="0">
                <a:cs typeface="Arial"/>
              </a:rPr>
              <a:t>(Server)</a:t>
            </a:r>
            <a:endParaRPr sz="440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R="17780"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cs typeface="Arial"/>
              </a:rPr>
              <a:t>Server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checks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timesta</a:t>
            </a:r>
            <a:r>
              <a:rPr lang="en-US" sz="2800" spc="-15" dirty="0">
                <a:cs typeface="Arial"/>
              </a:rPr>
              <a:t>m</a:t>
            </a:r>
            <a:r>
              <a:rPr lang="en-US" sz="2800" dirty="0">
                <a:cs typeface="Arial"/>
              </a:rPr>
              <a:t>p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</a:t>
            </a:r>
            <a:r>
              <a:rPr lang="en-US" sz="2800" spc="5" dirty="0">
                <a:cs typeface="Arial"/>
              </a:rPr>
              <a:t>i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h</a:t>
            </a:r>
            <a:r>
              <a:rPr lang="en-US" sz="2800" spc="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certain margin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of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error</a:t>
            </a:r>
          </a:p>
          <a:p>
            <a:pPr marR="17780"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cs typeface="Arial"/>
              </a:rPr>
              <a:t>P</a:t>
            </a:r>
            <a:r>
              <a:rPr lang="en-US" sz="2800" spc="-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even</a:t>
            </a:r>
            <a:r>
              <a:rPr lang="en-US" sz="2800" spc="-5" dirty="0">
                <a:cs typeface="Arial"/>
              </a:rPr>
              <a:t>t</a:t>
            </a:r>
            <a:r>
              <a:rPr lang="en-US" sz="2800" dirty="0">
                <a:cs typeface="Arial"/>
              </a:rPr>
              <a:t>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i="1" spc="-5" dirty="0">
                <a:cs typeface="Arial"/>
              </a:rPr>
              <a:t>r</a:t>
            </a:r>
            <a:r>
              <a:rPr lang="en-US" sz="2800" i="1" dirty="0">
                <a:cs typeface="Arial"/>
              </a:rPr>
              <a:t>ep</a:t>
            </a:r>
            <a:r>
              <a:rPr lang="en-US" sz="2800" i="1" spc="-5" dirty="0">
                <a:cs typeface="Arial"/>
              </a:rPr>
              <a:t>l</a:t>
            </a:r>
            <a:r>
              <a:rPr lang="en-US" sz="2800" i="1" dirty="0">
                <a:cs typeface="Arial"/>
              </a:rPr>
              <a:t>ay attacks –</a:t>
            </a:r>
            <a:r>
              <a:rPr lang="en-US" sz="2800" i="1" spc="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a</a:t>
            </a:r>
            <a:r>
              <a:rPr lang="en-US" sz="2800" dirty="0">
                <a:cs typeface="Arial"/>
              </a:rPr>
              <a:t>tt</a:t>
            </a:r>
            <a:r>
              <a:rPr lang="en-US" sz="2800" spc="-10" dirty="0">
                <a:cs typeface="Arial"/>
              </a:rPr>
              <a:t>a</a:t>
            </a:r>
            <a:r>
              <a:rPr lang="en-US" sz="2800" dirty="0">
                <a:cs typeface="Arial"/>
              </a:rPr>
              <a:t>cker</a:t>
            </a:r>
            <a:r>
              <a:rPr lang="en-US" sz="2800" spc="-5" dirty="0">
                <a:cs typeface="Arial"/>
              </a:rPr>
              <a:t> r</a:t>
            </a:r>
            <a:r>
              <a:rPr lang="en-US" sz="2800" spc="-10" dirty="0">
                <a:cs typeface="Arial"/>
              </a:rPr>
              <a:t>e</a:t>
            </a:r>
            <a:r>
              <a:rPr lang="en-US" sz="2800" dirty="0">
                <a:cs typeface="Arial"/>
              </a:rPr>
              <a:t>t</a:t>
            </a:r>
            <a:r>
              <a:rPr lang="en-US" sz="2800" spc="-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a</a:t>
            </a:r>
            <a:r>
              <a:rPr lang="en-US" sz="2800" spc="-10" dirty="0">
                <a:cs typeface="Arial"/>
              </a:rPr>
              <a:t>n</a:t>
            </a:r>
            <a:r>
              <a:rPr lang="en-US" sz="2800" dirty="0">
                <a:cs typeface="Arial"/>
              </a:rPr>
              <a:t>s</a:t>
            </a:r>
            <a:r>
              <a:rPr lang="en-US" sz="2800" spc="-5" dirty="0">
                <a:cs typeface="Arial"/>
              </a:rPr>
              <a:t>mi</a:t>
            </a:r>
            <a:r>
              <a:rPr lang="en-US" sz="2800" dirty="0">
                <a:cs typeface="Arial"/>
              </a:rPr>
              <a:t>tt</a:t>
            </a:r>
            <a:r>
              <a:rPr lang="en-US" sz="2800" spc="-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ng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</a:t>
            </a:r>
            <a:r>
              <a:rPr lang="en-US" sz="2800" spc="-10" dirty="0">
                <a:cs typeface="Arial"/>
              </a:rPr>
              <a:t>h</a:t>
            </a:r>
            <a:r>
              <a:rPr lang="en-US" sz="2800" dirty="0">
                <a:cs typeface="Arial"/>
              </a:rPr>
              <a:t>e sa</a:t>
            </a:r>
            <a:r>
              <a:rPr lang="en-US" sz="2800" spc="-5" dirty="0">
                <a:cs typeface="Arial"/>
              </a:rPr>
              <a:t>m</a:t>
            </a:r>
            <a:r>
              <a:rPr lang="en-US" sz="2800" dirty="0">
                <a:cs typeface="Arial"/>
              </a:rPr>
              <a:t>e va</a:t>
            </a:r>
            <a:r>
              <a:rPr lang="en-US" sz="2800" spc="-5" dirty="0">
                <a:cs typeface="Arial"/>
              </a:rPr>
              <a:t>li</a:t>
            </a:r>
            <a:r>
              <a:rPr lang="en-US" sz="2800" dirty="0">
                <a:cs typeface="Arial"/>
              </a:rPr>
              <a:t>d </a:t>
            </a:r>
            <a:r>
              <a:rPr lang="en-US" sz="2800" spc="-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equest</a:t>
            </a:r>
            <a:endParaRPr lang="en-US" sz="2800" dirty="0"/>
          </a:p>
          <a:p>
            <a:pPr marR="12700"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cs typeface="Arial"/>
              </a:rPr>
              <a:t>Server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uses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heir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stored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version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of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public API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key's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pai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ed</a:t>
            </a:r>
            <a:r>
              <a:rPr lang="en-US" sz="2800" spc="-17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API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secret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sign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message received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same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way</a:t>
            </a:r>
            <a:endParaRPr lang="en-US" sz="2800" dirty="0"/>
          </a:p>
          <a:p>
            <a:pPr marR="45720"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cs typeface="Arial"/>
              </a:rPr>
              <a:t>If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H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AC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values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atch,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client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possesses the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m</a:t>
            </a:r>
            <a:r>
              <a:rPr lang="en-US" sz="2800" dirty="0">
                <a:cs typeface="Arial"/>
              </a:rPr>
              <a:t>atching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secret,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and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can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be</a:t>
            </a:r>
            <a:r>
              <a:rPr lang="en-US" sz="2800" spc="-1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assumed authentic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cs typeface="Arial"/>
              </a:rPr>
              <a:t>cURL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Client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URL</a:t>
            </a:r>
            <a:r>
              <a:rPr lang="en-US" sz="2800" spc="-12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Library</a:t>
            </a:r>
            <a:endParaRPr lang="en-US" sz="1050" dirty="0"/>
          </a:p>
          <a:p>
            <a:r>
              <a:rPr lang="en-US" sz="2800" dirty="0">
                <a:cs typeface="Arial"/>
              </a:rPr>
              <a:t>Also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Command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Line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Utility</a:t>
            </a:r>
            <a:endParaRPr lang="en-US" sz="1200" dirty="0"/>
          </a:p>
          <a:p>
            <a:pPr marR="287655">
              <a:lnSpc>
                <a:spcPts val="3579"/>
              </a:lnSpc>
            </a:pPr>
            <a:r>
              <a:rPr lang="en-US" sz="2800" dirty="0">
                <a:cs typeface="Arial"/>
              </a:rPr>
              <a:t>Allows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for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making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bitra</a:t>
            </a:r>
            <a:r>
              <a:rPr lang="en-US" sz="2800" spc="-15" dirty="0">
                <a:cs typeface="Arial"/>
              </a:rPr>
              <a:t>r</a:t>
            </a:r>
            <a:r>
              <a:rPr lang="en-US" sz="2800" dirty="0">
                <a:cs typeface="Arial"/>
              </a:rPr>
              <a:t>y requests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over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 number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of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p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otocols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(including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HT</a:t>
            </a:r>
            <a:r>
              <a:rPr lang="en-US" sz="2800" spc="-10" dirty="0">
                <a:cs typeface="Arial"/>
              </a:rPr>
              <a:t>T</a:t>
            </a:r>
            <a:r>
              <a:rPr lang="en-US" sz="2800" dirty="0">
                <a:cs typeface="Arial"/>
              </a:rPr>
              <a:t>P)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using PHP</a:t>
            </a:r>
            <a:endParaRPr lang="en-US" sz="1200" dirty="0"/>
          </a:p>
          <a:p>
            <a:pPr marL="12700" marR="12700">
              <a:lnSpc>
                <a:spcPts val="3579"/>
              </a:lnSpc>
            </a:pPr>
            <a:r>
              <a:rPr lang="en-US" sz="2400" dirty="0">
                <a:latin typeface="Arial"/>
                <a:cs typeface="Arial"/>
                <a:hlinkClick r:id="rId3"/>
              </a:rPr>
              <a:t>http://www.php.net/manual/en/curl.examples-basic.php</a:t>
            </a:r>
            <a:endParaRPr lang="en-US" sz="2400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cs typeface="Arial"/>
              </a:rPr>
              <a:t>&lt;code&gt;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2025650"/>
            <a:ext cx="8868843" cy="478578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Arial"/>
                <a:cs typeface="Arial"/>
                <a:hlinkClick r:id="rId3"/>
              </a:rPr>
              <a:t>http://phprestsql.sourceforge.net/</a:t>
            </a:r>
            <a:endParaRPr lang="en-US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cs typeface="Arial"/>
              </a:rPr>
              <a:t>Endpo</a:t>
            </a:r>
            <a:r>
              <a:rPr lang="en-US" sz="2400" spc="-5" dirty="0">
                <a:cs typeface="Arial"/>
              </a:rPr>
              <a:t>i</a:t>
            </a:r>
            <a:r>
              <a:rPr lang="en-US" sz="2400" dirty="0">
                <a:cs typeface="Arial"/>
              </a:rPr>
              <a:t>nt: /tuto</a:t>
            </a:r>
            <a:r>
              <a:rPr lang="en-US" sz="2400" spc="-5" dirty="0">
                <a:cs typeface="Arial"/>
              </a:rPr>
              <a:t>ri</a:t>
            </a:r>
            <a:r>
              <a:rPr lang="en-US" sz="2400" dirty="0">
                <a:cs typeface="Arial"/>
              </a:rPr>
              <a:t>al</a:t>
            </a:r>
            <a:endParaRPr lang="en-US" sz="800" dirty="0"/>
          </a:p>
          <a:p>
            <a:pPr marL="12700">
              <a:lnSpc>
                <a:spcPct val="100000"/>
              </a:lnSpc>
            </a:pPr>
            <a:r>
              <a:rPr lang="en-US" sz="2400" dirty="0">
                <a:cs typeface="Arial"/>
              </a:rPr>
              <a:t>F</a:t>
            </a:r>
            <a:r>
              <a:rPr lang="en-US" sz="2400" spc="-10" dirty="0">
                <a:cs typeface="Arial"/>
              </a:rPr>
              <a:t>i</a:t>
            </a:r>
            <a:r>
              <a:rPr lang="en-US" sz="2400" spc="-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st, </a:t>
            </a:r>
            <a:r>
              <a:rPr lang="en-US" sz="2400" spc="-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ead to see how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the se</a:t>
            </a:r>
            <a:r>
              <a:rPr lang="en-US" sz="2400" spc="-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v</a:t>
            </a:r>
            <a:r>
              <a:rPr lang="en-US" sz="2400" spc="-5" dirty="0">
                <a:cs typeface="Arial"/>
              </a:rPr>
              <a:t>i</a:t>
            </a:r>
            <a:r>
              <a:rPr lang="en-US" sz="2400" dirty="0">
                <a:cs typeface="Arial"/>
              </a:rPr>
              <a:t>ce </a:t>
            </a:r>
            <a:r>
              <a:rPr lang="en-US" sz="2400" spc="-5" dirty="0">
                <a:cs typeface="Arial"/>
              </a:rPr>
              <a:t>i</a:t>
            </a:r>
            <a:r>
              <a:rPr lang="en-US" sz="2400" dirty="0">
                <a:cs typeface="Arial"/>
              </a:rPr>
              <a:t>s st</a:t>
            </a:r>
            <a:r>
              <a:rPr lang="en-US" sz="2400" spc="-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uctu</a:t>
            </a:r>
            <a:r>
              <a:rPr lang="en-US" sz="2400" spc="-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&lt;code&gt;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5728" y="1763185"/>
            <a:ext cx="9236772" cy="4785783"/>
          </a:xfrm>
        </p:spPr>
        <p:txBody>
          <a:bodyPr/>
          <a:lstStyle/>
          <a:p>
            <a:pPr marL="12700" marR="12700">
              <a:lnSpc>
                <a:spcPts val="3579"/>
              </a:lnSpc>
            </a:pPr>
            <a:r>
              <a:rPr lang="en-US" sz="2800" spc="-65" dirty="0">
                <a:cs typeface="Arial"/>
              </a:rPr>
              <a:t>W</a:t>
            </a:r>
            <a:r>
              <a:rPr lang="en-US" sz="2800" dirty="0">
                <a:cs typeface="Arial"/>
              </a:rPr>
              <a:t>rite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sc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spc="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pt</a:t>
            </a:r>
            <a:r>
              <a:rPr lang="en-US" sz="2800" spc="-1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us</a:t>
            </a:r>
            <a:r>
              <a:rPr lang="en-US" sz="2800" spc="5" dirty="0">
                <a:cs typeface="Arial"/>
              </a:rPr>
              <a:t>i</a:t>
            </a:r>
            <a:r>
              <a:rPr lang="en-US" sz="2800" dirty="0">
                <a:cs typeface="Arial"/>
              </a:rPr>
              <a:t>ng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cURL</a:t>
            </a:r>
            <a:r>
              <a:rPr lang="en-US" sz="2800" spc="-120" dirty="0">
                <a:cs typeface="Arial"/>
              </a:rPr>
              <a:t> </a:t>
            </a:r>
            <a:r>
              <a:rPr lang="en-US" sz="2800" dirty="0">
                <a:cs typeface="Arial"/>
              </a:rPr>
              <a:t>to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spc="-10" dirty="0">
                <a:cs typeface="Arial"/>
              </a:rPr>
              <a:t>r</a:t>
            </a:r>
            <a:r>
              <a:rPr lang="en-US" sz="2800" dirty="0">
                <a:cs typeface="Arial"/>
              </a:rPr>
              <a:t>etrieve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a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list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of companies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using</a:t>
            </a:r>
            <a:r>
              <a:rPr lang="en-US" sz="2800" spc="-5" dirty="0">
                <a:cs typeface="Arial"/>
              </a:rPr>
              <a:t> </a:t>
            </a:r>
            <a:r>
              <a:rPr lang="en-US" sz="2800" dirty="0">
                <a:cs typeface="Arial"/>
              </a:rPr>
              <a:t>GET</a:t>
            </a:r>
          </a:p>
          <a:p>
            <a:pPr marL="12700" marR="12700">
              <a:lnSpc>
                <a:spcPts val="3579"/>
              </a:lnSpc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dobe Caslon Pro"/>
              </a:rPr>
              <a:t>//</a:t>
            </a:r>
            <a:r>
              <a:rPr lang="en-US" sz="2800" spc="-10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Hint:</a:t>
            </a:r>
            <a:r>
              <a:rPr lang="en-US" sz="2800" spc="-65" dirty="0">
                <a:latin typeface="Adobe Caslon Pro"/>
                <a:cs typeface="Adobe Caslon Pro"/>
              </a:rPr>
              <a:t> </a:t>
            </a:r>
            <a:r>
              <a:rPr lang="en-US" sz="2800" spc="-355" dirty="0">
                <a:latin typeface="Adobe Caslon Pro"/>
                <a:cs typeface="Adobe Caslon Pro"/>
              </a:rPr>
              <a:t>T</a:t>
            </a:r>
            <a:r>
              <a:rPr lang="en-US" sz="2800" dirty="0">
                <a:latin typeface="Adobe Caslon Pro"/>
                <a:cs typeface="Adobe Caslon Pro"/>
              </a:rPr>
              <a:t>o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authenticate...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Adobe Caslon Pro"/>
              <a:cs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Adobe Caslon Pro"/>
                <a:cs typeface="Adobe Caslon Pro"/>
              </a:rPr>
              <a:t>$</a:t>
            </a:r>
            <a:r>
              <a:rPr lang="en-US" sz="2800" dirty="0" err="1">
                <a:latin typeface="Adobe Caslon Pro"/>
                <a:cs typeface="Adobe Caslon Pro"/>
              </a:rPr>
              <a:t>req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>
                <a:latin typeface="Adobe Caslon Pro"/>
                <a:cs typeface="Adobe Caslon Pro"/>
              </a:rPr>
              <a:t>=</a:t>
            </a:r>
            <a:r>
              <a:rPr lang="en-US" sz="2800" spc="-5" dirty="0">
                <a:latin typeface="Adobe Caslon Pro"/>
                <a:cs typeface="Adobe Caslon Pro"/>
              </a:rPr>
              <a:t> </a:t>
            </a:r>
            <a:r>
              <a:rPr lang="en-US" sz="2800" dirty="0" err="1">
                <a:latin typeface="Adobe Caslon Pro"/>
                <a:cs typeface="Adobe Caslon Pro"/>
              </a:rPr>
              <a:t>curl_init</a:t>
            </a:r>
            <a:r>
              <a:rPr lang="en-US" sz="2800" dirty="0">
                <a:latin typeface="Adobe Caslon Pro"/>
                <a:cs typeface="Adobe Caslon Pro"/>
              </a:rPr>
              <a:t>($</a:t>
            </a:r>
            <a:r>
              <a:rPr lang="en-US" sz="2800" dirty="0" err="1">
                <a:latin typeface="Adobe Caslon Pro"/>
                <a:cs typeface="Adobe Caslon Pro"/>
              </a:rPr>
              <a:t>url</a:t>
            </a:r>
            <a:r>
              <a:rPr lang="en-US" sz="2800" dirty="0">
                <a:latin typeface="Adobe Caslon Pro"/>
                <a:cs typeface="Adobe Caslon Pro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Adobe Caslon Pro"/>
                <a:cs typeface="Adobe Caslon Pro"/>
              </a:rPr>
              <a:t>curl_set</a:t>
            </a:r>
            <a:r>
              <a:rPr lang="en-US" sz="2400" spc="-15" dirty="0" err="1">
                <a:latin typeface="Adobe Caslon Pro"/>
                <a:cs typeface="Adobe Caslon Pro"/>
              </a:rPr>
              <a:t>o</a:t>
            </a:r>
            <a:r>
              <a:rPr lang="en-US" sz="2400" dirty="0" err="1">
                <a:latin typeface="Adobe Caslon Pro"/>
                <a:cs typeface="Adobe Caslon Pro"/>
              </a:rPr>
              <a:t>pt</a:t>
            </a:r>
            <a:r>
              <a:rPr lang="en-US" sz="2400" dirty="0">
                <a:latin typeface="Adobe Caslon Pro"/>
                <a:cs typeface="Adobe Caslon Pro"/>
              </a:rPr>
              <a:t>($</a:t>
            </a:r>
            <a:r>
              <a:rPr lang="en-US" sz="2400" spc="-10" dirty="0" err="1">
                <a:latin typeface="Adobe Caslon Pro"/>
                <a:cs typeface="Adobe Caslon Pro"/>
              </a:rPr>
              <a:t>r</a:t>
            </a:r>
            <a:r>
              <a:rPr lang="en-US" sz="2400" dirty="0" err="1">
                <a:latin typeface="Adobe Caslon Pro"/>
                <a:cs typeface="Adobe Caslon Pro"/>
              </a:rPr>
              <a:t>eq</a:t>
            </a:r>
            <a:r>
              <a:rPr lang="en-US" sz="2400" dirty="0">
                <a:latin typeface="Adobe Caslon Pro"/>
                <a:cs typeface="Adobe Caslon Pro"/>
              </a:rPr>
              <a:t>,</a:t>
            </a:r>
            <a:r>
              <a:rPr lang="en-US" sz="2400" spc="-5" dirty="0">
                <a:latin typeface="Adobe Caslon Pro"/>
                <a:cs typeface="Adobe Caslon Pro"/>
              </a:rPr>
              <a:t> </a:t>
            </a:r>
            <a:r>
              <a:rPr lang="en-US" sz="2400" dirty="0">
                <a:latin typeface="Adobe Caslon Pro"/>
                <a:cs typeface="Adobe Caslon Pro"/>
              </a:rPr>
              <a:t>CURL</a:t>
            </a:r>
            <a:r>
              <a:rPr lang="en-US" sz="2400" spc="-10" dirty="0">
                <a:latin typeface="Adobe Caslon Pro"/>
                <a:cs typeface="Adobe Caslon Pro"/>
              </a:rPr>
              <a:t>O</a:t>
            </a:r>
            <a:r>
              <a:rPr lang="en-US" sz="2400" dirty="0">
                <a:latin typeface="Adobe Caslon Pro"/>
                <a:cs typeface="Adobe Caslon Pro"/>
              </a:rPr>
              <a:t>P</a:t>
            </a:r>
            <a:r>
              <a:rPr lang="en-US" sz="2400" spc="-10" dirty="0">
                <a:latin typeface="Adobe Caslon Pro"/>
                <a:cs typeface="Adobe Caslon Pro"/>
              </a:rPr>
              <a:t>T</a:t>
            </a:r>
            <a:r>
              <a:rPr lang="en-US" sz="2400" dirty="0">
                <a:latin typeface="Adobe Caslon Pro"/>
                <a:cs typeface="Adobe Caslon Pro"/>
              </a:rPr>
              <a:t>_USER</a:t>
            </a:r>
            <a:r>
              <a:rPr lang="en-US" sz="2400" spc="-5" dirty="0">
                <a:latin typeface="Adobe Caslon Pro"/>
                <a:cs typeface="Adobe Caslon Pro"/>
              </a:rPr>
              <a:t>P</a:t>
            </a:r>
            <a:r>
              <a:rPr lang="en-US" sz="2400" dirty="0">
                <a:latin typeface="Adobe Caslon Pro"/>
                <a:cs typeface="Adobe Caslon Pro"/>
              </a:rPr>
              <a:t>WD, $username</a:t>
            </a:r>
            <a:r>
              <a:rPr lang="en-US" sz="2400" spc="-5" dirty="0">
                <a:latin typeface="Adobe Caslon Pro"/>
                <a:cs typeface="Adobe Caslon Pro"/>
              </a:rPr>
              <a:t> </a:t>
            </a:r>
            <a:r>
              <a:rPr lang="en-US" sz="2400" dirty="0">
                <a:latin typeface="Adobe Caslon Pro"/>
                <a:cs typeface="Adobe Caslon Pro"/>
              </a:rPr>
              <a:t>.</a:t>
            </a:r>
            <a:r>
              <a:rPr lang="en-US" sz="2400" spc="-5" dirty="0">
                <a:latin typeface="Adobe Caslon Pro"/>
                <a:cs typeface="Adobe Caslon Pro"/>
              </a:rPr>
              <a:t> </a:t>
            </a:r>
            <a:r>
              <a:rPr lang="en-US" sz="2400" dirty="0">
                <a:latin typeface="Adobe Caslon Pro"/>
                <a:cs typeface="Adobe Caslon Pro"/>
              </a:rPr>
              <a:t>":"</a:t>
            </a:r>
            <a:r>
              <a:rPr lang="en-US" sz="2400" spc="-5" dirty="0">
                <a:latin typeface="Adobe Caslon Pro"/>
                <a:cs typeface="Adobe Caslon Pro"/>
              </a:rPr>
              <a:t> </a:t>
            </a:r>
            <a:r>
              <a:rPr lang="en-US" sz="2400" dirty="0">
                <a:latin typeface="Adobe Caslon Pro"/>
                <a:cs typeface="Adobe Caslon Pro"/>
              </a:rPr>
              <a:t>.</a:t>
            </a:r>
            <a:r>
              <a:rPr lang="en-US" sz="2400" spc="-5" dirty="0">
                <a:latin typeface="Adobe Caslon Pro"/>
                <a:cs typeface="Adobe Caslon Pro"/>
              </a:rPr>
              <a:t> </a:t>
            </a:r>
            <a:r>
              <a:rPr lang="en-US" sz="2400" dirty="0">
                <a:latin typeface="Adobe Caslon Pro"/>
                <a:cs typeface="Adobe Caslon Pro"/>
              </a:rPr>
              <a:t>$password);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14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cs typeface="Arial"/>
              </a:rPr>
              <a:t>&lt;code&gt;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5100" y="1763185"/>
            <a:ext cx="9918700" cy="478578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dobe Caslon Pro"/>
              </a:rPr>
              <a:t>&lt;?</a:t>
            </a:r>
            <a:r>
              <a:rPr lang="en-US" sz="2000" dirty="0" err="1">
                <a:latin typeface="Adobe Caslon Pro"/>
              </a:rPr>
              <a:t>php</a:t>
            </a:r>
            <a:endParaRPr lang="en-US" sz="2000" dirty="0">
              <a:latin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dobe Caslon Pro"/>
              </a:rPr>
              <a:t>	// BASIC </a:t>
            </a:r>
            <a:r>
              <a:rPr lang="en-US" sz="2000" dirty="0" err="1">
                <a:latin typeface="Adobe Caslon Pro"/>
              </a:rPr>
              <a:t>Auth</a:t>
            </a:r>
            <a:r>
              <a:rPr lang="en-US" sz="2000" dirty="0">
                <a:latin typeface="Adobe Caslon Pro"/>
              </a:rPr>
              <a:t> for the 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>
                <a:latin typeface="Adobe Caslon Pro"/>
              </a:rPr>
              <a:t>$username = 'p126371rw';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>
                <a:latin typeface="Adobe Caslon Pro"/>
              </a:rPr>
              <a:t>$password = 'demo’;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>
                <a:latin typeface="Adobe Caslon Pro"/>
              </a:rPr>
              <a:t>	// Make a GET </a:t>
            </a:r>
            <a:r>
              <a:rPr lang="nl-NL" sz="2000" dirty="0" err="1">
                <a:latin typeface="Adobe Caslon Pro"/>
              </a:rPr>
              <a:t>request</a:t>
            </a:r>
            <a:r>
              <a:rPr lang="nl-NL" sz="2000" dirty="0">
                <a:latin typeface="Adobe Caslon Pro"/>
              </a:rPr>
              <a:t> </a:t>
            </a:r>
            <a:r>
              <a:rPr lang="nl-NL" sz="2000" dirty="0" err="1">
                <a:latin typeface="Adobe Caslon Pro"/>
              </a:rPr>
              <a:t>to</a:t>
            </a:r>
            <a:r>
              <a:rPr lang="nl-NL" sz="2000" dirty="0">
                <a:latin typeface="Adobe Caslon Pro"/>
              </a:rPr>
              <a:t> /tutorial/</a:t>
            </a:r>
            <a:r>
              <a:rPr lang="nl-NL" sz="2000" dirty="0" err="1">
                <a:latin typeface="Adobe Caslon Pro"/>
              </a:rPr>
              <a:t>user.html</a:t>
            </a:r>
            <a:r>
              <a:rPr lang="nl-NL" sz="2000" dirty="0">
                <a:latin typeface="Adobe Caslon Pro"/>
              </a:rPr>
              <a:t> (</a:t>
            </a:r>
            <a:r>
              <a:rPr lang="nl-NL" sz="2000" dirty="0" err="1">
                <a:latin typeface="Adobe Caslon Pro"/>
              </a:rPr>
              <a:t>it</a:t>
            </a:r>
            <a:r>
              <a:rPr lang="nl-NL" sz="2000" dirty="0">
                <a:latin typeface="Adobe Caslon Pro"/>
              </a:rPr>
              <a:t> </a:t>
            </a:r>
            <a:r>
              <a:rPr lang="nl-NL" sz="2000" dirty="0" err="1">
                <a:latin typeface="Adobe Caslon Pro"/>
              </a:rPr>
              <a:t>allows</a:t>
            </a:r>
            <a:r>
              <a:rPr lang="nl-NL" sz="2000" dirty="0">
                <a:latin typeface="Adobe Caslon Pro"/>
              </a:rPr>
              <a:t> </a:t>
            </a:r>
            <a:r>
              <a:rPr lang="nl-NL" sz="2000" dirty="0" err="1">
                <a:latin typeface="Adobe Caslon Pro"/>
              </a:rPr>
              <a:t>us</a:t>
            </a:r>
            <a:r>
              <a:rPr lang="nl-NL" sz="2000" dirty="0">
                <a:latin typeface="Adobe Caslon Pro"/>
              </a:rPr>
              <a:t> </a:t>
            </a:r>
            <a:r>
              <a:rPr lang="nl-NL" sz="2000" dirty="0" err="1">
                <a:latin typeface="Adobe Caslon Pro"/>
              </a:rPr>
              <a:t>to</a:t>
            </a:r>
            <a:r>
              <a:rPr lang="nl-NL" sz="2000" dirty="0">
                <a:latin typeface="Adobe Caslon Pro"/>
              </a:rPr>
              <a:t> </a:t>
            </a:r>
            <a:r>
              <a:rPr lang="nl-NL" sz="2000" dirty="0" err="1">
                <a:latin typeface="Adobe Caslon Pro"/>
              </a:rPr>
              <a:t>request</a:t>
            </a:r>
            <a:r>
              <a:rPr lang="nl-NL" sz="2000" dirty="0">
                <a:latin typeface="Adobe Caslon Pro"/>
              </a:rPr>
              <a:t> </a:t>
            </a:r>
            <a:r>
              <a:rPr lang="nl-NL" sz="2000" dirty="0" err="1">
                <a:latin typeface="Adobe Caslon Pro"/>
              </a:rPr>
              <a:t>other</a:t>
            </a:r>
            <a:r>
              <a:rPr lang="nl-NL" sz="2000" dirty="0">
                <a:latin typeface="Adobe Caslon Pro"/>
              </a:rPr>
              <a:t> formats)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>
                <a:latin typeface="Adobe Caslon Pro"/>
              </a:rPr>
              <a:t>$</a:t>
            </a:r>
            <a:r>
              <a:rPr lang="nl-NL" sz="2000" dirty="0" err="1">
                <a:latin typeface="Adobe Caslon Pro"/>
              </a:rPr>
              <a:t>ch</a:t>
            </a:r>
            <a:r>
              <a:rPr lang="nl-NL" sz="2000" dirty="0">
                <a:latin typeface="Adobe Caslon Pro"/>
              </a:rPr>
              <a:t> = </a:t>
            </a:r>
            <a:r>
              <a:rPr lang="nl-NL" sz="2000" dirty="0" err="1">
                <a:latin typeface="Adobe Caslon Pro"/>
              </a:rPr>
              <a:t>curl_init</a:t>
            </a:r>
            <a:r>
              <a:rPr lang="nl-NL" sz="2000" dirty="0">
                <a:latin typeface="Adobe Caslon Pro"/>
              </a:rPr>
              <a:t>('http://</a:t>
            </a:r>
            <a:r>
              <a:rPr lang="nl-NL" sz="2000" dirty="0" err="1">
                <a:latin typeface="Adobe Caslon Pro"/>
              </a:rPr>
              <a:t>phprestsql.sourceforge.net</a:t>
            </a:r>
            <a:r>
              <a:rPr lang="nl-NL" sz="2000" dirty="0">
                <a:latin typeface="Adobe Caslon Pro"/>
              </a:rPr>
              <a:t>/tutorial/</a:t>
            </a:r>
            <a:r>
              <a:rPr lang="nl-NL" sz="2000" dirty="0" err="1">
                <a:latin typeface="Adobe Caslon Pro"/>
              </a:rPr>
              <a:t>user.html</a:t>
            </a:r>
            <a:r>
              <a:rPr lang="nl-NL" sz="2000" dirty="0">
                <a:latin typeface="Adobe Caslon Pro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>
                <a:latin typeface="Adobe Caslon Pro"/>
              </a:rPr>
              <a:t>	// Pass </a:t>
            </a:r>
            <a:r>
              <a:rPr lang="nl-NL" sz="2000" dirty="0" err="1">
                <a:latin typeface="Adobe Caslon Pro"/>
              </a:rPr>
              <a:t>credentials</a:t>
            </a:r>
            <a:endParaRPr lang="nl-NL" sz="2000" dirty="0">
              <a:latin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 err="1">
                <a:latin typeface="Adobe Caslon Pro"/>
              </a:rPr>
              <a:t>curl_setopt</a:t>
            </a:r>
            <a:r>
              <a:rPr lang="nl-NL" sz="2000" dirty="0">
                <a:latin typeface="Adobe Caslon Pro"/>
              </a:rPr>
              <a:t>($</a:t>
            </a:r>
            <a:r>
              <a:rPr lang="nl-NL" sz="2000" dirty="0" err="1">
                <a:latin typeface="Adobe Caslon Pro"/>
              </a:rPr>
              <a:t>ch</a:t>
            </a:r>
            <a:r>
              <a:rPr lang="nl-NL" sz="2000" dirty="0">
                <a:latin typeface="Adobe Caslon Pro"/>
              </a:rPr>
              <a:t>, CURLOPT_USERPWD, $username . ":" . $password);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>
                <a:latin typeface="Adobe Caslon Pro"/>
              </a:rPr>
              <a:t>	// Return the </a:t>
            </a:r>
            <a:r>
              <a:rPr lang="nl-NL" sz="2000" dirty="0" err="1">
                <a:latin typeface="Adobe Caslon Pro"/>
              </a:rPr>
              <a:t>result</a:t>
            </a:r>
            <a:r>
              <a:rPr lang="nl-NL" sz="2000" dirty="0">
                <a:latin typeface="Adobe Caslon Pro"/>
              </a:rPr>
              <a:t> as a </a:t>
            </a:r>
            <a:r>
              <a:rPr lang="nl-NL" sz="2000" dirty="0" err="1">
                <a:latin typeface="Adobe Caslon Pro"/>
              </a:rPr>
              <a:t>variable</a:t>
            </a:r>
            <a:r>
              <a:rPr lang="nl-NL" sz="2000" dirty="0">
                <a:latin typeface="Adobe Caslon Pro"/>
              </a:rPr>
              <a:t> </a:t>
            </a:r>
            <a:r>
              <a:rPr lang="nl-NL" sz="2000" dirty="0" err="1">
                <a:latin typeface="Adobe Caslon Pro"/>
              </a:rPr>
              <a:t>rather</a:t>
            </a:r>
            <a:r>
              <a:rPr lang="nl-NL" sz="2000" dirty="0">
                <a:latin typeface="Adobe Caslon Pro"/>
              </a:rPr>
              <a:t> </a:t>
            </a:r>
            <a:r>
              <a:rPr lang="nl-NL" sz="2000" dirty="0" err="1">
                <a:latin typeface="Adobe Caslon Pro"/>
              </a:rPr>
              <a:t>than</a:t>
            </a:r>
            <a:r>
              <a:rPr lang="nl-NL" sz="2000" dirty="0">
                <a:latin typeface="Adobe Caslon Pro"/>
              </a:rPr>
              <a:t> </a:t>
            </a:r>
            <a:r>
              <a:rPr lang="nl-NL" sz="2000" dirty="0" err="1">
                <a:latin typeface="Adobe Caslon Pro"/>
              </a:rPr>
              <a:t>echoing</a:t>
            </a:r>
            <a:r>
              <a:rPr lang="nl-NL" sz="2000" dirty="0">
                <a:latin typeface="Adobe Caslon Pro"/>
              </a:rPr>
              <a:t> </a:t>
            </a:r>
            <a:r>
              <a:rPr lang="nl-NL" sz="2000" dirty="0" err="1">
                <a:latin typeface="Adobe Caslon Pro"/>
              </a:rPr>
              <a:t>it</a:t>
            </a:r>
            <a:r>
              <a:rPr lang="nl-NL" sz="2000" dirty="0">
                <a:latin typeface="Adobe Caslon Pro"/>
              </a:rPr>
              <a:t> right </a:t>
            </a:r>
            <a:r>
              <a:rPr lang="nl-NL" sz="2000" dirty="0" err="1">
                <a:latin typeface="Adobe Caslon Pro"/>
              </a:rPr>
              <a:t>away</a:t>
            </a:r>
            <a:endParaRPr lang="nl-NL" sz="2000" dirty="0">
              <a:latin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>
                <a:latin typeface="Adobe Caslon Pro"/>
              </a:rPr>
              <a:t>	//</a:t>
            </a:r>
            <a:r>
              <a:rPr lang="nl-NL" sz="2000" dirty="0" err="1">
                <a:latin typeface="Adobe Caslon Pro"/>
              </a:rPr>
              <a:t>curl_setopt</a:t>
            </a:r>
            <a:r>
              <a:rPr lang="nl-NL" sz="2000" dirty="0">
                <a:latin typeface="Adobe Caslon Pro"/>
              </a:rPr>
              <a:t>($</a:t>
            </a:r>
            <a:r>
              <a:rPr lang="nl-NL" sz="2000" dirty="0" err="1">
                <a:latin typeface="Adobe Caslon Pro"/>
              </a:rPr>
              <a:t>ch</a:t>
            </a:r>
            <a:r>
              <a:rPr lang="nl-NL" sz="2000" dirty="0">
                <a:latin typeface="Adobe Caslon Pro"/>
              </a:rPr>
              <a:t>, CURLOPT_RETURNTRANSFER, </a:t>
            </a:r>
            <a:r>
              <a:rPr lang="nl-NL" sz="2000" dirty="0" err="1">
                <a:latin typeface="Adobe Caslon Pro"/>
              </a:rPr>
              <a:t>true</a:t>
            </a:r>
            <a:r>
              <a:rPr lang="nl-NL" sz="2000" dirty="0">
                <a:latin typeface="Adobe Caslon Pro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>
                <a:latin typeface="Adobe Caslon Pro"/>
              </a:rPr>
              <a:t>	// </a:t>
            </a:r>
            <a:r>
              <a:rPr lang="nl-NL" sz="2000" dirty="0" err="1">
                <a:latin typeface="Adobe Caslon Pro"/>
              </a:rPr>
              <a:t>Execute</a:t>
            </a:r>
            <a:r>
              <a:rPr lang="nl-NL" sz="2000" dirty="0">
                <a:latin typeface="Adobe Caslon Pro"/>
              </a:rPr>
              <a:t> the </a:t>
            </a:r>
            <a:r>
              <a:rPr lang="nl-NL" sz="2000" dirty="0" err="1">
                <a:latin typeface="Adobe Caslon Pro"/>
              </a:rPr>
              <a:t>request</a:t>
            </a:r>
            <a:r>
              <a:rPr lang="nl-NL" sz="2000" dirty="0">
                <a:latin typeface="Adobe Caslon Pro"/>
              </a:rPr>
              <a:t> - </a:t>
            </a:r>
            <a:r>
              <a:rPr lang="nl-NL" sz="2000" dirty="0" err="1">
                <a:latin typeface="Adobe Caslon Pro"/>
              </a:rPr>
              <a:t>results</a:t>
            </a:r>
            <a:r>
              <a:rPr lang="nl-NL" sz="2000" dirty="0">
                <a:latin typeface="Adobe Caslon Pro"/>
              </a:rPr>
              <a:t> are sent </a:t>
            </a:r>
            <a:r>
              <a:rPr lang="nl-NL" sz="2000" dirty="0" err="1">
                <a:latin typeface="Adobe Caslon Pro"/>
              </a:rPr>
              <a:t>to</a:t>
            </a:r>
            <a:r>
              <a:rPr lang="nl-NL" sz="2000" dirty="0">
                <a:latin typeface="Adobe Caslon Pro"/>
              </a:rPr>
              <a:t> STDOUT </a:t>
            </a:r>
            <a:r>
              <a:rPr lang="nl-NL" sz="2000" dirty="0" err="1">
                <a:latin typeface="Adobe Caslon Pro"/>
              </a:rPr>
              <a:t>by</a:t>
            </a:r>
            <a:r>
              <a:rPr lang="nl-NL" sz="2000" dirty="0">
                <a:latin typeface="Adobe Caslon Pro"/>
              </a:rPr>
              <a:t> default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 err="1">
                <a:latin typeface="Adobe Caslon Pro"/>
              </a:rPr>
              <a:t>curl_exec</a:t>
            </a:r>
            <a:r>
              <a:rPr lang="nl-NL" sz="2000" dirty="0">
                <a:latin typeface="Adobe Caslon Pro"/>
              </a:rPr>
              <a:t>($</a:t>
            </a:r>
            <a:r>
              <a:rPr lang="nl-NL" sz="2000" dirty="0" err="1">
                <a:latin typeface="Adobe Caslon Pro"/>
              </a:rPr>
              <a:t>ch</a:t>
            </a:r>
            <a:r>
              <a:rPr lang="nl-NL" sz="2000" dirty="0">
                <a:latin typeface="Adobe Caslon Pro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>
                <a:latin typeface="Adobe Caslon Pro"/>
              </a:rPr>
              <a:t>	// Close the </a:t>
            </a:r>
            <a:r>
              <a:rPr lang="nl-NL" sz="2000" dirty="0" err="1">
                <a:latin typeface="Adobe Caslon Pro"/>
              </a:rPr>
              <a:t>handler</a:t>
            </a:r>
            <a:endParaRPr lang="nl-NL" sz="2000" dirty="0">
              <a:latin typeface="Adobe Caslon Pr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 err="1">
                <a:latin typeface="Adobe Caslon Pro"/>
              </a:rPr>
              <a:t>curl_close</a:t>
            </a:r>
            <a:r>
              <a:rPr lang="nl-NL" sz="2000" dirty="0">
                <a:latin typeface="Adobe Caslon Pro"/>
              </a:rPr>
              <a:t>($</a:t>
            </a:r>
            <a:r>
              <a:rPr lang="nl-NL" sz="2000" dirty="0" err="1">
                <a:latin typeface="Adobe Caslon Pro"/>
              </a:rPr>
              <a:t>ch</a:t>
            </a:r>
            <a:r>
              <a:rPr lang="nl-NL" sz="2000" dirty="0">
                <a:latin typeface="Adobe Caslon Pro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>
                <a:latin typeface="Adobe Caslon Pro"/>
              </a:rPr>
              <a:t>echo $output</a:t>
            </a:r>
            <a:endParaRPr lang="en-US" sz="2000" dirty="0">
              <a:latin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4010341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cs typeface="Arial"/>
              </a:rPr>
              <a:t>&lt;footer&gt;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Usefulness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2700">
              <a:lnSpc>
                <a:spcPts val="3579"/>
              </a:lnSpc>
            </a:pPr>
            <a:r>
              <a:rPr lang="en-US" sz="2800" dirty="0">
                <a:latin typeface="Arial"/>
                <a:cs typeface="Arial"/>
              </a:rPr>
              <a:t>Possible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send/re</a:t>
            </a:r>
            <a:r>
              <a:rPr lang="en-US" sz="2800" spc="-15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rieve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data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without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scraping from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site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using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error-prone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scripts</a:t>
            </a:r>
          </a:p>
          <a:p>
            <a:pPr>
              <a:lnSpc>
                <a:spcPts val="1400"/>
              </a:lnSpc>
              <a:spcBef>
                <a:spcPts val="9"/>
              </a:spcBef>
            </a:pPr>
            <a:endParaRPr lang="en-US" sz="1200" dirty="0"/>
          </a:p>
          <a:p>
            <a:pPr marL="12700" marR="515620">
              <a:lnSpc>
                <a:spcPts val="3579"/>
              </a:lnSpc>
            </a:pPr>
            <a:r>
              <a:rPr lang="en-US" sz="2800" dirty="0">
                <a:latin typeface="Arial"/>
                <a:cs typeface="Arial"/>
              </a:rPr>
              <a:t>Enables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other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front-ends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for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same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6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eb- based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application</a:t>
            </a:r>
          </a:p>
          <a:p>
            <a:pPr>
              <a:lnSpc>
                <a:spcPts val="1300"/>
              </a:lnSpc>
              <a:spcBef>
                <a:spcPts val="38"/>
              </a:spcBef>
            </a:pPr>
            <a:endParaRPr lang="en-US" sz="1200" dirty="0"/>
          </a:p>
          <a:p>
            <a:pPr marL="12700" marR="916305">
              <a:lnSpc>
                <a:spcPct val="93100"/>
              </a:lnSpc>
            </a:pPr>
            <a:r>
              <a:rPr lang="en-US" sz="2800" dirty="0">
                <a:latin typeface="Arial"/>
                <a:cs typeface="Arial"/>
              </a:rPr>
              <a:t>Some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applications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draw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from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two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ore datasets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inte</a:t>
            </a:r>
            <a:r>
              <a:rPr lang="en-US" sz="2800" spc="-1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esting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</a:t>
            </a:r>
            <a:r>
              <a:rPr lang="en-US" sz="2800" spc="-5" dirty="0">
                <a:latin typeface="Arial"/>
                <a:cs typeface="Arial"/>
              </a:rPr>
              <a:t>a</a:t>
            </a:r>
            <a:r>
              <a:rPr lang="en-US" sz="2800" spc="-235" dirty="0">
                <a:latin typeface="Arial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eating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 </a:t>
            </a:r>
            <a:r>
              <a:rPr lang="en-US" sz="2800" i="1" dirty="0" err="1">
                <a:latin typeface="Arial"/>
                <a:cs typeface="Arial"/>
              </a:rPr>
              <a:t>mashup</a:t>
            </a:r>
            <a:r>
              <a:rPr lang="en-US" sz="2800" i="1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component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5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spc="-5" dirty="0">
                <a:latin typeface="Arial"/>
                <a:cs typeface="Arial"/>
              </a:rPr>
              <a:t>M</a:t>
            </a:r>
            <a:r>
              <a:rPr sz="4400" spc="0" dirty="0">
                <a:latin typeface="Arial"/>
                <a:cs typeface="Arial"/>
              </a:rPr>
              <a:t>ashups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1831339">
              <a:lnSpc>
                <a:spcPts val="3579"/>
              </a:lnSpc>
            </a:pPr>
            <a:r>
              <a:rPr lang="en-US" sz="2800" dirty="0">
                <a:latin typeface="Arial"/>
                <a:cs typeface="Arial"/>
              </a:rPr>
              <a:t>Cross</a:t>
            </a:r>
            <a:r>
              <a:rPr lang="en-US" sz="2800" spc="-10" dirty="0">
                <a:latin typeface="Arial"/>
                <a:cs typeface="Arial"/>
              </a:rPr>
              <a:t>-</a:t>
            </a:r>
            <a:r>
              <a:rPr lang="en-US" sz="2800" dirty="0">
                <a:latin typeface="Arial"/>
                <a:cs typeface="Arial"/>
              </a:rPr>
              <a:t>refe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ence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sets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data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yield useful/interesting</a:t>
            </a:r>
            <a:r>
              <a:rPr lang="en-US" sz="2800" spc="-2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results</a:t>
            </a:r>
          </a:p>
          <a:p>
            <a:pPr>
              <a:lnSpc>
                <a:spcPts val="1400"/>
              </a:lnSpc>
              <a:spcBef>
                <a:spcPts val="9"/>
              </a:spcBef>
            </a:pPr>
            <a:endParaRPr lang="en-US" sz="1200" dirty="0"/>
          </a:p>
          <a:p>
            <a:pPr marL="12700" marR="12700">
              <a:lnSpc>
                <a:spcPts val="3579"/>
              </a:lnSpc>
            </a:pPr>
            <a:r>
              <a:rPr lang="en-US" sz="2800" dirty="0">
                <a:latin typeface="Arial"/>
                <a:cs typeface="Arial"/>
              </a:rPr>
              <a:t>Example:</a:t>
            </a:r>
            <a:r>
              <a:rPr lang="en-US" sz="2800" spc="-10" dirty="0">
                <a:latin typeface="Arial"/>
                <a:cs typeface="Arial"/>
              </a:rPr>
              <a:t> </a:t>
            </a:r>
          </a:p>
          <a:p>
            <a:pPr marL="0" marR="12700" indent="0">
              <a:lnSpc>
                <a:spcPts val="3579"/>
              </a:lnSpc>
              <a:buNone/>
            </a:pPr>
            <a:r>
              <a:rPr lang="en-US" sz="2800" spc="-10" dirty="0">
                <a:latin typeface="Arial"/>
                <a:cs typeface="Arial"/>
              </a:rPr>
              <a:t>	</a:t>
            </a:r>
            <a:r>
              <a:rPr lang="en-US" sz="2400" spc="-10" dirty="0">
                <a:latin typeface="Arial"/>
                <a:cs typeface="Arial"/>
              </a:rPr>
              <a:t>F</a:t>
            </a:r>
            <a:r>
              <a:rPr lang="en-US" sz="2400" dirty="0">
                <a:latin typeface="Arial"/>
                <a:cs typeface="Arial"/>
              </a:rPr>
              <a:t>oursquare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5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eal</a:t>
            </a:r>
            <a:r>
              <a:rPr lang="en-US" sz="2400" spc="-60" dirty="0">
                <a:latin typeface="Arial"/>
                <a:cs typeface="Arial"/>
              </a:rPr>
              <a:t> </a:t>
            </a:r>
            <a:r>
              <a:rPr lang="en-US" sz="2400" spc="-125" dirty="0">
                <a:latin typeface="Arial"/>
                <a:cs typeface="Arial"/>
              </a:rPr>
              <a:t>T</a:t>
            </a:r>
            <a:r>
              <a:rPr lang="en-US" sz="2400" spc="5" dirty="0">
                <a:latin typeface="Arial"/>
                <a:cs typeface="Arial"/>
              </a:rPr>
              <a:t>i</a:t>
            </a:r>
            <a:r>
              <a:rPr lang="en-US" sz="2400" spc="-10" dirty="0">
                <a:latin typeface="Arial"/>
                <a:cs typeface="Arial"/>
              </a:rPr>
              <a:t>m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-18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API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+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Google Maps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+</a:t>
            </a:r>
            <a:r>
              <a:rPr lang="en-US" sz="2400" spc="-65" dirty="0">
                <a:latin typeface="Arial"/>
                <a:cs typeface="Arial"/>
              </a:rPr>
              <a:t> </a:t>
            </a:r>
            <a:r>
              <a:rPr lang="en-US" sz="2400" spc="-295" dirty="0">
                <a:latin typeface="Arial"/>
                <a:cs typeface="Arial"/>
              </a:rPr>
              <a:t>Y</a:t>
            </a:r>
            <a:r>
              <a:rPr lang="en-US" sz="2400" dirty="0">
                <a:latin typeface="Arial"/>
                <a:cs typeface="Arial"/>
              </a:rPr>
              <a:t>elp</a:t>
            </a:r>
          </a:p>
          <a:p>
            <a:pPr marL="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Arial"/>
                <a:cs typeface="Arial"/>
              </a:rPr>
              <a:t>	S</a:t>
            </a:r>
            <a:r>
              <a:rPr lang="en-US" sz="2400" spc="-10" dirty="0">
                <a:latin typeface="Arial"/>
                <a:cs typeface="Arial"/>
              </a:rPr>
              <a:t>e</a:t>
            </a:r>
            <a:r>
              <a:rPr lang="en-US" sz="2400" dirty="0">
                <a:latin typeface="Arial"/>
                <a:cs typeface="Arial"/>
              </a:rPr>
              <a:t>e </a:t>
            </a:r>
            <a:r>
              <a:rPr lang="en-US" sz="2400" spc="-10" dirty="0">
                <a:latin typeface="Arial"/>
                <a:cs typeface="Arial"/>
              </a:rPr>
              <a:t>f</a:t>
            </a:r>
            <a:r>
              <a:rPr lang="en-US" sz="2400" spc="-5" dirty="0">
                <a:latin typeface="Arial"/>
                <a:cs typeface="Arial"/>
              </a:rPr>
              <a:t>ri</a:t>
            </a:r>
            <a:r>
              <a:rPr lang="en-US" sz="2400" dirty="0">
                <a:latin typeface="Arial"/>
                <a:cs typeface="Arial"/>
              </a:rPr>
              <a:t>en</a:t>
            </a:r>
            <a:r>
              <a:rPr lang="en-US" sz="2400" spc="-10" dirty="0">
                <a:latin typeface="Arial"/>
                <a:cs typeface="Arial"/>
              </a:rPr>
              <a:t>d</a:t>
            </a:r>
            <a:r>
              <a:rPr lang="en-US" sz="2400" dirty="0">
                <a:latin typeface="Arial"/>
                <a:cs typeface="Arial"/>
              </a:rPr>
              <a:t>s c</a:t>
            </a:r>
            <a:r>
              <a:rPr lang="en-US" sz="2400" spc="-10" dirty="0">
                <a:latin typeface="Arial"/>
                <a:cs typeface="Arial"/>
              </a:rPr>
              <a:t>h</a:t>
            </a:r>
            <a:r>
              <a:rPr lang="en-US" sz="2400" dirty="0">
                <a:latin typeface="Arial"/>
                <a:cs typeface="Arial"/>
              </a:rPr>
              <a:t>eck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spc="-10" dirty="0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g 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n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Fo</a:t>
            </a:r>
            <a:r>
              <a:rPr lang="en-US" sz="2400" spc="-10" dirty="0">
                <a:latin typeface="Arial"/>
                <a:cs typeface="Arial"/>
              </a:rPr>
              <a:t>u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squ</a:t>
            </a:r>
            <a:r>
              <a:rPr lang="en-US" sz="2400" spc="-10" dirty="0">
                <a:latin typeface="Arial"/>
                <a:cs typeface="Arial"/>
              </a:rPr>
              <a:t>a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e </a:t>
            </a:r>
            <a:r>
              <a:rPr lang="en-US" sz="2400" spc="-10" dirty="0">
                <a:latin typeface="Arial"/>
                <a:cs typeface="Arial"/>
              </a:rPr>
              <a:t>o</a:t>
            </a:r>
            <a:r>
              <a:rPr lang="en-US" sz="2400" dirty="0">
                <a:latin typeface="Arial"/>
                <a:cs typeface="Arial"/>
              </a:rPr>
              <a:t>n a</a:t>
            </a:r>
            <a:r>
              <a:rPr lang="en-US" sz="2400" spc="-5" dirty="0">
                <a:latin typeface="Arial"/>
                <a:cs typeface="Arial"/>
              </a:rPr>
              <a:t> m</a:t>
            </a:r>
            <a:r>
              <a:rPr lang="en-US" sz="2400" dirty="0">
                <a:latin typeface="Arial"/>
                <a:cs typeface="Arial"/>
              </a:rPr>
              <a:t>ap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n 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eal</a:t>
            </a:r>
            <a:r>
              <a:rPr lang="en-US" sz="2400" spc="-5" dirty="0">
                <a:latin typeface="Arial"/>
                <a:cs typeface="Arial"/>
              </a:rPr>
              <a:t> 	</a:t>
            </a:r>
            <a:r>
              <a:rPr lang="en-US" sz="2400" dirty="0">
                <a:latin typeface="Arial"/>
                <a:cs typeface="Arial"/>
              </a:rPr>
              <a:t>t</a:t>
            </a:r>
            <a:r>
              <a:rPr lang="en-US" sz="2400" spc="-5" dirty="0">
                <a:latin typeface="Arial"/>
                <a:cs typeface="Arial"/>
              </a:rPr>
              <a:t>im</a:t>
            </a:r>
            <a:r>
              <a:rPr lang="en-US" sz="2400" dirty="0">
                <a:latin typeface="Arial"/>
                <a:cs typeface="Arial"/>
              </a:rPr>
              <a:t>e, and get </a:t>
            </a:r>
            <a:r>
              <a:rPr lang="en-US" sz="2400" spc="-5" dirty="0">
                <a:latin typeface="Arial"/>
                <a:cs typeface="Arial"/>
              </a:rPr>
              <a:t>r</a:t>
            </a:r>
            <a:r>
              <a:rPr lang="en-US" sz="2400" dirty="0">
                <a:latin typeface="Arial"/>
                <a:cs typeface="Arial"/>
              </a:rPr>
              <a:t>ev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e</a:t>
            </a:r>
            <a:r>
              <a:rPr lang="en-US" sz="2400" spc="-5" dirty="0">
                <a:latin typeface="Arial"/>
                <a:cs typeface="Arial"/>
              </a:rPr>
              <a:t>w</a:t>
            </a:r>
            <a:r>
              <a:rPr lang="en-US" sz="2400" dirty="0">
                <a:latin typeface="Arial"/>
                <a:cs typeface="Arial"/>
              </a:rPr>
              <a:t>s </a:t>
            </a:r>
            <a:r>
              <a:rPr lang="en-US" sz="2400" spc="-5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f ava</a:t>
            </a:r>
            <a:r>
              <a:rPr lang="en-US" sz="2400" spc="-5" dirty="0">
                <a:latin typeface="Arial"/>
                <a:cs typeface="Arial"/>
              </a:rPr>
              <a:t>il</a:t>
            </a:r>
            <a:r>
              <a:rPr lang="en-US" sz="2400" dirty="0">
                <a:latin typeface="Arial"/>
                <a:cs typeface="Arial"/>
              </a:rPr>
              <a:t>ab</a:t>
            </a:r>
            <a:r>
              <a:rPr lang="en-US" sz="2400" spc="-5" dirty="0">
                <a:latin typeface="Arial"/>
                <a:cs typeface="Arial"/>
              </a:rPr>
              <a:t>l</a:t>
            </a:r>
            <a:r>
              <a:rPr lang="en-US" sz="2400" dirty="0">
                <a:latin typeface="Arial"/>
                <a:cs typeface="Arial"/>
              </a:rPr>
              <a:t>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Styles of Services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 Procedure Calls (RPC)</a:t>
            </a:r>
          </a:p>
          <a:p>
            <a:r>
              <a:rPr lang="en-US" dirty="0"/>
              <a:t>Simple Object Access Protocol (SOAP)</a:t>
            </a:r>
          </a:p>
          <a:p>
            <a:r>
              <a:rPr lang="en-US" dirty="0"/>
              <a:t>Representational State Transfer (</a:t>
            </a:r>
            <a:r>
              <a:rPr lang="en-US" dirty="0" err="1"/>
              <a:t>ReST</a:t>
            </a:r>
            <a:r>
              <a:rPr lang="en-US" dirty="0"/>
              <a:t>)</a:t>
            </a:r>
          </a:p>
          <a:p>
            <a:r>
              <a:rPr lang="en-US" dirty="0"/>
              <a:t>Other Services</a:t>
            </a:r>
          </a:p>
          <a:p>
            <a:pPr lvl="1"/>
            <a:r>
              <a:rPr lang="en-US" dirty="0"/>
              <a:t>Common Programming Interface for Communications (CPI-C) – older</a:t>
            </a:r>
          </a:p>
          <a:p>
            <a:pPr lvl="1"/>
            <a:r>
              <a:rPr lang="en-US" dirty="0"/>
              <a:t>IBM MQ Messaging Middleware</a:t>
            </a:r>
          </a:p>
          <a:p>
            <a:pPr lvl="1"/>
            <a:r>
              <a:rPr lang="en-US" dirty="0"/>
              <a:t>more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22D731-2441-7D42-BD70-DDCC69CA1F71}"/>
              </a:ext>
            </a:extLst>
          </p:cNvPr>
          <p:cNvSpPr txBox="1"/>
          <p:nvPr/>
        </p:nvSpPr>
        <p:spPr>
          <a:xfrm>
            <a:off x="1043354" y="6869723"/>
            <a:ext cx="643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see these things more on Web Science ITWS4500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46100" y="273050"/>
            <a:ext cx="8868843" cy="1473127"/>
          </a:xfrm>
        </p:spPr>
        <p:txBody>
          <a:bodyPr/>
          <a:lstStyle/>
          <a:p>
            <a:r>
              <a:rPr lang="en-US" sz="5400" dirty="0">
                <a:latin typeface="Arial"/>
                <a:cs typeface="Arial"/>
              </a:rPr>
              <a:t>RPC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>
                <a:latin typeface="Arial"/>
                <a:cs typeface="Arial"/>
              </a:rPr>
              <a:t>Remote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Procedure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Calls</a:t>
            </a:r>
          </a:p>
          <a:p>
            <a:pPr marL="0" indent="0">
              <a:buNone/>
            </a:pPr>
            <a:r>
              <a:rPr lang="en-US" b="1" dirty="0"/>
              <a:t>Remote Procedure Call</a:t>
            </a:r>
            <a:r>
              <a:rPr lang="en-US" dirty="0"/>
              <a:t> (</a:t>
            </a:r>
            <a:r>
              <a:rPr lang="en-US" b="1" dirty="0"/>
              <a:t>RPC</a:t>
            </a:r>
            <a:r>
              <a:rPr lang="en-US" dirty="0"/>
              <a:t>) is a protocol that one program can use to request a service from a program located in another computer on a network without having to understand the network's details</a:t>
            </a:r>
            <a:endParaRPr lang="en-US" sz="2800" dirty="0">
              <a:latin typeface="Arial"/>
              <a:cs typeface="Arial"/>
            </a:endParaRPr>
          </a:p>
          <a:p>
            <a:pPr marR="50800">
              <a:lnSpc>
                <a:spcPct val="129900"/>
              </a:lnSpc>
            </a:pPr>
            <a:r>
              <a:rPr lang="en-US" sz="2800" i="1" dirty="0">
                <a:latin typeface="Arial"/>
                <a:cs typeface="Arial"/>
              </a:rPr>
              <a:t>Procedures</a:t>
            </a:r>
            <a:r>
              <a:rPr lang="en-US" sz="2800" i="1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sense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functions/methods</a:t>
            </a:r>
          </a:p>
          <a:p>
            <a:pPr marR="50800">
              <a:lnSpc>
                <a:spcPct val="129900"/>
              </a:lnSpc>
            </a:pPr>
            <a:r>
              <a:rPr lang="en-US" sz="2800" dirty="0">
                <a:latin typeface="Arial"/>
                <a:cs typeface="Arial"/>
              </a:rPr>
              <a:t>Client-server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model</a:t>
            </a:r>
            <a:endParaRPr lang="en-US" sz="900" dirty="0"/>
          </a:p>
          <a:p>
            <a:pPr marR="12700">
              <a:lnSpc>
                <a:spcPts val="3570"/>
              </a:lnSpc>
            </a:pPr>
            <a:r>
              <a:rPr lang="en-US" sz="2800" dirty="0">
                <a:latin typeface="Arial"/>
                <a:cs typeface="Arial"/>
              </a:rPr>
              <a:t>Details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executing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functions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client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re passed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</a:t>
            </a:r>
            <a:r>
              <a:rPr lang="en-US" sz="2800" spc="-65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f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server</a:t>
            </a:r>
            <a:endParaRPr lang="en-US" sz="1200" dirty="0"/>
          </a:p>
          <a:p>
            <a:pPr marR="414020">
              <a:lnSpc>
                <a:spcPct val="93100"/>
              </a:lnSpc>
            </a:pPr>
            <a:r>
              <a:rPr lang="en-US" sz="2800" spc="-10" dirty="0">
                <a:latin typeface="Arial"/>
                <a:cs typeface="Arial"/>
              </a:rPr>
              <a:t>F</a:t>
            </a:r>
            <a:r>
              <a:rPr lang="en-US" sz="2800" dirty="0">
                <a:latin typeface="Arial"/>
                <a:cs typeface="Arial"/>
              </a:rPr>
              <a:t>or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65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eb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services,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H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TP</a:t>
            </a:r>
            <a:r>
              <a:rPr lang="en-US" sz="2800" spc="-6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used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 </a:t>
            </a:r>
            <a:r>
              <a:rPr lang="en-US" sz="2800" i="1" dirty="0">
                <a:latin typeface="Arial"/>
                <a:cs typeface="Arial"/>
              </a:rPr>
              <a:t>transport</a:t>
            </a:r>
            <a:r>
              <a:rPr lang="en-US" sz="2800" i="1" spc="-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protocol</a:t>
            </a:r>
            <a:r>
              <a:rPr lang="en-US" sz="2800" i="1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over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which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essages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are sent</a:t>
            </a:r>
            <a:endParaRPr lang="en-US" sz="1050" dirty="0"/>
          </a:p>
          <a:p>
            <a:r>
              <a:rPr lang="en-US" sz="2800" dirty="0">
                <a:latin typeface="Arial"/>
                <a:cs typeface="Arial"/>
              </a:rPr>
              <a:t>XML</a:t>
            </a:r>
            <a:r>
              <a:rPr lang="en-US" sz="2800" spc="-12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often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used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for</a:t>
            </a:r>
            <a:r>
              <a:rPr lang="en-US" sz="2800" spc="2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encoding </a:t>
            </a:r>
            <a:r>
              <a:rPr lang="en-US" sz="2800" dirty="0">
                <a:latin typeface="Arial"/>
                <a:cs typeface="Arial"/>
              </a:rPr>
              <a:t>messages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D12B2-8F0B-8644-90E5-8D88A59B1B1B}"/>
              </a:ext>
            </a:extLst>
          </p:cNvPr>
          <p:cNvSpPr txBox="1"/>
          <p:nvPr/>
        </p:nvSpPr>
        <p:spPr>
          <a:xfrm>
            <a:off x="546100" y="7098784"/>
            <a:ext cx="911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searchmicroservices.techtarget.com</a:t>
            </a:r>
            <a:r>
              <a:rPr lang="en-US" dirty="0"/>
              <a:t>/definition/Remote-Procedure-Call-RPC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RPC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Process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2700">
              <a:lnSpc>
                <a:spcPts val="3579"/>
              </a:lnSpc>
            </a:pPr>
            <a:r>
              <a:rPr lang="en-US" sz="2800" dirty="0">
                <a:latin typeface="Arial"/>
                <a:cs typeface="Arial"/>
              </a:rPr>
              <a:t>Clients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use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1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stub </a:t>
            </a:r>
            <a:r>
              <a:rPr lang="en-US" sz="2800" dirty="0">
                <a:latin typeface="Arial"/>
                <a:cs typeface="Arial"/>
              </a:rPr>
              <a:t>me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hod/function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rep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esent 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remote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version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of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same</a:t>
            </a:r>
            <a:endParaRPr lang="en-US" sz="1200" dirty="0"/>
          </a:p>
          <a:p>
            <a:pPr marR="15240">
              <a:lnSpc>
                <a:spcPct val="93200"/>
              </a:lnSpc>
            </a:pP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ub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gathers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pa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amete</a:t>
            </a:r>
            <a:r>
              <a:rPr lang="en-US" sz="2800" spc="-1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s,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packs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hem into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for</a:t>
            </a:r>
            <a:r>
              <a:rPr lang="en-US" sz="2800" spc="-10" dirty="0">
                <a:latin typeface="Arial"/>
                <a:cs typeface="Arial"/>
              </a:rPr>
              <a:t>m</a:t>
            </a:r>
            <a:r>
              <a:rPr lang="en-US" sz="2800" dirty="0">
                <a:latin typeface="Arial"/>
                <a:cs typeface="Arial"/>
              </a:rPr>
              <a:t>at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server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c</a:t>
            </a:r>
            <a:r>
              <a:rPr lang="en-US" sz="2800" dirty="0">
                <a:latin typeface="Arial"/>
                <a:cs typeface="Arial"/>
              </a:rPr>
              <a:t>an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unde</a:t>
            </a:r>
            <a:r>
              <a:rPr lang="en-US" sz="2800" spc="-3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sta</a:t>
            </a:r>
            <a:r>
              <a:rPr lang="en-US" sz="2800" spc="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d (including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rem</a:t>
            </a:r>
            <a:r>
              <a:rPr lang="en-US" sz="2800" spc="-15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te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procedu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name</a:t>
            </a:r>
            <a:r>
              <a:rPr lang="en-US" sz="2800" spc="-10" dirty="0">
                <a:latin typeface="Arial"/>
                <a:cs typeface="Arial"/>
              </a:rPr>
              <a:t>)</a:t>
            </a:r>
            <a:r>
              <a:rPr lang="en-US" sz="2800" dirty="0">
                <a:latin typeface="Arial"/>
                <a:cs typeface="Arial"/>
              </a:rPr>
              <a:t>,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and makes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sy</a:t>
            </a:r>
            <a:r>
              <a:rPr lang="en-US" sz="2800" spc="5" dirty="0">
                <a:latin typeface="Arial"/>
                <a:cs typeface="Arial"/>
              </a:rPr>
              <a:t>s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em-level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call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send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message over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network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47520">
              <a:lnSpc>
                <a:spcPct val="100000"/>
              </a:lnSpc>
            </a:pPr>
            <a:r>
              <a:rPr sz="4400" dirty="0">
                <a:latin typeface="Arial"/>
                <a:cs typeface="Arial"/>
              </a:rPr>
              <a:t>RPC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spc="0" dirty="0">
                <a:latin typeface="Arial"/>
                <a:cs typeface="Arial"/>
              </a:rPr>
              <a:t>Process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R="643255">
              <a:lnSpc>
                <a:spcPts val="3579"/>
              </a:lnSpc>
            </a:pP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cl</a:t>
            </a:r>
            <a:r>
              <a:rPr lang="en-US" sz="2800" spc="5" dirty="0">
                <a:latin typeface="Arial"/>
                <a:cs typeface="Arial"/>
              </a:rPr>
              <a:t>i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nt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OS sen</a:t>
            </a:r>
            <a:r>
              <a:rPr lang="en-US" sz="2800" spc="-15" dirty="0">
                <a:latin typeface="Arial"/>
                <a:cs typeface="Arial"/>
              </a:rPr>
              <a:t>d</a:t>
            </a:r>
            <a:r>
              <a:rPr lang="en-US" sz="2800" dirty="0">
                <a:latin typeface="Arial"/>
                <a:cs typeface="Arial"/>
              </a:rPr>
              <a:t>s the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packed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info</a:t>
            </a:r>
            <a:r>
              <a:rPr lang="en-US" sz="2800" spc="-15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mation over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wire</a:t>
            </a:r>
            <a:endParaRPr lang="en-US" sz="1200" dirty="0"/>
          </a:p>
          <a:p>
            <a:pPr marR="417195">
              <a:lnSpc>
                <a:spcPct val="93100"/>
              </a:lnSpc>
            </a:pP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server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OS 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eceives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equest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via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 specified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port,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nd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passes</a:t>
            </a:r>
            <a:r>
              <a:rPr lang="en-US" sz="2800" spc="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hem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ver application</a:t>
            </a:r>
            <a:endParaRPr lang="en-US" sz="900" dirty="0"/>
          </a:p>
          <a:p>
            <a:pPr marR="12700">
              <a:lnSpc>
                <a:spcPts val="3570"/>
              </a:lnSpc>
            </a:pP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server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i</a:t>
            </a:r>
            <a:r>
              <a:rPr lang="en-US" sz="2800" spc="-10" dirty="0">
                <a:latin typeface="Arial"/>
                <a:cs typeface="Arial"/>
              </a:rPr>
              <a:t>n</a:t>
            </a:r>
            <a:r>
              <a:rPr lang="en-US" sz="2800" spc="5" dirty="0">
                <a:latin typeface="Arial"/>
                <a:cs typeface="Arial"/>
              </a:rPr>
              <a:t>v</a:t>
            </a:r>
            <a:r>
              <a:rPr lang="en-US" sz="2800" spc="-10" dirty="0">
                <a:latin typeface="Arial"/>
                <a:cs typeface="Arial"/>
              </a:rPr>
              <a:t>o</a:t>
            </a:r>
            <a:r>
              <a:rPr lang="en-US" sz="2800" spc="5" dirty="0">
                <a:latin typeface="Arial"/>
                <a:cs typeface="Arial"/>
              </a:rPr>
              <a:t>k</a:t>
            </a:r>
            <a:r>
              <a:rPr lang="en-US" sz="2800" spc="-10" dirty="0">
                <a:latin typeface="Arial"/>
                <a:cs typeface="Arial"/>
              </a:rPr>
              <a:t>e</a:t>
            </a:r>
            <a:r>
              <a:rPr lang="en-US" sz="2800" dirty="0">
                <a:latin typeface="Arial"/>
                <a:cs typeface="Arial"/>
              </a:rPr>
              <a:t>s the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approp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iate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server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stub, which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calls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actual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server-side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procedure.</a:t>
            </a:r>
            <a:endParaRPr lang="en-US" sz="1200" dirty="0"/>
          </a:p>
          <a:p>
            <a:pPr marR="915669">
              <a:lnSpc>
                <a:spcPct val="93100"/>
              </a:lnSpc>
            </a:pPr>
            <a:r>
              <a:rPr lang="en-US" sz="2800" spc="-10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server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sends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retu</a:t>
            </a:r>
            <a:r>
              <a:rPr lang="en-US" sz="2800" spc="-10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value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as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 response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spc="-1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the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same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way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spc="-10" dirty="0">
                <a:latin typeface="Arial"/>
                <a:cs typeface="Arial"/>
              </a:rPr>
              <a:t>(</a:t>
            </a:r>
            <a:r>
              <a:rPr lang="en-US" sz="2800" dirty="0">
                <a:latin typeface="Arial"/>
                <a:cs typeface="Arial"/>
              </a:rPr>
              <a:t>pack,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tra</a:t>
            </a:r>
            <a:r>
              <a:rPr lang="en-US" sz="2800" spc="-15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smit, unpack).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 2110 &amp; CSCI 4961 - Web Systems I - Fall 2013 - Pres [nn] - Week [ww] Class [cc] - [topic]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 2110 &amp; CSCI 4961 - Web Systems I - Fall 2013 - Pres [nn] - Week [ww] Class [cc] - [topic].thmx</Template>
  <TotalTime>1198</TotalTime>
  <Words>1359</Words>
  <Application>Microsoft Macintosh PowerPoint</Application>
  <PresentationFormat>Custom</PresentationFormat>
  <Paragraphs>239</Paragraphs>
  <Slides>39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Adobe Caslon Pro</vt:lpstr>
      <vt:lpstr>Arial</vt:lpstr>
      <vt:lpstr>Calibri</vt:lpstr>
      <vt:lpstr>News Gothic MT</vt:lpstr>
      <vt:lpstr>Wingdings 2</vt:lpstr>
      <vt:lpstr>ITWS 2110 &amp; CSCI 4961 - Web Systems I - Fall 2013 - Pres [nn] - Week [ww] Class [cc] - [topic]</vt:lpstr>
      <vt:lpstr>Web Services</vt:lpstr>
      <vt:lpstr>&lt;header&gt;</vt:lpstr>
      <vt:lpstr>Definition</vt:lpstr>
      <vt:lpstr>Usefulness</vt:lpstr>
      <vt:lpstr>Mashups</vt:lpstr>
      <vt:lpstr>Styles of Services</vt:lpstr>
      <vt:lpstr>RPC</vt:lpstr>
      <vt:lpstr>RPC Process</vt:lpstr>
      <vt:lpstr>RPC Process</vt:lpstr>
      <vt:lpstr>RPC</vt:lpstr>
      <vt:lpstr>RPC – Pros/Cons</vt:lpstr>
      <vt:lpstr>RPC – Pros/Cons</vt:lpstr>
      <vt:lpstr>&lt;aside&gt; WSDL</vt:lpstr>
      <vt:lpstr>SOAP</vt:lpstr>
      <vt:lpstr>SOAP</vt:lpstr>
      <vt:lpstr>Anatomy of an Envelope</vt:lpstr>
      <vt:lpstr>SOAP – Pros/Cons</vt:lpstr>
      <vt:lpstr>ReST</vt:lpstr>
      <vt:lpstr>ReSTfulness</vt:lpstr>
      <vt:lpstr>ReSTfulness</vt:lpstr>
      <vt:lpstr>ReSTfulness</vt:lpstr>
      <vt:lpstr>Uniform Interfaces</vt:lpstr>
      <vt:lpstr>Uniform Interfaces</vt:lpstr>
      <vt:lpstr>HTTP Verbs and ReST</vt:lpstr>
      <vt:lpstr>GET</vt:lpstr>
      <vt:lpstr>POST</vt:lpstr>
      <vt:lpstr>PUT</vt:lpstr>
      <vt:lpstr>DELETE</vt:lpstr>
      <vt:lpstr>REST – Pros/Cons</vt:lpstr>
      <vt:lpstr>Other Styles</vt:lpstr>
      <vt:lpstr>Web Service Authentication</vt:lpstr>
      <vt:lpstr>HMAC</vt:lpstr>
      <vt:lpstr>HMAC (Client)</vt:lpstr>
      <vt:lpstr>HMAC (Server)</vt:lpstr>
      <vt:lpstr>cURL</vt:lpstr>
      <vt:lpstr>&lt;code&gt;</vt:lpstr>
      <vt:lpstr>&lt;code&gt;</vt:lpstr>
      <vt:lpstr>&lt;code&gt;</vt:lpstr>
      <vt:lpstr>&lt;footer&gt;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Munasinghe, Thilanka</cp:lastModifiedBy>
  <cp:revision>74</cp:revision>
  <dcterms:created xsi:type="dcterms:W3CDTF">2013-10-04T12:05:18Z</dcterms:created>
  <dcterms:modified xsi:type="dcterms:W3CDTF">2018-12-07T16:35:46Z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2012-04-13T00:00:00Z</vt:filetime>
  </property>
  <property fmtid="{D5CDD505-2E9C-101B-9397-08002B2CF9AE}" pid="3" name="LastSaved">
    <vt:filetime>2013-10-04T00:00:00Z</vt:filetime>
  </property>
</Properties>
</file>