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82290"/>
  </p:normalViewPr>
  <p:slideViewPr>
    <p:cSldViewPr snapToGrid="0" snapToObjects="1">
      <p:cViewPr varScale="1">
        <p:scale>
          <a:sx n="107" d="100"/>
          <a:sy n="107" d="100"/>
        </p:scale>
        <p:origin x="230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D6993-97DD-7447-918E-70A607914602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1BEF3-B62D-BC4F-9747-EEAD41526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155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5082B-E443-274E-AFA2-D86BEFF9063C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89958-035E-6D4B-9358-9BEED3675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07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Lexed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?</a:t>
            </a:r>
          </a:p>
          <a:p>
            <a:endParaRPr lang="en-US" dirty="0"/>
          </a:p>
          <a:p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 need to precompile, you only need is the source code. </a:t>
            </a:r>
          </a:p>
          <a:p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Portability means it will work on different browsers on different 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16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javascript.info</a:t>
            </a:r>
            <a:r>
              <a:rPr lang="en-US" dirty="0"/>
              <a:t>/bubbling-and-capturing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 Coercion means 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common example is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coercion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string "5" into an integer 5 or a double 5.0.</a:t>
            </a:r>
          </a:p>
          <a:p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Coercion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conversion of 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object to a new object of a different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similar content.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javascriptrefined.io</a:t>
            </a:r>
            <a:r>
              <a:rPr lang="en-US" dirty="0"/>
              <a:t>/the-wrapper-object-400311b29151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-US/docs/Web/JavaScript/Reference/</a:t>
            </a:r>
            <a:r>
              <a:rPr lang="en-US" dirty="0" err="1"/>
              <a:t>Global_Objects</a:t>
            </a:r>
            <a:r>
              <a:rPr lang="en-US" dirty="0"/>
              <a:t>/Array/shift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special variable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always refers to the current object instance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Once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accessed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possible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endParaRPr lang="en-US" dirty="0"/>
          </a:p>
          <a:p>
            <a:r>
              <a:rPr lang="en-US" dirty="0" err="1"/>
              <a:t>document.getRootNode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of the Document object is HTML.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89958-035E-6D4B-9358-9BEED3675D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BFE1-484C-1D45-9F6D-7A20D755BDD1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DB80-5E45-CD48-BEE9-89EEE1502A8B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6A70-1369-204F-986B-13ABDDC2CB61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6705-D012-DD4A-BDFC-E0BE6346E382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4A883-4568-464D-80EC-F2E9373FF0CB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1FD1424-4357-0B49-AADB-D585B63BD3DA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0237-332D-984C-BF9B-2DCE3F5E90F5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025A-E188-7C4B-867E-FED1473B533D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7C53-DD32-914C-BB62-7D5075A162E4}" type="datetime1">
              <a:rPr lang="en-US" smtClean="0"/>
              <a:t>10/5/18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E71E-56AE-5244-A9F3-8776DE29508D}" type="datetime1">
              <a:rPr lang="en-US" smtClean="0"/>
              <a:t>10/5/18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CB35-83DE-8B4B-8E37-C408C84C05B4}" type="datetime1">
              <a:rPr lang="en-US" smtClean="0"/>
              <a:t>10/5/18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FEA3-4155-FF47-9805-2C0171338B20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254AF-B6B3-C54A-905B-C8EE89B68E1E}" type="datetime1">
              <a:rPr lang="en-US" smtClean="0"/>
              <a:t>10/5/18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68C1-02D6-9540-8200-18860B7DC2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cma-international.org/ecma-262/7.0/index.htm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9/27/the-secret-life-of-javascript-primitives/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DOM/DOMTR" TargetMode="Externa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file:////Lecture%207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r>
              <a:rPr lang="en-US" b="0" i="0" u="none" strike="noStrike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and</a:t>
            </a:r>
            <a:r>
              <a:rPr lang="en-US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the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Document	Object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Model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(DOM)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1E5D-5EE6-3349-91A2-B5F6A48F013F}" type="datetime1">
              <a:rPr lang="en-US" smtClean="0"/>
              <a:t>10/5/18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When not to use JavaScript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When it can be done in CSS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Form validation (when used exclusively)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Any functionality that is required for the functioning of your site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6871EA6-97F4-E849-B779-A30FF60C7F61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Progressive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Enhancement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Start with content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Annotate with semantic HTML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Apply cross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browser CSS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Embellish CSS with less supported features after.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Add JavaScript to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enhance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final experience for those users supporting it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84FB969-0CCE-F245-AF5A-2C6ABE408DF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3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025714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Using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A4C1216-F772-9346-AE11-3D432308271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Adding	 JavaScript: &lt;script&gt;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Within the &lt;script&gt; tag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Empty &lt;script&gt; element, with the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src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attribute pointing to a .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file (preferred)  (like we do for &lt;style&gt;)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type=”text/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Required in HTML 4.01/XHTML 1.0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Optional in HTML5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Strongly recommended to use as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late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in the page as possible – Why?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4E8D1EE-A154-2E44-9916-536685336E7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9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946887"/>
            <a:ext cx="8042276" cy="1336956"/>
          </a:xfrm>
        </p:spPr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Writing JavaScript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0704E6FF-8843-3242-838A-10323A2CDA19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1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Language Elements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Comments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Variables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Values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Primitives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Operators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Control Structures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9E37845-7875-324C-B15E-15A6A7FE4C5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8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Comments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Same line - // C++ Style Comments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Multi-line - /* C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style Comments */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E38F794-FD00-DD4B-8CBB-2E3C77EDA85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1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Variables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not the same as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values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Variables are containers for either values or pointers to values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Declaring variables:</a:t>
            </a:r>
          </a:p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variable = value</a:t>
            </a:r>
          </a:p>
          <a:p>
            <a:pPr lvl="0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Example            </a:t>
            </a:r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 x = 5 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9729186-DCB0-244E-B725-7FF908D7AFA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8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Variable Scope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Variables scoped at the function level,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block level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sz="19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=0;   //global</a:t>
            </a:r>
            <a:endParaRPr lang="en-US" sz="18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</a:t>
            </a:r>
            <a:r>
              <a:rPr lang="en-US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unction </a:t>
            </a:r>
            <a:r>
              <a:rPr lang="en-US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myFunc</a:t>
            </a:r>
            <a:r>
              <a:rPr lang="en-US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</a:t>
            </a:r>
            <a:r>
              <a:rPr lang="en-US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</a:t>
            </a:r>
            <a:r>
              <a:rPr lang="en-US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 // local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</a:t>
            </a:r>
            <a:r>
              <a:rPr lang="is-IS" sz="2800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lert(i);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2800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a-DK" sz="19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dirty="0" err="1">
                <a:solidFill>
                  <a:srgbClr val="4F81BD"/>
                </a:solidFill>
                <a:latin typeface="Times New Roman"/>
                <a:ea typeface="ＭＳ ゴシック"/>
              </a:rPr>
              <a:t>f</a:t>
            </a:r>
            <a:r>
              <a:rPr lang="da-DK" sz="19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</a:rPr>
              <a:t>unction</a:t>
            </a: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myFunc2() {  // </a:t>
            </a:r>
            <a:r>
              <a:rPr lang="da-DK" sz="19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</a:rPr>
              <a:t>also</a:t>
            </a: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</a:t>
            </a:r>
            <a:r>
              <a:rPr lang="da-DK" sz="19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</a:rPr>
              <a:t>local</a:t>
            </a:r>
            <a:endParaRPr lang="da-DK" sz="1900" b="0" i="0" u="none" strike="noStrike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   var i=3;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</a:rPr>
              <a:t>   alert(i);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a-DK" sz="1900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a-DK" sz="1900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595640A-6FBA-4E42-A38B-646F2B145F21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3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a-DK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Global Scope</a:t>
            </a:r>
            <a:endParaRPr lang="da-DK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Declaring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variables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without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var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Look for the variable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endParaRPr lang="da-DK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If it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doesn't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exist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variable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defined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on the global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endParaRPr lang="da-DK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Always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var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keyword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to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avoid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unexpected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behavior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!</a:t>
            </a:r>
            <a:endParaRPr lang="da-DK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B4C3A60-CDFB-EF43-B5D1-EEE69918DBA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	is</a:t>
            </a:r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 client-side scripting language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Interpreted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Weakly typed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Prototype-based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Used to add interactivity to websites</a:t>
            </a:r>
          </a:p>
          <a:p>
            <a:pPr lv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Governed by ECMA International – </a:t>
            </a: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http://www.ecma-international.org/ecma-262/7.0/index.html</a:t>
            </a:r>
            <a:endParaRPr lang="en-US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/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6429312-AEF7-4A46-9BAA-8CB6506E05A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a-DK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  <a:endParaRPr lang="da-DK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a-DK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Primitives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  <a:hlinkClick r:id="rId2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are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stored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completely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variable</a:t>
            </a:r>
          </a:p>
          <a:p>
            <a:pPr lvl="1" rtl="0"/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String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- “</a:t>
            </a:r>
            <a:r>
              <a:rPr lang="da-DK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Hello</a:t>
            </a:r>
            <a:r>
              <a:rPr lang="da-DK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World!”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Number (float) – 3.14159, 42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Boolean – true, false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Explicit null value - null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Declared but not assigned a value – undefined</a:t>
            </a:r>
          </a:p>
          <a:p>
            <a:pPr lvl="1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Primitives do not have properties – they are values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30704CA-2D04-714C-B1E7-602ACAFC0DF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33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referred to by variables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When assigning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obj2 = obj1, only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reference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is copied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obj1 and obj2 now point to the same object</a:t>
            </a:r>
          </a:p>
          <a:p>
            <a:pPr lvl="1" rtl="0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Have properties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Types of objects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Primitive wrappers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Arrays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Other Predefined Objects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Functions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 literals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F2A752A-9906-E94A-BD03-2417B016B021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Primitive wrappers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for strings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numbers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boolean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wrap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primitive value while providing new methods of manipulating it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Primitives will be coerced to primitive wrapper objects when necessary</a:t>
            </a:r>
          </a:p>
          <a:p>
            <a:pPr lvl="1"/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ie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en-US" dirty="0" err="1">
                <a:solidFill>
                  <a:srgbClr val="4F81BD"/>
                </a:solidFill>
                <a:latin typeface="Cambria"/>
                <a:ea typeface="ＭＳ ゴシック"/>
              </a:rPr>
              <a:t>string.length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()</a:t>
            </a:r>
          </a:p>
          <a:p>
            <a:pPr lvl="1"/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 = 'hello';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str.toUpperCase</a:t>
            </a:r>
            <a:r>
              <a:rPr lang="en-US" dirty="0"/>
              <a:t>()); // --&gt; HELLO</a:t>
            </a:r>
            <a:br>
              <a:rPr lang="en-US" dirty="0"/>
            </a:b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42A9893-A78F-D24C-B1EF-0E0440248FE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4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Type Coercion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When attempting to use a variable in a context where another type is expected, it will be automatically cast to the appropriate type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Implicit conversion {double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d; </a:t>
            </a:r>
            <a:r>
              <a:rPr lang="en-US" b="0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int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; if (</a:t>
            </a:r>
            <a:r>
              <a:rPr lang="en-US" b="1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d &lt; </a:t>
            </a:r>
            <a:r>
              <a:rPr lang="en-US" b="1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)  </a:t>
            </a:r>
            <a:r>
              <a:rPr lang="en-US" b="1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d=</a:t>
            </a:r>
            <a:r>
              <a:rPr lang="en-US" b="1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;}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What is explicit conversion called? If ( </a:t>
            </a:r>
            <a:r>
              <a:rPr lang="en-US" b="1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en-US" b="1" dirty="0" err="1">
                <a:solidFill>
                  <a:srgbClr val="4F81BD"/>
                </a:solidFill>
                <a:latin typeface="Cambria"/>
                <a:ea typeface="ＭＳ ゴシック"/>
              </a:rPr>
              <a:t>int</a:t>
            </a:r>
            <a:r>
              <a:rPr lang="en-US" b="1" dirty="0">
                <a:solidFill>
                  <a:srgbClr val="4F81BD"/>
                </a:solidFill>
                <a:latin typeface="Cambria"/>
                <a:ea typeface="ＭＳ ゴシック"/>
              </a:rPr>
              <a:t>) d &lt; </a:t>
            </a:r>
            <a:r>
              <a:rPr lang="en-US" b="1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)  </a:t>
            </a:r>
            <a:r>
              <a:rPr lang="en-US" b="1" dirty="0">
                <a:solidFill>
                  <a:srgbClr val="4F81BD"/>
                </a:solidFill>
                <a:latin typeface="Cambria"/>
                <a:ea typeface="ＭＳ ゴシック"/>
              </a:rPr>
              <a:t>d = (double) </a:t>
            </a:r>
            <a:r>
              <a:rPr lang="en-US" b="1" dirty="0" err="1">
                <a:solidFill>
                  <a:srgbClr val="4F81BD"/>
                </a:solidFill>
                <a:latin typeface="Cambria"/>
                <a:ea typeface="ＭＳ ゴシック"/>
              </a:rPr>
              <a:t>i</a:t>
            </a: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;}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Example on</a:t>
            </a:r>
            <a:r>
              <a:rPr lang="en-US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an object property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:</a:t>
            </a:r>
          </a:p>
          <a:p>
            <a:pPr marL="0" lvl="0" indent="0" rtl="0">
              <a:buNone/>
            </a:pPr>
            <a:r>
              <a:rPr lang="is-I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	var s = “foo”;   // s is a Primitive string value</a:t>
            </a:r>
          </a:p>
          <a:p>
            <a:pPr marL="0" lvl="0" indent="0" rtl="0">
              <a:buNone/>
            </a:pPr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	a</a:t>
            </a:r>
            <a:r>
              <a:rPr lang="is-IS" dirty="0">
                <a:solidFill>
                  <a:srgbClr val="4F81BD"/>
                </a:solidFill>
                <a:latin typeface="Cambria"/>
                <a:ea typeface="ＭＳ ゴシック"/>
              </a:rPr>
              <a:t>lert(s.length);  // s is coerced into a string object</a:t>
            </a:r>
            <a:endParaRPr lang="is-I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/* s is a primitive string value. When calling string manipulation functions on it, it is coerced to an object with the appropriate wrapper */ alert(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s.length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6F5ADB1-1059-6D46-B663-CFC35C46FC3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Control Structures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if/else if/else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Ternary operator 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 (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bool_test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?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truevalue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: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falsevalue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 )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e.g.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grade = (marks &gt; 50 ) ? “Pass” : “Fail”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for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while/do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while</a:t>
            </a:r>
          </a:p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for..in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457200" lvl="1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for (variable in object) 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{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marL="457200" lvl="1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	/* Iterate through object's properties */ </a:t>
            </a:r>
          </a:p>
          <a:p>
            <a:pPr marL="457200" lvl="1" indent="0" rtl="0">
              <a:buNone/>
            </a:pP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}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FD34CB5-296F-E747-A0AD-5E9BCCBE963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9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Arrays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932268"/>
            <a:ext cx="8042276" cy="4343400"/>
          </a:xfrm>
        </p:spPr>
        <p:txBody>
          <a:bodyPr>
            <a:normAutofit fontScale="92500" lnSpcReduction="20000"/>
          </a:bodyPr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Arrays are objects that may be declared as an object or in array literal notation</a:t>
            </a:r>
          </a:p>
          <a:p>
            <a:pPr lvl="1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= new Array();</a:t>
            </a:r>
          </a:p>
          <a:p>
            <a:pPr lvl="1" rtl="0"/>
            <a:r>
              <a:rPr lang="nl-N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a[0] = ”</a:t>
            </a:r>
            <a:r>
              <a:rPr lang="nl-NL" b="0" i="0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nl-N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”;</a:t>
            </a:r>
          </a:p>
          <a:p>
            <a:pPr lvl="1" rtl="0"/>
            <a:r>
              <a:rPr lang="nl-N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a[1] = 42;</a:t>
            </a:r>
          </a:p>
          <a:p>
            <a:pPr lvl="1" rtl="0"/>
            <a:endParaRPr lang="nl-NL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nl-N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a = new Array(“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”, 42, 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true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);</a:t>
            </a:r>
          </a:p>
          <a:p>
            <a:pPr lvl="1" rtl="0"/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a = [“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”, 42,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true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]; // literal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Also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array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built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in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push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(), pop(), shift(),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unshift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(), etc.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grow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dynamically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C0080C8-5DE8-6A4C-AFE0-38A5255D32C9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Predefined Objects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helpful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predefined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language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‘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‘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represents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current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page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‘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w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indow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’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represents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browser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viewport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Math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contains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helpful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for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advanced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calculations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etc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B971F118-9E3A-E04A-906B-C9172786BA1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Example: JavaScript Dates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Predefined object meant to manipulate dates/times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Multiple constructors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Date();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Date(ms);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Date(“Jan 20, 2012”);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 d = new Date(yr, mo, d, hr, min, sec, ms);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Get, set, locale, toString() methods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17102B3-4D6A-804B-8039-5A75931BA10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8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600201"/>
            <a:ext cx="8339231" cy="4343400"/>
          </a:xfrm>
        </p:spPr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All other objects derive themselves from the base Object()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Can be instantiated using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keyword</a:t>
            </a:r>
          </a:p>
          <a:p>
            <a:pPr lvl="1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o = new Object();</a:t>
            </a:r>
          </a:p>
          <a:p>
            <a:pPr lvl="1" rtl="0"/>
            <a:r>
              <a:rPr lang="en-US" b="1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Note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: Instantiation via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keyword is really cloning an existing object!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Can be declared using object literal notation</a:t>
            </a: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o = 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{}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 // literal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E70360B6-5C19-294B-8A33-ED3989028B5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Fundamentally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in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just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hashes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(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associative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arrays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Data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=&gt; </a:t>
            </a:r>
            <a:r>
              <a:rPr lang="pt-BR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pairs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nested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buNone/>
            </a:pP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myObj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{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val1: “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val2: </a:t>
            </a:r>
            <a:r>
              <a:rPr lang="nl-NL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true</a:t>
            </a: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nl-N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val3: 42,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val4: [“bar”, “baz”, “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bang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”]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2EAD25B-CBC4-FD4D-93D8-8DB8F9CBEFB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Client-side	Scripting	Language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Client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side – Processed by the browser</a:t>
            </a:r>
          </a:p>
          <a:p>
            <a:pPr lvl="1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Compare: “server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side”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Scripting language – </a:t>
            </a: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Interpreted at run-time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Controls the behavior of another application</a:t>
            </a:r>
          </a:p>
          <a:p>
            <a:pPr lvl="2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Like, say, a browser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A857BDF-3A4B-C14B-8EFB-087432E81AB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3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Can refer to keys using myObj.foo or myObj[“foo”]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Latter is required if there's a dash in the name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Can add keys to existing objects once declared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myObj[“val5”] = 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{}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myObj.val6 = null;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Only applies to this instance!</a:t>
            </a:r>
            <a:endParaRPr lang="tr-T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C0846AF-124B-2F42-91B2-AD6A01C502F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5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Objects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Objects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keys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are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either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tr-TR" b="0" i="1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simply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endParaRPr lang="tr-T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tr-T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have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special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their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value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which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is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evaluated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when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called</a:t>
            </a:r>
            <a:endParaRPr lang="tr-T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7A7B3D22-6630-7F42-A395-BA156D7E466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9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  <a:endParaRPr lang="tr-T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Functions in JavaScript are actually Function() objects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Includes object methods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Note: JavaScript is case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sensitive!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return statement required at end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 not have to be declared in the global scope; can be nested (advanced)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Declared a number of ways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8007138-2C47-3D46-AB42-B8F8246152F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9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statement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myFunction(arg1</a:t>
            </a:r>
            <a:r>
              <a:rPr lang="tr-T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arg2) { return arg1*arg2; }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Parsed when loaded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Creates a variable with the same name as the function name in the scope it was declared</a:t>
            </a:r>
          </a:p>
          <a:p>
            <a:pPr lvl="0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Dynamic Functions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Declared at runtime</a:t>
            </a:r>
          </a:p>
          <a:p>
            <a:pPr lvl="1" rtl="0"/>
            <a:r>
              <a:rPr lang="tr-T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Assigned to a variable</a:t>
            </a:r>
            <a:endParaRPr lang="tr-T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A84BE93-513B-3B4F-9EF7-1BEB86D9CC7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6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r-T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Dynamic Functions</a:t>
            </a:r>
            <a:endParaRPr lang="tr-T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constructor</a:t>
            </a:r>
            <a:endParaRPr lang="tr-T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(“arg1”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“arg2”, “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arg1*arg2;”);</a:t>
            </a:r>
          </a:p>
          <a:p>
            <a:pPr lvl="1" rtl="0"/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Not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recommended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...</a:t>
            </a:r>
          </a:p>
          <a:p>
            <a:pPr lvl="0" rtl="0"/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expression</a:t>
            </a:r>
            <a:endParaRPr lang="tr-T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(arg1, arg2) {</a:t>
            </a:r>
          </a:p>
          <a:p>
            <a:pPr marL="349250" lvl="1" indent="0" rtl="0"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 </a:t>
            </a:r>
            <a:r>
              <a:rPr lang="tr-T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349250" lvl="1" indent="0" rtl="0">
              <a:buNone/>
            </a:pPr>
            <a:r>
              <a:rPr lang="tr-T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tr-T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alert(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(2, 3));</a:t>
            </a:r>
            <a:endParaRPr lang="de-DE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5C8848D-942F-F14F-B44C-9A7868BF3189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7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Function Expressions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Expression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scope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indent="0">
              <a:buNone/>
            </a:pPr>
            <a:r>
              <a:rPr lang="de-D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alert(</a:t>
            </a:r>
            <a:r>
              <a:rPr lang="de-DE" i="1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(2,3)); // SWAP, 6</a:t>
            </a:r>
            <a:endParaRPr lang="de-DE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lvl="0" rtl="0"/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sz="1800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sz="1800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sz="1800" b="1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(arg1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arg2)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if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(arg1 &lt; arg2)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   alert("SWAP");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  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1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(arg2, arg1);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   }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else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{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     </a:t>
            </a:r>
            <a:r>
              <a:rPr lang="de-DE" b="0" i="0" u="none" strike="noStrike" baseline="-2500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   }</a:t>
            </a:r>
          </a:p>
          <a:p>
            <a:pPr marL="0" lvl="0" indent="0" rtl="0">
              <a:spcBef>
                <a:spcPts val="200"/>
              </a:spcBef>
              <a:buNone/>
            </a:pPr>
            <a:r>
              <a:rPr lang="de-DE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de-DE" b="0" i="0" u="none" strike="noStrike" baseline="-2500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marL="0" lvl="0" indent="0" rtl="0">
              <a:spcBef>
                <a:spcPts val="200"/>
              </a:spcBef>
              <a:buNone/>
            </a:pPr>
            <a:endParaRPr lang="de-DE" b="0" i="0" u="none" strike="noStrike" baseline="-25000" dirty="0">
              <a:solidFill>
                <a:srgbClr val="4F81BD"/>
              </a:solidFill>
              <a:latin typeface="Cambria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CD937760-6C71-4341-832A-328C515981E7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Anonymous Functions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expressions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don't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require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var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(arg1, arg2) {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arg1*arg2;</a:t>
            </a:r>
          </a:p>
          <a:p>
            <a:pPr marL="349250" lvl="1" indent="0" rtl="0">
              <a:buNone/>
            </a:pPr>
            <a:r>
              <a:rPr lang="de-DE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}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0" rtl="0"/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potential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BC8F7F62-BF7F-0D46-BC6C-439A760C90F2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21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Parameter Passing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Function params are passed </a:t>
            </a:r>
            <a:r>
              <a:rPr lang="de-DE" b="0" i="1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by value</a:t>
            </a:r>
          </a:p>
          <a:p>
            <a:pPr lvl="0" rtl="0"/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Remember</a:t>
            </a:r>
            <a:r>
              <a:rPr lang="de-DE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object references are also values!</a:t>
            </a:r>
          </a:p>
          <a:p>
            <a:pPr lvl="1" rtl="0"/>
            <a:r>
              <a:rPr lang="de-DE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This means the object referred to can be manipulated within a function</a:t>
            </a:r>
            <a:endParaRPr lang="de-DE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5609867-4674-6243-BB95-AE176E6C7CD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Recursion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JavaScript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supports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recursion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endParaRPr lang="de-DE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factorial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if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(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return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}</a:t>
            </a:r>
            <a:r>
              <a:rPr lang="de-DE" sz="1800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else</a:t>
            </a: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return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*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factorial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(n-1);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D9B9552-8BF6-0745-9BD1-FBD5295E502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31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de-DE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Creating Objects - Properties</a:t>
            </a:r>
            <a:endParaRPr lang="de-DE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Any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named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as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constructor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when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combined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new</a:t>
            </a:r>
            <a:r>
              <a:rPr lang="de-DE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de-DE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keyword</a:t>
            </a:r>
            <a:endParaRPr lang="de-DE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2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foo = new Student(“Jane”, “Smith”, “6609999999”);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de-DE" sz="1800" b="0" i="0" u="none" strike="noStrike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Student(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this.rin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de-DE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de-DE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C6152593-32EA-924A-9657-DCB9EE53C286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Interpreted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Language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Lexed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and parsed by the browser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Translated into intermediate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bytecode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(aka </a:t>
            </a:r>
            <a:r>
              <a:rPr lang="en-US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pcode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Executed by the browser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Advantage: No need to precompile, portability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Disadvantage: Overhead of preprocessing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D683F77-8FF0-EB4C-8A7F-BF063FD950C6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1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keyword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special variable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always refers to the current object instance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Sometimes this is referred to as the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activation</a:t>
            </a:r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3231DA8-BFBA-0949-9273-A49D916F9F9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4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Creating Objects - Methods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rtl="0">
              <a:buNone/>
            </a:pPr>
            <a:endParaRPr lang="en-US" b="0" i="0" u="none" strike="noStrike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var</a:t>
            </a:r>
            <a:r>
              <a:rPr lang="en-US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foo = new Student(“Jane”, “Smith”, “6609999999”);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alert(</a:t>
            </a:r>
            <a:r>
              <a:rPr lang="en-US" sz="1800" b="0" i="0" u="none" strike="noStrike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foo.toString</a:t>
            </a:r>
            <a:r>
              <a:rPr lang="en-US" sz="1800" b="0" i="0" u="none" strike="noStrike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())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1800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 Student(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,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lname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rin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this.toString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= function() 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		return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this.firstName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+ “ “ + </a:t>
            </a:r>
            <a:r>
              <a:rPr lang="en-US" sz="18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this.lastName</a:t>
            </a: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	};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marL="0" lvl="0" indent="0" rtl="0">
              <a:buNone/>
            </a:pPr>
            <a:endParaRPr lang="en-US" sz="1800" b="0" i="0" u="none" strike="noStrike" dirty="0">
              <a:solidFill>
                <a:srgbClr val="4F81BD"/>
              </a:solidFill>
              <a:latin typeface="Times New Roman"/>
              <a:ea typeface="ＭＳ ゴシック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74F3A09-16FC-2B48-9AD9-085E6F9D52F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2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Concatenation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var a = 1 + 1; // 2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var a = “1” + “1”; // 11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var a = “a1” + 1; // a11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252C997-C120-AC43-BA5E-3C9A09BB066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7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What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we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do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with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345A8A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?</a:t>
            </a:r>
            <a:endParaRPr lang="pt-BR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Can be executed server-side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V8 JavaScript engine + node.js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Usually executed client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side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Retrieve information about the document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Manipulate the document once this information is retrieved</a:t>
            </a:r>
            <a:endParaRPr lang="pt-B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F1FD7950-7CB9-5540-BEE5-1E70729369C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1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2445487"/>
            <a:ext cx="8042276" cy="1336956"/>
          </a:xfrm>
        </p:spPr>
        <p:txBody>
          <a:bodyPr/>
          <a:lstStyle/>
          <a:p>
            <a:pPr rtl="0"/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Object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Model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 (DOM)</a:t>
            </a:r>
            <a:endParaRPr lang="pt-BR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9FAA396-49F0-4244-A576-9784812BCE47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1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Document Object Model (DOM)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Standard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referring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XML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HTML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notion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XML/HTML as a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nodes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Sound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familiar?</a:t>
            </a:r>
          </a:p>
          <a:p>
            <a:pPr lvl="1"/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Try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document.getRootNode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()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Languages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like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JavaScript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implement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DOM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root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its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children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Once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accessed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possible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structure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5970CF89-7230-5749-AFF8-9570A884873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24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&lt;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aside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&gt; </a:t>
            </a:r>
            <a:r>
              <a:rPr lang="pt-BR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  <a:hlinkClick r:id="rId2"/>
              </a:rPr>
              <a:t>DOM </a:t>
            </a:r>
            <a:r>
              <a:rPr lang="pt-BR" b="0" i="0" u="none" strike="noStrike" baseline="0" dirty="0" err="1">
                <a:solidFill>
                  <a:srgbClr val="345A8A"/>
                </a:solidFill>
                <a:latin typeface="Cambria"/>
                <a:ea typeface="ＭＳ ゴシック"/>
              </a:rPr>
              <a:t>Support</a:t>
            </a:r>
            <a:endParaRPr lang="pt-BR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It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was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p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roprietary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first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it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became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W3C standard.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505B2C8-FB08-6B4B-A532-B3AD7F54F95B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66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Document Object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HTML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Always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root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offsetWidth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/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offsetHeight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dimensions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getElementById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id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return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matching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given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id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createElement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tagName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create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instance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which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later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added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3D212F1F-0004-FB4A-8DCF-6DE10E2288E4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3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window Object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Refers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browser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screen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provides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information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about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user's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display</a:t>
            </a: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resizeTo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x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resizes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window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17E18D74-3786-774A-AEEC-B31CE84891F0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1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DOM Element Objects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Actual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HTML/XML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childNodes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array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element's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children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including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text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nodes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(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try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: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document.childNodes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)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innerHTML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inner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content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read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/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write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Methods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appendChild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</a:t>
            </a:r>
            <a:r>
              <a:rPr lang="pt-BR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node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) –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Inserts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 node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current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node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ABC011F6-D8CE-AC4C-AB0D-8DDB6E34E36A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2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Weak/Loose Typing</a:t>
            </a:r>
            <a:endParaRPr lang="en-US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Variable types not explicitly defined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Type coercion performed depending on context automatically (may usually be done manually)</a:t>
            </a:r>
          </a:p>
          <a:p>
            <a:pPr lvl="1"/>
            <a:r>
              <a:rPr lang="en-US" dirty="0">
                <a:solidFill>
                  <a:srgbClr val="4F81BD"/>
                </a:solidFill>
                <a:latin typeface="Cambria"/>
                <a:ea typeface="ＭＳ ゴシック"/>
              </a:rPr>
              <a:t>Based on where it is being used, the type will be forced by the interpreter</a:t>
            </a:r>
            <a:endParaRPr lang="en-US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Ex: PHP, JavaScript</a:t>
            </a:r>
            <a:endParaRPr lang="en-US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C36B785-1960-D547-89C0-7B6E92F1DE05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89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DOM Text Nodes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Text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content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treated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a node in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tree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var </a:t>
            </a:r>
            <a:r>
              <a:rPr lang="pt-BR" b="1" dirty="0" err="1">
                <a:solidFill>
                  <a:srgbClr val="4F81BD"/>
                </a:solidFill>
                <a:latin typeface="Cambria"/>
                <a:ea typeface="ＭＳ ゴシック"/>
              </a:rPr>
              <a:t>textnode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document.createTextNode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(“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Thilanka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added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dirty="0" err="1">
                <a:solidFill>
                  <a:srgbClr val="4F81BD"/>
                </a:solidFill>
                <a:latin typeface="Cambria"/>
                <a:ea typeface="ＭＳ ゴシック"/>
              </a:rPr>
              <a:t>this</a:t>
            </a:r>
            <a:r>
              <a:rPr lang="pt-BR" dirty="0">
                <a:solidFill>
                  <a:srgbClr val="4F81BD"/>
                </a:solidFill>
                <a:latin typeface="Cambria"/>
                <a:ea typeface="ＭＳ ゴシック"/>
              </a:rPr>
              <a:t>");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Typically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seen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a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child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another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/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var </a:t>
            </a:r>
            <a:r>
              <a:rPr lang="pt-BR" b="1" dirty="0" err="1">
                <a:solidFill>
                  <a:srgbClr val="4F81BD"/>
                </a:solidFill>
                <a:latin typeface="Times New Roman"/>
                <a:ea typeface="ＭＳ ゴシック"/>
              </a:rPr>
              <a:t>heading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 = </a:t>
            </a:r>
            <a:r>
              <a:rPr lang="pt-BR" dirty="0" err="1">
                <a:solidFill>
                  <a:srgbClr val="4F81BD"/>
                </a:solidFill>
                <a:latin typeface="Times New Roman"/>
                <a:ea typeface="ＭＳ ゴシック"/>
              </a:rPr>
              <a:t>document.createElement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("h1");</a:t>
            </a:r>
          </a:p>
          <a:p>
            <a:pPr lvl="1"/>
            <a:r>
              <a:rPr lang="pt-BR" b="1" dirty="0" err="1">
                <a:solidFill>
                  <a:srgbClr val="4F81BD"/>
                </a:solidFill>
                <a:latin typeface="Times New Roman"/>
                <a:ea typeface="ＭＳ ゴシック"/>
              </a:rPr>
              <a:t>heading</a:t>
            </a:r>
            <a:r>
              <a:rPr lang="pt-BR" dirty="0" err="1">
                <a:solidFill>
                  <a:srgbClr val="4F81BD"/>
                </a:solidFill>
                <a:latin typeface="Times New Roman"/>
                <a:ea typeface="ＭＳ ゴシック"/>
              </a:rPr>
              <a:t>.appendChild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(</a:t>
            </a:r>
            <a:r>
              <a:rPr lang="pt-BR" b="1" dirty="0" err="1">
                <a:solidFill>
                  <a:srgbClr val="4F81BD"/>
                </a:solidFill>
                <a:latin typeface="Times New Roman"/>
                <a:ea typeface="ＭＳ ゴシック"/>
              </a:rPr>
              <a:t>textnode</a:t>
            </a:r>
            <a:r>
              <a:rPr lang="pt-BR" dirty="0">
                <a:solidFill>
                  <a:srgbClr val="4F81BD"/>
                </a:solidFill>
                <a:latin typeface="Times New Roman"/>
                <a:ea typeface="ＭＳ ゴシック"/>
              </a:rPr>
              <a:t>);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98F0623C-7832-4143-B79B-5117C0409672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08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CSS Properties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All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CSS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manipulated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through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DOM</a:t>
            </a: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Use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style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property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CSS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properties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are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camelCase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document.body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</a:rPr>
              <a:t>.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style.fontFamily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“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Verdana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”;</a:t>
            </a:r>
            <a:endParaRPr lang="pt-BR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91679BB-5EDC-4946-A254-7D96F549A0E7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7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DOM Events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JavaScript can be triggered in response to events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Done by implementing event listeners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called when events fire</a:t>
            </a:r>
          </a:p>
          <a:p>
            <a:pPr lvl="0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triggers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User</a:t>
            </a:r>
            <a:r>
              <a:rPr lang="pt-BR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driven (mouse/keyboard events)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Document/Window (load, resize, scroll...)</a:t>
            </a:r>
          </a:p>
          <a:p>
            <a:pPr lvl="1" rtl="0"/>
            <a:r>
              <a:rPr lang="pt-BR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Form submissions</a:t>
            </a:r>
            <a:endParaRPr lang="pt-BR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4E22522-9D73-A741-8188-FF3E4EB5088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88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t-BR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Handling</a:t>
            </a:r>
            <a:endParaRPr lang="pt-BR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Find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object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Register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handler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element.onclick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</a:t>
            </a:r>
          </a:p>
          <a:p>
            <a:pPr lvl="1" rtl="0"/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Many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other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triggers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exist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...</a:t>
            </a:r>
          </a:p>
          <a:p>
            <a:pPr lvl="0" rtl="0"/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Write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handler</a:t>
            </a:r>
            <a:endParaRPr lang="pt-BR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349250" lvl="1" indent="0" rtl="0">
              <a:buNone/>
            </a:pP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function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foo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(e) {</a:t>
            </a:r>
          </a:p>
          <a:p>
            <a:pPr marL="349250" lvl="1" indent="0" rtl="0">
              <a:buNone/>
            </a:pP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if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(!e) var e =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window.event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; // </a:t>
            </a:r>
            <a:r>
              <a:rPr lang="pt-BR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Required</a:t>
            </a:r>
            <a:r>
              <a:rPr lang="pt-BR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for IE</a:t>
            </a:r>
          </a:p>
          <a:p>
            <a:pPr marL="349250" lvl="1" indent="0" rtl="0">
              <a:buNone/>
            </a:pPr>
            <a:r>
              <a:rPr lang="pl-PL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   /* Do </a:t>
            </a:r>
            <a:r>
              <a:rPr lang="pl-PL" b="0" i="0" u="none" strike="noStrike" baseline="-25000" dirty="0" err="1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stuff</a:t>
            </a:r>
            <a:r>
              <a:rPr lang="pl-PL" b="0" i="0" u="none" strike="noStrike" baseline="-2500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 */</a:t>
            </a:r>
          </a:p>
          <a:p>
            <a:pPr marL="349250" lvl="1" indent="0" rtl="0">
              <a:buNone/>
            </a:pPr>
            <a:r>
              <a:rPr lang="pl-PL" b="0" i="0" u="none" strike="noStrike" baseline="0" dirty="0">
                <a:solidFill>
                  <a:srgbClr val="4F81BD"/>
                </a:solidFill>
                <a:latin typeface="Times New Roman"/>
                <a:ea typeface="ＭＳ ゴシック"/>
                <a:cs typeface="Times New Roman"/>
              </a:rPr>
              <a:t>}</a:t>
            </a:r>
          </a:p>
          <a:p>
            <a:pPr lvl="1" rtl="0"/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Could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be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anonymous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function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!</a:t>
            </a:r>
            <a:endParaRPr lang="pl-PL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2F39AB4-6E7F-B948-91AD-662353CAA2A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2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&lt;aside&gt; Inline Event Handling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Some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may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have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seen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something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like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</a:p>
          <a:p>
            <a:pPr marL="0" lvl="0" indent="0" rtl="0">
              <a:buNone/>
            </a:pP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&lt;body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onload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=”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()”&gt;</a:t>
            </a:r>
          </a:p>
          <a:p>
            <a:pPr lvl="0" rtl="0"/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Run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into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same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maintenance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issues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as with </a:t>
            </a:r>
            <a:r>
              <a:rPr lang="pl-PL" b="0" i="0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CSS!</a:t>
            </a:r>
          </a:p>
          <a:p>
            <a:pPr lvl="0" rtl="0"/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handling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within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the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script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itself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is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always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preferred</a:t>
            </a:r>
            <a:endParaRPr lang="pl-PL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marL="0" lvl="0" indent="0">
              <a:buNone/>
            </a:pPr>
            <a:r>
              <a:rPr lang="pl-PL" b="0" i="0" u="none" strike="noStrike" baseline="0" dirty="0" err="1">
                <a:solidFill>
                  <a:srgbClr val="4F81BD"/>
                </a:solidFill>
                <a:latin typeface="Times New Roman"/>
                <a:ea typeface="ＭＳ ゴシック"/>
              </a:rPr>
              <a:t>Ie</a:t>
            </a: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: </a:t>
            </a:r>
          </a:p>
          <a:p>
            <a:pPr marL="0" lvl="0" indent="0">
              <a:buNone/>
            </a:pP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	</a:t>
            </a:r>
            <a:r>
              <a:rPr lang="pl-PL" dirty="0" err="1">
                <a:solidFill>
                  <a:srgbClr val="4F81BD"/>
                </a:solidFill>
                <a:latin typeface="Times New Roman"/>
                <a:ea typeface="ＭＳ ゴシック"/>
              </a:rPr>
              <a:t>inner.onclick</a:t>
            </a: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 = </a:t>
            </a:r>
            <a:r>
              <a:rPr lang="pl-PL" dirty="0" err="1">
                <a:solidFill>
                  <a:srgbClr val="4F81BD"/>
                </a:solidFill>
                <a:latin typeface="Times New Roman"/>
                <a:ea typeface="ＭＳ ゴシック"/>
              </a:rPr>
              <a:t>foo</a:t>
            </a:r>
            <a:r>
              <a:rPr lang="pl-PL" dirty="0">
                <a:solidFill>
                  <a:srgbClr val="4F81BD"/>
                </a:solidFill>
                <a:latin typeface="Times New Roman"/>
                <a:ea typeface="ＭＳ ゴシック"/>
              </a:rPr>
              <a:t>;</a:t>
            </a:r>
            <a:endParaRPr lang="pl-PL" b="0" i="0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6BF40D6D-F2F5-2445-B350-0C3B6954528E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57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Objects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Whenever an event fires, information about the triggering event is passed to the event handler via an Event object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Properties of this object can be checked for more information if needed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type – Type of triggering event (mouseover, click, etc)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timeStamp – When the event occurred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Not all are compatible cross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browser!</a:t>
            </a:r>
            <a:endParaRPr lang="pl-PL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091F318D-1378-9A43-A321-09877BAD6E0D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70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Event Propagation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If an element and its child share an event handler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,</a:t>
            </a:r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 which fires first?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Used to depend heavily on the browser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...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Netscape: “The parent!” (Event Capturing)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Microsoft: “No, the child!” (Event Bubbling)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W3C: “...Fine. You're both right!”</a:t>
            </a:r>
            <a:endParaRPr lang="pl-PL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2B47292-8CB3-5C48-980E-0E21CF58FF82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2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W3C Event Propagation</a:t>
            </a:r>
            <a:endParaRPr lang="pl-PL" b="0" i="0" u="none" strike="noStrike" baseline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Capturing Phase happens first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Resolve in parent</a:t>
            </a:r>
            <a:r>
              <a:rPr lang="pl-PL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&gt;child order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Events are captured as they descend the DOM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capturing ends when the target node is reached</a:t>
            </a:r>
          </a:p>
          <a:p>
            <a:pPr lvl="0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 Bubbling Phase happens next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Resolve in child-&gt;parent order</a:t>
            </a:r>
          </a:p>
          <a:p>
            <a:pPr lvl="1" rtl="0"/>
            <a:r>
              <a:rPr lang="pl-PL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Events bubble up through the DOM</a:t>
            </a:r>
            <a:endParaRPr lang="pl-PL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D6C0CC8-0ADF-4645-BD26-20E84803209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88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pl-PL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W3C Event Propagation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The developer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can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choose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whether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their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fires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during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capturing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or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bubbling</a:t>
            </a:r>
            <a:endParaRPr lang="pl-PL" b="0" i="0" u="none" strike="noStrike" baseline="0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By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default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,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element.onclick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=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foo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;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syntax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0" u="none" strike="noStrike" baseline="0" dirty="0" err="1">
                <a:solidFill>
                  <a:srgbClr val="4F81BD"/>
                </a:solidFill>
                <a:latin typeface="Cambria"/>
                <a:ea typeface="ＭＳ ゴシック"/>
              </a:rPr>
              <a:t>uses</a:t>
            </a:r>
            <a:r>
              <a:rPr lang="pl-PL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1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event</a:t>
            </a:r>
            <a:r>
              <a:rPr lang="pl-PL" b="0" i="1" u="none" strike="noStrike" dirty="0">
                <a:solidFill>
                  <a:srgbClr val="4F81BD"/>
                </a:solidFill>
                <a:latin typeface="Cambria"/>
                <a:ea typeface="ＭＳ ゴシック"/>
              </a:rPr>
              <a:t> </a:t>
            </a:r>
            <a:r>
              <a:rPr lang="pl-PL" b="0" i="1" u="none" strike="noStrike" dirty="0" err="1">
                <a:solidFill>
                  <a:srgbClr val="4F81BD"/>
                </a:solidFill>
                <a:latin typeface="Cambria"/>
                <a:ea typeface="ＭＳ ゴシック"/>
              </a:rPr>
              <a:t>bubbling</a:t>
            </a:r>
            <a:endParaRPr lang="pl-PL" b="0" i="1" u="none" strike="noStrike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endParaRPr lang="pl-PL" i="1" dirty="0">
              <a:solidFill>
                <a:srgbClr val="4F81BD"/>
              </a:solidFill>
              <a:latin typeface="Cambria"/>
              <a:ea typeface="ＭＳ ゴシック"/>
            </a:endParaRPr>
          </a:p>
          <a:p>
            <a:pPr lvl="0" rtl="0"/>
            <a:r>
              <a:rPr lang="pl-PL" b="0" u="none" strike="noStrike" dirty="0">
                <a:solidFill>
                  <a:srgbClr val="4F81BD"/>
                </a:solidFill>
                <a:latin typeface="Cambria"/>
                <a:ea typeface="ＭＳ ゴシック"/>
                <a:hlinkClick r:id="rId3" invalidUrl="file://localhost\Lecture 7.html" action="ppaction://hlinkfile"/>
              </a:rPr>
              <a:t>Example</a:t>
            </a:r>
            <a:endParaRPr lang="pl-PL" b="0" u="none" strike="noStrike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83B7E6EE-AD0D-E545-AF83-5533E8FC137C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6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&lt;code&gt;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Lecture 7 example and add functionality so that when clicking on an item in the list, the clicked item will turn blue.</a:t>
            </a:r>
          </a:p>
          <a:p>
            <a:r>
              <a:rPr lang="en-US" dirty="0"/>
              <a:t>Clicking it again should turn it back to black.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Strong Typing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Variable types explicitly defined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Language constructs must behave according to the rules of each type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Type coercion (making one type behave as another) must be done manually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Ex: Java, C++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4D86A37A-73A4-CA4F-8837-6CCDC242F04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84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&lt;/class&gt;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64D6-5B09-134A-A231-23EA8A9B45C8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E68C1-02D6-9540-8200-18860B7DC28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Prototype-based</a:t>
            </a:r>
            <a:r>
              <a:rPr lang="en-US" b="0" i="0" u="none" strike="noStrike" dirty="0">
                <a:solidFill>
                  <a:srgbClr val="345A8A"/>
                </a:solidFill>
                <a:latin typeface="Cambria"/>
                <a:ea typeface="ＭＳ ゴシック"/>
              </a:rPr>
              <a:t> </a:t>
            </a:r>
            <a:r>
              <a:rPr lang="en-US" b="0" i="0" u="none" strike="noStrike" baseline="0" dirty="0">
                <a:solidFill>
                  <a:srgbClr val="345A8A"/>
                </a:solidFill>
                <a:latin typeface="Cambria"/>
                <a:ea typeface="ＭＳ ゴシック"/>
              </a:rPr>
              <a:t>Language</a:t>
            </a:r>
            <a:endParaRPr lang="en-US" b="0" i="0" u="none" strike="noStrike" baseline="0" dirty="0">
              <a:solidFill>
                <a:srgbClr val="345A8A"/>
              </a:solidFill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Object-oriented – in fact, every non-primitive is an object</a:t>
            </a:r>
          </a:p>
          <a:p>
            <a:pPr lvl="0" rtl="0"/>
            <a:r>
              <a:rPr lang="en-US" b="0" i="0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Behavior is reused by cloning pre-existing objects, or </a:t>
            </a:r>
            <a:r>
              <a:rPr lang="en-US" b="0" i="1" u="none" strike="noStrike" baseline="0" dirty="0">
                <a:solidFill>
                  <a:srgbClr val="4F81BD"/>
                </a:solidFill>
                <a:latin typeface="Cambria"/>
                <a:ea typeface="ＭＳ ゴシック"/>
              </a:rPr>
              <a:t>prototypes</a:t>
            </a:r>
            <a:endParaRPr lang="en-US" b="0" i="1" u="none" strike="noStrike" baseline="0" dirty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FAC43CC-C608-2640-8801-B82DD4FAD008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JavaScript is useful</a:t>
            </a:r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Dynamically change the page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Enhance forms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Improved ways of displaying content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Special effects (in moderation!)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Asynchronous JavaScript and XML (AJAX) – Pattern used to make additional requests without leaving the page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25A58F03-2CBE-F243-8802-1AC224EF46FF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...</a:t>
            </a:r>
            <a:r>
              <a:rPr lang="en-US" b="0" i="0" u="none" strike="noStrike" baseline="0">
                <a:solidFill>
                  <a:srgbClr val="345A8A"/>
                </a:solidFill>
                <a:latin typeface="Cambria"/>
                <a:ea typeface="ＭＳ ゴシック"/>
              </a:rPr>
              <a:t>But we can't rely on it</a:t>
            </a:r>
            <a:r>
              <a:rPr lang="en-US" b="0" i="0" u="none" strike="noStrike" baseline="0">
                <a:solidFill>
                  <a:srgbClr val="345A8A"/>
                </a:solidFill>
                <a:latin typeface="Times New Roman"/>
                <a:ea typeface="ＭＳ ゴシック"/>
              </a:rPr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Not all browsers implement the same functionality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Surprise!</a:t>
            </a:r>
          </a:p>
          <a:p>
            <a:pPr lvl="0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Users can disable JavaScript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Security concerns</a:t>
            </a:r>
          </a:p>
          <a:p>
            <a:pPr lvl="1" rtl="0"/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Poorly</a:t>
            </a:r>
            <a:r>
              <a:rPr lang="en-US" b="0" i="0" u="none" strike="noStrike" baseline="0">
                <a:solidFill>
                  <a:srgbClr val="4F81BD"/>
                </a:solidFill>
                <a:latin typeface="Times New Roman"/>
                <a:ea typeface="ＭＳ ゴシック"/>
              </a:rPr>
              <a:t>-</a:t>
            </a:r>
            <a:r>
              <a:rPr lang="en-US" b="0" i="0" u="none" strike="noStrike" baseline="0">
                <a:solidFill>
                  <a:srgbClr val="4F81BD"/>
                </a:solidFill>
                <a:latin typeface="Cambria"/>
                <a:ea typeface="ＭＳ ゴシック"/>
              </a:rPr>
              <a:t>designed experiences</a:t>
            </a:r>
            <a:endParaRPr lang="en-US" b="0" i="0" u="none" strike="noStrike" baseline="0">
              <a:solidFill>
                <a:srgbClr val="4F81BD"/>
              </a:solidFill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9835" y="6275668"/>
            <a:ext cx="2133600" cy="365125"/>
          </a:xfrm>
        </p:spPr>
        <p:txBody>
          <a:bodyPr/>
          <a:lstStyle/>
          <a:p>
            <a:fld id="{D81FEBC9-19FE-C14B-86B4-857C3E136D43}" type="datetime1">
              <a:rPr lang="en-US" smtClean="0"/>
              <a:t>10/5/18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58" y="6275668"/>
            <a:ext cx="4840941" cy="365125"/>
          </a:xfrm>
        </p:spPr>
        <p:txBody>
          <a:bodyPr/>
          <a:lstStyle/>
          <a:p>
            <a:r>
              <a:rPr lang="en-US"/>
              <a:t>Web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7906" y="6275668"/>
            <a:ext cx="990600" cy="365125"/>
          </a:xfrm>
        </p:spPr>
        <p:txBody>
          <a:bodyPr/>
          <a:lstStyle/>
          <a:p>
            <a:fld id="{39A0FCD9-3080-924A-B67D-87FE884A93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0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3273</TotalTime>
  <Words>2706</Words>
  <Application>Microsoft Macintosh PowerPoint</Application>
  <PresentationFormat>On-screen Show (4:3)</PresentationFormat>
  <Paragraphs>597</Paragraphs>
  <Slides>60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ＭＳ ゴシック</vt:lpstr>
      <vt:lpstr>Calibri</vt:lpstr>
      <vt:lpstr>Cambria</vt:lpstr>
      <vt:lpstr>News Gothic MT</vt:lpstr>
      <vt:lpstr>Times New Roman</vt:lpstr>
      <vt:lpstr>Wingdings 2</vt:lpstr>
      <vt:lpstr>Breeze</vt:lpstr>
      <vt:lpstr>JavaScript and the Document Object Model (DOM)</vt:lpstr>
      <vt:lpstr>JavaScript is...</vt:lpstr>
      <vt:lpstr>Client-side Scripting Language</vt:lpstr>
      <vt:lpstr>Interpreted Language</vt:lpstr>
      <vt:lpstr>Weak/Loose Typing</vt:lpstr>
      <vt:lpstr>Strong Typing</vt:lpstr>
      <vt:lpstr>Prototype-based Language</vt:lpstr>
      <vt:lpstr>JavaScript is useful...</vt:lpstr>
      <vt:lpstr>...But we can't rely on it.</vt:lpstr>
      <vt:lpstr>When not to use JavaScript</vt:lpstr>
      <vt:lpstr>Progressive Enhancement</vt:lpstr>
      <vt:lpstr>Using JavaScript</vt:lpstr>
      <vt:lpstr>Adding  JavaScript: &lt;script&gt;</vt:lpstr>
      <vt:lpstr>Writing JavaScript</vt:lpstr>
      <vt:lpstr>Language Elements</vt:lpstr>
      <vt:lpstr>JavaScript Comments</vt:lpstr>
      <vt:lpstr>JavaScript Variables</vt:lpstr>
      <vt:lpstr>JavaScript Variable Scope</vt:lpstr>
      <vt:lpstr>&lt;aside&gt; Global Scope</vt:lpstr>
      <vt:lpstr>JavaScript Values</vt:lpstr>
      <vt:lpstr>JavaScript Values</vt:lpstr>
      <vt:lpstr>JavaScript Values</vt:lpstr>
      <vt:lpstr>&lt;aside&gt; Type Coercion</vt:lpstr>
      <vt:lpstr>JavaScript Control Structures</vt:lpstr>
      <vt:lpstr>JavaScript Arrays</vt:lpstr>
      <vt:lpstr>Predefined Objects</vt:lpstr>
      <vt:lpstr>Example: JavaScript Dates</vt:lpstr>
      <vt:lpstr>JavaScript Objects</vt:lpstr>
      <vt:lpstr>JavaScript Objects</vt:lpstr>
      <vt:lpstr>JavaScript Objects</vt:lpstr>
      <vt:lpstr>JavaScript Objects</vt:lpstr>
      <vt:lpstr>JavaScript Functions</vt:lpstr>
      <vt:lpstr>JavaScript Functions</vt:lpstr>
      <vt:lpstr>Dynamic Functions</vt:lpstr>
      <vt:lpstr>Function Expressions</vt:lpstr>
      <vt:lpstr>Anonymous Functions</vt:lpstr>
      <vt:lpstr>Parameter Passing</vt:lpstr>
      <vt:lpstr>Recursion</vt:lpstr>
      <vt:lpstr>Creating Objects - Properties</vt:lpstr>
      <vt:lpstr>this keyword</vt:lpstr>
      <vt:lpstr>Creating Objects - Methods</vt:lpstr>
      <vt:lpstr>&lt;aside&gt; Concatenation</vt:lpstr>
      <vt:lpstr>What can we do with JavaScript?</vt:lpstr>
      <vt:lpstr>Document Object Model (DOM)</vt:lpstr>
      <vt:lpstr>Document Object Model (DOM)</vt:lpstr>
      <vt:lpstr>&lt;aside&gt; DOM Support</vt:lpstr>
      <vt:lpstr>Document Object</vt:lpstr>
      <vt:lpstr>window Object</vt:lpstr>
      <vt:lpstr>DOM Element Objects</vt:lpstr>
      <vt:lpstr>DOM Text Nodes</vt:lpstr>
      <vt:lpstr>CSS Properties</vt:lpstr>
      <vt:lpstr>DOM Events</vt:lpstr>
      <vt:lpstr>Event Handling</vt:lpstr>
      <vt:lpstr>&lt;aside&gt; Inline Event Handling</vt:lpstr>
      <vt:lpstr>Event Objects</vt:lpstr>
      <vt:lpstr>Event Propagation</vt:lpstr>
      <vt:lpstr>W3C Event Propagation</vt:lpstr>
      <vt:lpstr>W3C Event Propagation</vt:lpstr>
      <vt:lpstr>&lt;code&gt;</vt:lpstr>
      <vt:lpstr>&lt;/class&gt;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and the Document Object Model (DOM)</dc:title>
  <dc:creator>Richard Plotka</dc:creator>
  <cp:lastModifiedBy>Munasinghe, Thilanka</cp:lastModifiedBy>
  <cp:revision>92</cp:revision>
  <dcterms:created xsi:type="dcterms:W3CDTF">2013-09-22T04:45:37Z</dcterms:created>
  <dcterms:modified xsi:type="dcterms:W3CDTF">2018-10-05T12:46:31Z</dcterms:modified>
</cp:coreProperties>
</file>