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41"/>
  </p:notesMasterIdLst>
  <p:sldIdLst>
    <p:sldId id="256" r:id="rId2"/>
    <p:sldId id="306" r:id="rId3"/>
    <p:sldId id="296" r:id="rId4"/>
    <p:sldId id="270" r:id="rId5"/>
    <p:sldId id="292" r:id="rId6"/>
    <p:sldId id="293" r:id="rId7"/>
    <p:sldId id="272" r:id="rId8"/>
    <p:sldId id="294" r:id="rId9"/>
    <p:sldId id="295" r:id="rId10"/>
    <p:sldId id="297" r:id="rId11"/>
    <p:sldId id="271" r:id="rId12"/>
    <p:sldId id="298" r:id="rId13"/>
    <p:sldId id="301" r:id="rId14"/>
    <p:sldId id="273" r:id="rId15"/>
    <p:sldId id="275" r:id="rId16"/>
    <p:sldId id="302" r:id="rId17"/>
    <p:sldId id="303" r:id="rId18"/>
    <p:sldId id="304" r:id="rId19"/>
    <p:sldId id="305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88" r:id="rId31"/>
    <p:sldId id="291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639"/>
  </p:normalViewPr>
  <p:slideViewPr>
    <p:cSldViewPr snapToGrid="0" snapToObjects="1">
      <p:cViewPr varScale="1">
        <p:scale>
          <a:sx n="90" d="100"/>
          <a:sy n="90" d="100"/>
        </p:scale>
        <p:origin x="2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 stands for Asynchronous JavaScript And XML.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 is not a programming language.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 is a technique for accessing web servers from a web page.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AE5C11-AE20-7D41-A741-E05069B91801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C20D37-64B0-3C48-AE7D-59E33C2B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</a:rPr>
              <a:t>Course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</a:rPr>
              <a:t>Lecture Date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  <p:sldLayoutId id="2147483685" r:id="rId7"/>
  </p:sldLayoutIdLst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sonlin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M/window.postMessag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ajax/" TargetMode="External"/><Relationship Id="rId2" Type="http://schemas.openxmlformats.org/officeDocument/2006/relationships/hyperlink" Target="http://net.tutsplus.com/tutorials/javascript-ajax/5-ways-to-make-ajax-calls-with-jque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ptivepath.com/ideas/ajax-" TargetMode="External"/><Relationship Id="rId2" Type="http://schemas.openxmlformats.org/officeDocument/2006/relationships/hyperlink" Target="http://www.adaptivepath.com/ideas/ajax-new-approach-web-application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jQuery.ajax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2513074"/>
            <a:ext cx="8042400" cy="1336460"/>
          </a:xfrm>
        </p:spPr>
        <p:txBody>
          <a:bodyPr/>
          <a:lstStyle/>
          <a:p>
            <a:r>
              <a:rPr lang="en-US" dirty="0"/>
              <a:t>Asynchronous JavaScript and XML (AJAX) &amp; JSON</a:t>
            </a:r>
          </a:p>
        </p:txBody>
      </p:sp>
    </p:spTree>
    <p:extLst>
      <p:ext uri="{BB962C8B-B14F-4D97-AF65-F5344CB8AC3E}">
        <p14:creationId xmlns:p14="http://schemas.microsoft.com/office/powerpoint/2010/main" val="289312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as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assign JSON to a variable in JavaScript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name = {"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first":"Peter","last":"Jackson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dirty="0"/>
              <a:t>and access its values using dot notation</a:t>
            </a:r>
            <a:br>
              <a:rPr lang="en-US" dirty="0"/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alert("Name is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name.first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" "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name.last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07183"/>
            <a:ext cx="33813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64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Objects are encased in { }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Contain comma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1" u="none" strike="noStrike" baseline="0" dirty="0">
                <a:latin typeface="Calibri"/>
                <a:ea typeface="ＭＳ ゴシック"/>
              </a:rPr>
              <a:t>delimited string: value pairs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Possible values: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Array (comma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>
                <a:latin typeface="Calibri"/>
                <a:ea typeface="ＭＳ ゴシック"/>
              </a:rPr>
              <a:t>delimited values, wrapped in [ ])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Object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String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Number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Boolean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null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0869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Lint:</a:t>
            </a:r>
            <a:br>
              <a:rPr lang="en-US" dirty="0"/>
            </a:br>
            <a:r>
              <a:rPr lang="en-US" dirty="0">
                <a:hlinkClick r:id="rId2"/>
              </a:rPr>
              <a:t>http://www.jsonlint.com/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12" y="2556725"/>
            <a:ext cx="5593576" cy="362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9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with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008"/>
            <a:ext cx="8428135" cy="4343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"books" :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{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"author" : "Ben Rice",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"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},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"author" : "Stewart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O'Nan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"Last Night at the Lobster"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7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JSON: Advantages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Easy to work with in JavaScript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Human-readable and machine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1" u="none" strike="noStrike" baseline="0" dirty="0">
                <a:latin typeface="Calibri"/>
                <a:ea typeface="ＭＳ ゴシック"/>
              </a:rPr>
              <a:t>readable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Often lighter than XML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Potentially less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>
                <a:latin typeface="Calibri"/>
                <a:ea typeface="ＭＳ ゴシック"/>
              </a:rPr>
              <a:t>descriptive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Typically used when XML Namespaces and Schema are not needed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877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&lt;aside&gt; XML Schema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Alternative to DTDs for XML, written in XML themselves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Uses its own namespace: </a:t>
            </a:r>
            <a:r>
              <a:rPr lang="en-US" b="1" i="1" u="none" strike="noStrike" baseline="0" dirty="0">
                <a:latin typeface="Calibri"/>
                <a:ea typeface="ＭＳ ゴシック"/>
                <a:hlinkClick r:id="rId2"/>
              </a:rPr>
              <a:t>http://www.w3</a:t>
            </a:r>
            <a:r>
              <a:rPr lang="en-US" b="1" i="1" u="none" strike="noStrike" baseline="0" dirty="0">
                <a:latin typeface="Times New Roman"/>
                <a:ea typeface="ＭＳ ゴシック"/>
                <a:hlinkClick r:id="rId2"/>
              </a:rPr>
              <a:t>.</a:t>
            </a:r>
            <a:r>
              <a:rPr lang="en-US" b="1" i="1" u="none" strike="noStrike" baseline="0" dirty="0">
                <a:latin typeface="Calibri"/>
                <a:ea typeface="ＭＳ ゴシック"/>
                <a:hlinkClick r:id="rId2"/>
              </a:rPr>
              <a:t>org/2</a:t>
            </a:r>
            <a:r>
              <a:rPr lang="en-US" b="1" i="1" u="none" strike="noStrike" baseline="0" dirty="0">
                <a:latin typeface="Times New Roman"/>
                <a:ea typeface="ＭＳ ゴシック"/>
                <a:hlinkClick r:id="rId2"/>
              </a:rPr>
              <a:t>0</a:t>
            </a:r>
            <a:r>
              <a:rPr lang="en-US" b="1" i="1" u="none" strike="noStrike" baseline="0" dirty="0">
                <a:latin typeface="Calibri"/>
                <a:ea typeface="ＭＳ ゴシック"/>
                <a:hlinkClick r:id="rId2"/>
              </a:rPr>
              <a:t>01/XMLSchema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Can supply much more information than DTDs: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default values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number/order of elements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valid nesting order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data types for elements</a:t>
            </a:r>
            <a:r>
              <a:rPr lang="en-US" b="1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b="1" i="1" u="none" strike="noStrike" baseline="0" dirty="0">
                <a:latin typeface="Calibri"/>
                <a:ea typeface="ＭＳ ゴシック"/>
              </a:rPr>
              <a:t> attributes</a:t>
            </a:r>
            <a:endParaRPr lang="en-US" b="1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2941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 (SOP)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same origin policy is a security constraint that prevents scripts from one site accessing methods or properties in scripts from another.</a:t>
            </a:r>
          </a:p>
          <a:p>
            <a:r>
              <a:rPr lang="en-US" sz="1600" dirty="0"/>
              <a:t>It allows web pages to execute only those methods in scripts with the same scheme, host, and port.</a:t>
            </a:r>
          </a:p>
          <a:p>
            <a:r>
              <a:rPr lang="en-US" sz="1600" dirty="0"/>
              <a:t>What does that mean to you practically?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/>
              <a:t>Cookies and web pages from different sites are isolated one from another </a:t>
            </a:r>
            <a:br>
              <a:rPr lang="en-US" sz="1400" dirty="0"/>
            </a:br>
            <a:r>
              <a:rPr lang="en-US" sz="1400" dirty="0"/>
              <a:t>(this is a good thing)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err="1"/>
              <a:t>XMLHttpRequest</a:t>
            </a:r>
            <a:r>
              <a:rPr lang="en-US" sz="1400" dirty="0"/>
              <a:t> won't work cross-domain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/>
              <a:t>You will want to cache data locally (e.g. </a:t>
            </a:r>
            <a:r>
              <a:rPr lang="en-US" sz="1400" dirty="0" err="1"/>
              <a:t>json</a:t>
            </a:r>
            <a:r>
              <a:rPr lang="en-US" sz="1400" dirty="0"/>
              <a:t>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/>
              <a:t>You </a:t>
            </a:r>
            <a:r>
              <a:rPr lang="en-US" sz="1400" i="1" dirty="0"/>
              <a:t>may </a:t>
            </a:r>
            <a:r>
              <a:rPr lang="en-US" sz="1400" dirty="0"/>
              <a:t>sometimes want to use special tricks (e.g. </a:t>
            </a:r>
            <a:r>
              <a:rPr lang="en-US" sz="1400" dirty="0" err="1"/>
              <a:t>jsonp</a:t>
            </a:r>
            <a:r>
              <a:rPr lang="en-US" sz="1400" dirty="0"/>
              <a:t>) to dynamically load a remote script (caching is often better)</a:t>
            </a:r>
          </a:p>
          <a:p>
            <a:pPr marL="523441" indent="-457200"/>
            <a:r>
              <a:rPr lang="en-US" sz="1600" dirty="0"/>
              <a:t>We'll touch on some of these topics more when we discuss security.</a:t>
            </a:r>
          </a:p>
          <a:p>
            <a:pPr marL="523441" indent="-457200"/>
            <a:r>
              <a:rPr lang="en-US" sz="1600" dirty="0"/>
              <a:t>HTML 5 specifies a means of passing simple messages between windows of different origins (see </a:t>
            </a:r>
            <a:r>
              <a:rPr lang="en-US" sz="1400" dirty="0">
                <a:hlinkClick r:id="rId2"/>
              </a:rPr>
              <a:t>https://developer.mozilla.org/en/DOM/window.postMessage</a:t>
            </a:r>
            <a:r>
              <a:rPr lang="en-US" sz="1400" dirty="0"/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32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synchronous </a:t>
            </a:r>
            <a:r>
              <a:rPr lang="en-GB" b="1" dirty="0">
                <a:solidFill>
                  <a:srgbClr val="FF0000"/>
                </a:solidFill>
              </a:rPr>
              <a:t>J</a:t>
            </a:r>
            <a:r>
              <a:rPr lang="en-GB" dirty="0"/>
              <a:t>avaScript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nd </a:t>
            </a:r>
            <a:r>
              <a:rPr lang="en-GB" b="1" dirty="0">
                <a:solidFill>
                  <a:srgbClr val="FF0000"/>
                </a:solidFill>
              </a:rPr>
              <a:t>X</a:t>
            </a:r>
            <a:r>
              <a:rPr lang="en-GB" dirty="0"/>
              <a:t>ML</a:t>
            </a:r>
          </a:p>
          <a:p>
            <a:r>
              <a:rPr lang="en-GB" dirty="0"/>
              <a:t>Allows a browser to request data from a server "behind the scenes" without reloading the entire page</a:t>
            </a:r>
          </a:p>
          <a:p>
            <a:r>
              <a:rPr lang="en-GB" dirty="0"/>
              <a:t>Built on </a:t>
            </a:r>
            <a:r>
              <a:rPr lang="en-GB" dirty="0" err="1"/>
              <a:t>XMLHttpRequest</a:t>
            </a:r>
            <a:r>
              <a:rPr lang="en-GB" dirty="0"/>
              <a:t> (XHR)</a:t>
            </a:r>
          </a:p>
          <a:p>
            <a:pPr lvl="1"/>
            <a:r>
              <a:rPr lang="en-GB" dirty="0"/>
              <a:t>An API introduced by Microsoft in 1999-2000 to help support their development of Outlook Web Access</a:t>
            </a:r>
          </a:p>
          <a:p>
            <a:pPr lvl="1"/>
            <a:r>
              <a:rPr lang="en-GB" dirty="0"/>
              <a:t>Picked up by all major browsers shortly thereafter</a:t>
            </a:r>
          </a:p>
          <a:p>
            <a:pPr lvl="1"/>
            <a:r>
              <a:rPr lang="en-GB" dirty="0"/>
              <a:t>Popularized by Google with Google Maps and Gmail</a:t>
            </a:r>
          </a:p>
          <a:p>
            <a:pPr lvl="1"/>
            <a:r>
              <a:rPr lang="en-GB" dirty="0"/>
              <a:t>W3C picked it up as a working draft in 2006</a:t>
            </a:r>
          </a:p>
          <a:p>
            <a:pPr lvl="1"/>
            <a:r>
              <a:rPr lang="en-GB" dirty="0"/>
              <a:t>It is currently a W3C Candidate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48015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Asynchronous </a:t>
            </a:r>
          </a:p>
          <a:p>
            <a:pPr lvl="1"/>
            <a:r>
              <a:rPr lang="en-GB" dirty="0"/>
              <a:t>during a </a:t>
            </a:r>
            <a:r>
              <a:rPr lang="en-GB" i="1" dirty="0"/>
              <a:t>synchronous</a:t>
            </a:r>
            <a:r>
              <a:rPr lang="en-GB" dirty="0"/>
              <a:t> request, all scripting and other activities on a web page stop until the full request/response cycle is complete</a:t>
            </a:r>
          </a:p>
          <a:p>
            <a:pPr lvl="1"/>
            <a:r>
              <a:rPr lang="en-GB" dirty="0"/>
              <a:t>an </a:t>
            </a:r>
            <a:r>
              <a:rPr lang="en-GB" i="1" dirty="0"/>
              <a:t>asynchronous</a:t>
            </a:r>
            <a:r>
              <a:rPr lang="en-GB" dirty="0"/>
              <a:t> request happens behind the scenes – a user can continue interacting with a web page, scripts can run, all while waiting for the response</a:t>
            </a:r>
          </a:p>
          <a:p>
            <a:r>
              <a:rPr lang="en-GB" dirty="0"/>
              <a:t>JavaScript</a:t>
            </a:r>
          </a:p>
          <a:p>
            <a:pPr lvl="1"/>
            <a:r>
              <a:rPr lang="en-GB" dirty="0"/>
              <a:t>the engine that provides the </a:t>
            </a:r>
            <a:r>
              <a:rPr lang="en-GB" dirty="0" err="1"/>
              <a:t>XMLHttpRequest</a:t>
            </a:r>
            <a:r>
              <a:rPr lang="en-GB" dirty="0"/>
              <a:t> API</a:t>
            </a:r>
          </a:p>
          <a:p>
            <a:r>
              <a:rPr lang="en-GB" dirty="0"/>
              <a:t> XML</a:t>
            </a:r>
          </a:p>
        </p:txBody>
      </p:sp>
    </p:spTree>
    <p:extLst>
      <p:ext uri="{BB962C8B-B14F-4D97-AF65-F5344CB8AC3E}">
        <p14:creationId xmlns:p14="http://schemas.microsoft.com/office/powerpoint/2010/main" val="214066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&amp;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provides a number of high-level AJAX methods that handle cross-browser support and simplify the use of </a:t>
            </a:r>
            <a:r>
              <a:rPr lang="en-US" dirty="0" err="1"/>
              <a:t>XMLHttpRequest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load(),  $.</a:t>
            </a:r>
            <a:r>
              <a:rPr lang="en-US" dirty="0" err="1"/>
              <a:t>getJson</a:t>
            </a:r>
            <a:r>
              <a:rPr lang="en-US" dirty="0"/>
              <a:t>(), $.</a:t>
            </a:r>
            <a:r>
              <a:rPr lang="en-US" dirty="0" err="1"/>
              <a:t>getScript</a:t>
            </a:r>
            <a:r>
              <a:rPr lang="en-US" dirty="0"/>
              <a:t>(), $.get(), $.post()</a:t>
            </a:r>
            <a:br>
              <a:rPr lang="en-US" dirty="0"/>
            </a:br>
            <a:r>
              <a:rPr lang="en-US" sz="1200" dirty="0"/>
              <a:t>For an introduction to these techniques, see: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http://net.tutsplus.com/tutorials/javascript-ajax/5-ways-to-make-ajax-calls-with-jquery/</a:t>
            </a:r>
            <a:endParaRPr lang="en-US" sz="1200" dirty="0"/>
          </a:p>
          <a:p>
            <a:r>
              <a:rPr lang="en-US" dirty="0"/>
              <a:t>often use the most fundamental &amp; flexible method, </a:t>
            </a:r>
            <a:r>
              <a:rPr lang="en-US" dirty="0" err="1"/>
              <a:t>jQuery's</a:t>
            </a:r>
            <a:r>
              <a:rPr lang="en-US" dirty="0"/>
              <a:t> low-level AJAX implementation: </a:t>
            </a:r>
            <a:r>
              <a:rPr lang="en-US" b="1" dirty="0"/>
              <a:t>$.</a:t>
            </a:r>
            <a:r>
              <a:rPr lang="en-US" b="1" dirty="0" err="1"/>
              <a:t>ajax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3"/>
              </a:rPr>
              <a:t>http://api.jquery.com/jQuery.ajax/</a:t>
            </a:r>
            <a:r>
              <a:rPr lang="en-US" dirty="0"/>
              <a:t> </a:t>
            </a:r>
          </a:p>
          <a:p>
            <a:pPr marL="34992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4924-2DBF-C547-B79F-3EAF6A87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CEE6A-6615-1F42-A010-F7447D8DE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</p:txBody>
      </p:sp>
    </p:spTree>
    <p:extLst>
      <p:ext uri="{BB962C8B-B14F-4D97-AF65-F5344CB8AC3E}">
        <p14:creationId xmlns:p14="http://schemas.microsoft.com/office/powerpoint/2010/main" val="1329542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: Methodology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Origin</a:t>
            </a:r>
            <a:r>
              <a:rPr lang="en-US" i="1" u="none" strike="noStrike" baseline="0" dirty="0" err="1">
                <a:latin typeface="Calibri"/>
                <a:ea typeface="ＭＳ ゴシック"/>
                <a:hlinkClick r:id="rId2"/>
              </a:rPr>
              <a:t>http</a:t>
            </a:r>
            <a:r>
              <a:rPr lang="en-US" i="1" u="none" strike="noStrike" baseline="0" dirty="0">
                <a:latin typeface="Calibri"/>
                <a:ea typeface="ＭＳ ゴシック"/>
                <a:hlinkClick r:id="rId2"/>
              </a:rPr>
              <a:t>://www.adaptivepath.com/ideas/ajax-new-approach-web-applications/</a:t>
            </a:r>
            <a:endParaRPr lang="en-US" i="1" u="none" strike="noStrike" baseline="0" dirty="0">
              <a:latin typeface="Calibri"/>
              <a:ea typeface="ＭＳ ゴシック"/>
              <a:hlinkClick r:id="rId3"/>
            </a:endParaRP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“Ajax isn’t something you can download. It’s an approach—a way of thinking about the architecture of web applications using certain technologies.” (Garrett, 2005)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2556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: 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AJAX</a:t>
            </a:r>
            <a:r>
              <a:rPr lang="en-US" i="1" u="none" strike="noStrike" baseline="0" dirty="0">
                <a:latin typeface="Calibri"/>
                <a:ea typeface="ＭＳ ゴシック"/>
              </a:rPr>
              <a:t> Components: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Semantic markup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CSS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Document Object Model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(A)synchronous HTTP requests using 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baseline="0" dirty="0">
                <a:latin typeface="Calibri"/>
                <a:ea typeface="ＭＳ ゴシック"/>
              </a:rPr>
              <a:t> object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All of the above are driven by JavaScript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Requests happen after the page has already loaded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4401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History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Originated at Microsoft</a:t>
            </a:r>
          </a:p>
          <a:p>
            <a:pPr lvl="1" rtl="0"/>
            <a:r>
              <a:rPr lang="en-US" u="none" strike="noStrike" baseline="0" dirty="0">
                <a:latin typeface="Calibri"/>
                <a:ea typeface="ＭＳ ゴシック"/>
              </a:rPr>
              <a:t>Underlying tech predates IE5!</a:t>
            </a:r>
          </a:p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Mozilla implemented something similar in the</a:t>
            </a:r>
            <a:r>
              <a:rPr lang="en-US" u="none" strike="noStrike" dirty="0">
                <a:latin typeface="Calibri"/>
                <a:ea typeface="ＭＳ ゴシック"/>
              </a:rPr>
              <a:t> </a:t>
            </a:r>
            <a:r>
              <a:rPr lang="en-US" u="none" strike="noStrike" baseline="0" dirty="0">
                <a:latin typeface="Calibri"/>
                <a:ea typeface="ＭＳ ゴシック"/>
              </a:rPr>
              <a:t>Gecko engine</a:t>
            </a:r>
          </a:p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Other major browsers followed suit, became a de facto standard</a:t>
            </a:r>
          </a:p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W3C published a working draft detailing the spec, making it official ~2006</a:t>
            </a:r>
          </a:p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All implementations now use the </a:t>
            </a:r>
            <a:r>
              <a:rPr lang="en-US" u="none" strike="noStrike" baseline="0" dirty="0" err="1">
                <a:latin typeface="Calibri"/>
                <a:ea typeface="ＭＳ ゴシック"/>
              </a:rPr>
              <a:t>XMLHttpRequest</a:t>
            </a:r>
            <a:r>
              <a:rPr lang="en-US" u="none" strike="noStrike" baseline="0" dirty="0">
                <a:latin typeface="Calibri"/>
                <a:ea typeface="ＭＳ ゴシック"/>
              </a:rPr>
              <a:t> object</a:t>
            </a:r>
            <a:endParaRPr lang="en-US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7195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Not restricted to requests/responses in XML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Methods are invoked on the object to.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..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Prepare the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Send the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Wait for a response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Process the response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var</a:t>
            </a:r>
            <a:r>
              <a:rPr lang="en-US" i="1" u="none" strike="noStrike" baseline="0" dirty="0">
                <a:latin typeface="Calibri"/>
                <a:ea typeface="ＭＳ ゴシック"/>
              </a:rPr>
              <a:t>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xhr</a:t>
            </a:r>
            <a:r>
              <a:rPr lang="en-US" i="1" u="none" strike="noStrike" baseline="0" dirty="0">
                <a:latin typeface="Calibri"/>
                <a:ea typeface="ＭＳ ゴシック"/>
              </a:rPr>
              <a:t> = new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XMLHttpRequest</a:t>
            </a:r>
            <a:r>
              <a:rPr lang="en-US" i="1" u="none" strike="noStrike" baseline="0" dirty="0">
                <a:latin typeface="Calibri"/>
                <a:ea typeface="ＭＳ ゴシック"/>
              </a:rPr>
              <a:t>();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2608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Prepare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Initialize the request:</a:t>
            </a:r>
          </a:p>
          <a:p>
            <a:pPr lvl="0" rtl="0"/>
            <a:r>
              <a:rPr lang="en-US" u="none" strike="noStrike" baseline="0" dirty="0" err="1">
                <a:latin typeface="Calibri"/>
                <a:ea typeface="ＭＳ ゴシック"/>
              </a:rPr>
              <a:t>xhr.open</a:t>
            </a:r>
            <a:r>
              <a:rPr lang="en-US" u="none" strike="noStrike" baseline="0" dirty="0">
                <a:latin typeface="Calibri"/>
                <a:ea typeface="ＭＳ ゴシック"/>
              </a:rPr>
              <a:t>(</a:t>
            </a:r>
            <a:r>
              <a:rPr lang="en-US" i="1" u="none" strike="noStrike" baseline="0" dirty="0">
                <a:latin typeface="Calibri"/>
                <a:ea typeface="ＭＳ ゴシック"/>
              </a:rPr>
              <a:t>method,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,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async</a:t>
            </a:r>
            <a:r>
              <a:rPr lang="en-US" i="1" u="none" strike="noStrike" baseline="0" dirty="0">
                <a:latin typeface="Calibri"/>
                <a:ea typeface="ＭＳ ゴシック"/>
              </a:rPr>
              <a:t>, [username], [password]</a:t>
            </a:r>
            <a:r>
              <a:rPr lang="en-US" u="none" strike="noStrike" baseline="0" dirty="0">
                <a:latin typeface="Calibri"/>
                <a:ea typeface="ＭＳ ゴシック"/>
              </a:rPr>
              <a:t>) </a:t>
            </a:r>
          </a:p>
          <a:p>
            <a:pPr lvl="1" rtl="0">
              <a:buFont typeface="Wingdings 2" charset="2"/>
              <a:buChar char="–"/>
            </a:pPr>
            <a:r>
              <a:rPr lang="en-US" i="1" u="none" strike="noStrike" baseline="0" dirty="0">
                <a:latin typeface="Calibri"/>
                <a:ea typeface="ＭＳ ゴシック"/>
              </a:rPr>
              <a:t>method</a:t>
            </a:r>
            <a:r>
              <a:rPr lang="en-US" i="0" u="none" strike="noStrike" baseline="0" dirty="0">
                <a:latin typeface="Calibri"/>
                <a:ea typeface="ＭＳ ゴシック"/>
              </a:rPr>
              <a:t> – HTTP method to use (GET, POST, PUT, DELETE)</a:t>
            </a:r>
          </a:p>
          <a:p>
            <a:pPr lvl="1" rtl="0">
              <a:buFont typeface="Wingdings 2" charset="2"/>
              <a:buChar char="–"/>
            </a:pP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0" u="none" strike="noStrike" baseline="0" dirty="0">
                <a:latin typeface="Calibri"/>
                <a:ea typeface="ＭＳ ゴシック"/>
              </a:rPr>
              <a:t> – Request target</a:t>
            </a:r>
          </a:p>
          <a:p>
            <a:pPr lvl="1" rtl="0">
              <a:buFont typeface="Wingdings 2" charset="2"/>
              <a:buChar char="–"/>
            </a:pPr>
            <a:r>
              <a:rPr lang="en-US" i="1" u="none" strike="noStrike" baseline="0" dirty="0" err="1">
                <a:latin typeface="Calibri"/>
                <a:ea typeface="ＭＳ ゴシック"/>
              </a:rPr>
              <a:t>async</a:t>
            </a:r>
            <a:r>
              <a:rPr lang="en-US" i="0" u="none" strike="noStrike" baseline="0" dirty="0">
                <a:latin typeface="Calibri"/>
                <a:ea typeface="ＭＳ ゴシック"/>
              </a:rPr>
              <a:t> – Boolean determining whether other processing can happen in the background (you want this to be true)</a:t>
            </a:r>
          </a:p>
          <a:p>
            <a:pPr lvl="1" rtl="0">
              <a:buFont typeface="Wingdings 2" charset="2"/>
              <a:buChar char="–"/>
            </a:pPr>
            <a:r>
              <a:rPr lang="en-US" i="1" u="none" strike="noStrike" baseline="0" dirty="0">
                <a:latin typeface="Calibri"/>
                <a:ea typeface="ＭＳ ゴシック"/>
              </a:rPr>
              <a:t>username/password</a:t>
            </a:r>
            <a:r>
              <a:rPr lang="en-US" i="0" u="none" strike="noStrike" baseline="0" dirty="0">
                <a:latin typeface="Calibri"/>
                <a:ea typeface="ＭＳ ゴシック"/>
              </a:rPr>
              <a:t> – Used if the request requires basic authentication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5421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Prepare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</a:t>
            </a:r>
            <a:r>
              <a:rPr lang="en-US" i="1" u="none" strike="noStrike" baseline="0" dirty="0" err="1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setRequestHeader</a:t>
            </a:r>
            <a:r>
              <a:rPr lang="en-US" i="1" u="none" strike="noStrike" baseline="0" dirty="0">
                <a:latin typeface="Calibri"/>
                <a:ea typeface="ＭＳ ゴシック"/>
              </a:rPr>
              <a:t>(name, value)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Sets the name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>
                <a:latin typeface="Calibri"/>
                <a:ea typeface="ＭＳ ゴシック"/>
              </a:rPr>
              <a:t>value pair for a header to be appended to this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Can be any header valid for an HTTP request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12529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Send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</a:t>
            </a:r>
            <a:r>
              <a:rPr lang="en-US" i="1" u="none" strike="noStrike" baseline="0" dirty="0" err="1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send</a:t>
            </a:r>
            <a:r>
              <a:rPr lang="en-US" i="1" u="none" strike="noStrike" baseline="0" dirty="0">
                <a:latin typeface="Calibri"/>
                <a:ea typeface="ＭＳ ゴシック"/>
              </a:rPr>
              <a:t>([data])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Sends the prepared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data becomes the request body (if necessary)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972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Listen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xhr.onreadystatechange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event listener invoked if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async</a:t>
            </a:r>
            <a:r>
              <a:rPr lang="en-US" i="1" u="none" strike="noStrike" baseline="0" dirty="0">
                <a:latin typeface="Calibri"/>
                <a:ea typeface="ＭＳ ゴシック"/>
              </a:rPr>
              <a:t> was true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Fires if the 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readyState</a:t>
            </a:r>
            <a:r>
              <a:rPr lang="en-US" i="0" u="none" strike="noStrike" baseline="0" dirty="0">
                <a:latin typeface="Calibri"/>
                <a:ea typeface="ＭＳ ゴシック"/>
              </a:rPr>
              <a:t> property of 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baseline="0" dirty="0">
                <a:latin typeface="Calibri"/>
                <a:ea typeface="ＭＳ ゴシック"/>
              </a:rPr>
              <a:t> object changes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xhr.readyState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property detailing the state of processing the request via 4 constants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1 – open() invoked successfully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2 – send() invoked successfully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0" u="none" strike="noStrike" baseline="0" dirty="0">
                <a:latin typeface="Calibri"/>
                <a:ea typeface="ＭＳ ゴシック"/>
              </a:rPr>
              <a:t> response headers received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3 – loading response body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4 – response fully received (complete)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1267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Listen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</a:t>
            </a:r>
            <a:r>
              <a:rPr lang="en-US" i="1" u="none" strike="noStrike" baseline="0" dirty="0" err="1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status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Property holding the numeric HTTP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status code for the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Set after 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readyState</a:t>
            </a:r>
            <a:r>
              <a:rPr lang="en-US" i="0" u="none" strike="noStrike" baseline="0" dirty="0">
                <a:latin typeface="Calibri"/>
                <a:ea typeface="ＭＳ ゴシック"/>
              </a:rPr>
              <a:t> == 4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Recall that 200 means “OK”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60816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Response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xhr.responseXML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Property containing HTTP response as a Document object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xhr.responseText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Property containing the raw response body of the HTTP response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HTML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XML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JSON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036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represent JavaScript data </a:t>
            </a:r>
          </a:p>
          <a:p>
            <a:pPr lvl="1"/>
            <a:r>
              <a:rPr lang="en-US" dirty="0"/>
              <a:t>for data interchange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human readable (i.e. text-based)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Consists of two data structures:</a:t>
            </a:r>
          </a:p>
          <a:p>
            <a:pPr lvl="1"/>
            <a:r>
              <a:rPr lang="en-US" dirty="0"/>
              <a:t>Collections</a:t>
            </a:r>
          </a:p>
          <a:p>
            <a:pPr lvl="2"/>
            <a:r>
              <a:rPr lang="en-US" dirty="0"/>
              <a:t>A collection of "name" : "value" pairs (an object)</a:t>
            </a:r>
          </a:p>
          <a:p>
            <a:pPr lvl="1"/>
            <a:r>
              <a:rPr lang="en-US" dirty="0"/>
              <a:t>Arrays </a:t>
            </a:r>
          </a:p>
          <a:p>
            <a:pPr lvl="2"/>
            <a:r>
              <a:rPr lang="en-US" dirty="0"/>
              <a:t>a list of values or objects (including arrays)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8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To check the status of a document on the server: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function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fetchStatus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(address)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client = new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XMLHttpRequest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client.onreadystatechange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= function()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  		// in case of network errors this might not give reliable results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  if(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this.readyState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this.DONE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returnStatus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this.status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client.open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("HEAD", address);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client.send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426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 log a message to the server: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function log(message) 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client = new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XMLHttpRequest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client.open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("POST", "/log");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client.setRequestHeader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("Content-Type", "text/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plain;charset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=UTF-8");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client.send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(message);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41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jQuery</a:t>
            </a:r>
            <a:r>
              <a:rPr lang="en-US" i="1" u="none" strike="noStrike" baseline="0" dirty="0">
                <a:latin typeface="Calibri"/>
                <a:ea typeface="ＭＳ ゴシック"/>
              </a:rPr>
              <a:t> (like many libraries) can handle many of these details for you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Eliminates cross-browser issues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Handles listeners consistently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Syntax often more intuitive (“write less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do more”)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88116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.load()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$(selector).load(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[, data][, callback])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Make an AJAX request to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passing data (string, object-literal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key:value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pairs) as the request body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Replaces the contents of selector with the response body received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callback is fired when the request is complete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25381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.get()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>
                <a:latin typeface="Calibri"/>
                <a:ea typeface="ＭＳ ゴシック"/>
              </a:rPr>
              <a:t>get(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[, data][, callback][,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dataType</a:t>
            </a:r>
            <a:r>
              <a:rPr lang="en-US" i="1" u="none" strike="noStrike" baseline="0" dirty="0">
                <a:latin typeface="Calibri"/>
                <a:ea typeface="ＭＳ ゴシック"/>
              </a:rPr>
              <a:t>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Method of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jQuery</a:t>
            </a:r>
            <a:r>
              <a:rPr lang="en-US" i="1" u="none" strike="noStrike" baseline="0" dirty="0">
                <a:latin typeface="Calibri"/>
                <a:ea typeface="ＭＳ ゴシック"/>
              </a:rPr>
              <a:t> (no selector)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Replacement doesn't take place by default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dataType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defaults to best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1" u="none" strike="noStrike" baseline="0" dirty="0">
                <a:latin typeface="Calibri"/>
                <a:ea typeface="ＭＳ ゴシック"/>
              </a:rPr>
              <a:t>guess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but can be used if expecting data of a certain type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jqXHR</a:t>
            </a:r>
            <a:r>
              <a:rPr lang="en-US" i="1" u="none" strike="noStrike" baseline="0" dirty="0">
                <a:latin typeface="Calibri"/>
                <a:ea typeface="ＭＳ ゴシック"/>
              </a:rPr>
              <a:t> Object returned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not the response itself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Anything with the response should be done with the callback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71672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.post()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>
                <a:latin typeface="Calibri"/>
                <a:ea typeface="ＭＳ ゴシック"/>
              </a:rPr>
              <a:t>post(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[, data][, callback][, dataType2])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As .get(), except the request is made using the POST verb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Refer to Lecture #1 for the difference between each of the HTTP verbs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48518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getJSON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()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getJSON</a:t>
            </a:r>
            <a:r>
              <a:rPr lang="en-US" i="1" u="none" strike="noStrike" baseline="0" dirty="0">
                <a:latin typeface="Calibri"/>
                <a:ea typeface="ＭＳ ゴシック"/>
              </a:rPr>
              <a:t>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[, data][, callback])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As 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>
                <a:latin typeface="Calibri"/>
                <a:ea typeface="ＭＳ ゴシック"/>
              </a:rPr>
              <a:t>get(), except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en-US" i="0" u="none" strike="noStrike" baseline="0" dirty="0" err="1">
                <a:latin typeface="Calibri"/>
                <a:ea typeface="ＭＳ ゴシック"/>
              </a:rPr>
              <a:t>dataType</a:t>
            </a:r>
            <a:r>
              <a:rPr lang="en-US" i="0" u="none" strike="noStrike" baseline="0" dirty="0">
                <a:latin typeface="Calibri"/>
                <a:ea typeface="ＭＳ ゴシック"/>
              </a:rPr>
              <a:t> is always “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json</a:t>
            </a:r>
            <a:r>
              <a:rPr lang="en-US" i="0" u="none" strike="noStrike" baseline="0" dirty="0">
                <a:latin typeface="Calibri"/>
                <a:ea typeface="ＭＳ ゴシック"/>
              </a:rPr>
              <a:t>”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$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parseJSON</a:t>
            </a:r>
            <a:r>
              <a:rPr lang="en-US" i="0" u="none" strike="noStrike" baseline="0" dirty="0">
                <a:latin typeface="Calibri"/>
                <a:ea typeface="ＭＳ ゴシック"/>
              </a:rPr>
              <a:t>() is called on the result before it is passed to the callback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0" u="none" strike="noStrike" baseline="0" dirty="0">
                <a:latin typeface="Calibri"/>
                <a:ea typeface="ＭＳ ゴシック"/>
              </a:rPr>
              <a:t> to ensure valid JSON is being used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getJSON</a:t>
            </a:r>
            <a:r>
              <a:rPr lang="en-US" i="1" u="none" strike="noStrike" baseline="0" dirty="0">
                <a:latin typeface="Calibri"/>
                <a:ea typeface="ＭＳ ゴシック"/>
              </a:rPr>
              <a:t>('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test</a:t>
            </a:r>
            <a:r>
              <a:rPr lang="en-US" i="1" u="none" strike="noStrike" baseline="0" dirty="0" err="1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json</a:t>
            </a:r>
            <a:r>
              <a:rPr lang="en-US" i="1" u="none" strike="noStrike" baseline="0" dirty="0">
                <a:latin typeface="Calibri"/>
                <a:ea typeface="ＭＳ ゴシック"/>
              </a:rPr>
              <a:t>'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function(data) 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{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// We can access data using object syntax alert(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data.name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+ ", what is your profession?"); alert(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data.profession</a:t>
            </a:r>
            <a:r>
              <a:rPr lang="en-US" i="1" u="none" strike="noStrike" baseline="0" dirty="0">
                <a:latin typeface="Calibri"/>
                <a:ea typeface="ＭＳ ゴシック"/>
              </a:rPr>
              <a:t> + "!");</a:t>
            </a:r>
          </a:p>
          <a:p>
            <a:pPr lvl="0" rtl="0"/>
            <a:r>
              <a:rPr lang="en-US" i="1" u="none" strike="noStrike" baseline="0" dirty="0">
                <a:latin typeface="Times New Roman"/>
                <a:ea typeface="ＭＳ ゴシック"/>
              </a:rPr>
              <a:t>}</a:t>
            </a:r>
            <a:r>
              <a:rPr lang="en-US" i="1" u="none" strike="noStrike" baseline="0" dirty="0">
                <a:latin typeface="Calibri"/>
                <a:ea typeface="ＭＳ ゴシック"/>
              </a:rPr>
              <a:t>);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64749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ajax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()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Lowest-level AJAX function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All other functions are shorthand for specific 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ajax</a:t>
            </a:r>
            <a:r>
              <a:rPr lang="en-US" i="1" u="none" strike="noStrike" baseline="0" dirty="0">
                <a:latin typeface="Calibri"/>
                <a:ea typeface="ＭＳ ゴシック"/>
              </a:rPr>
              <a:t>() calls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Necessary for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Other HTTP verbs (PUT, DELETE)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Advanced error handling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Manipulating headers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Any other situation where you require finer control over the request/response format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01897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ajax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ajax</a:t>
            </a:r>
            <a:r>
              <a:rPr lang="en-US" i="1" u="none" strike="noStrike" baseline="0" dirty="0">
                <a:latin typeface="Calibri"/>
                <a:ea typeface="ＭＳ ゴシック"/>
              </a:rPr>
              <a:t>([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][, settings])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ajax</a:t>
            </a:r>
            <a:r>
              <a:rPr lang="en-US" i="1" u="none" strike="noStrike" baseline="0" dirty="0">
                <a:latin typeface="Calibri"/>
                <a:ea typeface="ＭＳ ゴシック"/>
              </a:rPr>
              <a:t>([settings])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 is where the request should be made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settings is a series of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key:value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pairs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where you can set.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..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Event handlers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HTTP headers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And mor</a:t>
            </a:r>
            <a:r>
              <a:rPr lang="en-US" i="0" u="none" strike="noStrike" baseline="0" dirty="0">
                <a:latin typeface="Calibri"/>
                <a:ea typeface="ＭＳ ゴシック"/>
                <a:hlinkClick r:id="rId2"/>
              </a:rPr>
              <a:t>e: http://api</a:t>
            </a:r>
            <a:r>
              <a:rPr lang="en-US" i="0" u="none" strike="noStrike" baseline="0" dirty="0">
                <a:latin typeface="Times New Roman"/>
                <a:ea typeface="ＭＳ ゴシック"/>
                <a:hlinkClick r:id="rId2"/>
              </a:rPr>
              <a:t>.</a:t>
            </a:r>
            <a:r>
              <a:rPr lang="en-US" i="0" u="none" strike="noStrike" baseline="0" dirty="0">
                <a:latin typeface="Calibri"/>
                <a:ea typeface="ＭＳ ゴシック"/>
                <a:hlinkClick r:id="rId2"/>
              </a:rPr>
              <a:t>jquery.com/jQuery.ajax/</a:t>
            </a:r>
            <a:endParaRPr lang="en-US" i="0" u="none" strike="noStrike" baseline="0" dirty="0">
              <a:latin typeface="Times New Roman"/>
              <a:ea typeface="ＭＳ ゴシック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383709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&lt;/class&gt;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Lab 4 is on AJAX and JSON. To prepare:</a:t>
            </a:r>
          </a:p>
          <a:p>
            <a:pPr lvl="0" rtl="0"/>
            <a:r>
              <a:rPr lang="en-US" i="0" u="none" strike="noStrike" baseline="0" dirty="0" err="1">
                <a:latin typeface="Calibri"/>
                <a:ea typeface="ＭＳ ゴシック"/>
              </a:rPr>
              <a:t>divs</a:t>
            </a:r>
            <a:r>
              <a:rPr lang="en-US" i="0" u="none" strike="noStrike" baseline="0" dirty="0">
                <a:latin typeface="Calibri"/>
                <a:ea typeface="ＭＳ ゴシック"/>
              </a:rPr>
              <a:t> and spans are perfectly fine, as long as you're sure there's nothing better to use.</a:t>
            </a:r>
          </a:p>
        </p:txBody>
      </p:sp>
    </p:spTree>
    <p:extLst>
      <p:ext uri="{BB962C8B-B14F-4D97-AF65-F5344CB8AC3E}">
        <p14:creationId xmlns:p14="http://schemas.microsoft.com/office/powerpoint/2010/main" val="131214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JSON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JavaScript Object Notation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  <a:hlinkClick r:id="rId2"/>
              </a:rPr>
              <a:t>www</a:t>
            </a:r>
            <a:r>
              <a:rPr lang="en-US" i="0" u="none" strike="noStrike" baseline="0" dirty="0">
                <a:latin typeface="Times New Roman"/>
                <a:ea typeface="ＭＳ ゴシック"/>
                <a:hlinkClick r:id="rId2"/>
              </a:rPr>
              <a:t>.</a:t>
            </a:r>
            <a:r>
              <a:rPr lang="en-US" i="0" u="none" strike="noStrike" baseline="0" dirty="0">
                <a:latin typeface="Calibri"/>
                <a:ea typeface="ＭＳ ゴシック"/>
                <a:hlinkClick r:id="rId2"/>
              </a:rPr>
              <a:t>json.org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Subset of object-literal notation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All JSON is valid object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>
                <a:latin typeface="Calibri"/>
                <a:ea typeface="ＭＳ ゴシック"/>
              </a:rPr>
              <a:t>literal notation...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JSON is a data interchange format, functionally similar to XML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2212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like so...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encoding="UTF-8“ ?&gt;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&lt;book id="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&lt;author&gt;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&lt;/author&gt;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&lt;title&gt;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&lt;/title&gt;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&lt;copyright&gt;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&lt;/copyright&gt;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&lt;publisher&gt;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&lt;/publisher&gt;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&lt;genre&gt;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&lt;/genre&gt;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22550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like so.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"id"       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"author"   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"title"     : "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"copyright"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"publisher"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"genre"    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    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7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JSON: Example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Can be just a collection of "name" : "value" pairs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0" indent="0" rtl="0">
              <a:spcBef>
                <a:spcPts val="400"/>
              </a:spcBef>
              <a:buNone/>
            </a:pPr>
            <a:endParaRPr lang="en-US" u="none" strike="noStrike" baseline="0" dirty="0">
              <a:latin typeface="Adobe Caslon Pro"/>
              <a:ea typeface="ＭＳ ゴシック"/>
              <a:cs typeface="Adobe Caslon Pro"/>
            </a:endParaRP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{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dirty="0">
                <a:latin typeface="Adobe Caslon Pro"/>
                <a:ea typeface="ＭＳ ゴシック"/>
                <a:cs typeface="Adobe Caslon Pro"/>
              </a:rPr>
              <a:t>  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"name": ”</a:t>
            </a:r>
            <a:r>
              <a:rPr lang="en-US" dirty="0" err="1">
                <a:latin typeface="Adobe Caslon Pro"/>
                <a:ea typeface="ＭＳ ゴシック"/>
                <a:cs typeface="Adobe Caslon Pro"/>
              </a:rPr>
              <a:t>Thilanka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", 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  "</a:t>
            </a:r>
            <a:r>
              <a:rPr lang="en-US" u="none" strike="noStrike" baseline="0" dirty="0" err="1">
                <a:latin typeface="Adobe Caslon Pro"/>
                <a:ea typeface="ＭＳ ゴシック"/>
                <a:cs typeface="Adobe Caslon Pro"/>
              </a:rPr>
              <a:t>rin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": 661111111,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  "profession": ”</a:t>
            </a:r>
            <a:r>
              <a:rPr lang="en-US" dirty="0">
                <a:latin typeface="Adobe Caslon Pro"/>
                <a:ea typeface="ＭＳ ゴシック"/>
                <a:cs typeface="Adobe Caslon Pro"/>
              </a:rPr>
              <a:t>Lecturer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", 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dirty="0">
                <a:latin typeface="Adobe Caslon Pro"/>
                <a:ea typeface="ＭＳ ゴシック"/>
                <a:cs typeface="Adobe Caslon Pro"/>
              </a:rPr>
              <a:t>  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"staff": true,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  "hair colors":	[”Black", ”</a:t>
            </a:r>
            <a:r>
              <a:rPr lang="en-US" dirty="0">
                <a:latin typeface="Adobe Caslon Pro"/>
                <a:ea typeface="ＭＳ ゴシック"/>
                <a:cs typeface="Adobe Caslon Pro"/>
              </a:rPr>
              <a:t>Brown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", ”Gray"]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77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Simpler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just a collection of "name" : "value" pairs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givenNames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"John",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”Doe",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yearOfBirth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"1667",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yearOfDeath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"1745"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33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JSON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"id" : "66458301",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"author" : "Ben Rice",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"title" :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"copyright" : "2000",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"publisher" : "Knopf",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"genre" : "General Fiction",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: "66458301"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5681222" y="270549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36876" y="3223968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53318" y="4534293"/>
            <a:ext cx="527904" cy="55036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8311" y="1444472"/>
            <a:ext cx="203292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all text must be </a:t>
            </a:r>
          </a:p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double quoted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97021" y="2152358"/>
            <a:ext cx="1297754" cy="55313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7328" y="5462898"/>
            <a:ext cx="2299027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no comma before</a:t>
            </a:r>
          </a:p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final curly brace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1357" y="4931451"/>
            <a:ext cx="1662635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comma after</a:t>
            </a:r>
          </a:p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each entry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4696355" y="5084661"/>
            <a:ext cx="720915" cy="732180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6" idx="4"/>
          </p:cNvCxnSpPr>
          <p:nvPr/>
        </p:nvCxnSpPr>
        <p:spPr>
          <a:xfrm flipH="1" flipV="1">
            <a:off x="7294776" y="3553205"/>
            <a:ext cx="157899" cy="137824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66302" y="203487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48676" y="1465508"/>
            <a:ext cx="208101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curly braces</a:t>
            </a:r>
          </a:p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wrap collections</a:t>
            </a:r>
          </a:p>
        </p:txBody>
      </p:sp>
      <p:sp>
        <p:nvSpPr>
          <p:cNvPr id="24" name="Oval 23"/>
          <p:cNvSpPr/>
          <p:nvPr/>
        </p:nvSpPr>
        <p:spPr>
          <a:xfrm>
            <a:off x="586349" y="1680931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1"/>
            <a:endCxn id="24" idx="6"/>
          </p:cNvCxnSpPr>
          <p:nvPr/>
        </p:nvCxnSpPr>
        <p:spPr>
          <a:xfrm flipH="1">
            <a:off x="902148" y="1819451"/>
            <a:ext cx="2946528" cy="2609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22" idx="7"/>
          </p:cNvCxnSpPr>
          <p:nvPr/>
        </p:nvCxnSpPr>
        <p:spPr>
          <a:xfrm flipH="1">
            <a:off x="3235853" y="1819451"/>
            <a:ext cx="612823" cy="26363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5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PI Class Lectur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RPI Class Lecture.potx</Template>
  <TotalTime>25701</TotalTime>
  <Words>1528</Words>
  <Application>Microsoft Macintosh PowerPoint</Application>
  <PresentationFormat>On-screen Show (4:3)</PresentationFormat>
  <Paragraphs>240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ゴシック</vt:lpstr>
      <vt:lpstr>ＭＳ Ｐゴシック</vt:lpstr>
      <vt:lpstr>Adobe Caslon Pro</vt:lpstr>
      <vt:lpstr>Arial</vt:lpstr>
      <vt:lpstr>Calibri</vt:lpstr>
      <vt:lpstr>Courier New</vt:lpstr>
      <vt:lpstr>Kozuka Gothic Pro M</vt:lpstr>
      <vt:lpstr>News Gothic MT</vt:lpstr>
      <vt:lpstr>Times New Roman</vt:lpstr>
      <vt:lpstr>Wingdings 2</vt:lpstr>
      <vt:lpstr>RPI Class Lecture</vt:lpstr>
      <vt:lpstr>Asynchronous JavaScript and XML (AJAX) &amp; JSON</vt:lpstr>
      <vt:lpstr>JSON</vt:lpstr>
      <vt:lpstr>JavaScript Object Notation</vt:lpstr>
      <vt:lpstr>JSON</vt:lpstr>
      <vt:lpstr>XML like so...</vt:lpstr>
      <vt:lpstr>JSON like so.</vt:lpstr>
      <vt:lpstr>JSON: Example</vt:lpstr>
      <vt:lpstr>Even Simpler JSON</vt:lpstr>
      <vt:lpstr>Basic JSON Format</vt:lpstr>
      <vt:lpstr>JSON as a Variable</vt:lpstr>
      <vt:lpstr>JSON</vt:lpstr>
      <vt:lpstr>JSON Validation</vt:lpstr>
      <vt:lpstr>JSON with an Array</vt:lpstr>
      <vt:lpstr>JSON: Advantages</vt:lpstr>
      <vt:lpstr>&lt;aside&gt; XML Schema</vt:lpstr>
      <vt:lpstr>Same Origin Policy (SOP)</vt:lpstr>
      <vt:lpstr>AJAX</vt:lpstr>
      <vt:lpstr>AJAX Concepts</vt:lpstr>
      <vt:lpstr>jQuery &amp; AJAX</vt:lpstr>
      <vt:lpstr>AJAX : Methodology</vt:lpstr>
      <vt:lpstr>AJAX : Methodology</vt:lpstr>
      <vt:lpstr>XMLHttpRequest: History</vt:lpstr>
      <vt:lpstr>XMLHttpRequest</vt:lpstr>
      <vt:lpstr>XMLHttpRequest: Prepare</vt:lpstr>
      <vt:lpstr>XMLHttpRequest: Prepare</vt:lpstr>
      <vt:lpstr>XMLHttpRequest: Send</vt:lpstr>
      <vt:lpstr>XMLHttpRequest: Listen</vt:lpstr>
      <vt:lpstr>XMLHttpRequest: Listen</vt:lpstr>
      <vt:lpstr>XMLHttpRequest: Response</vt:lpstr>
      <vt:lpstr>To check the status of a document on the server:</vt:lpstr>
      <vt:lpstr>To log a message to the server:</vt:lpstr>
      <vt:lpstr>AJAX in jQuery</vt:lpstr>
      <vt:lpstr>AJAX in jQuery: .load()</vt:lpstr>
      <vt:lpstr>AJAX in jQuery: .get()</vt:lpstr>
      <vt:lpstr>AJAX in jQuery: .post()</vt:lpstr>
      <vt:lpstr>AJAX in jQuery: .getJSON()</vt:lpstr>
      <vt:lpstr>AJAX in jQuery: .ajax()</vt:lpstr>
      <vt:lpstr>AJAX in jQuery: .ajax()</vt:lpstr>
      <vt:lpstr>&lt;/class&gt;</vt:lpstr>
    </vt:vector>
  </TitlesOfParts>
  <Company>Rensselaer Polytechnic Institute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Munasinghe, Thilanka</cp:lastModifiedBy>
  <cp:revision>358</cp:revision>
  <dcterms:created xsi:type="dcterms:W3CDTF">2009-10-22T03:28:47Z</dcterms:created>
  <dcterms:modified xsi:type="dcterms:W3CDTF">2018-10-12T15:08:20Z</dcterms:modified>
</cp:coreProperties>
</file>