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46"/>
  </p:notesMasterIdLst>
  <p:sldIdLst>
    <p:sldId id="256" r:id="rId2"/>
    <p:sldId id="306" r:id="rId3"/>
    <p:sldId id="296" r:id="rId4"/>
    <p:sldId id="270" r:id="rId5"/>
    <p:sldId id="292" r:id="rId6"/>
    <p:sldId id="293" r:id="rId7"/>
    <p:sldId id="272" r:id="rId8"/>
    <p:sldId id="294" r:id="rId9"/>
    <p:sldId id="295" r:id="rId10"/>
    <p:sldId id="297" r:id="rId11"/>
    <p:sldId id="271" r:id="rId12"/>
    <p:sldId id="298" r:id="rId13"/>
    <p:sldId id="301" r:id="rId14"/>
    <p:sldId id="273" r:id="rId15"/>
    <p:sldId id="275" r:id="rId16"/>
    <p:sldId id="302" r:id="rId17"/>
    <p:sldId id="303" r:id="rId18"/>
    <p:sldId id="304" r:id="rId19"/>
    <p:sldId id="307" r:id="rId20"/>
    <p:sldId id="305" r:id="rId21"/>
    <p:sldId id="260" r:id="rId22"/>
    <p:sldId id="261" r:id="rId23"/>
    <p:sldId id="262" r:id="rId24"/>
    <p:sldId id="263" r:id="rId25"/>
    <p:sldId id="264" r:id="rId26"/>
    <p:sldId id="308" r:id="rId27"/>
    <p:sldId id="265" r:id="rId28"/>
    <p:sldId id="266" r:id="rId29"/>
    <p:sldId id="309" r:id="rId30"/>
    <p:sldId id="267" r:id="rId31"/>
    <p:sldId id="268" r:id="rId32"/>
    <p:sldId id="269" r:id="rId33"/>
    <p:sldId id="288" r:id="rId34"/>
    <p:sldId id="291" r:id="rId35"/>
    <p:sldId id="279" r:id="rId36"/>
    <p:sldId id="310" r:id="rId37"/>
    <p:sldId id="311" r:id="rId38"/>
    <p:sldId id="280" r:id="rId39"/>
    <p:sldId id="281" r:id="rId40"/>
    <p:sldId id="282" r:id="rId41"/>
    <p:sldId id="283" r:id="rId42"/>
    <p:sldId id="284" r:id="rId43"/>
    <p:sldId id="285" r:id="rId44"/>
    <p:sldId id="287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0639"/>
  </p:normalViewPr>
  <p:slideViewPr>
    <p:cSldViewPr snapToGrid="0" snapToObjects="1">
      <p:cViewPr varScale="1">
        <p:scale>
          <a:sx n="90" d="100"/>
          <a:sy n="90" d="100"/>
        </p:scale>
        <p:origin x="161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10/16/18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49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talk about JSON ? What is JSON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26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79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u="none" strike="noStrike" baseline="0" dirty="0">
                <a:latin typeface="+mn-lt"/>
                <a:ea typeface="ＭＳ ゴシック"/>
              </a:rPr>
              <a:t>Make an AJAX request to </a:t>
            </a:r>
            <a:r>
              <a:rPr lang="en-US" i="1" u="none" strike="noStrike" baseline="0" dirty="0" err="1">
                <a:latin typeface="+mn-lt"/>
                <a:ea typeface="ＭＳ ゴシック"/>
              </a:rPr>
              <a:t>url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,</a:t>
            </a:r>
            <a:r>
              <a:rPr lang="en-US" i="1" u="none" strike="noStrike" baseline="0" dirty="0">
                <a:latin typeface="+mn-lt"/>
                <a:ea typeface="ＭＳ ゴシック"/>
              </a:rPr>
              <a:t> passing data (string, object-literal </a:t>
            </a:r>
            <a:r>
              <a:rPr lang="en-US" i="1" u="none" strike="noStrike" baseline="0" dirty="0" err="1">
                <a:latin typeface="+mn-lt"/>
                <a:ea typeface="ＭＳ ゴシック"/>
              </a:rPr>
              <a:t>key:value</a:t>
            </a:r>
            <a:r>
              <a:rPr lang="en-US" i="1" u="none" strike="noStrike" baseline="0" dirty="0">
                <a:latin typeface="+mn-lt"/>
                <a:ea typeface="ＭＳ ゴシック"/>
              </a:rPr>
              <a:t> pairs) as the request body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66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Loads data from a server using an AJAX HTTP GET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21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Loads data from a server using an AJAX HTTP POST request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14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Loads JSON-encoded data from a server using a HTTP GET request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26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Performs 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AJAX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 stands for Asynchronous JavaScript And XML.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 is not a programming language.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 is a technique for accessing web servers from a web page.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0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u="none" strike="noStrike" baseline="0" dirty="0">
                <a:latin typeface="+mn-lt"/>
                <a:ea typeface="ＭＳ ゴシック"/>
              </a:rPr>
              <a:t>Not restricted to requests/responses in XML … this is not only for the XML, it is possible to use JSON with this.</a:t>
            </a:r>
          </a:p>
          <a:p>
            <a:r>
              <a:rPr lang="en-US" i="1" u="none" strike="noStrike" baseline="0" dirty="0" err="1">
                <a:latin typeface="+mn-lt"/>
                <a:ea typeface="ＭＳ ゴシック"/>
              </a:rPr>
              <a:t>Xhr</a:t>
            </a:r>
            <a:r>
              <a:rPr lang="en-US" i="1" u="none" strike="noStrike" baseline="0" dirty="0">
                <a:latin typeface="+mn-lt"/>
                <a:ea typeface="ＭＳ ゴシック"/>
              </a:rPr>
              <a:t> is an Object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1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</a:t>
            </a:r>
            <a:r>
              <a:rPr lang="en-US" i="0" u="none" strike="noStrike" baseline="0" dirty="0">
                <a:latin typeface="+mn-lt"/>
                <a:ea typeface="ＭＳ ゴシック"/>
              </a:rPr>
              <a:t>Sets the name</a:t>
            </a:r>
            <a:r>
              <a:rPr lang="en-US" i="0" u="none" strike="noStrike" baseline="0" dirty="0">
                <a:latin typeface="Times New Roman"/>
                <a:ea typeface="ＭＳ ゴシック"/>
              </a:rPr>
              <a:t>-</a:t>
            </a:r>
            <a:r>
              <a:rPr lang="en-US" i="0" u="none" strike="noStrike" baseline="0" dirty="0">
                <a:latin typeface="+mn-lt"/>
                <a:ea typeface="ＭＳ ゴシック"/>
              </a:rPr>
              <a:t>value pair for a header to be appended to this request</a:t>
            </a:r>
          </a:p>
          <a:p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</a:t>
            </a:r>
            <a:r>
              <a:rPr lang="en-US" i="0" u="none" strike="noStrike" baseline="0" dirty="0">
                <a:latin typeface="+mn-lt"/>
                <a:ea typeface="ＭＳ ゴシック"/>
              </a:rPr>
              <a:t>Can be any header valid for an HTTP request</a:t>
            </a:r>
            <a:endParaRPr lang="en-US" i="0" u="none" strike="noStrike" baseline="0" dirty="0">
              <a:latin typeface="Times New Roman"/>
              <a:ea typeface="ＭＳ ゴシック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39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</a:t>
            </a:r>
            <a:r>
              <a:rPr lang="en-US" i="0" u="none" strike="noStrike" baseline="0" dirty="0">
                <a:latin typeface="+mn-lt"/>
                <a:ea typeface="ＭＳ ゴシック"/>
              </a:rPr>
              <a:t>Sends the prepared request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00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u="none" strike="noStrike" baseline="0" dirty="0" err="1">
                <a:latin typeface="+mn-lt"/>
                <a:ea typeface="ＭＳ ゴシック"/>
              </a:rPr>
              <a:t>readyState</a:t>
            </a:r>
            <a:r>
              <a:rPr lang="en-US" i="1" u="none" strike="noStrike" baseline="0" dirty="0">
                <a:latin typeface="+mn-lt"/>
                <a:ea typeface="ＭＳ ゴシック"/>
              </a:rPr>
              <a:t> – property detailing the state of processing the request via 4 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65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sample code to check the status of a document on the server.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87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</a:t>
            </a:r>
            <a:r>
              <a:rPr lang="en-US" i="1" u="none" strike="noStrike" baseline="0" dirty="0">
                <a:latin typeface="+mn-lt"/>
                <a:ea typeface="ＭＳ ゴシック"/>
              </a:rPr>
              <a:t>eliminates cross-browser issues</a:t>
            </a:r>
          </a:p>
          <a:p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</a:t>
            </a:r>
            <a:r>
              <a:rPr lang="en-US" i="1" u="none" strike="noStrike" baseline="0" dirty="0">
                <a:latin typeface="+mn-lt"/>
                <a:ea typeface="ＭＳ ゴシック"/>
              </a:rPr>
              <a:t>handles listeners consistently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u="none" strike="noStrike" baseline="0" dirty="0">
              <a:latin typeface="+mn-lt"/>
              <a:ea typeface="ＭＳ ゴシック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u="none" strike="noStrike" baseline="0" dirty="0">
                <a:latin typeface="+mn-lt"/>
                <a:ea typeface="ＭＳ ゴシック"/>
              </a:rPr>
              <a:t>Syntax often more intuitive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8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32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7AE5C11-AE20-7D41-A741-E05069B91801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C20D37-64B0-3C48-AE7D-59E33C2B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9284" y="6332346"/>
            <a:ext cx="4838400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0" marR="0" indent="0" algn="l" defTabSz="4147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</a:rPr>
              <a:t>Course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6396" y="6325069"/>
            <a:ext cx="1375124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0" marR="0" indent="0" algn="r" defTabSz="4147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>
                <a:solidFill>
                  <a:schemeClr val="bg1"/>
                </a:solidFill>
              </a:rPr>
              <a:t>Lecture Date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9760" y="6328460"/>
            <a:ext cx="967680" cy="251288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pPr marL="0" marR="0" indent="0" algn="r" defTabSz="4147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18C7E6-C3BD-49B5-A2FD-A3D0A1B3F1A5}" type="slidenum">
              <a:rPr lang="en-US" sz="1100" smtClean="0">
                <a:solidFill>
                  <a:schemeClr val="bg1"/>
                </a:solidFill>
              </a:rPr>
              <a:pPr marL="0" marR="0" indent="0" algn="r" defTabSz="4147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0" r:id="rId4"/>
    <p:sldLayoutId id="2147483681" r:id="rId5"/>
    <p:sldLayoutId id="2147483684" r:id="rId6"/>
    <p:sldLayoutId id="2147483685" r:id="rId7"/>
  </p:sldLayoutIdLst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jsonlint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DOM/window.postMessag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jQuery.ajax/" TargetMode="External"/><Relationship Id="rId2" Type="http://schemas.openxmlformats.org/officeDocument/2006/relationships/hyperlink" Target="http://net.tutsplus.com/tutorials/javascript-ajax/5-ways-to-make-ajax-calls-with-jquery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aptivepath.com/ideas/ajax-" TargetMode="External"/><Relationship Id="rId2" Type="http://schemas.openxmlformats.org/officeDocument/2006/relationships/hyperlink" Target="http://www.adaptivepath.com/ideas/ajax-new-approach-web-applications/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jQuery.ajax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2513074"/>
            <a:ext cx="8042400" cy="1336460"/>
          </a:xfrm>
        </p:spPr>
        <p:txBody>
          <a:bodyPr/>
          <a:lstStyle/>
          <a:p>
            <a:r>
              <a:rPr lang="en-US" dirty="0"/>
              <a:t>Asynchronous JavaScript and XML (AJAX) &amp; JSON</a:t>
            </a:r>
          </a:p>
        </p:txBody>
      </p:sp>
    </p:spTree>
    <p:extLst>
      <p:ext uri="{BB962C8B-B14F-4D97-AF65-F5344CB8AC3E}">
        <p14:creationId xmlns:p14="http://schemas.microsoft.com/office/powerpoint/2010/main" val="2893123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as 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assign JSON to a variable in JavaScript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name = {"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first":"Peter","last":"Jackson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dirty="0"/>
              <a:t>and access its values using dot notation</a:t>
            </a:r>
            <a:br>
              <a:rPr lang="en-US" dirty="0"/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alert("Name is "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name.first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" "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name.last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4007183"/>
            <a:ext cx="33813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64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>
                <a:latin typeface="Calibri"/>
                <a:ea typeface="ＭＳ ゴシック"/>
              </a:rPr>
              <a:t>JSON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Objects are encased in { }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Contain comma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-</a:t>
            </a:r>
            <a:r>
              <a:rPr lang="en-US" i="1" u="none" strike="noStrike" baseline="0" dirty="0">
                <a:latin typeface="Calibri"/>
                <a:ea typeface="ＭＳ ゴシック"/>
              </a:rPr>
              <a:t>delimited string: value pairs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Possible values: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Array (comma</a:t>
            </a:r>
            <a:r>
              <a:rPr lang="en-US" i="0" u="none" strike="noStrike" baseline="0" dirty="0">
                <a:latin typeface="Times New Roman"/>
                <a:ea typeface="ＭＳ ゴシック"/>
              </a:rPr>
              <a:t>-</a:t>
            </a:r>
            <a:r>
              <a:rPr lang="en-US" i="0" u="none" strike="noStrike" baseline="0" dirty="0">
                <a:latin typeface="Calibri"/>
                <a:ea typeface="ＭＳ ゴシック"/>
              </a:rPr>
              <a:t>delimited values, wrapped in [ ])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Object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String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Number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Boolean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null</a:t>
            </a:r>
            <a:endParaRPr lang="en-US" i="0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0869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Lint:</a:t>
            </a:r>
            <a:br>
              <a:rPr lang="en-US" dirty="0"/>
            </a:br>
            <a:r>
              <a:rPr lang="en-US" dirty="0">
                <a:hlinkClick r:id="rId2"/>
              </a:rPr>
              <a:t>http://www.jsonlint.com/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12" y="2556725"/>
            <a:ext cx="5593576" cy="362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9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with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600008"/>
            <a:ext cx="8428135" cy="434349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"books" : 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{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"author" : "Ben Rice",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"title" : "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Pobby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Dingan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},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{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"author" : "Stewart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O'Nan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"title" : "Last Night at the Lobster"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7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>
                <a:latin typeface="Calibri"/>
                <a:ea typeface="ＭＳ ゴシック"/>
              </a:rPr>
              <a:t>JSON: Advantages</a:t>
            </a:r>
            <a:endParaRPr lang="en-US" i="0" u="none" strike="noStrike" kern="1600" baseline="0" dirty="0"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Easy to work with in JavaScript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Human-readable and machine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-</a:t>
            </a:r>
            <a:r>
              <a:rPr lang="en-US" i="1" u="none" strike="noStrike" baseline="0" dirty="0">
                <a:latin typeface="Calibri"/>
                <a:ea typeface="ＭＳ ゴシック"/>
              </a:rPr>
              <a:t>readable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Often lighter than XML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Potentially less</a:t>
            </a:r>
            <a:r>
              <a:rPr lang="en-US" i="0" u="none" strike="noStrike" baseline="0" dirty="0">
                <a:latin typeface="Times New Roman"/>
                <a:ea typeface="ＭＳ ゴシック"/>
              </a:rPr>
              <a:t>-</a:t>
            </a:r>
            <a:r>
              <a:rPr lang="en-US" i="0" u="none" strike="noStrike" baseline="0" dirty="0">
                <a:latin typeface="Calibri"/>
                <a:ea typeface="ＭＳ ゴシック"/>
              </a:rPr>
              <a:t>descriptive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Typically used when XML Namespaces and Schema are not needed</a:t>
            </a:r>
            <a:endParaRPr lang="en-US" i="1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18778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>
                <a:latin typeface="Calibri"/>
                <a:ea typeface="ＭＳ ゴシック"/>
              </a:rPr>
              <a:t>&lt;aside&gt; XML Schema</a:t>
            </a:r>
            <a:endParaRPr lang="en-US" i="0" u="none" strike="noStrike" kern="1600" baseline="0" dirty="0"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1" i="1" u="none" strike="noStrike" baseline="0" dirty="0">
                <a:latin typeface="Calibri"/>
                <a:ea typeface="ＭＳ ゴシック"/>
              </a:rPr>
              <a:t>Alternative to DTDs for XML, written in XML themselves</a:t>
            </a:r>
          </a:p>
          <a:p>
            <a:pPr lvl="0" rtl="0"/>
            <a:r>
              <a:rPr lang="en-US" b="1" i="1" u="none" strike="noStrike" baseline="0" dirty="0">
                <a:latin typeface="Calibri"/>
                <a:ea typeface="ＭＳ ゴシック"/>
              </a:rPr>
              <a:t>Uses its own namespace: </a:t>
            </a:r>
            <a:r>
              <a:rPr lang="en-US" b="1" i="1" u="none" strike="noStrike" baseline="0" dirty="0">
                <a:latin typeface="Calibri"/>
                <a:ea typeface="ＭＳ ゴシック"/>
                <a:hlinkClick r:id="rId2"/>
              </a:rPr>
              <a:t>http://www.w3</a:t>
            </a:r>
            <a:r>
              <a:rPr lang="en-US" b="1" i="1" u="none" strike="noStrike" baseline="0" dirty="0">
                <a:latin typeface="Times New Roman"/>
                <a:ea typeface="ＭＳ ゴシック"/>
                <a:hlinkClick r:id="rId2"/>
              </a:rPr>
              <a:t>.</a:t>
            </a:r>
            <a:r>
              <a:rPr lang="en-US" b="1" i="1" u="none" strike="noStrike" baseline="0" dirty="0">
                <a:latin typeface="Calibri"/>
                <a:ea typeface="ＭＳ ゴシック"/>
                <a:hlinkClick r:id="rId2"/>
              </a:rPr>
              <a:t>org/2</a:t>
            </a:r>
            <a:r>
              <a:rPr lang="en-US" b="1" i="1" u="none" strike="noStrike" baseline="0" dirty="0">
                <a:latin typeface="Times New Roman"/>
                <a:ea typeface="ＭＳ ゴシック"/>
                <a:hlinkClick r:id="rId2"/>
              </a:rPr>
              <a:t>0</a:t>
            </a:r>
            <a:r>
              <a:rPr lang="en-US" b="1" i="1" u="none" strike="noStrike" baseline="0" dirty="0">
                <a:latin typeface="Calibri"/>
                <a:ea typeface="ＭＳ ゴシック"/>
                <a:hlinkClick r:id="rId2"/>
              </a:rPr>
              <a:t>01/XMLSchema</a:t>
            </a:r>
          </a:p>
          <a:p>
            <a:pPr lvl="0" rtl="0"/>
            <a:r>
              <a:rPr lang="en-US" b="1" i="1" u="none" strike="noStrike" baseline="0" dirty="0">
                <a:latin typeface="Calibri"/>
                <a:ea typeface="ＭＳ ゴシック"/>
              </a:rPr>
              <a:t>Can supply much more information than DTDs:</a:t>
            </a:r>
          </a:p>
          <a:p>
            <a:pPr lvl="0" rtl="0"/>
            <a:r>
              <a:rPr lang="en-US" b="1" i="1" u="none" strike="noStrike" baseline="0" dirty="0">
                <a:latin typeface="Calibri"/>
                <a:ea typeface="ＭＳ ゴシック"/>
              </a:rPr>
              <a:t>default values</a:t>
            </a:r>
          </a:p>
          <a:p>
            <a:pPr lvl="0" rtl="0"/>
            <a:r>
              <a:rPr lang="en-US" b="1" i="1" u="none" strike="noStrike" baseline="0" dirty="0">
                <a:latin typeface="Calibri"/>
                <a:ea typeface="ＭＳ ゴシック"/>
              </a:rPr>
              <a:t>number/order of elements</a:t>
            </a:r>
          </a:p>
          <a:p>
            <a:pPr lvl="0" rtl="0"/>
            <a:r>
              <a:rPr lang="en-US" b="1" i="1" u="none" strike="noStrike" baseline="0" dirty="0">
                <a:latin typeface="Calibri"/>
                <a:ea typeface="ＭＳ ゴシック"/>
              </a:rPr>
              <a:t>valid nesting order</a:t>
            </a:r>
          </a:p>
          <a:p>
            <a:pPr lvl="0" rtl="0"/>
            <a:r>
              <a:rPr lang="en-US" b="1" i="1" u="none" strike="noStrike" baseline="0" dirty="0">
                <a:latin typeface="Calibri"/>
                <a:ea typeface="ＭＳ ゴシック"/>
              </a:rPr>
              <a:t>data types for elements</a:t>
            </a:r>
            <a:r>
              <a:rPr lang="en-US" b="1" i="1" u="none" strike="noStrike" baseline="0" dirty="0">
                <a:latin typeface="Times New Roman"/>
                <a:ea typeface="ＭＳ ゴシック"/>
              </a:rPr>
              <a:t>,</a:t>
            </a:r>
            <a:r>
              <a:rPr lang="en-US" b="1" i="1" u="none" strike="noStrike" baseline="0" dirty="0">
                <a:latin typeface="Calibri"/>
                <a:ea typeface="ＭＳ ゴシック"/>
              </a:rPr>
              <a:t> attributes</a:t>
            </a:r>
            <a:endParaRPr lang="en-US" b="1" i="1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29416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Origin Policy (SOP)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The same origin policy is a security constraint that prevents scripts from one site accessing methods or properties in scripts from another.</a:t>
            </a:r>
          </a:p>
          <a:p>
            <a:r>
              <a:rPr lang="en-US" sz="1600" dirty="0"/>
              <a:t>It allows web pages to execute only those methods in scripts with the same scheme, host, and port.</a:t>
            </a:r>
          </a:p>
          <a:p>
            <a:r>
              <a:rPr lang="en-US" sz="1600" dirty="0"/>
              <a:t>What does that mean to you practically?</a:t>
            </a:r>
          </a:p>
          <a:p>
            <a:pPr marL="1028350" lvl="2" indent="-342900">
              <a:buFont typeface="+mj-lt"/>
              <a:buAutoNum type="alphaLcParenR"/>
            </a:pPr>
            <a:r>
              <a:rPr lang="en-US" sz="1400" dirty="0"/>
              <a:t>Cookies and web pages from different sites are isolated one from another </a:t>
            </a:r>
            <a:br>
              <a:rPr lang="en-US" sz="1400" dirty="0"/>
            </a:br>
            <a:r>
              <a:rPr lang="en-US" sz="1400" dirty="0"/>
              <a:t>(this is a good thing)</a:t>
            </a:r>
          </a:p>
          <a:p>
            <a:pPr marL="1028350" lvl="2" indent="-342900">
              <a:buFont typeface="+mj-lt"/>
              <a:buAutoNum type="alphaLcParenR"/>
            </a:pPr>
            <a:r>
              <a:rPr lang="en-US" sz="1400" dirty="0" err="1"/>
              <a:t>XMLHttpRequest</a:t>
            </a:r>
            <a:r>
              <a:rPr lang="en-US" sz="1400" dirty="0"/>
              <a:t> won't work cross-domain</a:t>
            </a:r>
          </a:p>
          <a:p>
            <a:pPr marL="1028350" lvl="2" indent="-342900">
              <a:buFont typeface="+mj-lt"/>
              <a:buAutoNum type="alphaLcParenR"/>
            </a:pPr>
            <a:r>
              <a:rPr lang="en-US" sz="1400" dirty="0"/>
              <a:t>You will want to cache data locally (e.g. </a:t>
            </a:r>
            <a:r>
              <a:rPr lang="en-US" sz="1400" dirty="0" err="1"/>
              <a:t>json</a:t>
            </a:r>
            <a:r>
              <a:rPr lang="en-US" sz="1400" dirty="0"/>
              <a:t>)</a:t>
            </a:r>
          </a:p>
          <a:p>
            <a:pPr marL="1028350" lvl="2" indent="-342900">
              <a:buFont typeface="+mj-lt"/>
              <a:buAutoNum type="alphaLcParenR"/>
            </a:pPr>
            <a:r>
              <a:rPr lang="en-US" sz="1400" dirty="0"/>
              <a:t>You </a:t>
            </a:r>
            <a:r>
              <a:rPr lang="en-US" sz="1400" i="1" dirty="0"/>
              <a:t>may </a:t>
            </a:r>
            <a:r>
              <a:rPr lang="en-US" sz="1400" dirty="0"/>
              <a:t>sometimes want to use special tricks (e.g. </a:t>
            </a:r>
            <a:r>
              <a:rPr lang="en-US" sz="1400" dirty="0" err="1"/>
              <a:t>jsonp</a:t>
            </a:r>
            <a:r>
              <a:rPr lang="en-US" sz="1400" dirty="0"/>
              <a:t>) to dynamically load a remote script (caching is often better)</a:t>
            </a:r>
          </a:p>
          <a:p>
            <a:pPr marL="523441" indent="-457200"/>
            <a:r>
              <a:rPr lang="en-US" sz="1600" dirty="0"/>
              <a:t>We'll touch on some of these topics more when we discuss security.</a:t>
            </a:r>
          </a:p>
          <a:p>
            <a:pPr marL="523441" indent="-457200"/>
            <a:r>
              <a:rPr lang="en-US" sz="1600" dirty="0"/>
              <a:t>HTML 5 specifies a means of passing simple messages between windows of different origins (see </a:t>
            </a:r>
            <a:r>
              <a:rPr lang="en-US" sz="1400" dirty="0">
                <a:hlinkClick r:id="rId2"/>
              </a:rPr>
              <a:t>https://developer.mozilla.org/en/DOM/window.postMessage</a:t>
            </a:r>
            <a:r>
              <a:rPr lang="en-US" sz="1400" dirty="0"/>
              <a:t> 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4325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A</a:t>
            </a:r>
            <a:r>
              <a:rPr lang="en-GB" dirty="0"/>
              <a:t>synchronous </a:t>
            </a:r>
            <a:r>
              <a:rPr lang="en-GB" b="1" dirty="0">
                <a:solidFill>
                  <a:srgbClr val="FF0000"/>
                </a:solidFill>
              </a:rPr>
              <a:t>J</a:t>
            </a:r>
            <a:r>
              <a:rPr lang="en-GB" dirty="0"/>
              <a:t>avaScript </a:t>
            </a:r>
            <a:r>
              <a:rPr lang="en-GB" b="1" dirty="0">
                <a:solidFill>
                  <a:srgbClr val="FF0000"/>
                </a:solidFill>
              </a:rPr>
              <a:t>a</a:t>
            </a:r>
            <a:r>
              <a:rPr lang="en-GB" dirty="0"/>
              <a:t>nd </a:t>
            </a:r>
            <a:r>
              <a:rPr lang="en-GB" b="1" dirty="0">
                <a:solidFill>
                  <a:srgbClr val="FF0000"/>
                </a:solidFill>
              </a:rPr>
              <a:t>X</a:t>
            </a:r>
            <a:r>
              <a:rPr lang="en-GB" dirty="0"/>
              <a:t>ML</a:t>
            </a:r>
          </a:p>
          <a:p>
            <a:r>
              <a:rPr lang="en-GB" dirty="0"/>
              <a:t>Allows a browser to request data from a server "behind the scenes" without reloading the entire page</a:t>
            </a:r>
          </a:p>
          <a:p>
            <a:r>
              <a:rPr lang="en-GB" dirty="0"/>
              <a:t>Built on </a:t>
            </a:r>
            <a:r>
              <a:rPr lang="en-GB" dirty="0" err="1"/>
              <a:t>XMLHttpRequest</a:t>
            </a:r>
            <a:r>
              <a:rPr lang="en-GB" dirty="0"/>
              <a:t> (XHR)</a:t>
            </a:r>
          </a:p>
          <a:p>
            <a:pPr lvl="1"/>
            <a:r>
              <a:rPr lang="en-GB" dirty="0"/>
              <a:t>An API introduced by Microsoft in 1999-2000 to help support their development of Outlook Web Access</a:t>
            </a:r>
          </a:p>
          <a:p>
            <a:pPr lvl="1"/>
            <a:r>
              <a:rPr lang="en-GB" dirty="0"/>
              <a:t>Picked up by all major browsers shortly thereafter</a:t>
            </a:r>
          </a:p>
          <a:p>
            <a:pPr lvl="1"/>
            <a:r>
              <a:rPr lang="en-GB" dirty="0"/>
              <a:t>Popularized by Google with Google Maps and Gmail</a:t>
            </a:r>
          </a:p>
          <a:p>
            <a:pPr lvl="1"/>
            <a:r>
              <a:rPr lang="en-GB" dirty="0"/>
              <a:t>W3C picked it up as a working draft </a:t>
            </a:r>
            <a:r>
              <a:rPr lang="en-GB"/>
              <a:t>in 2006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15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Asynchronous </a:t>
            </a:r>
          </a:p>
          <a:p>
            <a:pPr lvl="1"/>
            <a:r>
              <a:rPr lang="en-GB" dirty="0"/>
              <a:t>during a </a:t>
            </a:r>
            <a:r>
              <a:rPr lang="en-GB" i="1" dirty="0"/>
              <a:t>synchronous</a:t>
            </a:r>
            <a:r>
              <a:rPr lang="en-GB" dirty="0"/>
              <a:t> request, all scripting and other activities on a web page stop until the full request/response cycle is complete</a:t>
            </a:r>
          </a:p>
          <a:p>
            <a:pPr lvl="1"/>
            <a:r>
              <a:rPr lang="en-GB" dirty="0"/>
              <a:t>an </a:t>
            </a:r>
            <a:r>
              <a:rPr lang="en-GB" i="1" dirty="0"/>
              <a:t>asynchronous</a:t>
            </a:r>
            <a:r>
              <a:rPr lang="en-GB" dirty="0"/>
              <a:t> request happens behind the scenes – a user can continue interacting with a web page, scripts can run, all while waiting for the response</a:t>
            </a:r>
          </a:p>
          <a:p>
            <a:r>
              <a:rPr lang="en-GB" dirty="0"/>
              <a:t>JavaScript</a:t>
            </a:r>
          </a:p>
          <a:p>
            <a:pPr lvl="1"/>
            <a:r>
              <a:rPr lang="en-GB" dirty="0"/>
              <a:t>the engine that provides the </a:t>
            </a:r>
            <a:r>
              <a:rPr lang="en-GB" dirty="0" err="1"/>
              <a:t>XMLHttpRequest</a:t>
            </a:r>
            <a:r>
              <a:rPr lang="en-GB" dirty="0"/>
              <a:t> API</a:t>
            </a:r>
          </a:p>
          <a:p>
            <a:r>
              <a:rPr lang="en-GB" dirty="0"/>
              <a:t> XML</a:t>
            </a:r>
          </a:p>
        </p:txBody>
      </p:sp>
    </p:spTree>
    <p:extLst>
      <p:ext uri="{BB962C8B-B14F-4D97-AF65-F5344CB8AC3E}">
        <p14:creationId xmlns:p14="http://schemas.microsoft.com/office/powerpoint/2010/main" val="2140666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B9D75E-C9EA-3C4D-963C-427C54844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41" y="358621"/>
            <a:ext cx="8028236" cy="52706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4F101B-ADB6-154E-A5E5-61B52F086C30}"/>
              </a:ext>
            </a:extLst>
          </p:cNvPr>
          <p:cNvSpPr txBox="1"/>
          <p:nvPr/>
        </p:nvSpPr>
        <p:spPr>
          <a:xfrm>
            <a:off x="1114425" y="6157913"/>
            <a:ext cx="632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 https://www.w3schools.com/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js_ajax_intro.asp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3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4924-2DBF-C547-B79F-3EAF6A87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CEE6A-6615-1F42-A010-F7447D8DE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O</a:t>
            </a:r>
            <a:r>
              <a:rPr lang="en-US" dirty="0"/>
              <a:t>bject </a:t>
            </a:r>
            <a:r>
              <a:rPr lang="en-US" b="1" dirty="0"/>
              <a:t>N</a:t>
            </a:r>
            <a:r>
              <a:rPr lang="en-US" dirty="0"/>
              <a:t>otation</a:t>
            </a:r>
          </a:p>
        </p:txBody>
      </p:sp>
    </p:spTree>
    <p:extLst>
      <p:ext uri="{BB962C8B-B14F-4D97-AF65-F5344CB8AC3E}">
        <p14:creationId xmlns:p14="http://schemas.microsoft.com/office/powerpoint/2010/main" val="1329542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&amp;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provides a number of high-level AJAX methods that handle cross-browser support and simplify the use of </a:t>
            </a:r>
            <a:r>
              <a:rPr lang="en-US" dirty="0" err="1"/>
              <a:t>XMLHttpRequest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load(),  $.</a:t>
            </a:r>
            <a:r>
              <a:rPr lang="en-US" dirty="0" err="1"/>
              <a:t>getJson</a:t>
            </a:r>
            <a:r>
              <a:rPr lang="en-US" dirty="0"/>
              <a:t>(), $.</a:t>
            </a:r>
            <a:r>
              <a:rPr lang="en-US" dirty="0" err="1"/>
              <a:t>getScript</a:t>
            </a:r>
            <a:r>
              <a:rPr lang="en-US" dirty="0"/>
              <a:t>(), $.get(), $.post()</a:t>
            </a:r>
            <a:br>
              <a:rPr lang="en-US" dirty="0"/>
            </a:br>
            <a:r>
              <a:rPr lang="en-US" sz="1200" dirty="0"/>
              <a:t>For an introduction to these techniques, see: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http://net.tutsplus.com/tutorials/javascript-ajax/5-ways-to-make-ajax-calls-with-jquery/</a:t>
            </a:r>
            <a:endParaRPr lang="en-US" sz="1200" dirty="0"/>
          </a:p>
          <a:p>
            <a:r>
              <a:rPr lang="en-US" dirty="0"/>
              <a:t>often use the most fundamental &amp; flexible method, </a:t>
            </a:r>
            <a:r>
              <a:rPr lang="en-US" dirty="0" err="1"/>
              <a:t>jQuery's</a:t>
            </a:r>
            <a:r>
              <a:rPr lang="en-US" dirty="0"/>
              <a:t> low-level AJAX implementation: </a:t>
            </a:r>
            <a:r>
              <a:rPr lang="en-US" b="1" dirty="0"/>
              <a:t>$.</a:t>
            </a:r>
            <a:r>
              <a:rPr lang="en-US" b="1" dirty="0" err="1"/>
              <a:t>ajax</a:t>
            </a:r>
            <a:r>
              <a:rPr lang="en-US" b="1" dirty="0"/>
              <a:t>()</a:t>
            </a:r>
          </a:p>
          <a:p>
            <a:pPr lvl="1"/>
            <a:r>
              <a:rPr lang="en-US" dirty="0"/>
              <a:t>See: </a:t>
            </a:r>
            <a:r>
              <a:rPr lang="en-US" dirty="0">
                <a:hlinkClick r:id="rId3"/>
              </a:rPr>
              <a:t>http://api.jquery.com/jQuery.ajax/</a:t>
            </a:r>
            <a:r>
              <a:rPr lang="en-US" dirty="0"/>
              <a:t> </a:t>
            </a:r>
          </a:p>
          <a:p>
            <a:pPr marL="34992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548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>
                <a:latin typeface="Calibri"/>
                <a:ea typeface="ＭＳ ゴシック"/>
              </a:rPr>
              <a:t>AJAX : Methodology</a:t>
            </a:r>
            <a:endParaRPr lang="en-US" i="0" u="none" strike="noStrike" kern="1600" baseline="0" dirty="0"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Origin   </a:t>
            </a:r>
            <a:r>
              <a:rPr lang="en-US" i="1" u="none" strike="noStrike" baseline="0" dirty="0">
                <a:latin typeface="Calibri"/>
                <a:ea typeface="ＭＳ ゴシック"/>
                <a:hlinkClick r:id="rId2"/>
              </a:rPr>
              <a:t>http://www.adaptivepath.com/ideas/ajax-new-approach-web-applications/</a:t>
            </a:r>
            <a:endParaRPr lang="en-US" i="1" u="none" strike="noStrike" baseline="0" dirty="0">
              <a:latin typeface="Calibri"/>
              <a:ea typeface="ＭＳ ゴシック"/>
              <a:hlinkClick r:id="rId3"/>
            </a:endParaRP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“Ajax isn’t something you can download. It’s an approach—a way of thinking about the architecture of web applications using certain technologies.” (Garrett, 2005)</a:t>
            </a:r>
            <a:endParaRPr lang="en-US" i="1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125569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>
                <a:latin typeface="Calibri"/>
                <a:ea typeface="ＭＳ ゴシック"/>
              </a:rPr>
              <a:t>AJAX : Methodology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u="none" strike="noStrike" baseline="0" dirty="0">
                <a:latin typeface="Calibri"/>
                <a:ea typeface="ＭＳ ゴシック"/>
              </a:rPr>
              <a:t>AJAX</a:t>
            </a:r>
            <a:r>
              <a:rPr lang="en-US" i="1" u="none" strike="noStrike" baseline="0" dirty="0">
                <a:latin typeface="Calibri"/>
                <a:ea typeface="ＭＳ ゴシック"/>
              </a:rPr>
              <a:t> Components: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Semantic markup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CSS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Document Object Model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(A)synchronous HTTP requests using </a:t>
            </a:r>
            <a:r>
              <a:rPr lang="en-US" i="0" u="none" strike="noStrike" baseline="0" dirty="0" err="1">
                <a:latin typeface="Calibri"/>
                <a:ea typeface="ＭＳ ゴシック"/>
              </a:rPr>
              <a:t>XMLHttpRequest</a:t>
            </a:r>
            <a:r>
              <a:rPr lang="en-US" i="0" u="none" strike="noStrike" baseline="0" dirty="0">
                <a:latin typeface="Calibri"/>
                <a:ea typeface="ＭＳ ゴシック"/>
              </a:rPr>
              <a:t> object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All of the above are driven by JavaScript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Requests happen after the page has already loaded</a:t>
            </a:r>
            <a:endParaRPr lang="en-US" i="1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44017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 err="1">
                <a:latin typeface="Calibri"/>
                <a:ea typeface="ＭＳ ゴシック"/>
              </a:rPr>
              <a:t>XMLHttpRequest</a:t>
            </a:r>
            <a:r>
              <a:rPr lang="en-US" i="0" u="none" strike="noStrike" kern="1600" baseline="0" dirty="0">
                <a:latin typeface="Calibri"/>
                <a:ea typeface="ＭＳ ゴシック"/>
              </a:rPr>
              <a:t>: History</a:t>
            </a:r>
            <a:endParaRPr lang="en-US" i="0" u="none" strike="noStrike" kern="1600" baseline="0" dirty="0"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u="none" strike="noStrike" baseline="0" dirty="0">
                <a:latin typeface="Calibri"/>
                <a:ea typeface="ＭＳ ゴシック"/>
              </a:rPr>
              <a:t>Originated at Microsoft</a:t>
            </a:r>
          </a:p>
          <a:p>
            <a:pPr lvl="1" rtl="0"/>
            <a:r>
              <a:rPr lang="en-US" u="none" strike="noStrike" baseline="0" dirty="0">
                <a:latin typeface="Calibri"/>
                <a:ea typeface="ＭＳ ゴシック"/>
              </a:rPr>
              <a:t>Underlying tech predates IE5!</a:t>
            </a:r>
          </a:p>
          <a:p>
            <a:pPr lvl="0" rtl="0"/>
            <a:r>
              <a:rPr lang="en-US" u="none" strike="noStrike" baseline="0" dirty="0">
                <a:latin typeface="Calibri"/>
                <a:ea typeface="ＭＳ ゴシック"/>
              </a:rPr>
              <a:t>Mozilla implemented something similar in the</a:t>
            </a:r>
            <a:r>
              <a:rPr lang="en-US" u="none" strike="noStrike" dirty="0">
                <a:latin typeface="Calibri"/>
                <a:ea typeface="ＭＳ ゴシック"/>
              </a:rPr>
              <a:t> </a:t>
            </a:r>
            <a:r>
              <a:rPr lang="en-US" u="none" strike="noStrike" baseline="0" dirty="0">
                <a:latin typeface="Calibri"/>
                <a:ea typeface="ＭＳ ゴシック"/>
              </a:rPr>
              <a:t>Gecko engine</a:t>
            </a:r>
          </a:p>
          <a:p>
            <a:pPr lvl="0" rtl="0"/>
            <a:r>
              <a:rPr lang="en-US" u="none" strike="noStrike" baseline="0" dirty="0">
                <a:latin typeface="Calibri"/>
                <a:ea typeface="ＭＳ ゴシック"/>
              </a:rPr>
              <a:t>Other major browsers followed suit, became a de facto standard</a:t>
            </a:r>
          </a:p>
          <a:p>
            <a:pPr lvl="0" rtl="0"/>
            <a:r>
              <a:rPr lang="en-US" u="none" strike="noStrike" baseline="0" dirty="0">
                <a:latin typeface="Calibri"/>
                <a:ea typeface="ＭＳ ゴシック"/>
              </a:rPr>
              <a:t>W3C published a working draft detailing the spec, making it official ~2006</a:t>
            </a:r>
          </a:p>
          <a:p>
            <a:pPr lvl="0" rtl="0"/>
            <a:r>
              <a:rPr lang="en-US" u="none" strike="noStrike" baseline="0" dirty="0">
                <a:latin typeface="Calibri"/>
                <a:ea typeface="ＭＳ ゴシック"/>
              </a:rPr>
              <a:t>All implementations now use the </a:t>
            </a:r>
            <a:r>
              <a:rPr lang="en-US" u="none" strike="noStrike" baseline="0" dirty="0" err="1">
                <a:latin typeface="Calibri"/>
                <a:ea typeface="ＭＳ ゴシック"/>
              </a:rPr>
              <a:t>XMLHttpRequest</a:t>
            </a:r>
            <a:r>
              <a:rPr lang="en-US" u="none" strike="noStrike" baseline="0" dirty="0">
                <a:latin typeface="Calibri"/>
                <a:ea typeface="ＭＳ ゴシック"/>
              </a:rPr>
              <a:t> object</a:t>
            </a:r>
            <a:endParaRPr lang="en-US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971955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 err="1">
                <a:latin typeface="Calibri"/>
                <a:ea typeface="ＭＳ ゴシック"/>
              </a:rPr>
              <a:t>XMLHttpRequest</a:t>
            </a:r>
            <a:endParaRPr lang="en-US" i="0" u="none" strike="noStrike" kern="1600" baseline="0" dirty="0">
              <a:latin typeface="Arial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Not restricted to requests/responses in XML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Methods are invoked on the object to.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..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Prepare the request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Send the request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Wait for a response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Process the response</a:t>
            </a:r>
          </a:p>
          <a:p>
            <a:pPr lvl="0" rtl="0"/>
            <a:r>
              <a:rPr lang="en-US" i="1" u="none" strike="noStrike" baseline="0" dirty="0" err="1">
                <a:latin typeface="Calibri"/>
                <a:ea typeface="ＭＳ ゴシック"/>
              </a:rPr>
              <a:t>var</a:t>
            </a:r>
            <a:r>
              <a:rPr lang="en-US" i="1" u="none" strike="noStrike" baseline="0" dirty="0">
                <a:latin typeface="Calibri"/>
                <a:ea typeface="ＭＳ ゴシック"/>
              </a:rPr>
              <a:t> 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xhr</a:t>
            </a:r>
            <a:r>
              <a:rPr lang="en-US" i="1" u="none" strike="noStrike" baseline="0" dirty="0">
                <a:latin typeface="Calibri"/>
                <a:ea typeface="ＭＳ ゴシック"/>
              </a:rPr>
              <a:t> = new 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XMLHttpRequest</a:t>
            </a:r>
            <a:r>
              <a:rPr lang="en-US" i="1" u="none" strike="noStrike" baseline="0" dirty="0">
                <a:latin typeface="Calibri"/>
                <a:ea typeface="ＭＳ ゴシック"/>
              </a:rPr>
              <a:t>();</a:t>
            </a:r>
            <a:endParaRPr lang="en-US" i="1" u="none" strike="noStrike" baseline="0" dirty="0">
              <a:latin typeface="Times New Roman"/>
              <a:ea typeface="ＭＳ ゴシック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8E1E88-9C93-FE4D-B554-C7E5CE4071A2}"/>
              </a:ext>
            </a:extLst>
          </p:cNvPr>
          <p:cNvSpPr txBox="1"/>
          <p:nvPr/>
        </p:nvSpPr>
        <p:spPr>
          <a:xfrm>
            <a:off x="548641" y="5329238"/>
            <a:ext cx="740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Reading Material :  https://www.w3schools.com/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js_ajax_http.asp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81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 err="1">
                <a:latin typeface="Calibri"/>
                <a:ea typeface="ＭＳ ゴシック"/>
              </a:rPr>
              <a:t>XMLHttpRequest</a:t>
            </a:r>
            <a:r>
              <a:rPr lang="en-US" i="0" u="none" strike="noStrike" kern="1600" baseline="0" dirty="0">
                <a:latin typeface="Calibri"/>
                <a:ea typeface="ＭＳ ゴシック"/>
              </a:rPr>
              <a:t>: Prepare</a:t>
            </a:r>
            <a:endParaRPr lang="en-US" i="0" u="none" strike="noStrike" kern="1600" baseline="0" dirty="0">
              <a:latin typeface="Arial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Initialize the request:</a:t>
            </a:r>
          </a:p>
          <a:p>
            <a:pPr lvl="0" rtl="0"/>
            <a:r>
              <a:rPr lang="en-US" u="none" strike="noStrike" baseline="0" dirty="0" err="1">
                <a:latin typeface="Calibri"/>
                <a:ea typeface="ＭＳ ゴシック"/>
              </a:rPr>
              <a:t>xhr.open</a:t>
            </a:r>
            <a:r>
              <a:rPr lang="en-US" u="none" strike="noStrike" baseline="0" dirty="0">
                <a:latin typeface="Calibri"/>
                <a:ea typeface="ＭＳ ゴシック"/>
              </a:rPr>
              <a:t>(</a:t>
            </a:r>
            <a:r>
              <a:rPr lang="en-US" i="1" u="none" strike="noStrike" baseline="0" dirty="0">
                <a:latin typeface="Calibri"/>
                <a:ea typeface="ＭＳ ゴシック"/>
              </a:rPr>
              <a:t>method, 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url</a:t>
            </a:r>
            <a:r>
              <a:rPr lang="en-US" i="1" u="none" strike="noStrike" baseline="0" dirty="0">
                <a:latin typeface="Calibri"/>
                <a:ea typeface="ＭＳ ゴシック"/>
              </a:rPr>
              <a:t>, 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async</a:t>
            </a:r>
            <a:r>
              <a:rPr lang="en-US" i="1" u="none" strike="noStrike" baseline="0" dirty="0">
                <a:latin typeface="Calibri"/>
                <a:ea typeface="ＭＳ ゴシック"/>
              </a:rPr>
              <a:t>, [username], [password]</a:t>
            </a:r>
            <a:r>
              <a:rPr lang="en-US" u="none" strike="noStrike" baseline="0" dirty="0">
                <a:latin typeface="Calibri"/>
                <a:ea typeface="ＭＳ ゴシック"/>
              </a:rPr>
              <a:t>) </a:t>
            </a:r>
          </a:p>
          <a:p>
            <a:pPr lvl="1" rtl="0">
              <a:buFont typeface="Wingdings 2" charset="2"/>
              <a:buChar char="–"/>
            </a:pPr>
            <a:r>
              <a:rPr lang="en-US" i="1" u="none" strike="noStrike" baseline="0" dirty="0">
                <a:latin typeface="Calibri"/>
                <a:ea typeface="ＭＳ ゴシック"/>
              </a:rPr>
              <a:t>method</a:t>
            </a:r>
            <a:r>
              <a:rPr lang="en-US" i="0" u="none" strike="noStrike" baseline="0" dirty="0">
                <a:latin typeface="Calibri"/>
                <a:ea typeface="ＭＳ ゴシック"/>
              </a:rPr>
              <a:t> – HTTP method to use (GET, POST, PUT, DELETE)</a:t>
            </a:r>
          </a:p>
          <a:p>
            <a:pPr lvl="1" rtl="0">
              <a:buFont typeface="Wingdings 2" charset="2"/>
              <a:buChar char="–"/>
            </a:pPr>
            <a:r>
              <a:rPr lang="en-US" i="1" u="none" strike="noStrike" baseline="0" dirty="0" err="1">
                <a:latin typeface="Calibri"/>
                <a:ea typeface="ＭＳ ゴシック"/>
              </a:rPr>
              <a:t>url</a:t>
            </a:r>
            <a:r>
              <a:rPr lang="en-US" i="0" u="none" strike="noStrike" baseline="0" dirty="0">
                <a:latin typeface="Calibri"/>
                <a:ea typeface="ＭＳ ゴシック"/>
              </a:rPr>
              <a:t> – Request target</a:t>
            </a:r>
          </a:p>
          <a:p>
            <a:pPr lvl="1" rtl="0">
              <a:buFont typeface="Wingdings 2" charset="2"/>
              <a:buChar char="–"/>
            </a:pPr>
            <a:r>
              <a:rPr lang="en-US" i="1" u="none" strike="noStrike" baseline="0" dirty="0" err="1">
                <a:latin typeface="Calibri"/>
                <a:ea typeface="ＭＳ ゴシック"/>
              </a:rPr>
              <a:t>async</a:t>
            </a:r>
            <a:r>
              <a:rPr lang="en-US" i="0" u="none" strike="noStrike" baseline="0" dirty="0">
                <a:latin typeface="Calibri"/>
                <a:ea typeface="ＭＳ ゴシック"/>
              </a:rPr>
              <a:t> – Boolean determining whether other processing can happen in the background (you want this to be true)</a:t>
            </a:r>
          </a:p>
          <a:p>
            <a:pPr lvl="1" rtl="0">
              <a:buFont typeface="Wingdings 2" charset="2"/>
              <a:buChar char="–"/>
            </a:pPr>
            <a:r>
              <a:rPr lang="en-US" i="1" u="none" strike="noStrike" baseline="0" dirty="0">
                <a:latin typeface="Calibri"/>
                <a:ea typeface="ＭＳ ゴシック"/>
              </a:rPr>
              <a:t>username/password</a:t>
            </a:r>
            <a:r>
              <a:rPr lang="en-US" i="0" u="none" strike="noStrike" baseline="0" dirty="0">
                <a:latin typeface="Calibri"/>
                <a:ea typeface="ＭＳ ゴシック"/>
              </a:rPr>
              <a:t> – Used if the request requires basic authentication</a:t>
            </a:r>
            <a:endParaRPr lang="en-US" i="0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54212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BB507-C9B0-7C42-AE11-920512A8E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9191A-9166-AD40-8E1E-5FBD2B91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8" y="157162"/>
            <a:ext cx="8176703" cy="55334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07E9F0-71F6-4147-A131-70E1B27FBD09}"/>
              </a:ext>
            </a:extLst>
          </p:cNvPr>
          <p:cNvSpPr txBox="1"/>
          <p:nvPr/>
        </p:nvSpPr>
        <p:spPr>
          <a:xfrm>
            <a:off x="902970" y="5943504"/>
            <a:ext cx="733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Resource: https://www.w3schools.com/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js_ajax_http.asp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4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 err="1">
                <a:latin typeface="Calibri"/>
                <a:ea typeface="ＭＳ ゴシック"/>
              </a:rPr>
              <a:t>XMLHttpRequest</a:t>
            </a:r>
            <a:r>
              <a:rPr lang="en-US" i="0" u="none" strike="noStrike" kern="1600" baseline="0" dirty="0">
                <a:latin typeface="Calibri"/>
                <a:ea typeface="ＭＳ ゴシック"/>
              </a:rPr>
              <a:t>: Prepare</a:t>
            </a:r>
            <a:endParaRPr lang="en-US" i="0" u="none" strike="noStrike" kern="1600" baseline="0" dirty="0">
              <a:latin typeface="Arial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 err="1">
                <a:latin typeface="Calibri"/>
                <a:ea typeface="ＭＳ ゴシック"/>
              </a:rPr>
              <a:t>xhr</a:t>
            </a:r>
            <a:r>
              <a:rPr lang="en-US" i="1" u="none" strike="noStrike" baseline="0" dirty="0" err="1">
                <a:latin typeface="Times New Roman"/>
                <a:ea typeface="ＭＳ ゴシック"/>
              </a:rPr>
              <a:t>.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setRequestHeader</a:t>
            </a:r>
            <a:r>
              <a:rPr lang="en-US" i="1" u="none" strike="noStrike" baseline="0" dirty="0">
                <a:latin typeface="Calibri"/>
                <a:ea typeface="ＭＳ ゴシック"/>
              </a:rPr>
              <a:t>(name, value)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Sets the name</a:t>
            </a:r>
            <a:r>
              <a:rPr lang="en-US" i="0" u="none" strike="noStrike" baseline="0" dirty="0">
                <a:latin typeface="Times New Roman"/>
                <a:ea typeface="ＭＳ ゴシック"/>
              </a:rPr>
              <a:t>-</a:t>
            </a:r>
            <a:r>
              <a:rPr lang="en-US" i="0" u="none" strike="noStrike" baseline="0" dirty="0">
                <a:latin typeface="Calibri"/>
                <a:ea typeface="ＭＳ ゴシック"/>
              </a:rPr>
              <a:t>value pair for a header to be appended to this request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Can be any header valid for an HTTP request</a:t>
            </a:r>
            <a:endParaRPr lang="en-US" i="0" u="none" strike="noStrike" baseline="0" dirty="0">
              <a:latin typeface="Times New Roman"/>
              <a:ea typeface="ＭＳ ゴシック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D3DA6-BE46-DD4D-92CB-FBA6A027F6C6}"/>
              </a:ext>
            </a:extLst>
          </p:cNvPr>
          <p:cNvSpPr txBox="1"/>
          <p:nvPr/>
        </p:nvSpPr>
        <p:spPr>
          <a:xfrm>
            <a:off x="774382" y="5574172"/>
            <a:ext cx="733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material:  https://www.w3schools.com/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js_ajax_http.asp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29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 err="1">
                <a:latin typeface="Calibri"/>
                <a:ea typeface="ＭＳ ゴシック"/>
              </a:rPr>
              <a:t>XMLHttpRequest</a:t>
            </a:r>
            <a:r>
              <a:rPr lang="en-US" i="0" u="none" strike="noStrike" kern="1600" baseline="0" dirty="0">
                <a:latin typeface="Calibri"/>
                <a:ea typeface="ＭＳ ゴシック"/>
              </a:rPr>
              <a:t>: Send</a:t>
            </a:r>
            <a:endParaRPr lang="en-US" i="0" u="none" strike="noStrike" kern="1600" baseline="0" dirty="0">
              <a:latin typeface="Arial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 err="1">
                <a:latin typeface="Calibri"/>
                <a:ea typeface="ＭＳ ゴシック"/>
              </a:rPr>
              <a:t>xhr</a:t>
            </a:r>
            <a:r>
              <a:rPr lang="en-US" i="1" u="none" strike="noStrike" baseline="0" dirty="0" err="1">
                <a:latin typeface="Times New Roman"/>
                <a:ea typeface="ＭＳ ゴシック"/>
              </a:rPr>
              <a:t>.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send</a:t>
            </a:r>
            <a:r>
              <a:rPr lang="en-US" i="1" u="none" strike="noStrike" baseline="0" dirty="0">
                <a:latin typeface="Calibri"/>
                <a:ea typeface="ＭＳ ゴシック"/>
              </a:rPr>
              <a:t>([data])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Sends the prepared request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data becomes the request body (if necessary)</a:t>
            </a:r>
            <a:endParaRPr lang="en-US" i="0" u="none" strike="noStrike" baseline="0" dirty="0">
              <a:latin typeface="Times New Roman"/>
              <a:ea typeface="ＭＳ ゴシック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48CC4-E6CA-AC43-83AE-178747683CFD}"/>
              </a:ext>
            </a:extLst>
          </p:cNvPr>
          <p:cNvSpPr txBox="1"/>
          <p:nvPr/>
        </p:nvSpPr>
        <p:spPr>
          <a:xfrm>
            <a:off x="682943" y="6474284"/>
            <a:ext cx="79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material: https://www.w3schools.com/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js_ajax_http_send.asp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C79538-9C7E-D645-88E0-5FA267D42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20" y="3042744"/>
            <a:ext cx="7266042" cy="343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9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0EBE-0613-9D47-9A2E-C5256814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51184-7889-7441-B91A-CB9B45F0E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onreadystatechange</a:t>
            </a:r>
            <a:r>
              <a:rPr lang="en-US" dirty="0"/>
              <a:t> Property</a:t>
            </a:r>
          </a:p>
          <a:p>
            <a:r>
              <a:rPr lang="en-US" dirty="0"/>
              <a:t>With the </a:t>
            </a:r>
            <a:r>
              <a:rPr lang="en-US" dirty="0" err="1"/>
              <a:t>XMLHttpRequest</a:t>
            </a:r>
            <a:r>
              <a:rPr lang="en-US" dirty="0"/>
              <a:t> object you can define a function to be executed when the request receives an answer.</a:t>
            </a:r>
          </a:p>
          <a:p>
            <a:r>
              <a:rPr lang="en-US" dirty="0"/>
              <a:t>The function is defined in the </a:t>
            </a:r>
            <a:r>
              <a:rPr lang="en-US" b="1" dirty="0" err="1"/>
              <a:t>onreadystatechange</a:t>
            </a:r>
            <a:r>
              <a:rPr lang="en-US" dirty="0"/>
              <a:t> property of the </a:t>
            </a:r>
            <a:r>
              <a:rPr lang="en-US" dirty="0" err="1"/>
              <a:t>XMLHttpResponse</a:t>
            </a:r>
            <a:r>
              <a:rPr lang="en-US" dirty="0"/>
              <a:t> object: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216E0-09FD-C842-AE8A-CA045263F0B1}"/>
              </a:ext>
            </a:extLst>
          </p:cNvPr>
          <p:cNvSpPr txBox="1"/>
          <p:nvPr/>
        </p:nvSpPr>
        <p:spPr>
          <a:xfrm>
            <a:off x="902970" y="6099040"/>
            <a:ext cx="792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material: https://www.w3schools.com/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js_ajax_http_send.asp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0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represent JavaScript data </a:t>
            </a:r>
          </a:p>
          <a:p>
            <a:pPr lvl="1"/>
            <a:r>
              <a:rPr lang="en-US" dirty="0"/>
              <a:t>for data interchange</a:t>
            </a:r>
          </a:p>
          <a:p>
            <a:pPr lvl="1"/>
            <a:r>
              <a:rPr lang="en-US" dirty="0"/>
              <a:t>lightweight</a:t>
            </a:r>
          </a:p>
          <a:p>
            <a:pPr lvl="1"/>
            <a:r>
              <a:rPr lang="en-US" dirty="0"/>
              <a:t>human readable (i.e. text-based)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Consists of two data structures:</a:t>
            </a:r>
          </a:p>
          <a:p>
            <a:pPr lvl="1"/>
            <a:r>
              <a:rPr lang="en-US" dirty="0"/>
              <a:t>Collections</a:t>
            </a:r>
          </a:p>
          <a:p>
            <a:pPr lvl="2"/>
            <a:r>
              <a:rPr lang="en-US" dirty="0"/>
              <a:t>A collection of "name" : "value" pairs (an object)</a:t>
            </a:r>
          </a:p>
          <a:p>
            <a:pPr lvl="1"/>
            <a:r>
              <a:rPr lang="en-US" dirty="0"/>
              <a:t>Arrays </a:t>
            </a:r>
          </a:p>
          <a:p>
            <a:pPr lvl="2"/>
            <a:r>
              <a:rPr lang="en-US" dirty="0"/>
              <a:t>a list of values or objects (including arrays)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87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 err="1">
                <a:latin typeface="Calibri"/>
                <a:ea typeface="ＭＳ ゴシック"/>
              </a:rPr>
              <a:t>XMLHttpRequest</a:t>
            </a:r>
            <a:r>
              <a:rPr lang="en-US" i="0" u="none" strike="noStrike" kern="1600" baseline="0" dirty="0">
                <a:latin typeface="Calibri"/>
                <a:ea typeface="ＭＳ ゴシック"/>
              </a:rPr>
              <a:t>: Listen</a:t>
            </a:r>
            <a:endParaRPr lang="en-US" i="0" u="none" strike="noStrike" kern="1600" baseline="0" dirty="0">
              <a:latin typeface="Arial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 err="1">
                <a:latin typeface="Calibri"/>
                <a:ea typeface="ＭＳ ゴシック"/>
              </a:rPr>
              <a:t>xhr.onreadystatechange</a:t>
            </a:r>
            <a:r>
              <a:rPr lang="en-US" i="1" u="none" strike="noStrike" baseline="0" dirty="0">
                <a:latin typeface="Calibri"/>
                <a:ea typeface="ＭＳ ゴシック"/>
              </a:rPr>
              <a:t> – event listener invoked if 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async</a:t>
            </a:r>
            <a:r>
              <a:rPr lang="en-US" i="1" u="none" strike="noStrike" baseline="0" dirty="0">
                <a:latin typeface="Calibri"/>
                <a:ea typeface="ＭＳ ゴシック"/>
              </a:rPr>
              <a:t> was true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Fires if the </a:t>
            </a:r>
            <a:r>
              <a:rPr lang="en-US" i="0" u="none" strike="noStrike" baseline="0" dirty="0" err="1">
                <a:latin typeface="Calibri"/>
                <a:ea typeface="ＭＳ ゴシック"/>
              </a:rPr>
              <a:t>readyState</a:t>
            </a:r>
            <a:r>
              <a:rPr lang="en-US" i="0" u="none" strike="noStrike" baseline="0" dirty="0">
                <a:latin typeface="Calibri"/>
                <a:ea typeface="ＭＳ ゴシック"/>
              </a:rPr>
              <a:t> property of </a:t>
            </a:r>
            <a:r>
              <a:rPr lang="en-US" i="0" u="none" strike="noStrike" baseline="0" dirty="0" err="1">
                <a:latin typeface="Calibri"/>
                <a:ea typeface="ＭＳ ゴシック"/>
              </a:rPr>
              <a:t>XMLHttpRequest</a:t>
            </a:r>
            <a:r>
              <a:rPr lang="en-US" i="0" u="none" strike="noStrike" baseline="0" dirty="0">
                <a:latin typeface="Calibri"/>
                <a:ea typeface="ＭＳ ゴシック"/>
              </a:rPr>
              <a:t> object changes</a:t>
            </a:r>
          </a:p>
          <a:p>
            <a:pPr lvl="0" rtl="0"/>
            <a:r>
              <a:rPr lang="en-US" i="1" u="none" strike="noStrike" baseline="0" dirty="0" err="1">
                <a:latin typeface="Calibri"/>
                <a:ea typeface="ＭＳ ゴシック"/>
              </a:rPr>
              <a:t>xhr.readyState</a:t>
            </a:r>
            <a:r>
              <a:rPr lang="en-US" i="1" u="none" strike="noStrike" baseline="0" dirty="0">
                <a:latin typeface="Calibri"/>
                <a:ea typeface="ＭＳ ゴシック"/>
              </a:rPr>
              <a:t> – property detailing the state of processing the request via 4 constants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1 – open() invoked successfully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2 – send() invoked successfully</a:t>
            </a:r>
            <a:r>
              <a:rPr lang="en-US" i="0" u="none" strike="noStrike" baseline="0" dirty="0">
                <a:latin typeface="Times New Roman"/>
                <a:ea typeface="ＭＳ ゴシック"/>
              </a:rPr>
              <a:t>,</a:t>
            </a:r>
            <a:r>
              <a:rPr lang="en-US" i="0" u="none" strike="noStrike" baseline="0" dirty="0">
                <a:latin typeface="Calibri"/>
                <a:ea typeface="ＭＳ ゴシック"/>
              </a:rPr>
              <a:t> response headers received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3 – loading response body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4 – response fully received (complete)</a:t>
            </a:r>
            <a:endParaRPr lang="en-US" i="0" u="none" strike="noStrike" baseline="0" dirty="0">
              <a:latin typeface="Times New Roman"/>
              <a:ea typeface="ＭＳ ゴシック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83923-2247-0541-960F-6092195C0FA2}"/>
              </a:ext>
            </a:extLst>
          </p:cNvPr>
          <p:cNvSpPr txBox="1"/>
          <p:nvPr/>
        </p:nvSpPr>
        <p:spPr>
          <a:xfrm>
            <a:off x="657226" y="6099040"/>
            <a:ext cx="823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https://www.w3schools.com/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tryit.asp?filename</a:t>
            </a:r>
            <a:r>
              <a:rPr lang="en-US" dirty="0"/>
              <a:t>=</a:t>
            </a:r>
            <a:r>
              <a:rPr lang="en-US" dirty="0" err="1"/>
              <a:t>tryjs_ajax_first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75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 err="1">
                <a:latin typeface="Calibri"/>
                <a:ea typeface="ＭＳ ゴシック"/>
              </a:rPr>
              <a:t>XMLHttpRequest</a:t>
            </a:r>
            <a:r>
              <a:rPr lang="en-US" i="0" u="none" strike="noStrike" kern="1600" baseline="0" dirty="0">
                <a:latin typeface="Calibri"/>
                <a:ea typeface="ＭＳ ゴシック"/>
              </a:rPr>
              <a:t>: Listen</a:t>
            </a:r>
            <a:endParaRPr lang="en-US" i="0" u="none" strike="noStrike" kern="1600" baseline="0" dirty="0">
              <a:latin typeface="Arial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 err="1">
                <a:latin typeface="Calibri"/>
                <a:ea typeface="ＭＳ ゴシック"/>
              </a:rPr>
              <a:t>xhr</a:t>
            </a:r>
            <a:r>
              <a:rPr lang="en-US" i="1" u="none" strike="noStrike" baseline="0" dirty="0" err="1">
                <a:latin typeface="Times New Roman"/>
                <a:ea typeface="ＭＳ ゴシック"/>
              </a:rPr>
              <a:t>.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status</a:t>
            </a:r>
            <a:r>
              <a:rPr lang="en-US" i="1" u="none" strike="noStrike" baseline="0" dirty="0">
                <a:latin typeface="Calibri"/>
                <a:ea typeface="ＭＳ ゴシック"/>
              </a:rPr>
              <a:t> – Property holding the numeric HTTP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status code for the request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Set after </a:t>
            </a:r>
            <a:r>
              <a:rPr lang="en-US" i="0" u="none" strike="noStrike" baseline="0" dirty="0" err="1">
                <a:latin typeface="Calibri"/>
                <a:ea typeface="ＭＳ ゴシック"/>
              </a:rPr>
              <a:t>readyState</a:t>
            </a:r>
            <a:r>
              <a:rPr lang="en-US" i="0" u="none" strike="noStrike" baseline="0" dirty="0">
                <a:latin typeface="Calibri"/>
                <a:ea typeface="ＭＳ ゴシック"/>
              </a:rPr>
              <a:t> == 4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Recall that 200 means “OK”</a:t>
            </a:r>
            <a:endParaRPr lang="en-US" i="0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60816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 err="1">
                <a:latin typeface="Calibri"/>
                <a:ea typeface="ＭＳ ゴシック"/>
              </a:rPr>
              <a:t>XMLHttpRequest</a:t>
            </a:r>
            <a:r>
              <a:rPr lang="en-US" i="0" u="none" strike="noStrike" kern="1600" baseline="0" dirty="0">
                <a:latin typeface="Calibri"/>
                <a:ea typeface="ＭＳ ゴシック"/>
              </a:rPr>
              <a:t>: Response</a:t>
            </a:r>
            <a:endParaRPr lang="en-US" i="0" u="none" strike="noStrike" kern="1600" baseline="0" dirty="0">
              <a:latin typeface="Arial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 err="1">
                <a:latin typeface="Calibri"/>
                <a:ea typeface="ＭＳ ゴシック"/>
              </a:rPr>
              <a:t>xhr.responseXML</a:t>
            </a:r>
            <a:r>
              <a:rPr lang="en-US" i="1" u="none" strike="noStrike" baseline="0" dirty="0">
                <a:latin typeface="Calibri"/>
                <a:ea typeface="ＭＳ ゴシック"/>
              </a:rPr>
              <a:t> – Property containing HTTP response as a Document object</a:t>
            </a:r>
          </a:p>
          <a:p>
            <a:pPr lvl="0" rtl="0"/>
            <a:r>
              <a:rPr lang="en-US" i="1" u="none" strike="noStrike" baseline="0" dirty="0" err="1">
                <a:latin typeface="Calibri"/>
                <a:ea typeface="ＭＳ ゴシック"/>
              </a:rPr>
              <a:t>xhr.responseText</a:t>
            </a:r>
            <a:r>
              <a:rPr lang="en-US" i="1" u="none" strike="noStrike" baseline="0" dirty="0">
                <a:latin typeface="Calibri"/>
                <a:ea typeface="ＭＳ ゴシック"/>
              </a:rPr>
              <a:t> – Property containing the raw response body of the HTTP response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HTML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XML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JSON</a:t>
            </a:r>
            <a:endParaRPr lang="en-US" i="0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0363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To check the status of a document on the server: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function </a:t>
            </a:r>
            <a:r>
              <a:rPr lang="en-US" sz="1800" dirty="0" err="1">
                <a:solidFill>
                  <a:srgbClr val="000000"/>
                </a:solidFill>
                <a:latin typeface="Adobe Caslon Pro"/>
                <a:cs typeface="Adobe Caslon Pro"/>
              </a:rPr>
              <a:t>fetchStatus</a:t>
            </a: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(address)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Adobe Caslon Pro"/>
                <a:cs typeface="Adobe Caslon Pro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 client = new </a:t>
            </a:r>
            <a:r>
              <a:rPr lang="en-US" sz="1800" dirty="0" err="1">
                <a:solidFill>
                  <a:srgbClr val="000000"/>
                </a:solidFill>
                <a:latin typeface="Adobe Caslon Pro"/>
                <a:cs typeface="Adobe Caslon Pro"/>
              </a:rPr>
              <a:t>XMLHttpRequest</a:t>
            </a: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Adobe Caslon Pro"/>
                <a:cs typeface="Adobe Caslon Pro"/>
              </a:rPr>
              <a:t>client.onreadystatechange</a:t>
            </a: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 = function()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    		// in case of network errors this might not give reliable results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    if(</a:t>
            </a:r>
            <a:r>
              <a:rPr lang="en-US" sz="1800" dirty="0" err="1">
                <a:solidFill>
                  <a:srgbClr val="000000"/>
                </a:solidFill>
                <a:latin typeface="Adobe Caslon Pro"/>
                <a:cs typeface="Adobe Caslon Pro"/>
              </a:rPr>
              <a:t>this.readyState</a:t>
            </a: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 == </a:t>
            </a:r>
            <a:r>
              <a:rPr lang="en-US" sz="1800" dirty="0" err="1">
                <a:solidFill>
                  <a:srgbClr val="000000"/>
                </a:solidFill>
                <a:latin typeface="Adobe Caslon Pro"/>
                <a:cs typeface="Adobe Caslon Pro"/>
              </a:rPr>
              <a:t>this.DONE</a:t>
            </a: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Adobe Caslon Pro"/>
                <a:cs typeface="Adobe Caslon Pro"/>
              </a:rPr>
              <a:t>returnStatus</a:t>
            </a: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dobe Caslon Pro"/>
                <a:cs typeface="Adobe Caslon Pro"/>
              </a:rPr>
              <a:t>this.status</a:t>
            </a: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  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Adobe Caslon Pro"/>
                <a:cs typeface="Adobe Caslon Pro"/>
              </a:rPr>
              <a:t>client.open</a:t>
            </a: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("HEAD", address);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Adobe Caslon Pro"/>
                <a:cs typeface="Adobe Caslon Pro"/>
              </a:rPr>
              <a:t>client.send</a:t>
            </a: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dobe Caslon Pro"/>
                <a:cs typeface="Adobe Caslon Pr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8426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To log a message to the server: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Adobe Caslon Pro"/>
                <a:cs typeface="Adobe Caslon Pro"/>
              </a:rPr>
              <a:t>function log(message) 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Adobe Caslon Pro"/>
                <a:cs typeface="Adobe Caslon Pro"/>
              </a:rPr>
              <a:t>     </a:t>
            </a:r>
            <a:r>
              <a:rPr lang="en-US" sz="2000" dirty="0" err="1">
                <a:solidFill>
                  <a:srgbClr val="000000"/>
                </a:solidFill>
                <a:latin typeface="Adobe Caslon Pro"/>
                <a:cs typeface="Adobe Caslon Pro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Adobe Caslon Pro"/>
                <a:cs typeface="Adobe Caslon Pro"/>
              </a:rPr>
              <a:t> client = new </a:t>
            </a:r>
            <a:r>
              <a:rPr lang="en-US" sz="2000" dirty="0" err="1">
                <a:solidFill>
                  <a:srgbClr val="000000"/>
                </a:solidFill>
                <a:latin typeface="Adobe Caslon Pro"/>
                <a:cs typeface="Adobe Caslon Pro"/>
              </a:rPr>
              <a:t>XMLHttpRequest</a:t>
            </a:r>
            <a:r>
              <a:rPr lang="en-US" sz="2000" dirty="0">
                <a:solidFill>
                  <a:srgbClr val="000000"/>
                </a:solidFill>
                <a:latin typeface="Adobe Caslon Pro"/>
                <a:cs typeface="Adobe Caslon Pro"/>
              </a:rPr>
              <a:t>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Adobe Caslon Pro"/>
                <a:cs typeface="Adobe Caslon Pro"/>
              </a:rPr>
              <a:t>     </a:t>
            </a:r>
            <a:r>
              <a:rPr lang="en-US" sz="2000" dirty="0" err="1">
                <a:solidFill>
                  <a:srgbClr val="000000"/>
                </a:solidFill>
                <a:latin typeface="Adobe Caslon Pro"/>
                <a:cs typeface="Adobe Caslon Pro"/>
              </a:rPr>
              <a:t>client.open</a:t>
            </a:r>
            <a:r>
              <a:rPr lang="en-US" sz="2000" dirty="0">
                <a:solidFill>
                  <a:srgbClr val="000000"/>
                </a:solidFill>
                <a:latin typeface="Adobe Caslon Pro"/>
                <a:cs typeface="Adobe Caslon Pro"/>
              </a:rPr>
              <a:t>("POST", "/log");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Adobe Caslon Pro"/>
                <a:cs typeface="Adobe Caslon Pro"/>
              </a:rPr>
              <a:t>     </a:t>
            </a:r>
            <a:r>
              <a:rPr lang="en-US" sz="2000" dirty="0" err="1">
                <a:solidFill>
                  <a:srgbClr val="000000"/>
                </a:solidFill>
                <a:latin typeface="Adobe Caslon Pro"/>
                <a:cs typeface="Adobe Caslon Pro"/>
              </a:rPr>
              <a:t>client.setRequestHeader</a:t>
            </a:r>
            <a:r>
              <a:rPr lang="en-US" sz="2000" dirty="0">
                <a:solidFill>
                  <a:srgbClr val="000000"/>
                </a:solidFill>
                <a:latin typeface="Adobe Caslon Pro"/>
                <a:cs typeface="Adobe Caslon Pro"/>
              </a:rPr>
              <a:t>("Content-Type", "text/</a:t>
            </a:r>
            <a:r>
              <a:rPr lang="en-US" sz="2000" dirty="0" err="1">
                <a:solidFill>
                  <a:srgbClr val="000000"/>
                </a:solidFill>
                <a:latin typeface="Adobe Caslon Pro"/>
                <a:cs typeface="Adobe Caslon Pro"/>
              </a:rPr>
              <a:t>plain;charset</a:t>
            </a:r>
            <a:r>
              <a:rPr lang="en-US" sz="2000" dirty="0">
                <a:solidFill>
                  <a:srgbClr val="000000"/>
                </a:solidFill>
                <a:latin typeface="Adobe Caslon Pro"/>
                <a:cs typeface="Adobe Caslon Pro"/>
              </a:rPr>
              <a:t>=UTF-8");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Adobe Caslon Pro"/>
                <a:cs typeface="Adobe Caslon Pro"/>
              </a:rPr>
              <a:t>     </a:t>
            </a:r>
            <a:r>
              <a:rPr lang="en-US" sz="2000" dirty="0" err="1">
                <a:solidFill>
                  <a:srgbClr val="000000"/>
                </a:solidFill>
                <a:latin typeface="Adobe Caslon Pro"/>
                <a:cs typeface="Adobe Caslon Pro"/>
              </a:rPr>
              <a:t>client.send</a:t>
            </a:r>
            <a:r>
              <a:rPr lang="en-US" sz="2000" dirty="0">
                <a:solidFill>
                  <a:srgbClr val="000000"/>
                </a:solidFill>
                <a:latin typeface="Adobe Caslon Pro"/>
                <a:cs typeface="Adobe Caslon Pro"/>
              </a:rPr>
              <a:t>(message);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Adobe Caslon Pro"/>
                <a:cs typeface="Adobe Caslon Pr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1418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>
                <a:latin typeface="Calibri"/>
                <a:ea typeface="ＭＳ ゴシック"/>
              </a:rPr>
              <a:t>AJAX in </a:t>
            </a:r>
            <a:r>
              <a:rPr lang="en-US" i="0" u="none" strike="noStrike" kern="1600" baseline="0" dirty="0" err="1">
                <a:latin typeface="Calibri"/>
                <a:ea typeface="ＭＳ ゴシック"/>
              </a:rPr>
              <a:t>jQuery</a:t>
            </a:r>
            <a:endParaRPr lang="en-US" i="0" u="none" strike="noStrike" kern="1600" baseline="0" dirty="0"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 err="1">
                <a:latin typeface="Calibri"/>
                <a:ea typeface="ＭＳ ゴシック"/>
              </a:rPr>
              <a:t>jQuery</a:t>
            </a:r>
            <a:r>
              <a:rPr lang="en-US" i="1" u="none" strike="noStrike" baseline="0" dirty="0">
                <a:latin typeface="Calibri"/>
                <a:ea typeface="ＭＳ ゴシック"/>
              </a:rPr>
              <a:t> (like many libraries) can handle many of these details for you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Eliminates cross-browser issues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Handles listeners consistently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Syntax often more intuitive (“write less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,</a:t>
            </a:r>
            <a:r>
              <a:rPr lang="en-US" i="1" u="none" strike="noStrike" baseline="0" dirty="0">
                <a:latin typeface="Calibri"/>
                <a:ea typeface="ＭＳ ゴシック"/>
              </a:rPr>
              <a:t> do more”)</a:t>
            </a:r>
            <a:endParaRPr lang="en-US" i="1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88116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1F6F7-2026-5E4F-A04F-F164AA7E0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557C9C-920A-E644-A9B8-BD7FD6C8D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16" y="114300"/>
            <a:ext cx="8954883" cy="5986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12546E-6C71-0743-B1FA-87AC0F861435}"/>
              </a:ext>
            </a:extLst>
          </p:cNvPr>
          <p:cNvSpPr txBox="1"/>
          <p:nvPr/>
        </p:nvSpPr>
        <p:spPr>
          <a:xfrm>
            <a:off x="957263" y="6300788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https://www.w3schools.com/</a:t>
            </a:r>
            <a:r>
              <a:rPr lang="en-US" dirty="0" err="1"/>
              <a:t>jquery</a:t>
            </a:r>
            <a:r>
              <a:rPr lang="en-US" dirty="0"/>
              <a:t>/</a:t>
            </a:r>
            <a:r>
              <a:rPr lang="en-US" dirty="0" err="1"/>
              <a:t>jquery_ref_ajax.asp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87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D2D5-1CD8-2E40-BF29-6DF506BA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AJAX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C7D54-CB9A-A04A-8E17-87AEC9E5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773D5-980D-234C-B5AE-A105CD9F6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2226"/>
            <a:ext cx="9144000" cy="4371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5EA835-2FEC-3249-BDD5-A5C753880CD1}"/>
              </a:ext>
            </a:extLst>
          </p:cNvPr>
          <p:cNvSpPr txBox="1"/>
          <p:nvPr/>
        </p:nvSpPr>
        <p:spPr>
          <a:xfrm>
            <a:off x="957263" y="6300788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https://www.w3schools.com/</a:t>
            </a:r>
            <a:r>
              <a:rPr lang="en-US" dirty="0" err="1"/>
              <a:t>jquery</a:t>
            </a:r>
            <a:r>
              <a:rPr lang="en-US" dirty="0"/>
              <a:t>/</a:t>
            </a:r>
            <a:r>
              <a:rPr lang="en-US" dirty="0" err="1"/>
              <a:t>jquery_ref_ajax.asp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95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>
                <a:latin typeface="Calibri"/>
                <a:ea typeface="ＭＳ ゴシック"/>
              </a:rPr>
              <a:t>AJAX in </a:t>
            </a:r>
            <a:r>
              <a:rPr lang="en-US" i="0" u="none" strike="noStrike" kern="1600" baseline="0" dirty="0" err="1">
                <a:latin typeface="Calibri"/>
                <a:ea typeface="ＭＳ ゴシック"/>
              </a:rPr>
              <a:t>jQuery</a:t>
            </a:r>
            <a:r>
              <a:rPr lang="en-US" i="0" u="none" strike="noStrike" kern="1600" baseline="0" dirty="0">
                <a:latin typeface="Calibri"/>
                <a:ea typeface="ＭＳ ゴシック"/>
              </a:rPr>
              <a:t>: .load()</a:t>
            </a:r>
            <a:endParaRPr lang="en-US" i="0" u="none" strike="noStrike" kern="1600" baseline="0" dirty="0"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$(selector).load(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url</a:t>
            </a:r>
            <a:r>
              <a:rPr lang="en-US" i="1" u="none" strike="noStrike" baseline="0" dirty="0">
                <a:latin typeface="Calibri"/>
                <a:ea typeface="ＭＳ ゴシック"/>
              </a:rPr>
              <a:t>[, data][, callback])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Make an AJAX request to 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url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,</a:t>
            </a:r>
            <a:r>
              <a:rPr lang="en-US" i="1" u="none" strike="noStrike" baseline="0" dirty="0">
                <a:latin typeface="Calibri"/>
                <a:ea typeface="ＭＳ ゴシック"/>
              </a:rPr>
              <a:t> passing data (string, object-literal 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key:value</a:t>
            </a:r>
            <a:r>
              <a:rPr lang="en-US" i="1" u="none" strike="noStrike" baseline="0" dirty="0">
                <a:latin typeface="Calibri"/>
                <a:ea typeface="ＭＳ ゴシック"/>
              </a:rPr>
              <a:t> pairs) as the request body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Replaces the contents of selector with the response body received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callback is fired when the request is complete</a:t>
            </a:r>
            <a:endParaRPr lang="en-US" i="1" u="none" strike="noStrike" baseline="0" dirty="0">
              <a:latin typeface="Times New Roman"/>
              <a:ea typeface="ＭＳ ゴシック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CCE2E-563A-474D-B0F5-A8644A4FBC94}"/>
              </a:ext>
            </a:extLst>
          </p:cNvPr>
          <p:cNvSpPr txBox="1"/>
          <p:nvPr/>
        </p:nvSpPr>
        <p:spPr>
          <a:xfrm>
            <a:off x="548641" y="5457825"/>
            <a:ext cx="756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https://www.w3schools.com/</a:t>
            </a:r>
            <a:r>
              <a:rPr lang="en-US" dirty="0" err="1"/>
              <a:t>jquery</a:t>
            </a:r>
            <a:r>
              <a:rPr lang="en-US" dirty="0"/>
              <a:t>/</a:t>
            </a:r>
            <a:r>
              <a:rPr lang="en-US" dirty="0" err="1"/>
              <a:t>jquery_ajax_load.asp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817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>
                <a:latin typeface="Calibri"/>
                <a:ea typeface="ＭＳ ゴシック"/>
              </a:rPr>
              <a:t>AJAX in </a:t>
            </a:r>
            <a:r>
              <a:rPr lang="en-US" i="0" u="none" strike="noStrike" kern="1600" baseline="0" dirty="0" err="1">
                <a:latin typeface="Calibri"/>
                <a:ea typeface="ＭＳ ゴシック"/>
              </a:rPr>
              <a:t>jQuery</a:t>
            </a:r>
            <a:r>
              <a:rPr lang="en-US" i="0" u="none" strike="noStrike" kern="1600" baseline="0" dirty="0">
                <a:latin typeface="Calibri"/>
                <a:ea typeface="ＭＳ ゴシック"/>
              </a:rPr>
              <a:t>: .get()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$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.</a:t>
            </a:r>
            <a:r>
              <a:rPr lang="en-US" i="1" u="none" strike="noStrike" baseline="0" dirty="0">
                <a:latin typeface="Calibri"/>
                <a:ea typeface="ＭＳ ゴシック"/>
              </a:rPr>
              <a:t>get(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url</a:t>
            </a:r>
            <a:r>
              <a:rPr lang="en-US" i="1" u="none" strike="noStrike" baseline="0" dirty="0">
                <a:latin typeface="Calibri"/>
                <a:ea typeface="ＭＳ ゴシック"/>
              </a:rPr>
              <a:t>[, data][, callback][, 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dataType</a:t>
            </a:r>
            <a:r>
              <a:rPr lang="en-US" i="1" u="none" strike="noStrike" baseline="0" dirty="0">
                <a:latin typeface="Calibri"/>
                <a:ea typeface="ＭＳ ゴシック"/>
              </a:rPr>
              <a:t>])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Method of 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jQuery</a:t>
            </a:r>
            <a:r>
              <a:rPr lang="en-US" i="1" u="none" strike="noStrike" baseline="0" dirty="0">
                <a:latin typeface="Calibri"/>
                <a:ea typeface="ＭＳ ゴシック"/>
              </a:rPr>
              <a:t> (no selector)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Replacement doesn't take place by default</a:t>
            </a:r>
          </a:p>
          <a:p>
            <a:pPr lvl="0" rtl="0"/>
            <a:r>
              <a:rPr lang="en-US" i="1" u="none" strike="noStrike" baseline="0" dirty="0" err="1">
                <a:latin typeface="Calibri"/>
                <a:ea typeface="ＭＳ ゴシック"/>
              </a:rPr>
              <a:t>dataType</a:t>
            </a:r>
            <a:r>
              <a:rPr lang="en-US" i="1" u="none" strike="noStrike" baseline="0" dirty="0">
                <a:latin typeface="Calibri"/>
                <a:ea typeface="ＭＳ ゴシック"/>
              </a:rPr>
              <a:t> defaults to best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-</a:t>
            </a:r>
            <a:r>
              <a:rPr lang="en-US" i="1" u="none" strike="noStrike" baseline="0" dirty="0">
                <a:latin typeface="Calibri"/>
                <a:ea typeface="ＭＳ ゴシック"/>
              </a:rPr>
              <a:t>guess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,</a:t>
            </a:r>
            <a:r>
              <a:rPr lang="en-US" i="1" u="none" strike="noStrike" baseline="0" dirty="0">
                <a:latin typeface="Calibri"/>
                <a:ea typeface="ＭＳ ゴシック"/>
              </a:rPr>
              <a:t> but can be used if expecting data of a certain type</a:t>
            </a:r>
          </a:p>
          <a:p>
            <a:pPr lvl="0" rtl="0"/>
            <a:r>
              <a:rPr lang="en-US" i="1" u="none" strike="noStrike" baseline="0" dirty="0" err="1">
                <a:latin typeface="Calibri"/>
                <a:ea typeface="ＭＳ ゴシック"/>
              </a:rPr>
              <a:t>jqXHR</a:t>
            </a:r>
            <a:r>
              <a:rPr lang="en-US" i="1" u="none" strike="noStrike" baseline="0" dirty="0">
                <a:latin typeface="Calibri"/>
                <a:ea typeface="ＭＳ ゴシック"/>
              </a:rPr>
              <a:t> Object returned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,</a:t>
            </a:r>
            <a:r>
              <a:rPr lang="en-US" i="1" u="none" strike="noStrike" baseline="0" dirty="0">
                <a:latin typeface="Calibri"/>
                <a:ea typeface="ＭＳ ゴシック"/>
              </a:rPr>
              <a:t> not the response itself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Anything with the response should be done with the callback</a:t>
            </a:r>
            <a:endParaRPr lang="en-US" i="0" u="none" strike="noStrike" baseline="0" dirty="0">
              <a:latin typeface="Times New Roman"/>
              <a:ea typeface="ＭＳ ゴシック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A03A0-BFFC-AD47-8831-C71D4DAB5C7F}"/>
              </a:ext>
            </a:extLst>
          </p:cNvPr>
          <p:cNvSpPr txBox="1"/>
          <p:nvPr/>
        </p:nvSpPr>
        <p:spPr>
          <a:xfrm>
            <a:off x="271463" y="5557838"/>
            <a:ext cx="87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Material: https://www.w3schools.com/</a:t>
            </a:r>
            <a:r>
              <a:rPr lang="en-US" dirty="0" err="1"/>
              <a:t>jquery</a:t>
            </a:r>
            <a:r>
              <a:rPr lang="en-US" dirty="0"/>
              <a:t>/</a:t>
            </a:r>
            <a:r>
              <a:rPr lang="en-US" dirty="0" err="1"/>
              <a:t>jquery_ref_ajax.asp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7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>
                <a:latin typeface="Calibri"/>
                <a:ea typeface="ＭＳ ゴシック"/>
              </a:rPr>
              <a:t>JSON</a:t>
            </a:r>
            <a:endParaRPr lang="en-US" i="0" u="none" strike="noStrike" kern="1600" baseline="0" dirty="0"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JavaScript Object Notation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  <a:hlinkClick r:id="rId2"/>
              </a:rPr>
              <a:t>www</a:t>
            </a:r>
            <a:r>
              <a:rPr lang="en-US" i="0" u="none" strike="noStrike" baseline="0" dirty="0">
                <a:latin typeface="Times New Roman"/>
                <a:ea typeface="ＭＳ ゴシック"/>
                <a:hlinkClick r:id="rId2"/>
              </a:rPr>
              <a:t>.</a:t>
            </a:r>
            <a:r>
              <a:rPr lang="en-US" i="0" u="none" strike="noStrike" baseline="0" dirty="0">
                <a:latin typeface="Calibri"/>
                <a:ea typeface="ＭＳ ゴシック"/>
                <a:hlinkClick r:id="rId2"/>
              </a:rPr>
              <a:t>json.org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Subset of object-literal notation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All JSON is valid object</a:t>
            </a:r>
            <a:r>
              <a:rPr lang="en-US" i="0" u="none" strike="noStrike" baseline="0" dirty="0">
                <a:latin typeface="Times New Roman"/>
                <a:ea typeface="ＭＳ ゴシック"/>
              </a:rPr>
              <a:t>-</a:t>
            </a:r>
            <a:r>
              <a:rPr lang="en-US" i="0" u="none" strike="noStrike" baseline="0" dirty="0">
                <a:latin typeface="Calibri"/>
                <a:ea typeface="ＭＳ ゴシック"/>
              </a:rPr>
              <a:t>literal notation...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JSON is a data interchange format, functionally similar to XML</a:t>
            </a:r>
            <a:endParaRPr lang="en-US" i="1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221242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>
                <a:latin typeface="Calibri"/>
                <a:ea typeface="ＭＳ ゴシック"/>
              </a:rPr>
              <a:t>AJAX in </a:t>
            </a:r>
            <a:r>
              <a:rPr lang="en-US" i="0" u="none" strike="noStrike" kern="1600" baseline="0" dirty="0" err="1">
                <a:latin typeface="Calibri"/>
                <a:ea typeface="ＭＳ ゴシック"/>
              </a:rPr>
              <a:t>jQuery</a:t>
            </a:r>
            <a:r>
              <a:rPr lang="en-US" i="0" u="none" strike="noStrike" kern="1600" baseline="0" dirty="0">
                <a:latin typeface="Calibri"/>
                <a:ea typeface="ＭＳ ゴシック"/>
              </a:rPr>
              <a:t>: .post()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$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.</a:t>
            </a:r>
            <a:r>
              <a:rPr lang="en-US" i="1" u="none" strike="noStrike" baseline="0" dirty="0">
                <a:latin typeface="Calibri"/>
                <a:ea typeface="ＭＳ ゴシック"/>
              </a:rPr>
              <a:t>post(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url</a:t>
            </a:r>
            <a:r>
              <a:rPr lang="en-US" i="1" u="none" strike="noStrike" baseline="0" dirty="0">
                <a:latin typeface="Calibri"/>
                <a:ea typeface="ＭＳ ゴシック"/>
              </a:rPr>
              <a:t>[, data][, callback][, dataType2])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As .get(), except the request is made using the POST verb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Refer to Lecture #1 for the difference between each of the HTTP verbs</a:t>
            </a:r>
            <a:endParaRPr lang="en-US" i="1" u="none" strike="noStrike" baseline="0" dirty="0">
              <a:latin typeface="Times New Roman"/>
              <a:ea typeface="ＭＳ ゴシック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EF8AF-3BF3-5044-B0A2-AE1278892574}"/>
              </a:ext>
            </a:extLst>
          </p:cNvPr>
          <p:cNvSpPr txBox="1"/>
          <p:nvPr/>
        </p:nvSpPr>
        <p:spPr>
          <a:xfrm>
            <a:off x="400050" y="5815013"/>
            <a:ext cx="840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material: https://www.w3schools.com/</a:t>
            </a:r>
            <a:r>
              <a:rPr lang="en-US" dirty="0" err="1"/>
              <a:t>jquery</a:t>
            </a:r>
            <a:r>
              <a:rPr lang="en-US" dirty="0"/>
              <a:t>/</a:t>
            </a:r>
            <a:r>
              <a:rPr lang="en-US" dirty="0" err="1"/>
              <a:t>jquery_ref_ajax.asp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189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>
                <a:latin typeface="Calibri"/>
                <a:ea typeface="ＭＳ ゴシック"/>
              </a:rPr>
              <a:t>AJAX in </a:t>
            </a:r>
            <a:r>
              <a:rPr lang="en-US" i="0" u="none" strike="noStrike" kern="1600" baseline="0" dirty="0" err="1">
                <a:latin typeface="Calibri"/>
                <a:ea typeface="ＭＳ ゴシック"/>
              </a:rPr>
              <a:t>jQuery</a:t>
            </a:r>
            <a:r>
              <a:rPr lang="en-US" i="0" u="none" strike="noStrike" kern="1600" baseline="0" dirty="0">
                <a:latin typeface="Calibri"/>
                <a:ea typeface="ＭＳ ゴシック"/>
              </a:rPr>
              <a:t>: .</a:t>
            </a:r>
            <a:r>
              <a:rPr lang="en-US" i="0" u="none" strike="noStrike" kern="1600" baseline="0" dirty="0" err="1">
                <a:latin typeface="Calibri"/>
                <a:ea typeface="ＭＳ ゴシック"/>
              </a:rPr>
              <a:t>getJSON</a:t>
            </a:r>
            <a:r>
              <a:rPr lang="en-US" i="0" u="none" strike="noStrike" kern="1600" baseline="0" dirty="0">
                <a:latin typeface="Calibri"/>
                <a:ea typeface="ＭＳ ゴシック"/>
              </a:rPr>
              <a:t>()</a:t>
            </a:r>
            <a:endParaRPr lang="en-US" i="0" u="none" strike="noStrike" kern="1600" baseline="0" dirty="0"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$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.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getJSON</a:t>
            </a:r>
            <a:r>
              <a:rPr lang="en-US" i="1" u="none" strike="noStrike" baseline="0" dirty="0">
                <a:latin typeface="Calibri"/>
                <a:ea typeface="ＭＳ ゴシック"/>
              </a:rPr>
              <a:t>(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url</a:t>
            </a:r>
            <a:r>
              <a:rPr lang="en-US" i="1" u="none" strike="noStrike" baseline="0" dirty="0">
                <a:latin typeface="Calibri"/>
                <a:ea typeface="ＭＳ ゴシック"/>
              </a:rPr>
              <a:t>[, data][, callback])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As 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.</a:t>
            </a:r>
            <a:r>
              <a:rPr lang="en-US" i="1" u="none" strike="noStrike" baseline="0" dirty="0">
                <a:latin typeface="Calibri"/>
                <a:ea typeface="ＭＳ ゴシック"/>
              </a:rPr>
              <a:t>get(), except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...</a:t>
            </a:r>
          </a:p>
          <a:p>
            <a:pPr lvl="1" rtl="0"/>
            <a:r>
              <a:rPr lang="en-US" i="0" u="none" strike="noStrike" baseline="0" dirty="0" err="1">
                <a:latin typeface="Calibri"/>
                <a:ea typeface="ＭＳ ゴシック"/>
              </a:rPr>
              <a:t>dataType</a:t>
            </a:r>
            <a:r>
              <a:rPr lang="en-US" i="0" u="none" strike="noStrike" baseline="0" dirty="0">
                <a:latin typeface="Calibri"/>
                <a:ea typeface="ＭＳ ゴシック"/>
              </a:rPr>
              <a:t> is always “</a:t>
            </a:r>
            <a:r>
              <a:rPr lang="en-US" i="0" u="none" strike="noStrike" baseline="0" dirty="0" err="1">
                <a:latin typeface="Calibri"/>
                <a:ea typeface="ＭＳ ゴシック"/>
              </a:rPr>
              <a:t>json</a:t>
            </a:r>
            <a:r>
              <a:rPr lang="en-US" i="0" u="none" strike="noStrike" baseline="0" dirty="0">
                <a:latin typeface="Calibri"/>
                <a:ea typeface="ＭＳ ゴシック"/>
              </a:rPr>
              <a:t>”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$</a:t>
            </a:r>
            <a:r>
              <a:rPr lang="en-US" i="0" u="none" strike="noStrike" baseline="0" dirty="0">
                <a:latin typeface="Times New Roman"/>
                <a:ea typeface="ＭＳ ゴシック"/>
              </a:rPr>
              <a:t>.</a:t>
            </a:r>
            <a:r>
              <a:rPr lang="en-US" i="0" u="none" strike="noStrike" baseline="0" dirty="0" err="1">
                <a:latin typeface="Calibri"/>
                <a:ea typeface="ＭＳ ゴシック"/>
              </a:rPr>
              <a:t>parseJSON</a:t>
            </a:r>
            <a:r>
              <a:rPr lang="en-US" i="0" u="none" strike="noStrike" baseline="0" dirty="0">
                <a:latin typeface="Calibri"/>
                <a:ea typeface="ＭＳ ゴシック"/>
              </a:rPr>
              <a:t>() is called on the result before it is passed to the callback</a:t>
            </a:r>
            <a:r>
              <a:rPr lang="en-US" i="0" u="none" strike="noStrike" baseline="0" dirty="0">
                <a:latin typeface="Times New Roman"/>
                <a:ea typeface="ＭＳ ゴシック"/>
              </a:rPr>
              <a:t>,</a:t>
            </a:r>
            <a:r>
              <a:rPr lang="en-US" i="0" u="none" strike="noStrike" baseline="0" dirty="0">
                <a:latin typeface="Calibri"/>
                <a:ea typeface="ＭＳ ゴシック"/>
              </a:rPr>
              <a:t> to ensure valid JSON is being used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$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.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getJSON</a:t>
            </a:r>
            <a:r>
              <a:rPr lang="en-US" i="1" u="none" strike="noStrike" baseline="0" dirty="0">
                <a:latin typeface="Calibri"/>
                <a:ea typeface="ＭＳ ゴシック"/>
              </a:rPr>
              <a:t>('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test</a:t>
            </a:r>
            <a:r>
              <a:rPr lang="en-US" i="1" u="none" strike="noStrike" baseline="0" dirty="0" err="1">
                <a:latin typeface="Times New Roman"/>
                <a:ea typeface="ＭＳ ゴシック"/>
              </a:rPr>
              <a:t>.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json</a:t>
            </a:r>
            <a:r>
              <a:rPr lang="en-US" i="1" u="none" strike="noStrike" baseline="0" dirty="0">
                <a:latin typeface="Calibri"/>
                <a:ea typeface="ＭＳ ゴシック"/>
              </a:rPr>
              <a:t>'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,</a:t>
            </a:r>
            <a:r>
              <a:rPr lang="en-US" i="1" u="none" strike="noStrike" baseline="0" dirty="0">
                <a:latin typeface="Calibri"/>
                <a:ea typeface="ＭＳ ゴシック"/>
              </a:rPr>
              <a:t> function(data) 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{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// We can access data using object syntax alert(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data.name</a:t>
            </a:r>
            <a:r>
              <a:rPr lang="en-US" i="1" u="none" strike="noStrike" baseline="0" dirty="0">
                <a:latin typeface="Calibri"/>
                <a:ea typeface="ＭＳ ゴシック"/>
              </a:rPr>
              <a:t> + ", what is your profession?"); alert(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data.profession</a:t>
            </a:r>
            <a:r>
              <a:rPr lang="en-US" i="1" u="none" strike="noStrike" baseline="0" dirty="0">
                <a:latin typeface="Calibri"/>
                <a:ea typeface="ＭＳ ゴシック"/>
              </a:rPr>
              <a:t> + "!");</a:t>
            </a:r>
          </a:p>
          <a:p>
            <a:pPr lvl="0" rtl="0"/>
            <a:r>
              <a:rPr lang="en-US" i="1" u="none" strike="noStrike" baseline="0" dirty="0">
                <a:latin typeface="Times New Roman"/>
                <a:ea typeface="ＭＳ ゴシック"/>
              </a:rPr>
              <a:t>}</a:t>
            </a:r>
            <a:r>
              <a:rPr lang="en-US" i="1" u="none" strike="noStrike" baseline="0" dirty="0">
                <a:latin typeface="Calibri"/>
                <a:ea typeface="ＭＳ ゴシック"/>
              </a:rPr>
              <a:t>);</a:t>
            </a:r>
            <a:endParaRPr lang="en-US" i="1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64749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>
                <a:latin typeface="Calibri"/>
                <a:ea typeface="ＭＳ ゴシック"/>
              </a:rPr>
              <a:t>AJAX in </a:t>
            </a:r>
            <a:r>
              <a:rPr lang="en-US" i="0" u="none" strike="noStrike" kern="1600" baseline="0" dirty="0" err="1">
                <a:latin typeface="Calibri"/>
                <a:ea typeface="ＭＳ ゴシック"/>
              </a:rPr>
              <a:t>jQuery</a:t>
            </a:r>
            <a:r>
              <a:rPr lang="en-US" i="0" u="none" strike="noStrike" kern="1600" baseline="0" dirty="0">
                <a:latin typeface="Calibri"/>
                <a:ea typeface="ＭＳ ゴシック"/>
              </a:rPr>
              <a:t>: .</a:t>
            </a:r>
            <a:r>
              <a:rPr lang="en-US" i="0" u="none" strike="noStrike" kern="1600" baseline="0" dirty="0" err="1">
                <a:latin typeface="Calibri"/>
                <a:ea typeface="ＭＳ ゴシック"/>
              </a:rPr>
              <a:t>ajax</a:t>
            </a:r>
            <a:r>
              <a:rPr lang="en-US" i="0" u="none" strike="noStrike" kern="1600" baseline="0" dirty="0">
                <a:latin typeface="Calibri"/>
                <a:ea typeface="ＭＳ ゴシック"/>
              </a:rPr>
              <a:t>()</a:t>
            </a:r>
            <a:endParaRPr lang="en-US" i="0" u="none" strike="noStrike" kern="1600" baseline="0" dirty="0"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Lowest-level AJAX function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All other functions are shorthand for specific 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.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ajax</a:t>
            </a:r>
            <a:r>
              <a:rPr lang="en-US" i="1" u="none" strike="noStrike" baseline="0" dirty="0">
                <a:latin typeface="Calibri"/>
                <a:ea typeface="ＭＳ ゴシック"/>
              </a:rPr>
              <a:t>() calls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Necessary for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...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Other HTTP verbs (PUT, DELETE)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Advanced error handling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Manipulating headers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Any other situation where you require finer control over the request/response format</a:t>
            </a:r>
            <a:endParaRPr lang="en-US" i="0" u="none" strike="noStrike" baseline="0" dirty="0">
              <a:latin typeface="Times New Roman"/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9018971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>
                <a:latin typeface="Calibri"/>
                <a:ea typeface="ＭＳ ゴシック"/>
              </a:rPr>
              <a:t>AJAX in </a:t>
            </a:r>
            <a:r>
              <a:rPr lang="en-US" i="0" u="none" strike="noStrike" kern="1600" baseline="0" dirty="0" err="1">
                <a:latin typeface="Calibri"/>
                <a:ea typeface="ＭＳ ゴシック"/>
              </a:rPr>
              <a:t>jQuery</a:t>
            </a:r>
            <a:r>
              <a:rPr lang="en-US" i="0" u="none" strike="noStrike" kern="1600" baseline="0" dirty="0">
                <a:latin typeface="Calibri"/>
                <a:ea typeface="ＭＳ ゴシック"/>
              </a:rPr>
              <a:t>: .</a:t>
            </a:r>
            <a:r>
              <a:rPr lang="en-US" i="0" u="none" strike="noStrike" kern="1600" baseline="0" dirty="0" err="1">
                <a:latin typeface="Calibri"/>
                <a:ea typeface="ＭＳ ゴシック"/>
              </a:rPr>
              <a:t>ajax</a:t>
            </a:r>
            <a:r>
              <a:rPr lang="en-US" i="0" u="none" strike="noStrike" kern="1600" baseline="0" dirty="0">
                <a:latin typeface="Calibri"/>
                <a:ea typeface="ＭＳ ゴシック"/>
              </a:rPr>
              <a:t>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$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.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ajax</a:t>
            </a:r>
            <a:r>
              <a:rPr lang="en-US" i="1" u="none" strike="noStrike" baseline="0" dirty="0">
                <a:latin typeface="Calibri"/>
                <a:ea typeface="ＭＳ ゴシック"/>
              </a:rPr>
              <a:t>([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url</a:t>
            </a:r>
            <a:r>
              <a:rPr lang="en-US" i="1" u="none" strike="noStrike" baseline="0" dirty="0">
                <a:latin typeface="Calibri"/>
                <a:ea typeface="ＭＳ ゴシック"/>
              </a:rPr>
              <a:t>][, settings])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$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.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ajax</a:t>
            </a:r>
            <a:r>
              <a:rPr lang="en-US" i="1" u="none" strike="noStrike" baseline="0" dirty="0">
                <a:latin typeface="Calibri"/>
                <a:ea typeface="ＭＳ ゴシック"/>
              </a:rPr>
              <a:t>([settings])</a:t>
            </a:r>
          </a:p>
          <a:p>
            <a:pPr lvl="0" rtl="0"/>
            <a:r>
              <a:rPr lang="en-US" i="1" u="none" strike="noStrike" baseline="0" dirty="0" err="1">
                <a:latin typeface="Calibri"/>
                <a:ea typeface="ＭＳ ゴシック"/>
              </a:rPr>
              <a:t>url</a:t>
            </a:r>
            <a:r>
              <a:rPr lang="en-US" i="1" u="none" strike="noStrike" baseline="0" dirty="0">
                <a:latin typeface="Calibri"/>
                <a:ea typeface="ＭＳ ゴシック"/>
              </a:rPr>
              <a:t> is where the request should be made</a:t>
            </a:r>
          </a:p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settings is a series of </a:t>
            </a:r>
            <a:r>
              <a:rPr lang="en-US" i="1" u="none" strike="noStrike" baseline="0" dirty="0" err="1">
                <a:latin typeface="Calibri"/>
                <a:ea typeface="ＭＳ ゴシック"/>
              </a:rPr>
              <a:t>key:value</a:t>
            </a:r>
            <a:r>
              <a:rPr lang="en-US" i="1" u="none" strike="noStrike" baseline="0" dirty="0">
                <a:latin typeface="Calibri"/>
                <a:ea typeface="ＭＳ ゴシック"/>
              </a:rPr>
              <a:t> pairs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,</a:t>
            </a:r>
            <a:r>
              <a:rPr lang="en-US" i="1" u="none" strike="noStrike" baseline="0" dirty="0">
                <a:latin typeface="Calibri"/>
                <a:ea typeface="ＭＳ ゴシック"/>
              </a:rPr>
              <a:t> where you can set.</a:t>
            </a:r>
            <a:r>
              <a:rPr lang="en-US" i="1" u="none" strike="noStrike" baseline="0" dirty="0">
                <a:latin typeface="Times New Roman"/>
                <a:ea typeface="ＭＳ ゴシック"/>
              </a:rPr>
              <a:t>..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Event handlers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HTTP headers</a:t>
            </a:r>
          </a:p>
          <a:p>
            <a:pPr lvl="1" rtl="0"/>
            <a:r>
              <a:rPr lang="en-US" i="0" u="none" strike="noStrike" baseline="0" dirty="0">
                <a:latin typeface="Calibri"/>
                <a:ea typeface="ＭＳ ゴシック"/>
              </a:rPr>
              <a:t>And mor</a:t>
            </a:r>
            <a:r>
              <a:rPr lang="en-US" i="0" u="none" strike="noStrike" baseline="0" dirty="0">
                <a:latin typeface="Calibri"/>
                <a:ea typeface="ＭＳ ゴシック"/>
                <a:hlinkClick r:id="rId3"/>
              </a:rPr>
              <a:t>e: http://api</a:t>
            </a:r>
            <a:r>
              <a:rPr lang="en-US" i="0" u="none" strike="noStrike" baseline="0" dirty="0">
                <a:latin typeface="Times New Roman"/>
                <a:ea typeface="ＭＳ ゴシック"/>
                <a:hlinkClick r:id="rId3"/>
              </a:rPr>
              <a:t>.</a:t>
            </a:r>
            <a:r>
              <a:rPr lang="en-US" i="0" u="none" strike="noStrike" baseline="0" dirty="0">
                <a:latin typeface="Calibri"/>
                <a:ea typeface="ＭＳ ゴシック"/>
                <a:hlinkClick r:id="rId3"/>
              </a:rPr>
              <a:t>jquery.com/jQuery.ajax/</a:t>
            </a:r>
            <a:endParaRPr lang="en-US" i="0" u="none" strike="noStrike" baseline="0" dirty="0">
              <a:latin typeface="Times New Roman"/>
              <a:ea typeface="ＭＳ ゴシック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3837093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>
                <a:latin typeface="Calibri"/>
                <a:ea typeface="ＭＳ ゴシック"/>
              </a:rPr>
              <a:t>&lt;/class&gt;</a:t>
            </a:r>
            <a:endParaRPr lang="en-US" i="0" u="none" strike="noStrike" kern="1600" baseline="0" dirty="0"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>
                <a:latin typeface="Calibri"/>
                <a:ea typeface="ＭＳ ゴシック"/>
              </a:rPr>
              <a:t>Lab 4 is on AJAX and JSON. </a:t>
            </a:r>
          </a:p>
          <a:p>
            <a:pPr lvl="0" rtl="0"/>
            <a:r>
              <a:rPr lang="en-US" i="0" u="none" strike="noStrike" baseline="0" dirty="0" err="1">
                <a:latin typeface="Calibri"/>
                <a:ea typeface="ＭＳ ゴシック"/>
              </a:rPr>
              <a:t>divs</a:t>
            </a:r>
            <a:r>
              <a:rPr lang="en-US" i="0" u="none" strike="noStrike" baseline="0" dirty="0">
                <a:latin typeface="Calibri"/>
                <a:ea typeface="ＭＳ ゴシック"/>
              </a:rPr>
              <a:t> and spans are perfectly fine, as long as you're sure there's nothing better to use.</a:t>
            </a:r>
          </a:p>
        </p:txBody>
      </p:sp>
    </p:spTree>
    <p:extLst>
      <p:ext uri="{BB962C8B-B14F-4D97-AF65-F5344CB8AC3E}">
        <p14:creationId xmlns:p14="http://schemas.microsoft.com/office/powerpoint/2010/main" val="131214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like so...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&lt;?xml version="1.0" encoding="UTF-8“ ?&gt;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&lt;book id="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0375411275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&lt;author&gt;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Ben Rice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&lt;/author&gt;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&lt;title&gt;</a:t>
            </a:r>
            <a:r>
              <a:rPr lang="en-US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Pobby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Dingan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&lt;/title&gt;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&lt;copyright&gt;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2000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&lt;/copyright&gt;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&lt;publisher&gt;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Knopf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&lt;/publisher&gt;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&lt;genre&gt;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General Fiction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&lt;/genre&gt;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0375411275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&lt;/book&gt;</a:t>
            </a:r>
          </a:p>
        </p:txBody>
      </p:sp>
    </p:spTree>
    <p:extLst>
      <p:ext uri="{BB962C8B-B14F-4D97-AF65-F5344CB8AC3E}">
        <p14:creationId xmlns:p14="http://schemas.microsoft.com/office/powerpoint/2010/main" val="225508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like so.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"book" : {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   "id"        : "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66458301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   "author"    : "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Ben Rice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   "title"     : "</a:t>
            </a:r>
            <a:r>
              <a:rPr lang="en-US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Pobby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Dingan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   "copyright" : "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2000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   "publisher" : "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Knopf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   "genre"     : "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General Fiction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  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     : "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66458301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17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>
                <a:latin typeface="Calibri"/>
                <a:ea typeface="ＭＳ ゴシック"/>
              </a:rPr>
              <a:t>JSON: Example</a:t>
            </a:r>
            <a:endParaRPr lang="en-US" i="0" u="none" strike="noStrike" kern="1600" baseline="0" dirty="0"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</a:pPr>
            <a:r>
              <a:rPr lang="en-US" dirty="0"/>
              <a:t>Can be just a collection of "name" : "value" pairs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lvl="0" indent="0" rtl="0">
              <a:spcBef>
                <a:spcPts val="400"/>
              </a:spcBef>
              <a:buNone/>
            </a:pPr>
            <a:endParaRPr lang="en-US" u="none" strike="noStrike" baseline="0" dirty="0">
              <a:latin typeface="Adobe Caslon Pro"/>
              <a:ea typeface="ＭＳ ゴシック"/>
              <a:cs typeface="Adobe Caslon Pro"/>
            </a:endParaRPr>
          </a:p>
          <a:p>
            <a:pPr marL="0" lvl="0" indent="0" rtl="0">
              <a:spcBef>
                <a:spcPts val="400"/>
              </a:spcBef>
              <a:buNone/>
            </a:pPr>
            <a:r>
              <a:rPr lang="en-US" u="none" strike="noStrike" baseline="0" dirty="0">
                <a:latin typeface="Adobe Caslon Pro"/>
                <a:ea typeface="ＭＳ ゴシック"/>
                <a:cs typeface="Adobe Caslon Pro"/>
              </a:rPr>
              <a:t>{</a:t>
            </a:r>
          </a:p>
          <a:p>
            <a:pPr marL="0" lvl="0" indent="0" rtl="0">
              <a:spcBef>
                <a:spcPts val="400"/>
              </a:spcBef>
              <a:buNone/>
            </a:pPr>
            <a:r>
              <a:rPr lang="en-US" dirty="0">
                <a:latin typeface="Adobe Caslon Pro"/>
                <a:ea typeface="ＭＳ ゴシック"/>
                <a:cs typeface="Adobe Caslon Pro"/>
              </a:rPr>
              <a:t>  </a:t>
            </a:r>
            <a:r>
              <a:rPr lang="en-US" u="none" strike="noStrike" baseline="0" dirty="0">
                <a:latin typeface="Adobe Caslon Pro"/>
                <a:ea typeface="ＭＳ ゴシック"/>
                <a:cs typeface="Adobe Caslon Pro"/>
              </a:rPr>
              <a:t>"name": ”</a:t>
            </a:r>
            <a:r>
              <a:rPr lang="en-US" dirty="0" err="1">
                <a:latin typeface="Adobe Caslon Pro"/>
                <a:ea typeface="ＭＳ ゴシック"/>
                <a:cs typeface="Adobe Caslon Pro"/>
              </a:rPr>
              <a:t>Thilanka</a:t>
            </a:r>
            <a:r>
              <a:rPr lang="en-US" u="none" strike="noStrike" baseline="0" dirty="0">
                <a:latin typeface="Adobe Caslon Pro"/>
                <a:ea typeface="ＭＳ ゴシック"/>
                <a:cs typeface="Adobe Caslon Pro"/>
              </a:rPr>
              <a:t>", </a:t>
            </a:r>
          </a:p>
          <a:p>
            <a:pPr marL="0" lvl="0" indent="0" rtl="0">
              <a:spcBef>
                <a:spcPts val="400"/>
              </a:spcBef>
              <a:buNone/>
            </a:pPr>
            <a:r>
              <a:rPr lang="en-US" u="none" strike="noStrike" baseline="0" dirty="0">
                <a:latin typeface="Adobe Caslon Pro"/>
                <a:ea typeface="ＭＳ ゴシック"/>
                <a:cs typeface="Adobe Caslon Pro"/>
              </a:rPr>
              <a:t>  "</a:t>
            </a:r>
            <a:r>
              <a:rPr lang="en-US" u="none" strike="noStrike" baseline="0" dirty="0" err="1">
                <a:latin typeface="Adobe Caslon Pro"/>
                <a:ea typeface="ＭＳ ゴシック"/>
                <a:cs typeface="Adobe Caslon Pro"/>
              </a:rPr>
              <a:t>rin</a:t>
            </a:r>
            <a:r>
              <a:rPr lang="en-US" u="none" strike="noStrike" baseline="0" dirty="0">
                <a:latin typeface="Adobe Caslon Pro"/>
                <a:ea typeface="ＭＳ ゴシック"/>
                <a:cs typeface="Adobe Caslon Pro"/>
              </a:rPr>
              <a:t>": 661111111,</a:t>
            </a:r>
          </a:p>
          <a:p>
            <a:pPr marL="0" lvl="0" indent="0" rtl="0">
              <a:spcBef>
                <a:spcPts val="400"/>
              </a:spcBef>
              <a:buNone/>
            </a:pPr>
            <a:r>
              <a:rPr lang="en-US" u="none" strike="noStrike" baseline="0" dirty="0">
                <a:latin typeface="Adobe Caslon Pro"/>
                <a:ea typeface="ＭＳ ゴシック"/>
                <a:cs typeface="Adobe Caslon Pro"/>
              </a:rPr>
              <a:t>  "profession": ”</a:t>
            </a:r>
            <a:r>
              <a:rPr lang="en-US" dirty="0">
                <a:latin typeface="Adobe Caslon Pro"/>
                <a:ea typeface="ＭＳ ゴシック"/>
                <a:cs typeface="Adobe Caslon Pro"/>
              </a:rPr>
              <a:t>Lecturer</a:t>
            </a:r>
            <a:r>
              <a:rPr lang="en-US" u="none" strike="noStrike" baseline="0" dirty="0">
                <a:latin typeface="Adobe Caslon Pro"/>
                <a:ea typeface="ＭＳ ゴシック"/>
                <a:cs typeface="Adobe Caslon Pro"/>
              </a:rPr>
              <a:t>", </a:t>
            </a:r>
          </a:p>
          <a:p>
            <a:pPr marL="0" lvl="0" indent="0" rtl="0">
              <a:spcBef>
                <a:spcPts val="400"/>
              </a:spcBef>
              <a:buNone/>
            </a:pPr>
            <a:r>
              <a:rPr lang="en-US" dirty="0">
                <a:latin typeface="Adobe Caslon Pro"/>
                <a:ea typeface="ＭＳ ゴシック"/>
                <a:cs typeface="Adobe Caslon Pro"/>
              </a:rPr>
              <a:t>  </a:t>
            </a:r>
            <a:r>
              <a:rPr lang="en-US" u="none" strike="noStrike" baseline="0" dirty="0">
                <a:latin typeface="Adobe Caslon Pro"/>
                <a:ea typeface="ＭＳ ゴシック"/>
                <a:cs typeface="Adobe Caslon Pro"/>
              </a:rPr>
              <a:t>"staff": true,</a:t>
            </a:r>
          </a:p>
          <a:p>
            <a:pPr marL="0" lvl="0" indent="0" rtl="0">
              <a:spcBef>
                <a:spcPts val="400"/>
              </a:spcBef>
              <a:buNone/>
            </a:pPr>
            <a:r>
              <a:rPr lang="en-US" u="none" strike="noStrike" baseline="0" dirty="0">
                <a:latin typeface="Adobe Caslon Pro"/>
                <a:ea typeface="ＭＳ ゴシック"/>
                <a:cs typeface="Adobe Caslon Pro"/>
              </a:rPr>
              <a:t>  "hair colors":	[”Black", ”</a:t>
            </a:r>
            <a:r>
              <a:rPr lang="en-US" dirty="0">
                <a:latin typeface="Adobe Caslon Pro"/>
                <a:ea typeface="ＭＳ ゴシック"/>
                <a:cs typeface="Adobe Caslon Pro"/>
              </a:rPr>
              <a:t>Brown</a:t>
            </a:r>
            <a:r>
              <a:rPr lang="en-US" u="none" strike="noStrike" baseline="0" dirty="0">
                <a:latin typeface="Adobe Caslon Pro"/>
                <a:ea typeface="ＭＳ ゴシック"/>
                <a:cs typeface="Adobe Caslon Pro"/>
              </a:rPr>
              <a:t>", ”Gray"]</a:t>
            </a:r>
          </a:p>
          <a:p>
            <a:pPr marL="0" lvl="0" indent="0" rtl="0">
              <a:spcBef>
                <a:spcPts val="400"/>
              </a:spcBef>
              <a:buNone/>
            </a:pPr>
            <a:r>
              <a:rPr lang="en-US" u="none" strike="noStrike" baseline="0" dirty="0">
                <a:latin typeface="Adobe Caslon Pro"/>
                <a:ea typeface="ＭＳ ゴシック"/>
                <a:cs typeface="Adobe Caslon Pr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677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Simpler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just a collection of "name" : "value" pairs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800" b="1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givenNames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": "John",</a:t>
            </a:r>
            <a:br>
              <a:rPr lang="en-US" sz="2800" b="1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": ”Doe",</a:t>
            </a:r>
            <a:br>
              <a:rPr lang="en-US" sz="2800" b="1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yearOfBirth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": "1667",</a:t>
            </a:r>
            <a:br>
              <a:rPr lang="en-US" sz="2800" b="1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yearOfDeath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": "1745"</a:t>
            </a:r>
            <a:br>
              <a:rPr lang="en-US" sz="2800" b="1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733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JSON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"book" : {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   "id" : "66458301",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   "author" : "Ben Rice",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   "title" :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Pobby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Dingan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   "copyright" : "2000",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   "publisher" : "Knopf",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   "genre" : "General Fiction",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   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: "66458301" 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5681222" y="2705494"/>
            <a:ext cx="315799" cy="32923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36876" y="3223968"/>
            <a:ext cx="315799" cy="32923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53318" y="4534293"/>
            <a:ext cx="527904" cy="550368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78311" y="1444472"/>
            <a:ext cx="2032929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non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all text must be </a:t>
            </a:r>
          </a:p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double quoted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997021" y="2152358"/>
            <a:ext cx="1297754" cy="553136"/>
          </a:xfrm>
          <a:prstGeom prst="straightConnector1">
            <a:avLst/>
          </a:prstGeom>
          <a:ln w="3492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97328" y="5462898"/>
            <a:ext cx="2299027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non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no comma before</a:t>
            </a:r>
          </a:p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final curly brace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21357" y="4931451"/>
            <a:ext cx="1662635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non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comma after</a:t>
            </a:r>
          </a:p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each entry</a:t>
            </a:r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 flipV="1">
            <a:off x="4696355" y="5084661"/>
            <a:ext cx="720915" cy="732180"/>
          </a:xfrm>
          <a:prstGeom prst="straightConnector1">
            <a:avLst/>
          </a:prstGeom>
          <a:ln w="3492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6" idx="4"/>
          </p:cNvCxnSpPr>
          <p:nvPr/>
        </p:nvCxnSpPr>
        <p:spPr>
          <a:xfrm flipH="1" flipV="1">
            <a:off x="7294776" y="3553205"/>
            <a:ext cx="157899" cy="1378246"/>
          </a:xfrm>
          <a:prstGeom prst="straightConnector1">
            <a:avLst/>
          </a:prstGeom>
          <a:ln w="3492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66302" y="2034874"/>
            <a:ext cx="315799" cy="32923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48676" y="1465508"/>
            <a:ext cx="2081019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non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curly braces</a:t>
            </a:r>
          </a:p>
          <a:p>
            <a:pPr algn="ctr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wrap collections</a:t>
            </a:r>
          </a:p>
        </p:txBody>
      </p:sp>
      <p:sp>
        <p:nvSpPr>
          <p:cNvPr id="24" name="Oval 23"/>
          <p:cNvSpPr/>
          <p:nvPr/>
        </p:nvSpPr>
        <p:spPr>
          <a:xfrm>
            <a:off x="586349" y="1680931"/>
            <a:ext cx="315799" cy="32923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1"/>
            <a:endCxn id="24" idx="6"/>
          </p:cNvCxnSpPr>
          <p:nvPr/>
        </p:nvCxnSpPr>
        <p:spPr>
          <a:xfrm flipH="1">
            <a:off x="902148" y="1819451"/>
            <a:ext cx="2946528" cy="26099"/>
          </a:xfrm>
          <a:prstGeom prst="straightConnector1">
            <a:avLst/>
          </a:prstGeom>
          <a:ln w="3492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1"/>
            <a:endCxn id="22" idx="7"/>
          </p:cNvCxnSpPr>
          <p:nvPr/>
        </p:nvCxnSpPr>
        <p:spPr>
          <a:xfrm flipH="1">
            <a:off x="3235853" y="1819451"/>
            <a:ext cx="612823" cy="263639"/>
          </a:xfrm>
          <a:prstGeom prst="straightConnector1">
            <a:avLst/>
          </a:prstGeom>
          <a:ln w="3492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452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PI Class Lectur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chemeClr val="accent1"/>
          </a:solidFill>
          <a:headEnd type="none" w="med" len="med"/>
          <a:tailEnd type="none" w="med" len="med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RPI Class Lecture.potx</Template>
  <TotalTime>26113</TotalTime>
  <Words>1968</Words>
  <Application>Microsoft Macintosh PowerPoint</Application>
  <PresentationFormat>On-screen Show (4:3)</PresentationFormat>
  <Paragraphs>288</Paragraphs>
  <Slides>44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ＭＳ ゴシック</vt:lpstr>
      <vt:lpstr>ＭＳ Ｐゴシック</vt:lpstr>
      <vt:lpstr>Adobe Caslon Pro</vt:lpstr>
      <vt:lpstr>Arial</vt:lpstr>
      <vt:lpstr>Calibri</vt:lpstr>
      <vt:lpstr>Courier New</vt:lpstr>
      <vt:lpstr>Kozuka Gothic Pro M</vt:lpstr>
      <vt:lpstr>News Gothic MT</vt:lpstr>
      <vt:lpstr>Times New Roman</vt:lpstr>
      <vt:lpstr>Wingdings 2</vt:lpstr>
      <vt:lpstr>RPI Class Lecture</vt:lpstr>
      <vt:lpstr>Asynchronous JavaScript and XML (AJAX) &amp; JSON</vt:lpstr>
      <vt:lpstr>JSON</vt:lpstr>
      <vt:lpstr>JavaScript Object Notation</vt:lpstr>
      <vt:lpstr>JSON</vt:lpstr>
      <vt:lpstr>XML like so...</vt:lpstr>
      <vt:lpstr>JSON like so.</vt:lpstr>
      <vt:lpstr>JSON: Example</vt:lpstr>
      <vt:lpstr>Even Simpler JSON</vt:lpstr>
      <vt:lpstr>Basic JSON Format</vt:lpstr>
      <vt:lpstr>JSON as a Variable</vt:lpstr>
      <vt:lpstr>JSON</vt:lpstr>
      <vt:lpstr>JSON Validation</vt:lpstr>
      <vt:lpstr>JSON with an Array</vt:lpstr>
      <vt:lpstr>JSON: Advantages</vt:lpstr>
      <vt:lpstr>&lt;aside&gt; XML Schema</vt:lpstr>
      <vt:lpstr>Same Origin Policy (SOP)</vt:lpstr>
      <vt:lpstr>AJAX</vt:lpstr>
      <vt:lpstr>AJAX Concepts</vt:lpstr>
      <vt:lpstr>PowerPoint Presentation</vt:lpstr>
      <vt:lpstr>jQuery &amp; AJAX</vt:lpstr>
      <vt:lpstr>AJAX : Methodology</vt:lpstr>
      <vt:lpstr>AJAX : Methodology</vt:lpstr>
      <vt:lpstr>XMLHttpRequest: History</vt:lpstr>
      <vt:lpstr>XMLHttpRequest</vt:lpstr>
      <vt:lpstr>XMLHttpRequest: Prepare</vt:lpstr>
      <vt:lpstr>PowerPoint Presentation</vt:lpstr>
      <vt:lpstr>XMLHttpRequest: Prepare</vt:lpstr>
      <vt:lpstr>XMLHttpRequest: Send</vt:lpstr>
      <vt:lpstr>PowerPoint Presentation</vt:lpstr>
      <vt:lpstr>XMLHttpRequest: Listen</vt:lpstr>
      <vt:lpstr>XMLHttpRequest: Listen</vt:lpstr>
      <vt:lpstr>XMLHttpRequest: Response</vt:lpstr>
      <vt:lpstr>To check the status of a document on the server:</vt:lpstr>
      <vt:lpstr>To log a message to the server:</vt:lpstr>
      <vt:lpstr>AJAX in jQuery</vt:lpstr>
      <vt:lpstr>PowerPoint Presentation</vt:lpstr>
      <vt:lpstr>Jquery AJAX Methods</vt:lpstr>
      <vt:lpstr>AJAX in jQuery: .load()</vt:lpstr>
      <vt:lpstr>AJAX in jQuery: .get()</vt:lpstr>
      <vt:lpstr>AJAX in jQuery: .post()</vt:lpstr>
      <vt:lpstr>AJAX in jQuery: .getJSON()</vt:lpstr>
      <vt:lpstr>AJAX in jQuery: .ajax()</vt:lpstr>
      <vt:lpstr>AJAX in jQuery: .ajax()</vt:lpstr>
      <vt:lpstr>&lt;/class&gt;</vt:lpstr>
    </vt:vector>
  </TitlesOfParts>
  <Company>Rensselaer Polytechnic Institute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Munasinghe, Thilanka</cp:lastModifiedBy>
  <cp:revision>377</cp:revision>
  <dcterms:created xsi:type="dcterms:W3CDTF">2009-10-22T03:28:47Z</dcterms:created>
  <dcterms:modified xsi:type="dcterms:W3CDTF">2018-10-16T17:56:04Z</dcterms:modified>
</cp:coreProperties>
</file>