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74301"/>
  </p:normalViewPr>
  <p:slideViewPr>
    <p:cSldViewPr>
      <p:cViewPr varScale="1">
        <p:scale>
          <a:sx n="87" d="100"/>
          <a:sy n="87" d="100"/>
        </p:scale>
        <p:origin x="26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0608-D1AB-9443-BFD7-169AEFBD3C4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A721-C649-CB4D-871C-0A218E62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Markup improves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CA721-C649-CB4D-871C-0A218E624D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waste client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CA721-C649-CB4D-871C-0A218E624D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Expires headers tell the browser whether they should request a specific file from the server or whether they should grab it from the browser’s cache.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Expires headers let your browser know whether to serve a cached version of the page and it’s components or to download new versions of the files. By defining when a component of your site expires, you help to: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server load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page load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CA721-C649-CB4D-871C-0A218E624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CA721-C649-CB4D-871C-0A218E624D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html5-placeholder-links-34680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d.apache.org/docs/2.4/mod/mod_deflat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apache.com/htaccess/apache-speed-etag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ifycss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6398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Front-end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Perfor</a:t>
            </a:r>
            <a:r>
              <a:rPr sz="4400" spc="-1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ance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Empty src/href Properties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will still attempt to look for a file when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href</a:t>
            </a:r>
            <a:r>
              <a:rPr lang="en-US" dirty="0"/>
              <a:t> is empty</a:t>
            </a:r>
          </a:p>
          <a:p>
            <a:pPr lvl="1"/>
            <a:r>
              <a:rPr lang="en-US" dirty="0"/>
              <a:t>Wastes client resources</a:t>
            </a:r>
          </a:p>
          <a:p>
            <a:pPr lvl="1"/>
            <a:r>
              <a:rPr lang="en-US" dirty="0"/>
              <a:t>Burdens server with a request that will never resolve properly</a:t>
            </a:r>
          </a:p>
          <a:p>
            <a:r>
              <a:rPr lang="en-US" b="1" dirty="0"/>
              <a:t>Best Practice</a:t>
            </a:r>
            <a:r>
              <a:rPr lang="en-US" dirty="0"/>
              <a:t>: No empty </a:t>
            </a:r>
            <a:r>
              <a:rPr lang="en-US" dirty="0" err="1"/>
              <a:t>src</a:t>
            </a:r>
            <a:r>
              <a:rPr lang="en-US" dirty="0"/>
              <a:t> attributes, use '#' for </a:t>
            </a:r>
            <a:r>
              <a:rPr lang="en-US" dirty="0" err="1"/>
              <a:t>href</a:t>
            </a:r>
            <a:r>
              <a:rPr lang="en-US" dirty="0"/>
              <a:t> placeholders</a:t>
            </a:r>
          </a:p>
          <a:p>
            <a:r>
              <a:rPr lang="en-US" dirty="0">
                <a:hlinkClick r:id="rId3"/>
              </a:rPr>
              <a:t>https://www.lifewire.com/html5-placeholder-links-3468070</a:t>
            </a:r>
            <a:endParaRPr lang="en-US" dirty="0"/>
          </a:p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732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Minimize Additional Requests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Each resource requested on the page will trigger an HTTP request to retrieve it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CSS</a:t>
            </a:r>
          </a:p>
          <a:p>
            <a:pPr lvl="1"/>
            <a:r>
              <a:rPr lang="en-US"/>
              <a:t>JavaScript </a:t>
            </a:r>
          </a:p>
          <a:p>
            <a:pPr lvl="1"/>
            <a:r>
              <a:rPr lang="en-US"/>
              <a:t>Video/Audio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Each request has additional overhead (headers, etc.)</a:t>
            </a:r>
          </a:p>
          <a:p>
            <a:r>
              <a:rPr lang="en-US"/>
              <a:t>Browsers are recommended to download only two components per hostname at a time</a:t>
            </a:r>
          </a:p>
          <a:p>
            <a:endParaRPr lang="en-US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Minimize DNS lookups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browser has to translate a hostname to an IP address if it isn't locally cached already</a:t>
            </a:r>
          </a:p>
          <a:p>
            <a:r>
              <a:rPr lang="en-US" dirty="0"/>
              <a:t>DNS queries introduce extra overhead…</a:t>
            </a:r>
          </a:p>
          <a:p>
            <a:r>
              <a:rPr lang="en-US" dirty="0"/>
              <a:t>...but separate hostnames allow for more parallel downloads</a:t>
            </a:r>
          </a:p>
          <a:p>
            <a:r>
              <a:rPr lang="en-US" b="1" dirty="0"/>
              <a:t>Best Practice</a:t>
            </a:r>
            <a:r>
              <a:rPr lang="en-US" dirty="0"/>
              <a:t>: Strike a balance between DNS lookups and ability to support parallel downloads (2-4 recommended)</a:t>
            </a:r>
          </a:p>
          <a:p>
            <a:r>
              <a:rPr lang="en-US" dirty="0"/>
              <a:t>https://</a:t>
            </a:r>
            <a:r>
              <a:rPr lang="en-US" dirty="0" err="1"/>
              <a:t>www.keycdn.com</a:t>
            </a:r>
            <a:r>
              <a:rPr lang="en-US" dirty="0"/>
              <a:t>/support/reduce-</a:t>
            </a:r>
            <a:r>
              <a:rPr lang="en-US" dirty="0" err="1"/>
              <a:t>dns</a:t>
            </a:r>
            <a:r>
              <a:rPr lang="en-US" dirty="0"/>
              <a:t>-lookups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at the top of the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page to be rendered progressively as other components load</a:t>
            </a:r>
          </a:p>
          <a:p>
            <a:r>
              <a:rPr lang="en-US" b="1" dirty="0"/>
              <a:t>Best Practice</a:t>
            </a:r>
            <a:r>
              <a:rPr lang="en-US" dirty="0"/>
              <a:t>: Include CSS in the 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at the bottom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downloads will block all other parallel downloads</a:t>
            </a:r>
          </a:p>
          <a:p>
            <a:pPr lvl="1"/>
            <a:r>
              <a:rPr lang="en-US" dirty="0"/>
              <a:t>Even on other hostnames!</a:t>
            </a:r>
          </a:p>
          <a:p>
            <a:r>
              <a:rPr lang="en-US" b="1" dirty="0"/>
              <a:t>Best Practice</a:t>
            </a:r>
            <a:r>
              <a:rPr lang="en-US" dirty="0"/>
              <a:t>: Include JavaScript at the bottom of the page whenever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Servers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Enable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G</a:t>
            </a:r>
            <a:r>
              <a:rPr lang="en-US" sz="2800" spc="-10" dirty="0" err="1">
                <a:latin typeface="Arial"/>
                <a:cs typeface="Arial"/>
              </a:rPr>
              <a:t>Z</a:t>
            </a:r>
            <a:r>
              <a:rPr lang="en-US" sz="2800" dirty="0" err="1">
                <a:latin typeface="Arial"/>
                <a:cs typeface="Arial"/>
              </a:rPr>
              <a:t>ip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compression 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Configure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spc="-35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ags</a:t>
            </a:r>
            <a:r>
              <a:rPr lang="en-US" sz="2800" dirty="0">
                <a:latin typeface="Arial"/>
                <a:cs typeface="Arial"/>
              </a:rPr>
              <a:t> (Entity Tags)</a:t>
            </a:r>
          </a:p>
          <a:p>
            <a:pPr>
              <a:lnSpc>
                <a:spcPts val="1100"/>
              </a:lnSpc>
              <a:spcBef>
                <a:spcPts val="49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Add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Expires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headers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 GZip Compression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static content served quickly adds up</a:t>
            </a:r>
          </a:p>
          <a:p>
            <a:r>
              <a:rPr lang="en-US" b="1" dirty="0"/>
              <a:t>Best Practice</a:t>
            </a:r>
            <a:r>
              <a:rPr lang="en-US" dirty="0"/>
              <a:t>: Turn on </a:t>
            </a:r>
            <a:r>
              <a:rPr lang="en-US" dirty="0" err="1"/>
              <a:t>GZip</a:t>
            </a:r>
            <a:r>
              <a:rPr lang="en-US" dirty="0"/>
              <a:t> compression for plain text, XML, and HTML files via </a:t>
            </a:r>
            <a:r>
              <a:rPr lang="en-US" dirty="0" err="1"/>
              <a:t>mod_deflate</a:t>
            </a:r>
            <a:endParaRPr lang="en-US" dirty="0"/>
          </a:p>
          <a:p>
            <a:pPr marL="384978" lvl="1" indent="0">
              <a:buNone/>
            </a:pPr>
            <a:endParaRPr lang="en-US" dirty="0"/>
          </a:p>
          <a:p>
            <a:pPr marL="384978" lvl="1" indent="0">
              <a:buNone/>
            </a:pPr>
            <a:r>
              <a:rPr lang="en-US" dirty="0"/>
              <a:t>Read the documentation:</a:t>
            </a:r>
          </a:p>
          <a:p>
            <a:pPr lvl="1"/>
            <a:r>
              <a:rPr lang="en-US" dirty="0">
                <a:hlinkClick r:id="rId2"/>
              </a:rPr>
              <a:t>https://httpd.apache.org/docs/2.4/mod/mod_deflate.html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Configure ETags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ETags</a:t>
            </a:r>
            <a:r>
              <a:rPr lang="en-US" dirty="0"/>
              <a:t> are headers used to determine whether a cached resource is the same as the one on the server</a:t>
            </a:r>
          </a:p>
          <a:p>
            <a:r>
              <a:rPr lang="en-US" dirty="0"/>
              <a:t>Problem: The means to generate </a:t>
            </a:r>
            <a:r>
              <a:rPr lang="en-US" dirty="0" err="1"/>
              <a:t>ETags</a:t>
            </a:r>
            <a:r>
              <a:rPr lang="en-US" dirty="0"/>
              <a:t> are server-specific</a:t>
            </a:r>
          </a:p>
          <a:p>
            <a:pPr lvl="1"/>
            <a:r>
              <a:rPr lang="en-US" dirty="0"/>
              <a:t>When serving content from more than one server, false-negatives are likely to occur</a:t>
            </a:r>
          </a:p>
          <a:p>
            <a:r>
              <a:rPr lang="en-US" b="1" dirty="0"/>
              <a:t>Best Practice: Disable </a:t>
            </a:r>
            <a:r>
              <a:rPr lang="en-US" b="1" dirty="0" err="1"/>
              <a:t>ETags</a:t>
            </a:r>
            <a:r>
              <a:rPr lang="en-US" b="1" dirty="0"/>
              <a:t> unless you specifically need them</a:t>
            </a:r>
          </a:p>
          <a:p>
            <a:r>
              <a:rPr lang="en-US" dirty="0" err="1"/>
              <a:t>FileETag</a:t>
            </a:r>
            <a:r>
              <a:rPr lang="en-US" dirty="0"/>
              <a:t> none</a:t>
            </a:r>
          </a:p>
          <a:p>
            <a:r>
              <a:rPr lang="en-US" dirty="0">
                <a:hlinkClick r:id="rId2"/>
              </a:rPr>
              <a:t>https://www.askapache.com/htaccess/apache-speed-etags/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23289" y="4404867"/>
            <a:ext cx="8251825" cy="184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0" marR="12700">
              <a:lnSpc>
                <a:spcPts val="3120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Expires Headers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can be cached by the browser depending on the headers received with the response</a:t>
            </a:r>
          </a:p>
          <a:p>
            <a:r>
              <a:rPr lang="en-US" dirty="0"/>
              <a:t>Expires indicates when to throw away the cache and fetch a new version</a:t>
            </a:r>
          </a:p>
          <a:p>
            <a:r>
              <a:rPr lang="en-US" dirty="0"/>
              <a:t>If a component is cached, no attempt will be made to fetch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Expires Headers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practice</a:t>
            </a:r>
            <a:r>
              <a:rPr lang="en-US" dirty="0"/>
              <a:t>: Use </a:t>
            </a:r>
            <a:r>
              <a:rPr lang="en-US" dirty="0" err="1"/>
              <a:t>mod_headers</a:t>
            </a:r>
            <a:r>
              <a:rPr lang="en-US" dirty="0"/>
              <a:t> and </a:t>
            </a:r>
            <a:r>
              <a:rPr lang="en-US" dirty="0" err="1"/>
              <a:t>mod_expires</a:t>
            </a:r>
            <a:r>
              <a:rPr lang="en-US" dirty="0"/>
              <a:t> to set far-future Expires headers for static content</a:t>
            </a:r>
          </a:p>
          <a:p>
            <a:r>
              <a:rPr lang="en-US" dirty="0" err="1"/>
              <a:t>ExpiresActive</a:t>
            </a:r>
            <a:r>
              <a:rPr lang="en-US" dirty="0"/>
              <a:t> On</a:t>
            </a:r>
          </a:p>
          <a:p>
            <a:r>
              <a:rPr lang="en-US" dirty="0" err="1"/>
              <a:t>ExpiresDefault</a:t>
            </a:r>
            <a:r>
              <a:rPr lang="en-US" dirty="0"/>
              <a:t> "access plus 600 seconds" </a:t>
            </a:r>
          </a:p>
          <a:p>
            <a:r>
              <a:rPr lang="en-US" dirty="0" err="1"/>
              <a:t>ExpiresByType</a:t>
            </a:r>
            <a:r>
              <a:rPr lang="en-US" dirty="0"/>
              <a:t> text/html "access plus 10 years”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D5B33-A1ED-C24C-A257-515A1392DF23}"/>
              </a:ext>
            </a:extLst>
          </p:cNvPr>
          <p:cNvSpPr txBox="1"/>
          <p:nvPr/>
        </p:nvSpPr>
        <p:spPr>
          <a:xfrm>
            <a:off x="605728" y="5226050"/>
            <a:ext cx="819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this documentation: </a:t>
            </a:r>
          </a:p>
          <a:p>
            <a:r>
              <a:rPr lang="en-US" dirty="0"/>
              <a:t>https://</a:t>
            </a:r>
            <a:r>
              <a:rPr lang="en-US" dirty="0" err="1"/>
              <a:t>www.seeme-media.com</a:t>
            </a:r>
            <a:r>
              <a:rPr lang="en-US" dirty="0"/>
              <a:t>/add-expires-headers-to-your-</a:t>
            </a:r>
            <a:r>
              <a:rPr lang="en-US" dirty="0" err="1"/>
              <a:t>htaccess</a:t>
            </a:r>
            <a:r>
              <a:rPr lang="en-US" dirty="0"/>
              <a:t>-file/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AEF-976E-4145-93CC-24A27435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Getting Your Page Speed Score Up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C674A-81FB-6B45-BE99-CC81D91684D6}"/>
              </a:ext>
            </a:extLst>
          </p:cNvPr>
          <p:cNvSpPr txBox="1"/>
          <p:nvPr/>
        </p:nvSpPr>
        <p:spPr>
          <a:xfrm>
            <a:off x="991299" y="2940050"/>
            <a:ext cx="555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=pNKnhBIVj4w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FF8A5-2B7B-A74A-A395-E2E10C0D7C6A}"/>
              </a:ext>
            </a:extLst>
          </p:cNvPr>
          <p:cNvSpPr txBox="1"/>
          <p:nvPr/>
        </p:nvSpPr>
        <p:spPr>
          <a:xfrm>
            <a:off x="991299" y="159923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you can do to speed up…</a:t>
            </a:r>
          </a:p>
        </p:txBody>
      </p:sp>
    </p:spTree>
    <p:extLst>
      <p:ext uri="{BB962C8B-B14F-4D97-AF65-F5344CB8AC3E}">
        <p14:creationId xmlns:p14="http://schemas.microsoft.com/office/powerpoint/2010/main" val="47053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Words of Caution...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of the component must change when it is updated in order to use this technique!</a:t>
            </a:r>
          </a:p>
          <a:p>
            <a:r>
              <a:rPr lang="en-US" dirty="0"/>
              <a:t>This technique shouldn't be used for dynamic content</a:t>
            </a:r>
          </a:p>
          <a:p>
            <a:pPr lvl="1"/>
            <a:r>
              <a:rPr lang="en-US" dirty="0"/>
              <a:t>We'll discuss why later in the semester</a:t>
            </a:r>
          </a:p>
          <a:p>
            <a:pPr lvl="1"/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23289" y="1772412"/>
            <a:ext cx="8162290" cy="2450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6680">
              <a:lnSpc>
                <a:spcPts val="3579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Media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08851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CSS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instead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images </a:t>
            </a:r>
          </a:p>
          <a:p>
            <a:pPr marL="12700" marR="208851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proper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file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 </a:t>
            </a:r>
          </a:p>
          <a:p>
            <a:pPr marL="12700" marR="2088514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Image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Sprites</a:t>
            </a: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Content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Delivery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Network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(CDN)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CSS Instead of Images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almost always introduce more overhead than CSS</a:t>
            </a:r>
          </a:p>
          <a:p>
            <a:r>
              <a:rPr lang="en-US" dirty="0"/>
              <a:t>Often, CSS can be used creatively to achieve the same effects</a:t>
            </a:r>
          </a:p>
          <a:p>
            <a:r>
              <a:rPr lang="en-US" dirty="0"/>
              <a:t>Best Practice: Design without these effects, then apply progressive enhancement to duplicate them in CSS</a:t>
            </a:r>
          </a:p>
          <a:p>
            <a:pPr lvl="1"/>
            <a:r>
              <a:rPr lang="en-US" dirty="0"/>
              <a:t>Example: Gradients</a:t>
            </a:r>
          </a:p>
          <a:p>
            <a:pPr lvl="1"/>
            <a:r>
              <a:rPr lang="en-US" dirty="0"/>
              <a:t>https://www.w3schools.com/</a:t>
            </a:r>
            <a:r>
              <a:rPr lang="en-US" dirty="0" err="1"/>
              <a:t>css</a:t>
            </a:r>
            <a:r>
              <a:rPr lang="en-US" dirty="0"/>
              <a:t>/css3_gradients.asp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Proper File Formats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size of an image may depend a great deal on the format in which it was saved</a:t>
            </a:r>
          </a:p>
          <a:p>
            <a:r>
              <a:rPr lang="en-US" dirty="0"/>
              <a:t>Best Practice: Save your images in file format that produces the smallest size with an acceptable level of quality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Image Sprites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small images incur HTTP request overhead for each</a:t>
            </a:r>
          </a:p>
          <a:p>
            <a:r>
              <a:rPr lang="en-US" dirty="0"/>
              <a:t>Small images (sprites) can be combined into one image file to save request overhead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Image Sprites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sprite map for any small images. </a:t>
            </a:r>
          </a:p>
          <a:p>
            <a:r>
              <a:rPr lang="en-US" dirty="0"/>
              <a:t>Apply the sprite map as a background image to any element that would display a single sprite on the map</a:t>
            </a:r>
          </a:p>
          <a:p>
            <a:r>
              <a:rPr lang="en-US" dirty="0"/>
              <a:t>Give the element an explicit width and height </a:t>
            </a:r>
          </a:p>
          <a:p>
            <a:r>
              <a:rPr lang="en-US" dirty="0"/>
              <a:t>Use background-position to slide the correct sprite into place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Image Sprites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Practice: Use sprite maps whenever a collection of small images is used, especially if they change state</a:t>
            </a:r>
          </a:p>
          <a:p>
            <a:r>
              <a:rPr lang="en-US" dirty="0"/>
              <a:t>Fewer requests to make</a:t>
            </a:r>
          </a:p>
          <a:p>
            <a:r>
              <a:rPr lang="en-US" dirty="0"/>
              <a:t>The entire sprite map is cached, even if not all of the sprites are used on the same page</a:t>
            </a:r>
          </a:p>
          <a:p>
            <a:pPr lvl="1"/>
            <a:r>
              <a:rPr lang="en-US" dirty="0"/>
              <a:t>Sprite maps are often site-wide for this reason</a:t>
            </a:r>
          </a:p>
          <a:p>
            <a:pPr marL="384978" lvl="1" indent="0">
              <a:buNone/>
            </a:pPr>
            <a:endParaRPr lang="en-US" dirty="0"/>
          </a:p>
          <a:p>
            <a:pPr marL="384978" lvl="1" indent="0">
              <a:buNone/>
            </a:pPr>
            <a:endParaRPr lang="en-US" dirty="0"/>
          </a:p>
          <a:p>
            <a:pPr marL="384978" lvl="1" indent="0">
              <a:buNone/>
            </a:pPr>
            <a:r>
              <a:rPr lang="en-US" dirty="0"/>
              <a:t>Interesting Read: https://</a:t>
            </a:r>
            <a:r>
              <a:rPr lang="en-US" dirty="0" err="1"/>
              <a:t>css-tricks.com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-sprites/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5120640"/>
            <a:ext cx="153035" cy="212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&lt;code&gt;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98805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sp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ites_poor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example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ting point</a:t>
            </a:r>
          </a:p>
          <a:p>
            <a:pPr>
              <a:lnSpc>
                <a:spcPts val="1300"/>
              </a:lnSpc>
              <a:spcBef>
                <a:spcPts val="38"/>
              </a:spcBef>
            </a:pPr>
            <a:endParaRPr lang="en-US" sz="1200" dirty="0"/>
          </a:p>
          <a:p>
            <a:pPr marL="12700" marR="12700">
              <a:lnSpc>
                <a:spcPct val="93100"/>
              </a:lnSpc>
            </a:pPr>
            <a:r>
              <a:rPr lang="en-US" sz="2800" dirty="0">
                <a:latin typeface="Arial"/>
                <a:cs typeface="Arial"/>
              </a:rPr>
              <a:t>Convert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example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age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sprites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the sprite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ap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apple_sp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ites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imgs</a:t>
            </a:r>
            <a:r>
              <a:rPr lang="en-US" sz="2800" dirty="0">
                <a:latin typeface="Arial"/>
                <a:cs typeface="Arial"/>
              </a:rPr>
              <a:t> directory)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a Content Delivery Network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 proximity to server affects round-trip time (RTT)</a:t>
            </a:r>
          </a:p>
          <a:p>
            <a:r>
              <a:rPr lang="en-US" dirty="0"/>
              <a:t>Most of content downloaded is static </a:t>
            </a:r>
          </a:p>
          <a:p>
            <a:r>
              <a:rPr lang="en-US" dirty="0"/>
              <a:t>Content Delivery Networks (CDNs) are geographically distributed networks that serve the same static content from the closest location</a:t>
            </a:r>
          </a:p>
          <a:p>
            <a:r>
              <a:rPr lang="en-US" dirty="0"/>
              <a:t>Best Practice: Use a Content Delivery Network to serve static content</a:t>
            </a:r>
          </a:p>
          <a:p>
            <a:pPr lvl="1"/>
            <a:r>
              <a:rPr lang="en-US" dirty="0"/>
              <a:t>Using a CDN can be costly – for this course, just know that the option exists</a:t>
            </a:r>
          </a:p>
          <a:p>
            <a:r>
              <a:rPr lang="en-US" dirty="0"/>
              <a:t>Good read/video on CDN: </a:t>
            </a:r>
          </a:p>
          <a:p>
            <a:r>
              <a:rPr lang="en-US" dirty="0"/>
              <a:t>https://</a:t>
            </a:r>
            <a:r>
              <a:rPr lang="en-US" dirty="0" err="1"/>
              <a:t>www.cloudflare.com</a:t>
            </a:r>
            <a:r>
              <a:rPr lang="en-US" dirty="0"/>
              <a:t>/learning/</a:t>
            </a:r>
            <a:r>
              <a:rPr lang="en-US" dirty="0" err="1"/>
              <a:t>cdn</a:t>
            </a:r>
            <a:r>
              <a:rPr lang="en-US" dirty="0"/>
              <a:t>/what-is-a-</a:t>
            </a:r>
            <a:r>
              <a:rPr lang="en-US" dirty="0" err="1"/>
              <a:t>cdn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CSS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efficient selectors </a:t>
            </a:r>
          </a:p>
          <a:p>
            <a:r>
              <a:rPr lang="en-US" dirty="0"/>
              <a:t>Aggregate CSS files </a:t>
            </a:r>
          </a:p>
          <a:p>
            <a:r>
              <a:rPr lang="en-US" dirty="0"/>
              <a:t>Minify CSS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Performance?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</a:t>
            </a:r>
          </a:p>
          <a:p>
            <a:pPr lvl="1"/>
            <a:r>
              <a:rPr lang="en-US"/>
              <a:t>Download time </a:t>
            </a:r>
          </a:p>
          <a:p>
            <a:pPr lvl="1"/>
            <a:r>
              <a:rPr lang="en-US"/>
              <a:t>JavaScript execution time </a:t>
            </a:r>
          </a:p>
          <a:p>
            <a:pPr lvl="1"/>
            <a:r>
              <a:rPr lang="en-US"/>
              <a:t>Browser memory usage</a:t>
            </a:r>
          </a:p>
          <a:p>
            <a:r>
              <a:rPr lang="en-US"/>
              <a:t>Search Engines</a:t>
            </a:r>
          </a:p>
          <a:p>
            <a:pPr lvl="1"/>
            <a:r>
              <a:rPr lang="en-US"/>
              <a:t>Fast-loading pages are ranked higher</a:t>
            </a:r>
          </a:p>
          <a:p>
            <a:r>
              <a:rPr lang="en-US"/>
              <a:t>Server Resources</a:t>
            </a:r>
          </a:p>
          <a:p>
            <a:pPr lvl="1"/>
            <a:r>
              <a:rPr lang="en-US"/>
              <a:t>Size on server </a:t>
            </a:r>
          </a:p>
          <a:p>
            <a:pPr lvl="1"/>
            <a:r>
              <a:rPr lang="en-US"/>
              <a:t>Bandwidth consumed</a:t>
            </a:r>
          </a:p>
          <a:p>
            <a:pPr lvl="1"/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55089" y="2255042"/>
            <a:ext cx="4070985" cy="163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6600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4624070"/>
            <a:ext cx="593280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5685738"/>
            <a:ext cx="3424554" cy="1089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6499"/>
              </a:lnSpc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Efficient Selectors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selectors are more efficient than others </a:t>
            </a:r>
          </a:p>
          <a:p>
            <a:r>
              <a:rPr lang="en-US" dirty="0"/>
              <a:t>Also applies to </a:t>
            </a:r>
            <a:r>
              <a:rPr lang="en-US" dirty="0" err="1"/>
              <a:t>jQuery</a:t>
            </a:r>
            <a:r>
              <a:rPr lang="en-US" dirty="0"/>
              <a:t> selectors!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28" y="118533"/>
            <a:ext cx="8868843" cy="840317"/>
          </a:xfrm>
        </p:spPr>
        <p:txBody>
          <a:bodyPr/>
          <a:lstStyle/>
          <a:p>
            <a:r>
              <a:rPr lang="en-US" sz="4000" dirty="0"/>
              <a:t>Most to Least Efficient Selectors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2300" y="1339850"/>
            <a:ext cx="8868843" cy="47857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IDs (#heading) </a:t>
            </a:r>
          </a:p>
          <a:p>
            <a:r>
              <a:rPr lang="en-US" dirty="0"/>
              <a:t>Classes (.new) </a:t>
            </a:r>
          </a:p>
          <a:p>
            <a:r>
              <a:rPr lang="en-US" dirty="0"/>
              <a:t>Elements (h1)</a:t>
            </a:r>
          </a:p>
          <a:p>
            <a:r>
              <a:rPr lang="en-US" dirty="0"/>
              <a:t>Adjacent Sibling (h1 + h2) </a:t>
            </a:r>
          </a:p>
          <a:p>
            <a:r>
              <a:rPr lang="en-US" dirty="0"/>
              <a:t>Direct Child (</a:t>
            </a:r>
            <a:r>
              <a:rPr lang="en-US" dirty="0" err="1"/>
              <a:t>ul</a:t>
            </a:r>
            <a:r>
              <a:rPr lang="en-US" dirty="0"/>
              <a:t> &gt; li) </a:t>
            </a:r>
          </a:p>
          <a:p>
            <a:r>
              <a:rPr lang="en-US" dirty="0"/>
              <a:t>Descendant (</a:t>
            </a:r>
            <a:r>
              <a:rPr lang="en-US" dirty="0" err="1"/>
              <a:t>nav</a:t>
            </a:r>
            <a:r>
              <a:rPr lang="en-US" dirty="0"/>
              <a:t> li) </a:t>
            </a:r>
          </a:p>
          <a:p>
            <a:r>
              <a:rPr lang="en-US" dirty="0"/>
              <a:t>Universal (*)</a:t>
            </a:r>
          </a:p>
          <a:p>
            <a:r>
              <a:rPr lang="en-US" dirty="0"/>
              <a:t>Attribute Selectors (input[type="text"]) </a:t>
            </a:r>
          </a:p>
          <a:p>
            <a:r>
              <a:rPr lang="en-US" dirty="0"/>
              <a:t>Pseudo-selectors (</a:t>
            </a:r>
            <a:r>
              <a:rPr lang="en-US" dirty="0" err="1"/>
              <a:t>a:hover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Efficient Selectors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Practice: Choose the most efficient selector for the job, and inherit as much as possible</a:t>
            </a:r>
          </a:p>
          <a:p>
            <a:r>
              <a:rPr lang="en-US" dirty="0"/>
              <a:t>Rule of thumb: be as specific as you can be using the fewest selectors</a:t>
            </a:r>
          </a:p>
          <a:p>
            <a:pPr lvl="1"/>
            <a:r>
              <a:rPr lang="en-US" dirty="0"/>
              <a:t>#header instead of h1#header</a:t>
            </a:r>
          </a:p>
          <a:p>
            <a:pPr lvl="1"/>
            <a:r>
              <a:rPr lang="en-US" dirty="0"/>
              <a:t>.input-text instead of input[type="text']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CSS files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style sheet loaded introduces request overhead</a:t>
            </a:r>
          </a:p>
          <a:p>
            <a:r>
              <a:rPr lang="en-US" b="1" dirty="0"/>
              <a:t>Best Practice</a:t>
            </a:r>
            <a:r>
              <a:rPr lang="en-US" dirty="0"/>
              <a:t>: Combine related style sheets into a single file wherever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 CSS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reduced to only the characters necessary to style the page as intended</a:t>
            </a:r>
          </a:p>
          <a:p>
            <a:r>
              <a:rPr lang="en-US" dirty="0"/>
              <a:t>Result is called minified CSS</a:t>
            </a:r>
          </a:p>
          <a:p>
            <a:r>
              <a:rPr lang="en-US" b="1" dirty="0"/>
              <a:t>Best Practice</a:t>
            </a:r>
            <a:r>
              <a:rPr lang="en-US" dirty="0"/>
              <a:t>: Minify CSS to reduce overall file size.</a:t>
            </a:r>
          </a:p>
          <a:p>
            <a:pPr lvl="1"/>
            <a:r>
              <a:rPr lang="en-US" dirty="0">
                <a:hlinkClick r:id="rId2"/>
              </a:rPr>
              <a:t>http://www.minifycss.com/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JavaScript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efficient </a:t>
            </a:r>
            <a:r>
              <a:rPr lang="en-US" dirty="0" err="1"/>
              <a:t>jQuery</a:t>
            </a:r>
            <a:r>
              <a:rPr lang="en-US" dirty="0"/>
              <a:t> selectors </a:t>
            </a:r>
          </a:p>
          <a:p>
            <a:r>
              <a:rPr lang="en-US" dirty="0"/>
              <a:t>Cache expensive operations </a:t>
            </a:r>
          </a:p>
          <a:p>
            <a:r>
              <a:rPr lang="en-US" dirty="0"/>
              <a:t>Aggregate &amp; Minify JavaScript </a:t>
            </a:r>
          </a:p>
          <a:p>
            <a:r>
              <a:rPr lang="en-US" dirty="0"/>
              <a:t>Use CSS instead</a:t>
            </a:r>
          </a:p>
          <a:p>
            <a:r>
              <a:rPr lang="en-US" dirty="0"/>
              <a:t>Use event delegation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sz="4400" dirty="0"/>
              <a:t>Expensive</a:t>
            </a:r>
            <a:r>
              <a:rPr lang="en-US" dirty="0"/>
              <a:t>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heavy in iteration and recursion, so the effect of redundant function calls are often multiplied</a:t>
            </a:r>
          </a:p>
          <a:p>
            <a:r>
              <a:rPr lang="en-US" b="1" dirty="0"/>
              <a:t>Best Practice</a:t>
            </a:r>
            <a:r>
              <a:rPr lang="en-US" dirty="0"/>
              <a:t>: When calling the same function to get the same result multiple times, consider saving it to a variable first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JavaScript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script loaded introduces request overhead</a:t>
            </a:r>
          </a:p>
          <a:p>
            <a:r>
              <a:rPr lang="en-US" b="1" dirty="0"/>
              <a:t>Best Practice</a:t>
            </a:r>
            <a:r>
              <a:rPr lang="en-US" dirty="0"/>
              <a:t>: Combine related scripts into a single file wherever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Minify JavaScript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be reduced to only the characters necessary to execute as intended</a:t>
            </a:r>
          </a:p>
          <a:p>
            <a:r>
              <a:rPr lang="en-US" dirty="0"/>
              <a:t>This result is minified JavaScript</a:t>
            </a:r>
          </a:p>
          <a:p>
            <a:r>
              <a:rPr lang="en-US" b="1" dirty="0"/>
              <a:t>Best Practice</a:t>
            </a:r>
            <a:r>
              <a:rPr lang="en-US" dirty="0"/>
              <a:t>: Create a minified version of all JavaScript developed to reduce file size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and many other libraries do this</a:t>
            </a:r>
          </a:p>
          <a:p>
            <a:pPr lvl="1"/>
            <a:r>
              <a:rPr lang="en-US" dirty="0">
                <a:hlinkClick r:id="rId2"/>
              </a:rPr>
              <a:t>http://jscompress.com/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CSS Instead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visual effects, CSS is more efficient than JavaScript</a:t>
            </a:r>
          </a:p>
          <a:p>
            <a:r>
              <a:rPr lang="en-US" b="1" dirty="0"/>
              <a:t>Best Practice</a:t>
            </a:r>
            <a:r>
              <a:rPr lang="en-US" dirty="0"/>
              <a:t>: Apply CSS according to the principles of progressive enhancement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Performance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 Waterfall</a:t>
            </a:r>
          </a:p>
          <a:p>
            <a:pPr lvl="2"/>
            <a:r>
              <a:rPr lang="en-US" dirty="0"/>
              <a:t>Firebug (Net tab)</a:t>
            </a:r>
          </a:p>
          <a:p>
            <a:pPr lvl="2"/>
            <a:r>
              <a:rPr lang="en-US" dirty="0"/>
              <a:t>Chrome Developer Tools (Network tab)</a:t>
            </a:r>
          </a:p>
          <a:p>
            <a:r>
              <a:rPr lang="en-US" dirty="0"/>
              <a:t>JavaScript Profiling</a:t>
            </a:r>
          </a:p>
          <a:p>
            <a:pPr lvl="2"/>
            <a:r>
              <a:rPr lang="en-US" dirty="0"/>
              <a:t>Firebug (Console &gt; Profiler)</a:t>
            </a:r>
          </a:p>
          <a:p>
            <a:pPr lvl="2"/>
            <a:r>
              <a:rPr lang="en-US" dirty="0"/>
              <a:t>Chrome </a:t>
            </a:r>
            <a:r>
              <a:rPr lang="en-US" dirty="0" err="1"/>
              <a:t>Dev</a:t>
            </a:r>
            <a:r>
              <a:rPr lang="en-US" dirty="0"/>
              <a:t> Tools (Timeline tab &gt; Record)</a:t>
            </a:r>
          </a:p>
          <a:p>
            <a:r>
              <a:rPr lang="en-US" dirty="0"/>
              <a:t>On average, over 80% of response time is front-end!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5089" y="2368550"/>
            <a:ext cx="6161405" cy="977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4083050"/>
            <a:ext cx="6751320" cy="977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5201411"/>
            <a:ext cx="7607934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579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Event Delegation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event listeners have two main drawbacks in advanced JS</a:t>
            </a:r>
          </a:p>
          <a:p>
            <a:pPr lvl="1"/>
            <a:r>
              <a:rPr lang="en-US" dirty="0"/>
              <a:t>They need to be attached to elements not in the initial DOM</a:t>
            </a:r>
          </a:p>
          <a:p>
            <a:pPr lvl="1"/>
            <a:r>
              <a:rPr lang="en-US" dirty="0"/>
              <a:t>Adding event listeners for each element is O(n)</a:t>
            </a:r>
          </a:p>
          <a:p>
            <a:r>
              <a:rPr lang="en-US" dirty="0"/>
              <a:t>Best Practice: Listen for events on child elements from a parent element, and act on the actual target</a:t>
            </a:r>
          </a:p>
          <a:p>
            <a:pPr lvl="1"/>
            <a:r>
              <a:rPr lang="en-US" dirty="0"/>
              <a:t>O(1) instead of O(n) thanks to event bubbling 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.on() does this for you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Delegation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Given</a:t>
            </a:r>
            <a:r>
              <a:rPr lang="en-US" dirty="0"/>
              <a:t>: A set of child elements, sharing a common event to respond to</a:t>
            </a:r>
          </a:p>
          <a:p>
            <a:r>
              <a:rPr lang="en-US" dirty="0"/>
              <a:t>Add an event listener for that event to a common parent</a:t>
            </a:r>
          </a:p>
          <a:p>
            <a:r>
              <a:rPr lang="en-US" dirty="0"/>
              <a:t>In the event listener, check for </a:t>
            </a:r>
            <a:r>
              <a:rPr lang="en-US" dirty="0" err="1"/>
              <a:t>e.target</a:t>
            </a:r>
            <a:r>
              <a:rPr lang="en-US" dirty="0"/>
              <a:t> OR </a:t>
            </a:r>
            <a:r>
              <a:rPr lang="en-US" dirty="0" err="1"/>
              <a:t>e.srcElement</a:t>
            </a:r>
            <a:r>
              <a:rPr lang="en-US" dirty="0"/>
              <a:t> (IE) to get the element originally triggering the event</a:t>
            </a:r>
          </a:p>
          <a:p>
            <a:r>
              <a:rPr lang="en-US" dirty="0"/>
              <a:t>Act on the triggering element as normal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Stopping Event Bubbling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need to stop the event from bubbling further, so it doesn't interfere with other handlers</a:t>
            </a:r>
          </a:p>
          <a:p>
            <a:pPr marL="1630908" lvl="5" indent="0">
              <a:buNone/>
            </a:pP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if (</a:t>
            </a:r>
            <a:r>
              <a:rPr lang="en-US" sz="3200" dirty="0" err="1">
                <a:latin typeface="Adobe Caslon Pro" charset="0"/>
                <a:ea typeface="Adobe Caslon Pro" charset="0"/>
                <a:cs typeface="Adobe Caslon Pro" charset="0"/>
              </a:rPr>
              <a:t>e.stopPropagation</a:t>
            </a: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) { </a:t>
            </a:r>
          </a:p>
          <a:p>
            <a:pPr marL="1630908" lvl="5" indent="0">
              <a:buNone/>
            </a:pP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   </a:t>
            </a:r>
            <a:r>
              <a:rPr lang="en-US" sz="3200" dirty="0" err="1">
                <a:latin typeface="Adobe Caslon Pro" charset="0"/>
                <a:ea typeface="Adobe Caslon Pro" charset="0"/>
                <a:cs typeface="Adobe Caslon Pro" charset="0"/>
              </a:rPr>
              <a:t>e.stopPropagation</a:t>
            </a: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(); </a:t>
            </a:r>
          </a:p>
          <a:p>
            <a:pPr marL="1630908" lvl="5" indent="0">
              <a:buNone/>
            </a:pPr>
            <a:r>
              <a:rPr lang="en-US" sz="3200" dirty="0">
                <a:latin typeface="Adobe Caslon Pro" charset="0"/>
                <a:ea typeface="Adobe Caslon Pro" charset="0"/>
                <a:cs typeface="Adobe Caslon Pro" charset="0"/>
              </a:rPr>
              <a:t>}</a:t>
            </a:r>
          </a:p>
          <a:p>
            <a:r>
              <a:rPr lang="en-US" dirty="0" err="1"/>
              <a:t>e.cancelBubble</a:t>
            </a:r>
            <a:r>
              <a:rPr lang="en-US" dirty="0"/>
              <a:t> = true; // IE</a:t>
            </a:r>
          </a:p>
          <a:p>
            <a:pPr marL="0" indent="0">
              <a:buNone/>
            </a:pPr>
            <a:r>
              <a:rPr lang="en-US" dirty="0"/>
              <a:t>  // others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&lt;code&gt;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Lab 4 source from the Examples </a:t>
            </a:r>
          </a:p>
          <a:p>
            <a:r>
              <a:rPr lang="en-US" dirty="0"/>
              <a:t>Using event delegation without </a:t>
            </a:r>
            <a:r>
              <a:rPr lang="en-US" dirty="0" err="1"/>
              <a:t>jQuery</a:t>
            </a:r>
            <a:r>
              <a:rPr lang="en-US" dirty="0"/>
              <a:t>, for all elements in the body, alert the element that you've clicked on</a:t>
            </a:r>
          </a:p>
          <a:p>
            <a:r>
              <a:rPr lang="en-US" dirty="0"/>
              <a:t>Do the same using .on() in </a:t>
            </a:r>
            <a:r>
              <a:rPr lang="en-US" dirty="0" err="1"/>
              <a:t>jQuery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AJAX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GET instead of POST wherever possible </a:t>
            </a:r>
          </a:p>
          <a:p>
            <a:r>
              <a:rPr lang="en-US" dirty="0"/>
              <a:t>Use an appropriate polling method for your application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GET instead of POST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requires sending the message body separately, carries additional overhead</a:t>
            </a:r>
          </a:p>
          <a:p>
            <a:r>
              <a:rPr lang="en-US" b="1" dirty="0"/>
              <a:t>Best Practice</a:t>
            </a:r>
            <a:r>
              <a:rPr lang="en-US" dirty="0"/>
              <a:t>: Use POST only when it is appropriate to do so, otherwise use GET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Appropriate Polling Methods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Polling: Check a resource for updates via AJAX at set intervals</a:t>
            </a:r>
          </a:p>
          <a:p>
            <a:pPr lvl="1"/>
            <a:r>
              <a:rPr lang="en-US" dirty="0"/>
              <a:t>Can also adjust intervals based on the situation</a:t>
            </a:r>
          </a:p>
          <a:p>
            <a:r>
              <a:rPr lang="en-US" dirty="0"/>
              <a:t>Long Polling: Make a request, and wait patiently for a response</a:t>
            </a:r>
          </a:p>
          <a:p>
            <a:pPr lvl="1"/>
            <a:r>
              <a:rPr lang="en-US" dirty="0"/>
              <a:t>If an update is ready, the server will send the response</a:t>
            </a:r>
          </a:p>
          <a:p>
            <a:pPr lvl="1"/>
            <a:r>
              <a:rPr lang="en-US" dirty="0"/>
              <a:t>If enough time passes, the server will ask the client to establish a new connection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Polling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Data is being fetched at regular intervals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High server traffic even if there are no updates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 Polling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Simulates the server pushing data to the client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May need to be throttled if requests/responses are near-immediate, as requests are made one right after the other</a:t>
            </a:r>
          </a:p>
          <a:p>
            <a:pPr lvl="1"/>
            <a:r>
              <a:rPr lang="en-US" dirty="0"/>
              <a:t>Ties up server resources on servers (like Apache) that are one-thread-per-request, should be handled by a separate server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Polling Methods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Practice: Use the right polling method for your application.</a:t>
            </a:r>
          </a:p>
          <a:p>
            <a:pPr lvl="1"/>
            <a:r>
              <a:rPr lang="en-US" dirty="0"/>
              <a:t>Traditional Polling for when the data is frequently updated, and you can tolerate slight delays</a:t>
            </a:r>
          </a:p>
          <a:p>
            <a:pPr lvl="1"/>
            <a:r>
              <a:rPr lang="en-US" dirty="0"/>
              <a:t>Long Polling for when the data is infrequently updated, but you want updates immediately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Game of Bytes and Milliseconds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high traffic website</a:t>
            </a:r>
          </a:p>
          <a:p>
            <a:pPr lvl="2"/>
            <a:r>
              <a:rPr lang="en-US" dirty="0"/>
              <a:t>Each request has overhead (headers, etc.) in addition to the actual response body</a:t>
            </a:r>
          </a:p>
          <a:p>
            <a:pPr lvl="2"/>
            <a:r>
              <a:rPr lang="en-US" dirty="0"/>
              <a:t>Processing each request also has additional overhead on the server</a:t>
            </a:r>
          </a:p>
          <a:p>
            <a:pPr lvl="2"/>
            <a:r>
              <a:rPr lang="en-US" dirty="0"/>
              <a:t>Now, multiply that overhead by 10 simultaneous hits per second…</a:t>
            </a:r>
          </a:p>
          <a:p>
            <a:pPr lvl="2"/>
            <a:r>
              <a:rPr lang="en-US" dirty="0"/>
              <a:t>You may very well run into bandwidth and memory issues!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&lt;footer&gt;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Next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up: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Experience</a:t>
            </a:r>
          </a:p>
          <a:p>
            <a:pPr>
              <a:lnSpc>
                <a:spcPts val="1100"/>
              </a:lnSpc>
              <a:spcBef>
                <a:spcPts val="49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Lab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#6: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ront-end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Optimization</a:t>
            </a:r>
          </a:p>
          <a:p>
            <a:pPr>
              <a:lnSpc>
                <a:spcPts val="1100"/>
              </a:lnSpc>
              <a:spcBef>
                <a:spcPts val="49"/>
              </a:spcBef>
            </a:pPr>
            <a:endParaRPr lang="en-US" sz="105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Game of Bytes and Milliseconds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page with a lot of HTML elements</a:t>
            </a:r>
          </a:p>
          <a:p>
            <a:pPr lvl="1"/>
            <a:r>
              <a:rPr lang="en-US" dirty="0"/>
              <a:t>Need to attach a few event listeners to each What if "a lot" means "hundreds," and more</a:t>
            </a:r>
          </a:p>
          <a:p>
            <a:pPr lvl="1"/>
            <a:r>
              <a:rPr lang="en-US" dirty="0"/>
              <a:t>elements may be added later…</a:t>
            </a:r>
          </a:p>
          <a:p>
            <a:pPr lvl="1"/>
            <a:r>
              <a:rPr lang="en-US" dirty="0"/>
              <a:t>The script may delay/stall during processing, and browser memory consumption will increase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5089" y="2254188"/>
            <a:ext cx="7722234" cy="2423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91845">
              <a:lnSpc>
                <a:spcPct val="126800"/>
              </a:lnSpc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Game of Bytes and Milliseconds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load time of a page (Nielsen, 2010)</a:t>
            </a:r>
          </a:p>
          <a:p>
            <a:pPr lvl="1"/>
            <a:r>
              <a:rPr lang="en-US" dirty="0"/>
              <a:t>0.1 second – Considered "instantaneous" (goal) </a:t>
            </a:r>
          </a:p>
          <a:p>
            <a:pPr lvl="1"/>
            <a:r>
              <a:rPr lang="en-US" dirty="0"/>
              <a:t>1 second – Limit for the user to feel uninterrupted and maintain flow</a:t>
            </a:r>
          </a:p>
          <a:p>
            <a:pPr lvl="1"/>
            <a:r>
              <a:rPr lang="en-US" dirty="0"/>
              <a:t>10 second – Limit for the user's attention span</a:t>
            </a:r>
          </a:p>
          <a:p>
            <a:r>
              <a:rPr lang="en-US" dirty="0"/>
              <a:t>Users and search engines prefer fast sites to slower ones!</a:t>
            </a: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23289" y="1772412"/>
            <a:ext cx="7609840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579"/>
              </a:lnSpc>
            </a:pP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Markup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markup</a:t>
            </a:r>
          </a:p>
          <a:p>
            <a:r>
              <a:rPr lang="en-US" dirty="0"/>
              <a:t>Minimize additional HTTP requests </a:t>
            </a:r>
          </a:p>
          <a:p>
            <a:r>
              <a:rPr lang="en-US" dirty="0"/>
              <a:t>No empty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href</a:t>
            </a:r>
            <a:r>
              <a:rPr lang="en-US" dirty="0"/>
              <a:t> properties</a:t>
            </a:r>
          </a:p>
          <a:p>
            <a:r>
              <a:rPr lang="en-US" dirty="0"/>
              <a:t>Minimize DNS lookups </a:t>
            </a:r>
          </a:p>
          <a:p>
            <a:r>
              <a:rPr lang="en-US" dirty="0"/>
              <a:t>CSS at the top of the page </a:t>
            </a:r>
          </a:p>
          <a:p>
            <a:r>
              <a:rPr lang="en-US" dirty="0"/>
              <a:t>JavaScript at the bottom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Markup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character increases the size of the response body</a:t>
            </a:r>
          </a:p>
          <a:p>
            <a:r>
              <a:rPr lang="en-US" dirty="0"/>
              <a:t>Each DOM element takes CSS/JavaScript longer to process</a:t>
            </a:r>
          </a:p>
          <a:p>
            <a:r>
              <a:rPr lang="en-US" b="1" dirty="0"/>
              <a:t>Best Practice</a:t>
            </a:r>
            <a:r>
              <a:rPr lang="en-US" dirty="0"/>
              <a:t>: Don't use two tags when one will do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6123</TotalTime>
  <Words>2094</Words>
  <Application>Microsoft Macintosh PowerPoint</Application>
  <PresentationFormat>Custom</PresentationFormat>
  <Paragraphs>267</Paragraphs>
  <Slides>50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Adobe Caslon Pro</vt:lpstr>
      <vt:lpstr>Arial</vt:lpstr>
      <vt:lpstr>Calibri</vt:lpstr>
      <vt:lpstr>News Gothic MT</vt:lpstr>
      <vt:lpstr>Times New Roman</vt:lpstr>
      <vt:lpstr>Wingdings 2</vt:lpstr>
      <vt:lpstr>ITWS 2110 &amp; CSCI 4961 - Web Systems I - Fall 2013 - Pres [nn] - Week [ww] Class [cc] - [topic]</vt:lpstr>
      <vt:lpstr>Front-end Performance</vt:lpstr>
      <vt:lpstr>Getting Your Page Speed Score Up </vt:lpstr>
      <vt:lpstr>Why Performance?</vt:lpstr>
      <vt:lpstr>Measuring Performance</vt:lpstr>
      <vt:lpstr>A Game of Bytes and Milliseconds</vt:lpstr>
      <vt:lpstr>A Game of Bytes and Milliseconds</vt:lpstr>
      <vt:lpstr>A Game of Bytes and Milliseconds</vt:lpstr>
      <vt:lpstr>Efficient Markup</vt:lpstr>
      <vt:lpstr>Minimizing Markup</vt:lpstr>
      <vt:lpstr>No Empty src/href Properties</vt:lpstr>
      <vt:lpstr>Minimize Additional Requests</vt:lpstr>
      <vt:lpstr>Minimize DNS lookups</vt:lpstr>
      <vt:lpstr>CSS at the top of the page</vt:lpstr>
      <vt:lpstr>JavaScript at the bottom</vt:lpstr>
      <vt:lpstr>Efficient Servers</vt:lpstr>
      <vt:lpstr>Enable GZip Compression</vt:lpstr>
      <vt:lpstr>Configure ETags</vt:lpstr>
      <vt:lpstr>Add Expires Headers</vt:lpstr>
      <vt:lpstr>Add Expires Headers</vt:lpstr>
      <vt:lpstr>Words of Caution...</vt:lpstr>
      <vt:lpstr>Efficient Media</vt:lpstr>
      <vt:lpstr>Use CSS Instead of Images</vt:lpstr>
      <vt:lpstr>Use Proper File Formats</vt:lpstr>
      <vt:lpstr>Use Image Sprites</vt:lpstr>
      <vt:lpstr>Use Image Sprites</vt:lpstr>
      <vt:lpstr>Use Image Sprites</vt:lpstr>
      <vt:lpstr>&lt;code&gt;</vt:lpstr>
      <vt:lpstr>Use a Content Delivery Network</vt:lpstr>
      <vt:lpstr>Efficient CSS</vt:lpstr>
      <vt:lpstr>Write Efficient Selectors</vt:lpstr>
      <vt:lpstr>Most to Least Efficient Selectors</vt:lpstr>
      <vt:lpstr>Write Efficient Selectors</vt:lpstr>
      <vt:lpstr>Aggregate CSS files</vt:lpstr>
      <vt:lpstr>Minify CSS</vt:lpstr>
      <vt:lpstr>Efficient JavaScript</vt:lpstr>
      <vt:lpstr>Cache Expensive Operations</vt:lpstr>
      <vt:lpstr>Aggregate JavaScript</vt:lpstr>
      <vt:lpstr>Minify JavaScript</vt:lpstr>
      <vt:lpstr>Use CSS Instead</vt:lpstr>
      <vt:lpstr>Use Event Delegation</vt:lpstr>
      <vt:lpstr>Event Delegation</vt:lpstr>
      <vt:lpstr>Stopping Event Bubbling</vt:lpstr>
      <vt:lpstr>&lt;code&gt;</vt:lpstr>
      <vt:lpstr>Efficient AJAX</vt:lpstr>
      <vt:lpstr>Use GET instead of POST</vt:lpstr>
      <vt:lpstr>Use Appropriate Polling Methods</vt:lpstr>
      <vt:lpstr>Traditional Polling</vt:lpstr>
      <vt:lpstr>Long Polling</vt:lpstr>
      <vt:lpstr>AJAX Polling Methods</vt:lpstr>
      <vt:lpstr>&lt;footer&gt;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Performance</dc:title>
  <cp:lastModifiedBy>Munasinghe, Thilanka</cp:lastModifiedBy>
  <cp:revision>73</cp:revision>
  <dcterms:created xsi:type="dcterms:W3CDTF">2013-10-04T12:06:36Z</dcterms:created>
  <dcterms:modified xsi:type="dcterms:W3CDTF">2018-10-23T14:25:16Z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2012-03-02T00:00:00Z</vt:filetime>
  </property>
  <property fmtid="{D5CDD505-2E9C-101B-9397-08002B2CF9AE}" pid="3" name="LastSaved">
    <vt:filetime>2013-10-04T00:00:00Z</vt:filetime>
  </property>
</Properties>
</file>