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sldIdLst>
    <p:sldId id="256" r:id="rId2"/>
    <p:sldId id="285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7" r:id="rId30"/>
  </p:sldIdLst>
  <p:sldSz cx="10083800" cy="7556500"/>
  <p:notesSz cx="10083800" cy="7556500"/>
  <p:defaultTextStyle>
    <a:defPPr>
      <a:defRPr lang="en-US"/>
    </a:defPPr>
    <a:lvl1pPr marL="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740"/>
  </p:normalViewPr>
  <p:slideViewPr>
    <p:cSldViewPr>
      <p:cViewPr varScale="1">
        <p:scale>
          <a:sx n="112" d="100"/>
          <a:sy n="112" d="100"/>
        </p:scale>
        <p:origin x="216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4672" y="1427340"/>
            <a:ext cx="7154456" cy="347401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/>
          <a:p>
            <a: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888" y="1679222"/>
            <a:ext cx="7166024" cy="1900548"/>
          </a:xfrm>
        </p:spPr>
        <p:txBody>
          <a:bodyPr vert="horz" lIns="100794" tIns="50397" rIns="100794" bIns="50397" rtlCol="0" anchor="b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889" y="3635023"/>
            <a:ext cx="7166025" cy="1010003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0" y="674192"/>
            <a:ext cx="4498832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0" y="1969953"/>
            <a:ext cx="4498832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3819" y="395997"/>
            <a:ext cx="4033520" cy="5859733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243" y="405813"/>
            <a:ext cx="1680633" cy="6143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727" y="405813"/>
            <a:ext cx="7377281" cy="61431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02" y="3694290"/>
            <a:ext cx="9281998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02" y="5256968"/>
            <a:ext cx="9281998" cy="1071739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9109" y="400565"/>
            <a:ext cx="9265583" cy="312580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9" y="2647909"/>
            <a:ext cx="8884599" cy="1500805"/>
          </a:xfrm>
        </p:spPr>
        <p:txBody>
          <a:bodyPr anchor="b" anchorCtr="0"/>
          <a:lstStyle>
            <a:lvl1pPr algn="ctr">
              <a:defRPr sz="51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9" y="4116524"/>
            <a:ext cx="8884599" cy="1652984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728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9376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7" y="118533"/>
            <a:ext cx="8868843" cy="14731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7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727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9374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9374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1" y="674192"/>
            <a:ext cx="4235196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81" y="405812"/>
            <a:ext cx="4235196" cy="6143155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1" y="1969953"/>
            <a:ext cx="4235196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8" y="1763185"/>
            <a:ext cx="8868843" cy="478578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8457" y="6914857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39" y="6914857"/>
            <a:ext cx="533848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9635" y="6914857"/>
            <a:ext cx="109241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txStyles>
    <p:titleStyle>
      <a:lvl1pPr algn="ctr" defTabSz="1007943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4978" indent="-384978" algn="l" defTabSz="1007943" rtl="0" eaLnBrk="1" latinLnBrk="0" hangingPunct="1">
        <a:spcBef>
          <a:spcPts val="220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957" indent="-370979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67440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92921" indent="-325482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04404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15886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34368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644101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64333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iterepairguy.com/ebooks/gimp/How_Slice_Imag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2300" y="2559050"/>
            <a:ext cx="8868843" cy="1473127"/>
          </a:xfrm>
        </p:spPr>
        <p:txBody>
          <a:bodyPr anchor="ctr"/>
          <a:lstStyle/>
          <a:p>
            <a:r>
              <a:rPr lang="en-US" sz="5400" dirty="0">
                <a:latin typeface="Arial"/>
                <a:cs typeface="Arial"/>
              </a:rPr>
              <a:t>Front-end</a:t>
            </a:r>
            <a:r>
              <a:rPr lang="en-US" sz="5400" spc="-15" dirty="0">
                <a:latin typeface="Arial"/>
                <a:cs typeface="Arial"/>
              </a:rPr>
              <a:t> </a:t>
            </a:r>
            <a:r>
              <a:rPr lang="en-US" sz="5400" spc="-85" dirty="0">
                <a:latin typeface="Arial"/>
                <a:cs typeface="Arial"/>
              </a:rPr>
              <a:t>W</a:t>
            </a:r>
            <a:r>
              <a:rPr lang="en-US" sz="5400" dirty="0">
                <a:latin typeface="Arial"/>
                <a:cs typeface="Arial"/>
              </a:rPr>
              <a:t>orkflow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4935" algn="l"/>
            <a:r>
              <a:rPr sz="4400" dirty="0">
                <a:latin typeface="Arial"/>
                <a:cs typeface="Arial"/>
              </a:rPr>
              <a:t>Step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#3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Draft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698" marR="459692">
              <a:lnSpc>
                <a:spcPts val="3579"/>
              </a:lnSpc>
            </a:pPr>
            <a:r>
              <a:rPr lang="en-US" sz="2800" i="1" spc="-10" dirty="0">
                <a:latin typeface="Arial"/>
                <a:cs typeface="Arial"/>
              </a:rPr>
              <a:t>F</a:t>
            </a:r>
            <a:r>
              <a:rPr lang="en-US" sz="2800" i="1" dirty="0">
                <a:latin typeface="Arial"/>
                <a:cs typeface="Arial"/>
              </a:rPr>
              <a:t>unctional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Requirements</a:t>
            </a:r>
            <a:r>
              <a:rPr lang="en-US" sz="2800" i="1" spc="2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detail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functional needs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system</a:t>
            </a:r>
          </a:p>
          <a:p>
            <a:pPr marL="694944" marR="459692" lvl="2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What the system must do</a:t>
            </a:r>
          </a:p>
          <a:p>
            <a:pPr marL="694944" marR="459692" lvl="2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Testable</a:t>
            </a:r>
          </a:p>
          <a:p>
            <a:pPr>
              <a:lnSpc>
                <a:spcPts val="1300"/>
              </a:lnSpc>
              <a:spcBef>
                <a:spcPts val="37"/>
              </a:spcBef>
            </a:pPr>
            <a:endParaRPr lang="en-US" sz="1200" dirty="0"/>
          </a:p>
          <a:p>
            <a:pPr marL="12698" marR="12698">
              <a:lnSpc>
                <a:spcPct val="93100"/>
              </a:lnSpc>
            </a:pPr>
            <a:r>
              <a:rPr lang="en-US" sz="2800" i="1" dirty="0">
                <a:latin typeface="Arial"/>
                <a:cs typeface="Arial"/>
              </a:rPr>
              <a:t>Non-functional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Requirements</a:t>
            </a:r>
            <a:r>
              <a:rPr lang="en-US" sz="2800" i="1" spc="2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detail</a:t>
            </a:r>
            <a:r>
              <a:rPr lang="en-US" sz="2800" spc="-10" dirty="0">
                <a:latin typeface="Arial"/>
                <a:cs typeface="Arial"/>
              </a:rPr>
              <a:t> 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needs 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system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beyond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functionality </a:t>
            </a:r>
          </a:p>
          <a:p>
            <a:pPr marL="695160" marR="12698" lvl="2">
              <a:lnSpc>
                <a:spcPct val="93100"/>
              </a:lnSpc>
            </a:pPr>
            <a:r>
              <a:rPr lang="en-US" dirty="0">
                <a:latin typeface="Arial"/>
                <a:cs typeface="Arial"/>
              </a:rPr>
              <a:t>System architecture (environment)</a:t>
            </a:r>
          </a:p>
          <a:p>
            <a:pPr marL="695160" marR="12698" lvl="2">
              <a:lnSpc>
                <a:spcPct val="93100"/>
              </a:lnSpc>
            </a:pPr>
            <a:r>
              <a:rPr lang="en-US" dirty="0">
                <a:latin typeface="Arial"/>
                <a:cs typeface="Arial"/>
              </a:rPr>
              <a:t>Support, maintenance, administration, etc.</a:t>
            </a:r>
          </a:p>
          <a:p>
            <a:pPr>
              <a:lnSpc>
                <a:spcPts val="1400"/>
              </a:lnSpc>
              <a:spcBef>
                <a:spcPts val="24"/>
              </a:spcBef>
            </a:pPr>
            <a:endParaRPr lang="en-US" sz="1200" dirty="0"/>
          </a:p>
          <a:p>
            <a:pPr marL="12698" marR="592394">
              <a:lnSpc>
                <a:spcPct val="93100"/>
              </a:lnSpc>
            </a:pPr>
            <a:r>
              <a:rPr lang="en-US" sz="2800" i="1" dirty="0">
                <a:latin typeface="Arial"/>
                <a:cs typeface="Arial"/>
                <a:hlinkClick r:id="rId2" action="ppaction://hlinksldjump"/>
              </a:rPr>
              <a:t>Style</a:t>
            </a:r>
            <a:r>
              <a:rPr lang="en-US" sz="2800" i="1" spc="-1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lang="en-US" sz="2800" i="1" dirty="0">
                <a:latin typeface="Arial"/>
                <a:cs typeface="Arial"/>
                <a:hlinkClick r:id="rId2" action="ppaction://hlinksldjump"/>
              </a:rPr>
              <a:t>Guides</a:t>
            </a:r>
            <a:r>
              <a:rPr lang="en-US" sz="2800" i="1" spc="1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lang="en-US" sz="2800" dirty="0">
                <a:latin typeface="Arial"/>
                <a:cs typeface="Arial"/>
              </a:rPr>
              <a:t>define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6" dirty="0">
                <a:latin typeface="Arial"/>
                <a:cs typeface="Arial"/>
              </a:rPr>
              <a:t>l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6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overning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 visual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design,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benefit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team</a:t>
            </a:r>
            <a:r>
              <a:rPr lang="en-US" sz="2800" spc="5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and </a:t>
            </a:r>
            <a:r>
              <a:rPr lang="en-US" sz="2800" dirty="0">
                <a:latin typeface="Arial"/>
                <a:cs typeface="Arial"/>
              </a:rPr>
              <a:t>those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maintaining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site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later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4935" algn="l"/>
            <a:r>
              <a:rPr sz="4400" dirty="0">
                <a:latin typeface="Arial"/>
                <a:cs typeface="Arial"/>
              </a:rPr>
              <a:t>Step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#3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Draft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Specification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698" marR="391119" algn="just">
              <a:lnSpc>
                <a:spcPts val="3579"/>
              </a:lnSpc>
            </a:pPr>
            <a:r>
              <a:rPr lang="en-US" sz="2800" i="1" dirty="0">
                <a:latin typeface="Arial"/>
                <a:cs typeface="Arial"/>
              </a:rPr>
              <a:t>Site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Maps</a:t>
            </a:r>
            <a:r>
              <a:rPr lang="en-US" sz="2800" i="1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diagrams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showing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overall str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spc="6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ure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your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site,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how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pages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link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 each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other</a:t>
            </a:r>
            <a:endParaRPr lang="en-US" sz="1200" dirty="0"/>
          </a:p>
          <a:p>
            <a:pPr marL="12698" marR="12698">
              <a:lnSpc>
                <a:spcPts val="3569"/>
              </a:lnSpc>
            </a:pPr>
            <a:r>
              <a:rPr lang="en-US" sz="2800" i="1" spc="-35" dirty="0">
                <a:latin typeface="Arial"/>
                <a:cs typeface="Arial"/>
              </a:rPr>
              <a:t>W</a:t>
            </a:r>
            <a:r>
              <a:rPr lang="en-US" sz="2800" i="1" dirty="0">
                <a:latin typeface="Arial"/>
                <a:cs typeface="Arial"/>
              </a:rPr>
              <a:t>ireframes</a:t>
            </a:r>
            <a:r>
              <a:rPr lang="en-US" sz="2800" i="1" spc="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show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ove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all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structu</a:t>
            </a:r>
            <a:r>
              <a:rPr lang="en-US" sz="2800" spc="-1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each (type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of)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page</a:t>
            </a:r>
          </a:p>
          <a:p>
            <a:pPr marL="444454" marR="276832">
              <a:lnSpc>
                <a:spcPts val="3120"/>
              </a:lnSpc>
            </a:pP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ten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-6" dirty="0">
                <a:latin typeface="Arial"/>
                <a:cs typeface="Arial"/>
              </a:rPr>
              <a:t>wi</a:t>
            </a:r>
            <a:r>
              <a:rPr lang="en-US" sz="2800" dirty="0">
                <a:latin typeface="Arial"/>
                <a:cs typeface="Arial"/>
              </a:rPr>
              <a:t>th 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q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spc="6" dirty="0">
                <a:latin typeface="Arial"/>
                <a:cs typeface="Arial"/>
              </a:rPr>
              <a:t>r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s,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 con</a:t>
            </a:r>
            <a:r>
              <a:rPr lang="en-US" sz="2800" spc="-6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ent</a:t>
            </a:r>
            <a:endParaRPr lang="en-US" sz="1100" dirty="0"/>
          </a:p>
          <a:p>
            <a:pPr marL="12698" marR="12698" algn="just">
              <a:lnSpc>
                <a:spcPts val="3579"/>
              </a:lnSpc>
            </a:pPr>
            <a:r>
              <a:rPr lang="en-US" sz="3200" i="1" dirty="0">
                <a:latin typeface="Arial"/>
                <a:cs typeface="Arial"/>
              </a:rPr>
              <a:t>Content</a:t>
            </a:r>
            <a:r>
              <a:rPr lang="en-US" sz="3200" i="1" spc="-10" dirty="0">
                <a:latin typeface="Arial"/>
                <a:cs typeface="Arial"/>
              </a:rPr>
              <a:t> </a:t>
            </a:r>
            <a:r>
              <a:rPr lang="en-US" sz="3200" i="1" dirty="0">
                <a:latin typeface="Arial"/>
                <a:cs typeface="Arial"/>
              </a:rPr>
              <a:t>Inventories</a:t>
            </a:r>
            <a:r>
              <a:rPr lang="en-US" sz="3200" i="1" spc="2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</a:t>
            </a:r>
            <a:r>
              <a:rPr lang="en-US" sz="3200" spc="-10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e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tables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s</a:t>
            </a:r>
            <a:r>
              <a:rPr lang="en-US" sz="3200" spc="-10" dirty="0">
                <a:latin typeface="Arial"/>
                <a:cs typeface="Arial"/>
              </a:rPr>
              <a:t>h</a:t>
            </a:r>
            <a:r>
              <a:rPr lang="en-US" sz="3200" dirty="0">
                <a:latin typeface="Arial"/>
                <a:cs typeface="Arial"/>
              </a:rPr>
              <a:t>owing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the mappings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between</a:t>
            </a:r>
            <a:r>
              <a:rPr lang="en-US" sz="3200" spc="-1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pages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and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their</a:t>
            </a:r>
            <a:r>
              <a:rPr lang="en-US" sz="3200" spc="-1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source content,</a:t>
            </a:r>
            <a:r>
              <a:rPr lang="en-US" sz="3200" spc="-1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along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with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any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notes</a:t>
            </a:r>
            <a:endParaRPr lang="en-US" sz="1000" dirty="0"/>
          </a:p>
          <a:p>
            <a:pPr marL="12698" marR="4506127" algn="just"/>
            <a:r>
              <a:rPr lang="en-US" sz="3200" dirty="0">
                <a:latin typeface="Arial"/>
                <a:cs typeface="Arial"/>
              </a:rPr>
              <a:t>And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many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more...</a:t>
            </a:r>
          </a:p>
          <a:p>
            <a:pPr marL="12698" marR="12698">
              <a:lnSpc>
                <a:spcPts val="3569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2300" y="273050"/>
            <a:ext cx="8868843" cy="1473127"/>
          </a:xfrm>
        </p:spPr>
        <p:txBody>
          <a:bodyPr/>
          <a:lstStyle/>
          <a:p>
            <a:r>
              <a:rPr lang="en-US" sz="5400" dirty="0">
                <a:latin typeface="Arial"/>
                <a:cs typeface="Arial"/>
              </a:rPr>
              <a:t>&lt;aside&gt;</a:t>
            </a:r>
            <a:r>
              <a:rPr lang="en-US" sz="5400" spc="-250" dirty="0">
                <a:latin typeface="Arial"/>
                <a:cs typeface="Arial"/>
              </a:rPr>
              <a:t> </a:t>
            </a:r>
            <a:r>
              <a:rPr lang="en-US" sz="5400" dirty="0">
                <a:latin typeface="Arial"/>
                <a:cs typeface="Arial"/>
              </a:rPr>
              <a:t>Agile</a:t>
            </a:r>
            <a:r>
              <a:rPr lang="en-US" sz="5400" spc="-10" dirty="0">
                <a:latin typeface="Arial"/>
                <a:cs typeface="Arial"/>
              </a:rPr>
              <a:t> </a:t>
            </a:r>
            <a:r>
              <a:rPr lang="en-US" sz="5400" dirty="0" err="1">
                <a:latin typeface="Arial"/>
                <a:cs typeface="Arial"/>
              </a:rPr>
              <a:t>vs</a:t>
            </a:r>
            <a:r>
              <a:rPr lang="en-US" sz="5400" dirty="0">
                <a:latin typeface="Arial"/>
                <a:cs typeface="Arial"/>
              </a:rPr>
              <a:t>	</a:t>
            </a:r>
            <a:r>
              <a:rPr lang="en-US" sz="5400" spc="-165" dirty="0">
                <a:latin typeface="Arial"/>
                <a:cs typeface="Arial"/>
              </a:rPr>
              <a:t>W</a:t>
            </a:r>
            <a:r>
              <a:rPr lang="en-US" sz="5400" dirty="0">
                <a:latin typeface="Arial"/>
                <a:cs typeface="Arial"/>
              </a:rPr>
              <a:t>aterfall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spc="-18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wo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di</a:t>
            </a:r>
            <a:r>
              <a:rPr lang="en-US" sz="2800" spc="-6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ferent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styles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project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management</a:t>
            </a:r>
            <a:endParaRPr lang="en-US" sz="1200" dirty="0"/>
          </a:p>
          <a:p>
            <a:pPr marR="12698" lvl="1">
              <a:lnSpc>
                <a:spcPct val="120000"/>
              </a:lnSpc>
              <a:spcBef>
                <a:spcPts val="0"/>
              </a:spcBef>
            </a:pPr>
            <a:r>
              <a:rPr lang="en-US" sz="3200" i="1" spc="-65" dirty="0">
                <a:latin typeface="Arial"/>
                <a:cs typeface="Arial"/>
              </a:rPr>
              <a:t>W</a:t>
            </a:r>
            <a:r>
              <a:rPr lang="en-US" sz="3200" i="1" dirty="0">
                <a:latin typeface="Arial"/>
                <a:cs typeface="Arial"/>
              </a:rPr>
              <a:t>aterfall</a:t>
            </a:r>
            <a:r>
              <a:rPr lang="en-US" sz="3200" i="1" spc="-6" dirty="0">
                <a:latin typeface="Arial"/>
                <a:cs typeface="Arial"/>
              </a:rPr>
              <a:t> </a:t>
            </a:r>
            <a:r>
              <a:rPr lang="en-US" sz="3200" i="1" dirty="0">
                <a:latin typeface="Arial"/>
                <a:cs typeface="Arial"/>
              </a:rPr>
              <a:t>project</a:t>
            </a:r>
            <a:r>
              <a:rPr lang="en-US" sz="3200" i="1" spc="-6" dirty="0">
                <a:latin typeface="Arial"/>
                <a:cs typeface="Arial"/>
              </a:rPr>
              <a:t> </a:t>
            </a:r>
            <a:r>
              <a:rPr lang="en-US" sz="3200" i="1" dirty="0">
                <a:latin typeface="Arial"/>
                <a:cs typeface="Arial"/>
              </a:rPr>
              <a:t>management</a:t>
            </a:r>
            <a:r>
              <a:rPr lang="en-US" sz="3200" i="1" spc="6" dirty="0">
                <a:latin typeface="Arial"/>
                <a:cs typeface="Arial"/>
              </a:rPr>
              <a:t> </a:t>
            </a:r>
          </a:p>
          <a:p>
            <a:pPr marR="12698" lvl="2">
              <a:lnSpc>
                <a:spcPct val="120000"/>
              </a:lnSpc>
              <a:spcBef>
                <a:spcPts val="0"/>
              </a:spcBef>
            </a:pPr>
            <a:r>
              <a:rPr lang="en-US" sz="3000" dirty="0">
                <a:latin typeface="Arial"/>
                <a:cs typeface="Arial"/>
              </a:rPr>
              <a:t>perfo</a:t>
            </a:r>
            <a:r>
              <a:rPr lang="en-US" sz="3000" spc="-15" dirty="0">
                <a:latin typeface="Arial"/>
                <a:cs typeface="Arial"/>
              </a:rPr>
              <a:t>r</a:t>
            </a:r>
            <a:r>
              <a:rPr lang="en-US" sz="3000" dirty="0">
                <a:latin typeface="Arial"/>
                <a:cs typeface="Arial"/>
              </a:rPr>
              <a:t>ms all</a:t>
            </a:r>
            <a:r>
              <a:rPr lang="en-US" sz="3000" spc="-6" dirty="0">
                <a:latin typeface="Arial"/>
                <a:cs typeface="Arial"/>
              </a:rPr>
              <a:t> </a:t>
            </a:r>
            <a:r>
              <a:rPr lang="en-US" sz="3000" dirty="0">
                <a:latin typeface="Arial"/>
                <a:cs typeface="Arial"/>
              </a:rPr>
              <a:t>of the</a:t>
            </a:r>
            <a:r>
              <a:rPr lang="en-US" sz="3000" spc="-6" dirty="0">
                <a:latin typeface="Arial"/>
                <a:cs typeface="Arial"/>
              </a:rPr>
              <a:t> </a:t>
            </a:r>
            <a:r>
              <a:rPr lang="en-US" sz="3000" dirty="0">
                <a:latin typeface="Arial"/>
                <a:cs typeface="Arial"/>
              </a:rPr>
              <a:t>planning</a:t>
            </a:r>
            <a:r>
              <a:rPr lang="en-US" sz="3000" spc="-6" dirty="0">
                <a:latin typeface="Arial"/>
                <a:cs typeface="Arial"/>
              </a:rPr>
              <a:t> </a:t>
            </a:r>
            <a:r>
              <a:rPr lang="en-US" sz="3000" dirty="0">
                <a:latin typeface="Arial"/>
                <a:cs typeface="Arial"/>
              </a:rPr>
              <a:t>up</a:t>
            </a:r>
            <a:r>
              <a:rPr lang="en-US" sz="3000" spc="-6" dirty="0">
                <a:latin typeface="Arial"/>
                <a:cs typeface="Arial"/>
              </a:rPr>
              <a:t> </a:t>
            </a:r>
            <a:r>
              <a:rPr lang="en-US" sz="3000" dirty="0">
                <a:latin typeface="Arial"/>
                <a:cs typeface="Arial"/>
              </a:rPr>
              <a:t>front</a:t>
            </a:r>
          </a:p>
          <a:p>
            <a:pPr marR="12698" lvl="2">
              <a:lnSpc>
                <a:spcPct val="120000"/>
              </a:lnSpc>
              <a:spcBef>
                <a:spcPts val="0"/>
              </a:spcBef>
            </a:pPr>
            <a:r>
              <a:rPr lang="en-US" sz="3000" dirty="0">
                <a:latin typeface="Arial"/>
                <a:cs typeface="Arial"/>
              </a:rPr>
              <a:t>The</a:t>
            </a:r>
            <a:r>
              <a:rPr lang="en-US" sz="3000" spc="-10" dirty="0">
                <a:latin typeface="Arial"/>
                <a:cs typeface="Arial"/>
              </a:rPr>
              <a:t> </a:t>
            </a:r>
            <a:r>
              <a:rPr lang="en-US" sz="3000" dirty="0">
                <a:latin typeface="Arial"/>
                <a:cs typeface="Arial"/>
              </a:rPr>
              <a:t>f</a:t>
            </a:r>
            <a:r>
              <a:rPr lang="en-US" sz="3000" spc="-6" dirty="0">
                <a:latin typeface="Arial"/>
                <a:cs typeface="Arial"/>
              </a:rPr>
              <a:t>l</a:t>
            </a:r>
            <a:r>
              <a:rPr lang="en-US" sz="3000" spc="-10" dirty="0">
                <a:latin typeface="Arial"/>
                <a:cs typeface="Arial"/>
              </a:rPr>
              <a:t>o</a:t>
            </a:r>
            <a:r>
              <a:rPr lang="en-US" sz="3000" dirty="0">
                <a:latin typeface="Arial"/>
                <a:cs typeface="Arial"/>
              </a:rPr>
              <a:t>w</a:t>
            </a:r>
            <a:r>
              <a:rPr lang="en-US" sz="3000" spc="-6" dirty="0">
                <a:latin typeface="Arial"/>
                <a:cs typeface="Arial"/>
              </a:rPr>
              <a:t> i</a:t>
            </a:r>
            <a:r>
              <a:rPr lang="en-US" sz="3000" dirty="0">
                <a:latin typeface="Arial"/>
                <a:cs typeface="Arial"/>
              </a:rPr>
              <a:t>s </a:t>
            </a:r>
            <a:r>
              <a:rPr lang="en-US" sz="3000" spc="-6" dirty="0">
                <a:latin typeface="Arial"/>
                <a:cs typeface="Arial"/>
              </a:rPr>
              <a:t>li</a:t>
            </a:r>
            <a:r>
              <a:rPr lang="en-US" sz="3000" dirty="0">
                <a:latin typeface="Arial"/>
                <a:cs typeface="Arial"/>
              </a:rPr>
              <a:t>ke</a:t>
            </a:r>
            <a:r>
              <a:rPr lang="en-US" sz="3000" spc="-10" dirty="0">
                <a:latin typeface="Arial"/>
                <a:cs typeface="Arial"/>
              </a:rPr>
              <a:t> </a:t>
            </a:r>
            <a:r>
              <a:rPr lang="en-US" sz="3000" dirty="0">
                <a:latin typeface="Arial"/>
                <a:cs typeface="Arial"/>
              </a:rPr>
              <a:t>a </a:t>
            </a:r>
            <a:r>
              <a:rPr lang="en-US" sz="3000" spc="-6" dirty="0">
                <a:latin typeface="Arial"/>
                <a:cs typeface="Arial"/>
              </a:rPr>
              <a:t>w</a:t>
            </a:r>
            <a:r>
              <a:rPr lang="en-US" sz="3000" dirty="0">
                <a:latin typeface="Arial"/>
                <a:cs typeface="Arial"/>
              </a:rPr>
              <a:t>a</a:t>
            </a:r>
            <a:r>
              <a:rPr lang="en-US" sz="3000" spc="-10" dirty="0">
                <a:latin typeface="Arial"/>
                <a:cs typeface="Arial"/>
              </a:rPr>
              <a:t>t</a:t>
            </a:r>
            <a:r>
              <a:rPr lang="en-US" sz="3000" dirty="0">
                <a:latin typeface="Arial"/>
                <a:cs typeface="Arial"/>
              </a:rPr>
              <a:t>e</a:t>
            </a:r>
            <a:r>
              <a:rPr lang="en-US" sz="3000" spc="-6" dirty="0">
                <a:latin typeface="Arial"/>
                <a:cs typeface="Arial"/>
              </a:rPr>
              <a:t>r</a:t>
            </a:r>
            <a:r>
              <a:rPr lang="en-US" sz="3000" dirty="0">
                <a:latin typeface="Arial"/>
                <a:cs typeface="Arial"/>
              </a:rPr>
              <a:t>f</a:t>
            </a:r>
            <a:r>
              <a:rPr lang="en-US" sz="3000" spc="-10" dirty="0">
                <a:latin typeface="Arial"/>
                <a:cs typeface="Arial"/>
              </a:rPr>
              <a:t>a</a:t>
            </a:r>
            <a:r>
              <a:rPr lang="en-US" sz="3000" spc="-6" dirty="0">
                <a:latin typeface="Arial"/>
                <a:cs typeface="Arial"/>
              </a:rPr>
              <a:t>l</a:t>
            </a:r>
            <a:r>
              <a:rPr lang="en-US" sz="3000" dirty="0">
                <a:latin typeface="Arial"/>
                <a:cs typeface="Arial"/>
              </a:rPr>
              <a:t>l</a:t>
            </a:r>
            <a:r>
              <a:rPr lang="en-US" sz="3000" spc="-6" dirty="0">
                <a:latin typeface="Arial"/>
                <a:cs typeface="Arial"/>
              </a:rPr>
              <a:t> </a:t>
            </a:r>
            <a:r>
              <a:rPr lang="en-US" sz="3000" dirty="0">
                <a:latin typeface="Arial"/>
                <a:cs typeface="Arial"/>
              </a:rPr>
              <a:t>– </a:t>
            </a:r>
            <a:r>
              <a:rPr lang="en-US" sz="3000" spc="-10" dirty="0">
                <a:latin typeface="Arial"/>
                <a:cs typeface="Arial"/>
              </a:rPr>
              <a:t>o</a:t>
            </a:r>
            <a:r>
              <a:rPr lang="en-US" sz="3000" dirty="0">
                <a:latin typeface="Arial"/>
                <a:cs typeface="Arial"/>
              </a:rPr>
              <a:t>nce</a:t>
            </a:r>
            <a:r>
              <a:rPr lang="en-US" sz="3000" spc="-10" dirty="0">
                <a:latin typeface="Arial"/>
                <a:cs typeface="Arial"/>
              </a:rPr>
              <a:t> </a:t>
            </a:r>
            <a:r>
              <a:rPr lang="en-US" sz="3000" spc="-6" dirty="0">
                <a:latin typeface="Arial"/>
                <a:cs typeface="Arial"/>
              </a:rPr>
              <a:t>i</a:t>
            </a:r>
            <a:r>
              <a:rPr lang="en-US" sz="3000" dirty="0">
                <a:latin typeface="Arial"/>
                <a:cs typeface="Arial"/>
              </a:rPr>
              <a:t>t </a:t>
            </a:r>
            <a:r>
              <a:rPr lang="en-US" sz="3000" spc="-10" dirty="0">
                <a:latin typeface="Arial"/>
                <a:cs typeface="Arial"/>
              </a:rPr>
              <a:t>f</a:t>
            </a:r>
            <a:r>
              <a:rPr lang="en-US" sz="3000" dirty="0">
                <a:latin typeface="Arial"/>
                <a:cs typeface="Arial"/>
              </a:rPr>
              <a:t>a</a:t>
            </a:r>
            <a:r>
              <a:rPr lang="en-US" sz="3000" spc="-6" dirty="0">
                <a:latin typeface="Arial"/>
                <a:cs typeface="Arial"/>
              </a:rPr>
              <a:t>ll</a:t>
            </a:r>
            <a:r>
              <a:rPr lang="en-US" sz="3000" dirty="0">
                <a:latin typeface="Arial"/>
                <a:cs typeface="Arial"/>
              </a:rPr>
              <a:t>s o</a:t>
            </a:r>
            <a:r>
              <a:rPr lang="en-US" sz="3000" spc="-15" dirty="0">
                <a:latin typeface="Arial"/>
                <a:cs typeface="Arial"/>
              </a:rPr>
              <a:t>v</a:t>
            </a:r>
            <a:r>
              <a:rPr lang="en-US" sz="3000" dirty="0">
                <a:latin typeface="Arial"/>
                <a:cs typeface="Arial"/>
              </a:rPr>
              <a:t>er</a:t>
            </a:r>
            <a:r>
              <a:rPr lang="en-US" sz="3000" spc="-6" dirty="0">
                <a:latin typeface="Arial"/>
                <a:cs typeface="Arial"/>
              </a:rPr>
              <a:t> </a:t>
            </a:r>
            <a:r>
              <a:rPr lang="en-US" sz="3000" dirty="0">
                <a:latin typeface="Arial"/>
                <a:cs typeface="Arial"/>
              </a:rPr>
              <a:t>t</a:t>
            </a:r>
            <a:r>
              <a:rPr lang="en-US" sz="3000" spc="-10" dirty="0">
                <a:latin typeface="Arial"/>
                <a:cs typeface="Arial"/>
              </a:rPr>
              <a:t>h</a:t>
            </a:r>
            <a:r>
              <a:rPr lang="en-US" sz="3000" dirty="0">
                <a:latin typeface="Arial"/>
                <a:cs typeface="Arial"/>
              </a:rPr>
              <a:t>e p</a:t>
            </a:r>
            <a:r>
              <a:rPr lang="en-US" sz="3000" spc="-6" dirty="0">
                <a:latin typeface="Arial"/>
                <a:cs typeface="Arial"/>
              </a:rPr>
              <a:t>r</a:t>
            </a:r>
            <a:r>
              <a:rPr lang="en-US" sz="3000" dirty="0">
                <a:latin typeface="Arial"/>
                <a:cs typeface="Arial"/>
              </a:rPr>
              <a:t>ec</a:t>
            </a:r>
            <a:r>
              <a:rPr lang="en-US" sz="3000" spc="-6" dirty="0">
                <a:latin typeface="Arial"/>
                <a:cs typeface="Arial"/>
              </a:rPr>
              <a:t>i</a:t>
            </a:r>
            <a:r>
              <a:rPr lang="en-US" sz="3000" dirty="0">
                <a:latin typeface="Arial"/>
                <a:cs typeface="Arial"/>
              </a:rPr>
              <a:t>p</a:t>
            </a:r>
            <a:r>
              <a:rPr lang="en-US" sz="3000" spc="-6" dirty="0">
                <a:latin typeface="Arial"/>
                <a:cs typeface="Arial"/>
              </a:rPr>
              <a:t>i</a:t>
            </a:r>
            <a:r>
              <a:rPr lang="en-US" sz="3000" dirty="0">
                <a:latin typeface="Arial"/>
                <a:cs typeface="Arial"/>
              </a:rPr>
              <a:t>ce, </a:t>
            </a:r>
            <a:r>
              <a:rPr lang="en-US" sz="3000" spc="-6" dirty="0">
                <a:latin typeface="Arial"/>
                <a:cs typeface="Arial"/>
              </a:rPr>
              <a:t>i</a:t>
            </a:r>
            <a:r>
              <a:rPr lang="en-US" sz="3000" dirty="0">
                <a:latin typeface="Arial"/>
                <a:cs typeface="Arial"/>
              </a:rPr>
              <a:t>t doesn</a:t>
            </a:r>
            <a:r>
              <a:rPr lang="en-US" sz="3000" spc="-10" dirty="0">
                <a:latin typeface="Arial"/>
                <a:cs typeface="Arial"/>
              </a:rPr>
              <a:t>'</a:t>
            </a:r>
            <a:r>
              <a:rPr lang="en-US" sz="3000" dirty="0">
                <a:latin typeface="Arial"/>
                <a:cs typeface="Arial"/>
              </a:rPr>
              <a:t>t c</a:t>
            </a:r>
            <a:r>
              <a:rPr lang="en-US" sz="3000" spc="-6" dirty="0">
                <a:latin typeface="Arial"/>
                <a:cs typeface="Arial"/>
              </a:rPr>
              <a:t>ir</a:t>
            </a:r>
            <a:r>
              <a:rPr lang="en-US" sz="3000" dirty="0">
                <a:latin typeface="Arial"/>
                <a:cs typeface="Arial"/>
              </a:rPr>
              <a:t>c</a:t>
            </a:r>
            <a:r>
              <a:rPr lang="en-US" sz="3000" spc="-6" dirty="0">
                <a:latin typeface="Arial"/>
                <a:cs typeface="Arial"/>
              </a:rPr>
              <a:t>l</a:t>
            </a:r>
            <a:r>
              <a:rPr lang="en-US" sz="3000" dirty="0">
                <a:latin typeface="Arial"/>
                <a:cs typeface="Arial"/>
              </a:rPr>
              <a:t>e back</a:t>
            </a:r>
          </a:p>
          <a:p>
            <a:pPr marR="12698" lvl="2">
              <a:lnSpc>
                <a:spcPct val="120000"/>
              </a:lnSpc>
              <a:spcBef>
                <a:spcPts val="0"/>
              </a:spcBef>
            </a:pPr>
            <a:r>
              <a:rPr lang="en-US" sz="3000" dirty="0">
                <a:latin typeface="Arial"/>
                <a:cs typeface="Arial"/>
              </a:rPr>
              <a:t>OK for projects with clear requirements</a:t>
            </a:r>
          </a:p>
          <a:p>
            <a:pPr marR="12698" lvl="2">
              <a:lnSpc>
                <a:spcPct val="120000"/>
              </a:lnSpc>
              <a:spcBef>
                <a:spcPts val="0"/>
              </a:spcBef>
            </a:pPr>
            <a:r>
              <a:rPr lang="en-US" sz="3000" dirty="0">
                <a:latin typeface="Arial"/>
                <a:cs typeface="Arial"/>
              </a:rPr>
              <a:t>“Measure twice, cut once” – more conservative approach</a:t>
            </a:r>
          </a:p>
          <a:p>
            <a:pPr marL="755958" marR="12698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Arial"/>
              <a:cs typeface="Arial"/>
            </a:endParaRPr>
          </a:p>
          <a:p>
            <a:pPr marR="12698" lvl="1">
              <a:lnSpc>
                <a:spcPct val="120000"/>
              </a:lnSpc>
              <a:spcBef>
                <a:spcPts val="0"/>
              </a:spcBef>
            </a:pPr>
            <a:r>
              <a:rPr lang="en-US" sz="3000" i="1" dirty="0">
                <a:latin typeface="Arial"/>
                <a:cs typeface="Arial"/>
              </a:rPr>
              <a:t>Agile</a:t>
            </a:r>
            <a:r>
              <a:rPr lang="en-US" sz="3000" i="1" spc="-10" dirty="0">
                <a:latin typeface="Arial"/>
                <a:cs typeface="Arial"/>
              </a:rPr>
              <a:t> </a:t>
            </a:r>
            <a:r>
              <a:rPr lang="en-US" sz="3000" i="1" dirty="0">
                <a:latin typeface="Arial"/>
                <a:cs typeface="Arial"/>
              </a:rPr>
              <a:t>project</a:t>
            </a:r>
            <a:r>
              <a:rPr lang="en-US" sz="3000" i="1" spc="-6" dirty="0">
                <a:latin typeface="Arial"/>
                <a:cs typeface="Arial"/>
              </a:rPr>
              <a:t> </a:t>
            </a:r>
            <a:r>
              <a:rPr lang="en-US" sz="3000" i="1" dirty="0">
                <a:latin typeface="Arial"/>
                <a:cs typeface="Arial"/>
              </a:rPr>
              <a:t>management</a:t>
            </a:r>
            <a:r>
              <a:rPr lang="en-US" sz="3000" i="1" spc="15" dirty="0">
                <a:latin typeface="Arial"/>
                <a:cs typeface="Arial"/>
              </a:rPr>
              <a:t> </a:t>
            </a:r>
          </a:p>
          <a:p>
            <a:pPr marR="12698" lvl="2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involves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eaking 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oject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down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ti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e-boxed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ite</a:t>
            </a:r>
            <a:r>
              <a:rPr lang="en-US" sz="2800" spc="-1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ations,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 only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planning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one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iteration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time</a:t>
            </a:r>
          </a:p>
          <a:p>
            <a:pPr marR="12698" lvl="2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Better for projects with dynamic requirements</a:t>
            </a:r>
          </a:p>
          <a:p>
            <a:pPr marR="12698" lvl="2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Start with an idea, get the details as we go along - More dynamic approach</a:t>
            </a:r>
          </a:p>
          <a:p>
            <a:pPr marR="12698" lvl="2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Popular for web development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>
                <a:latin typeface="Arial"/>
                <a:cs typeface="Arial"/>
              </a:rPr>
              <a:t>More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Software</a:t>
            </a:r>
            <a:r>
              <a:rPr lang="en-US" sz="3200" spc="-1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Design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&amp;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Development</a:t>
            </a:r>
          </a:p>
          <a:p>
            <a:pPr marR="12698">
              <a:lnSpc>
                <a:spcPct val="120000"/>
              </a:lnSpc>
              <a:spcBef>
                <a:spcPts val="0"/>
              </a:spcBef>
            </a:pP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43243" algn="l"/>
            <a:r>
              <a:rPr lang="en-US" sz="4400" dirty="0">
                <a:latin typeface="Arial"/>
                <a:cs typeface="Arial"/>
              </a:rPr>
              <a:t>In class work: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5728" y="1763185"/>
            <a:ext cx="9160572" cy="4785783"/>
          </a:xfrm>
        </p:spPr>
        <p:txBody>
          <a:bodyPr>
            <a:normAutofit/>
          </a:bodyPr>
          <a:lstStyle/>
          <a:p>
            <a:pPr marL="12698"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Split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groups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 marL="12698" marR="419057">
              <a:spcBef>
                <a:spcPts val="0"/>
              </a:spcBef>
            </a:pP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20 </a:t>
            </a:r>
            <a:r>
              <a:rPr lang="en-US" sz="2800" dirty="0" err="1">
                <a:latin typeface="Arial"/>
                <a:cs typeface="Arial"/>
              </a:rPr>
              <a:t>mins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discuss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plan for a new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course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website.</a:t>
            </a:r>
          </a:p>
          <a:p>
            <a:pPr marL="695160" marR="419057" lvl="2"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Before you ask: yes, this course</a:t>
            </a:r>
          </a:p>
          <a:p>
            <a:pPr marL="695160" marR="419057" lvl="2">
              <a:spcBef>
                <a:spcPts val="0"/>
              </a:spcBef>
            </a:pPr>
            <a:endParaRPr lang="en-US" sz="800" dirty="0"/>
          </a:p>
          <a:p>
            <a:pPr marL="12698" marR="12698"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Consider:</a:t>
            </a:r>
            <a:r>
              <a:rPr lang="en-US" sz="2800" spc="-6" dirty="0">
                <a:latin typeface="Arial"/>
                <a:cs typeface="Arial"/>
              </a:rPr>
              <a:t> </a:t>
            </a:r>
            <a:endParaRPr lang="en-US" sz="2800" spc="-10" dirty="0">
              <a:latin typeface="Arial"/>
              <a:cs typeface="Arial"/>
            </a:endParaRPr>
          </a:p>
          <a:p>
            <a:pPr marL="695160" marR="12698" lvl="2"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goals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website,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many types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users</a:t>
            </a:r>
            <a:endParaRPr lang="en-US" sz="2800" dirty="0"/>
          </a:p>
          <a:p>
            <a:pPr marL="695160" marR="76827" lvl="2"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existing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conten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6" dirty="0">
                <a:latin typeface="Arial"/>
                <a:cs typeface="Arial"/>
              </a:rPr>
              <a:t> </a:t>
            </a:r>
          </a:p>
          <a:p>
            <a:pPr marL="695160" marR="76827" lvl="2"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new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content you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would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add,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</a:t>
            </a:r>
            <a:r>
              <a:rPr lang="en-US" sz="2800" spc="-6" dirty="0">
                <a:latin typeface="Arial"/>
                <a:cs typeface="Arial"/>
              </a:rPr>
              <a:t> </a:t>
            </a:r>
          </a:p>
          <a:p>
            <a:pPr marL="695160" marR="76827" lvl="2"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how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you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might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document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65100" y="118533"/>
            <a:ext cx="9753600" cy="1473127"/>
          </a:xfrm>
        </p:spPr>
        <p:txBody>
          <a:bodyPr/>
          <a:lstStyle/>
          <a:p>
            <a:pPr algn="l"/>
            <a:r>
              <a:rPr lang="en-US" sz="4400" dirty="0">
                <a:latin typeface="Arial"/>
                <a:cs typeface="Arial"/>
              </a:rPr>
              <a:t>St</a:t>
            </a:r>
            <a:r>
              <a:rPr lang="en-US" sz="4400" spc="-6" dirty="0">
                <a:latin typeface="Arial"/>
                <a:cs typeface="Arial"/>
              </a:rPr>
              <a:t>e</a:t>
            </a:r>
            <a:r>
              <a:rPr lang="en-US" sz="4400" dirty="0">
                <a:latin typeface="Arial"/>
                <a:cs typeface="Arial"/>
              </a:rPr>
              <a:t>p</a:t>
            </a:r>
            <a:r>
              <a:rPr lang="en-US" sz="4400" spc="-6" dirty="0">
                <a:latin typeface="Arial"/>
                <a:cs typeface="Arial"/>
              </a:rPr>
              <a:t> </a:t>
            </a:r>
            <a:r>
              <a:rPr lang="en-US" sz="4400" dirty="0">
                <a:latin typeface="Arial"/>
                <a:cs typeface="Arial"/>
              </a:rPr>
              <a:t>#4</a:t>
            </a:r>
            <a:r>
              <a:rPr lang="en-US" sz="4400" spc="-6" dirty="0">
                <a:latin typeface="Arial"/>
                <a:cs typeface="Arial"/>
              </a:rPr>
              <a:t> </a:t>
            </a:r>
            <a:r>
              <a:rPr lang="en-US" sz="4400" dirty="0">
                <a:latin typeface="Arial"/>
                <a:cs typeface="Arial"/>
              </a:rPr>
              <a:t>– </a:t>
            </a:r>
            <a:r>
              <a:rPr lang="en-US" sz="4400" spc="-10" dirty="0">
                <a:latin typeface="Arial"/>
                <a:cs typeface="Arial"/>
              </a:rPr>
              <a:t>C</a:t>
            </a:r>
            <a:r>
              <a:rPr lang="en-US" sz="4400" dirty="0">
                <a:latin typeface="Arial"/>
                <a:cs typeface="Arial"/>
              </a:rPr>
              <a:t>onv</a:t>
            </a:r>
            <a:r>
              <a:rPr lang="en-US" sz="4400" spc="-10" dirty="0">
                <a:latin typeface="Arial"/>
                <a:cs typeface="Arial"/>
              </a:rPr>
              <a:t>e</a:t>
            </a:r>
            <a:r>
              <a:rPr lang="en-US" sz="4400" dirty="0">
                <a:latin typeface="Arial"/>
                <a:cs typeface="Arial"/>
              </a:rPr>
              <a:t>rt</a:t>
            </a:r>
            <a:r>
              <a:rPr lang="en-US" sz="4400" spc="-6" dirty="0">
                <a:latin typeface="Arial"/>
                <a:cs typeface="Arial"/>
              </a:rPr>
              <a:t> </a:t>
            </a:r>
            <a:r>
              <a:rPr lang="en-US" sz="4400" dirty="0">
                <a:latin typeface="Arial"/>
                <a:cs typeface="Arial"/>
              </a:rPr>
              <a:t>Co</a:t>
            </a:r>
            <a:r>
              <a:rPr lang="en-US" sz="4400" spc="-10" dirty="0">
                <a:latin typeface="Arial"/>
                <a:cs typeface="Arial"/>
              </a:rPr>
              <a:t>n</a:t>
            </a:r>
            <a:r>
              <a:rPr lang="en-US" sz="4400" dirty="0">
                <a:latin typeface="Arial"/>
                <a:cs typeface="Arial"/>
              </a:rPr>
              <a:t>cept</a:t>
            </a:r>
            <a:r>
              <a:rPr lang="en-US" sz="4400" spc="-6" dirty="0">
                <a:latin typeface="Arial"/>
                <a:cs typeface="Arial"/>
              </a:rPr>
              <a:t> </a:t>
            </a:r>
            <a:r>
              <a:rPr lang="en-US" sz="4400" dirty="0">
                <a:latin typeface="Arial"/>
                <a:cs typeface="Arial"/>
              </a:rPr>
              <a:t>to Design</a:t>
            </a:r>
            <a:endParaRPr lang="en-US" sz="44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98500" y="1873250"/>
            <a:ext cx="8868843" cy="4785783"/>
          </a:xfrm>
        </p:spPr>
        <p:txBody>
          <a:bodyPr/>
          <a:lstStyle/>
          <a:p>
            <a:pPr marL="12698">
              <a:lnSpc>
                <a:spcPts val="3804"/>
              </a:lnSpc>
            </a:pPr>
            <a:r>
              <a:rPr lang="en-US" sz="2800" dirty="0">
                <a:latin typeface="Arial"/>
                <a:cs typeface="Arial"/>
              </a:rPr>
              <a:t>Design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Browser(s)</a:t>
            </a:r>
          </a:p>
          <a:p>
            <a:pPr marL="12698" marR="1999407">
              <a:lnSpc>
                <a:spcPct val="126800"/>
              </a:lnSpc>
            </a:pPr>
            <a:r>
              <a:rPr lang="en-US" dirty="0">
                <a:latin typeface="Arial"/>
                <a:cs typeface="Arial"/>
              </a:rPr>
              <a:t>Sta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t </a:t>
            </a:r>
            <a:r>
              <a:rPr lang="en-US" spc="-6" dirty="0">
                <a:latin typeface="Arial"/>
                <a:cs typeface="Arial"/>
              </a:rPr>
              <a:t>wi</a:t>
            </a:r>
            <a:r>
              <a:rPr lang="en-US" dirty="0">
                <a:latin typeface="Arial"/>
                <a:cs typeface="Arial"/>
              </a:rPr>
              <a:t>th con</a:t>
            </a:r>
            <a:r>
              <a:rPr lang="en-US" spc="-6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ent </a:t>
            </a:r>
            <a:r>
              <a:rPr lang="en-US" spc="-6" dirty="0">
                <a:latin typeface="Arial"/>
                <a:cs typeface="Arial"/>
              </a:rPr>
              <a:t>Cr</a:t>
            </a:r>
            <a:r>
              <a:rPr lang="en-US" dirty="0">
                <a:latin typeface="Arial"/>
                <a:cs typeface="Arial"/>
              </a:rPr>
              <a:t>ea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 </a:t>
            </a:r>
            <a:r>
              <a:rPr lang="en-US" spc="-6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k</a:t>
            </a:r>
            <a:r>
              <a:rPr lang="en-US" spc="-20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-6" dirty="0">
                <a:latin typeface="Arial"/>
                <a:cs typeface="Arial"/>
              </a:rPr>
              <a:t>ir</a:t>
            </a:r>
            <a:r>
              <a:rPr lang="en-US" dirty="0">
                <a:latin typeface="Arial"/>
                <a:cs typeface="Arial"/>
              </a:rPr>
              <a:t>st</a:t>
            </a:r>
            <a:endParaRPr lang="en-US" sz="900" dirty="0"/>
          </a:p>
          <a:p>
            <a:pPr marL="12698"/>
            <a:r>
              <a:rPr lang="en-US" sz="2800" spc="-6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gn as you</a:t>
            </a:r>
            <a:r>
              <a:rPr lang="en-US" sz="2800" spc="-10" dirty="0">
                <a:latin typeface="Arial"/>
                <a:cs typeface="Arial"/>
              </a:rPr>
              <a:t>'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 chang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 </a:t>
            </a:r>
            <a:r>
              <a:rPr lang="en-US" sz="2800" spc="-6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SS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Draw the </a:t>
            </a:r>
            <a:r>
              <a:rPr lang="en-US" sz="2800" dirty="0" err="1">
                <a:latin typeface="Arial"/>
                <a:cs typeface="Arial"/>
              </a:rPr>
              <a:t>wireframs</a:t>
            </a:r>
            <a:endParaRPr lang="en-US" sz="2800" dirty="0">
              <a:latin typeface="Arial"/>
              <a:cs typeface="Arial"/>
            </a:endParaRPr>
          </a:p>
          <a:p>
            <a:pPr marL="12698"/>
            <a:r>
              <a:rPr lang="en-US" sz="2800" dirty="0">
                <a:latin typeface="Arial"/>
                <a:cs typeface="Arial"/>
              </a:rPr>
              <a:t>Sta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 </a:t>
            </a:r>
            <a:r>
              <a:rPr lang="en-US" sz="2800" spc="-6" dirty="0">
                <a:latin typeface="Arial"/>
                <a:cs typeface="Arial"/>
              </a:rPr>
              <a:t>wi</a:t>
            </a:r>
            <a:r>
              <a:rPr lang="en-US" sz="2800" dirty="0">
                <a:latin typeface="Arial"/>
                <a:cs typeface="Arial"/>
              </a:rPr>
              <a:t>th con</a:t>
            </a:r>
            <a:r>
              <a:rPr lang="en-US" sz="2800" spc="-6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ent </a:t>
            </a:r>
          </a:p>
          <a:p>
            <a:pPr marL="695160" lvl="2"/>
            <a:r>
              <a:rPr lang="en-US" spc="-6" dirty="0">
                <a:latin typeface="Arial"/>
                <a:cs typeface="Arial"/>
              </a:rPr>
              <a:t>Cr</a:t>
            </a:r>
            <a:r>
              <a:rPr lang="en-US" dirty="0">
                <a:latin typeface="Arial"/>
                <a:cs typeface="Arial"/>
              </a:rPr>
              <a:t>ea</a:t>
            </a:r>
            <a:r>
              <a:rPr lang="en-US" spc="-6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 v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sual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des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gn f</a:t>
            </a:r>
            <a:r>
              <a:rPr lang="en-US" spc="-6" dirty="0">
                <a:latin typeface="Arial"/>
                <a:cs typeface="Arial"/>
              </a:rPr>
              <a:t>ir</a:t>
            </a:r>
            <a:r>
              <a:rPr lang="en-US" dirty="0">
                <a:latin typeface="Arial"/>
                <a:cs typeface="Arial"/>
              </a:rPr>
              <a:t>st </a:t>
            </a:r>
          </a:p>
          <a:p>
            <a:pPr marL="695160" lvl="2"/>
            <a:r>
              <a:rPr lang="en-US" spc="-6" dirty="0"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onve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t des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gn to </a:t>
            </a:r>
            <a:r>
              <a:rPr lang="en-US" spc="-6" dirty="0"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SS</a:t>
            </a: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>
              <a:lnSpc>
                <a:spcPts val="3804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5578" algn="l"/>
            <a:r>
              <a:rPr sz="4400" dirty="0">
                <a:latin typeface="Arial"/>
                <a:cs typeface="Arial"/>
              </a:rPr>
              <a:t>Browser-driven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-8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orkflow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698" marR="1457174">
              <a:lnSpc>
                <a:spcPct val="130000"/>
              </a:lnSpc>
            </a:pPr>
            <a:r>
              <a:rPr lang="en-US" sz="2800" dirty="0">
                <a:latin typeface="Arial"/>
                <a:cs typeface="Arial"/>
              </a:rPr>
              <a:t>Assess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Goals  </a:t>
            </a:r>
          </a:p>
          <a:p>
            <a:pPr marL="12698" marR="1457174">
              <a:lnSpc>
                <a:spcPct val="130000"/>
              </a:lnSpc>
            </a:pPr>
            <a:r>
              <a:rPr lang="en-US" sz="2800" dirty="0">
                <a:latin typeface="Arial"/>
                <a:cs typeface="Arial"/>
              </a:rPr>
              <a:t>Plan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Content </a:t>
            </a:r>
          </a:p>
          <a:p>
            <a:pPr marL="12698" marR="1457174">
              <a:lnSpc>
                <a:spcPct val="130000"/>
              </a:lnSpc>
            </a:pPr>
            <a:r>
              <a:rPr lang="en-US" sz="2800" dirty="0">
                <a:latin typeface="Arial"/>
                <a:cs typeface="Arial"/>
              </a:rPr>
              <a:t>Draft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Specifications </a:t>
            </a:r>
          </a:p>
          <a:p>
            <a:pPr marL="12698" marR="1457174">
              <a:lnSpc>
                <a:spcPct val="130000"/>
              </a:lnSpc>
            </a:pPr>
            <a:r>
              <a:rPr lang="en-US" sz="2800" dirty="0">
                <a:latin typeface="Arial"/>
                <a:cs typeface="Arial"/>
              </a:rPr>
              <a:t>Semantic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Markup</a:t>
            </a:r>
          </a:p>
          <a:p>
            <a:pPr marL="12698" marR="12698">
              <a:lnSpc>
                <a:spcPct val="129900"/>
              </a:lnSpc>
            </a:pPr>
            <a:r>
              <a:rPr lang="en-US" sz="2800" spc="-5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isual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Design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CSS </a:t>
            </a:r>
          </a:p>
          <a:p>
            <a:pPr marL="12698" marR="12698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Create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Images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(as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needed) </a:t>
            </a:r>
          </a:p>
          <a:p>
            <a:pPr marL="12698" marR="12698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Enhance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with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JavaScript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5578" algn="l"/>
            <a:r>
              <a:rPr sz="4400" dirty="0">
                <a:latin typeface="Arial"/>
                <a:cs typeface="Arial"/>
              </a:rPr>
              <a:t>Browser-driven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-8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orkflow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8" marR="345405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Advantages</a:t>
            </a:r>
            <a:endParaRPr lang="en-US" sz="2800" spc="-6" dirty="0">
              <a:latin typeface="Arial"/>
              <a:cs typeface="Arial"/>
            </a:endParaRPr>
          </a:p>
          <a:p>
            <a:pPr marL="695160" marR="345405" lvl="2">
              <a:lnSpc>
                <a:spcPct val="150000"/>
              </a:lnSpc>
              <a:spcBef>
                <a:spcPts val="0"/>
              </a:spcBef>
            </a:pPr>
            <a:r>
              <a:rPr spc="-6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o </a:t>
            </a:r>
            <a:r>
              <a:rPr spc="-15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u</a:t>
            </a:r>
            <a:r>
              <a:rPr spc="-6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p</a:t>
            </a:r>
            <a:r>
              <a:rPr spc="-6" dirty="0">
                <a:latin typeface="Arial"/>
                <a:cs typeface="Arial"/>
              </a:rPr>
              <a:t>ri</a:t>
            </a:r>
            <a:r>
              <a:rPr dirty="0">
                <a:latin typeface="Arial"/>
                <a:cs typeface="Arial"/>
              </a:rPr>
              <a:t>ses,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</a:t>
            </a:r>
            <a:r>
              <a:rPr spc="-6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nce</a:t>
            </a:r>
            <a:r>
              <a:rPr spc="-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'</a:t>
            </a:r>
            <a:r>
              <a:rPr spc="-6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st</a:t>
            </a:r>
            <a:r>
              <a:rPr spc="-6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ng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as y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 </a:t>
            </a:r>
            <a:r>
              <a:rPr spc="-10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o </a:t>
            </a:r>
            <a:endParaRPr lang="en-US" dirty="0">
              <a:latin typeface="Arial"/>
              <a:cs typeface="Arial"/>
            </a:endParaRPr>
          </a:p>
          <a:p>
            <a:pPr marL="695160" marR="345405" lvl="2">
              <a:lnSpc>
                <a:spcPct val="150000"/>
              </a:lnSpc>
              <a:spcBef>
                <a:spcPts val="0"/>
              </a:spcBef>
            </a:pPr>
            <a:r>
              <a:rPr spc="-6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o </a:t>
            </a:r>
            <a:r>
              <a:rPr spc="-6" dirty="0">
                <a:latin typeface="Arial"/>
                <a:cs typeface="Arial"/>
              </a:rPr>
              <a:t>ill</a:t>
            </a:r>
            <a:r>
              <a:rPr dirty="0">
                <a:latin typeface="Arial"/>
                <a:cs typeface="Arial"/>
              </a:rPr>
              <a:t>us</a:t>
            </a:r>
            <a:r>
              <a:rPr spc="-6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ons about </a:t>
            </a:r>
            <a:r>
              <a:rPr spc="-6" dirty="0">
                <a:latin typeface="Arial"/>
                <a:cs typeface="Arial"/>
              </a:rPr>
              <a:t>(i</a:t>
            </a:r>
            <a:r>
              <a:rPr dirty="0">
                <a:latin typeface="Arial"/>
                <a:cs typeface="Arial"/>
              </a:rPr>
              <a:t>n</a:t>
            </a:r>
            <a:r>
              <a:rPr spc="-6" dirty="0">
                <a:latin typeface="Arial"/>
                <a:cs typeface="Arial"/>
              </a:rPr>
              <a:t>)</a:t>
            </a:r>
            <a:r>
              <a:rPr dirty="0">
                <a:latin typeface="Arial"/>
                <a:cs typeface="Arial"/>
              </a:rPr>
              <a:t>cons</a:t>
            </a:r>
            <a:r>
              <a:rPr spc="-6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stency</a:t>
            </a:r>
          </a:p>
          <a:p>
            <a:pPr marL="695160" marR="12698" lvl="2">
              <a:lnSpc>
                <a:spcPct val="150000"/>
              </a:lnSpc>
              <a:spcBef>
                <a:spcPts val="0"/>
              </a:spcBef>
            </a:pPr>
            <a:r>
              <a:rPr spc="-6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</a:t>
            </a:r>
            <a:r>
              <a:rPr spc="-6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kup tends to be </a:t>
            </a:r>
            <a:r>
              <a:rPr spc="-6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o</a:t>
            </a:r>
            <a:r>
              <a:rPr spc="-6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se</a:t>
            </a:r>
            <a:r>
              <a:rPr spc="-6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an</a:t>
            </a:r>
            <a:r>
              <a:rPr spc="-6" dirty="0">
                <a:latin typeface="Arial"/>
                <a:cs typeface="Arial"/>
              </a:rPr>
              <a:t>ti</a:t>
            </a:r>
            <a:r>
              <a:rPr dirty="0">
                <a:latin typeface="Arial"/>
                <a:cs typeface="Arial"/>
              </a:rPr>
              <a:t>ca</a:t>
            </a:r>
            <a:r>
              <a:rPr spc="-6" dirty="0">
                <a:latin typeface="Arial"/>
                <a:cs typeface="Arial"/>
              </a:rPr>
              <a:t>ll</a:t>
            </a:r>
            <a:r>
              <a:rPr dirty="0">
                <a:latin typeface="Arial"/>
                <a:cs typeface="Arial"/>
              </a:rPr>
              <a:t>y co</a:t>
            </a:r>
            <a:r>
              <a:rPr spc="-6" dirty="0">
                <a:latin typeface="Arial"/>
                <a:cs typeface="Arial"/>
              </a:rPr>
              <a:t>rr</a:t>
            </a:r>
            <a:r>
              <a:rPr dirty="0">
                <a:latin typeface="Arial"/>
                <a:cs typeface="Arial"/>
              </a:rPr>
              <a:t>ect </a:t>
            </a:r>
            <a:endParaRPr lang="en-US" dirty="0">
              <a:latin typeface="Arial"/>
              <a:cs typeface="Arial"/>
            </a:endParaRPr>
          </a:p>
          <a:p>
            <a:pPr marL="695160" marR="12698" lvl="2">
              <a:lnSpc>
                <a:spcPct val="150000"/>
              </a:lnSpc>
              <a:spcBef>
                <a:spcPts val="0"/>
              </a:spcBef>
            </a:pPr>
            <a:r>
              <a:rPr spc="-6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es</a:t>
            </a:r>
            <a:r>
              <a:rPr spc="-6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gn tends to be </a:t>
            </a:r>
            <a:r>
              <a:rPr spc="-6" dirty="0">
                <a:latin typeface="Arial"/>
                <a:cs typeface="Arial"/>
              </a:rPr>
              <a:t>li</a:t>
            </a:r>
            <a:r>
              <a:rPr dirty="0">
                <a:latin typeface="Arial"/>
                <a:cs typeface="Arial"/>
              </a:rPr>
              <a:t>gh</a:t>
            </a:r>
            <a:r>
              <a:rPr spc="-6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6" dirty="0">
                <a:latin typeface="Arial"/>
                <a:cs typeface="Arial"/>
              </a:rPr>
              <a:t>r-w</a:t>
            </a:r>
            <a:r>
              <a:rPr dirty="0">
                <a:latin typeface="Arial"/>
                <a:cs typeface="Arial"/>
              </a:rPr>
              <a:t>e</a:t>
            </a:r>
            <a:r>
              <a:rPr spc="-6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ght</a:t>
            </a:r>
            <a:endParaRPr lang="en-US" dirty="0">
              <a:latin typeface="Arial"/>
              <a:cs typeface="Arial"/>
            </a:endParaRPr>
          </a:p>
          <a:p>
            <a:pPr marL="12698" marR="12698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Disadvantages</a:t>
            </a:r>
          </a:p>
          <a:p>
            <a:pPr marL="695160" marR="18413" lvl="2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O</a:t>
            </a:r>
            <a:r>
              <a:rPr lang="en-US" spc="-10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ten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es 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ot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6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atch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v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su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's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sk</a:t>
            </a:r>
            <a:r>
              <a:rPr lang="en-US" spc="-6" dirty="0">
                <a:latin typeface="Arial"/>
                <a:cs typeface="Arial"/>
              </a:rPr>
              <a:t>il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se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, ha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 for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them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change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lang="en-US" sz="700" dirty="0"/>
          </a:p>
          <a:p>
            <a:pPr marL="695160" marR="12698" lvl="2">
              <a:lnSpc>
                <a:spcPct val="150000"/>
              </a:lnSpc>
              <a:spcBef>
                <a:spcPts val="0"/>
              </a:spcBef>
            </a:pPr>
            <a:r>
              <a:rPr lang="en-US" spc="-6" dirty="0">
                <a:latin typeface="Arial"/>
                <a:cs typeface="Arial"/>
              </a:rPr>
              <a:t>Di</a:t>
            </a:r>
            <a:r>
              <a:rPr lang="en-US" spc="-50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t to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</a:t>
            </a:r>
            <a:r>
              <a:rPr lang="en-US" spc="-6" dirty="0">
                <a:latin typeface="Arial"/>
                <a:cs typeface="Arial"/>
              </a:rPr>
              <a:t>mm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cate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gn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conc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pt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6" dirty="0">
                <a:latin typeface="Arial"/>
                <a:cs typeface="Arial"/>
              </a:rPr>
              <a:t>w</a:t>
            </a:r>
            <a:r>
              <a:rPr lang="en-US" spc="6" dirty="0">
                <a:latin typeface="Arial"/>
                <a:cs typeface="Arial"/>
              </a:rPr>
              <a:t>i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ho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t ex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st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ng con</a:t>
            </a:r>
            <a:r>
              <a:rPr lang="en-US" spc="-6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4949" algn="l"/>
            <a:r>
              <a:rPr sz="4400" dirty="0">
                <a:latin typeface="Arial"/>
                <a:cs typeface="Arial"/>
              </a:rPr>
              <a:t>Co</a:t>
            </a:r>
            <a:r>
              <a:rPr sz="4400" spc="-10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p-driven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spc="-8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orkflow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698">
              <a:lnSpc>
                <a:spcPct val="160000"/>
              </a:lnSpc>
              <a:spcBef>
                <a:spcPts val="0"/>
              </a:spcBef>
            </a:pPr>
            <a:r>
              <a:rPr lang="en-US" sz="2800" spc="-6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pos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on </a:t>
            </a:r>
            <a:r>
              <a:rPr lang="en-US" sz="2800" spc="-6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"</a:t>
            </a:r>
            <a:r>
              <a:rPr lang="en-US" sz="2800" spc="-10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p")</a:t>
            </a:r>
          </a:p>
          <a:p>
            <a:pPr marL="12698" marR="2625453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Assess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Goals  </a:t>
            </a:r>
          </a:p>
          <a:p>
            <a:pPr marL="12698" marR="2625453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Plan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Content </a:t>
            </a:r>
          </a:p>
          <a:p>
            <a:pPr marL="12698" marR="2625453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Draft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Specifications</a:t>
            </a:r>
            <a:endParaRPr lang="en-US" sz="1050" dirty="0"/>
          </a:p>
          <a:p>
            <a:pPr marL="12698">
              <a:lnSpc>
                <a:spcPct val="160000"/>
              </a:lnSpc>
              <a:spcBef>
                <a:spcPts val="0"/>
              </a:spcBef>
            </a:pPr>
            <a:r>
              <a:rPr lang="en-US" sz="2800" spc="-5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isual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Design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Photoshop/GIMP</a:t>
            </a:r>
          </a:p>
          <a:p>
            <a:pPr marL="12698" marR="12698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Break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Comp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Images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("Slices</a:t>
            </a:r>
            <a:r>
              <a:rPr lang="en-US" sz="2800" spc="-6" dirty="0">
                <a:latin typeface="Arial"/>
                <a:cs typeface="Arial"/>
              </a:rPr>
              <a:t>"</a:t>
            </a:r>
            <a:r>
              <a:rPr lang="en-US" sz="2800" dirty="0">
                <a:latin typeface="Arial"/>
                <a:cs typeface="Arial"/>
              </a:rPr>
              <a:t>) </a:t>
            </a:r>
          </a:p>
          <a:p>
            <a:pPr marL="12698" marR="12698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Semantic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Markup</a:t>
            </a:r>
          </a:p>
          <a:p>
            <a:pPr marL="12698" marR="1788610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Convert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Design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CSS </a:t>
            </a:r>
          </a:p>
          <a:p>
            <a:pPr marL="12698" marR="1788610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Enhance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with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JavaScript</a:t>
            </a: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4949" algn="l"/>
            <a:r>
              <a:rPr sz="4400" dirty="0">
                <a:latin typeface="Arial"/>
                <a:cs typeface="Arial"/>
              </a:rPr>
              <a:t>Co</a:t>
            </a:r>
            <a:r>
              <a:rPr sz="4400" spc="-10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p</a:t>
            </a:r>
            <a:r>
              <a:rPr lang="en-US" sz="4400" dirty="0">
                <a:latin typeface="Arial"/>
                <a:cs typeface="Arial"/>
              </a:rPr>
              <a:t>osition</a:t>
            </a:r>
            <a:r>
              <a:rPr sz="4400" dirty="0">
                <a:latin typeface="Arial"/>
                <a:cs typeface="Arial"/>
              </a:rPr>
              <a:t>-driven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spc="-8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orkflow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98500" y="1873250"/>
            <a:ext cx="8868843" cy="478578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Development related advantages</a:t>
            </a:r>
          </a:p>
          <a:p>
            <a:pPr marL="695160" marR="12698" lvl="2">
              <a:lnSpc>
                <a:spcPts val="3120"/>
              </a:lnSpc>
            </a:pPr>
            <a:r>
              <a:rPr lang="en-US" spc="-50" dirty="0">
                <a:latin typeface="Arial"/>
                <a:cs typeface="Arial"/>
              </a:rPr>
              <a:t>V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al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es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s 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spc="6" dirty="0">
                <a:latin typeface="Arial"/>
                <a:cs typeface="Arial"/>
              </a:rPr>
              <a:t>r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y kn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w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so</a:t>
            </a:r>
            <a:r>
              <a:rPr lang="en-US" spc="-10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6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as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er to co</a:t>
            </a:r>
            <a:r>
              <a:rPr lang="en-US" spc="-6" dirty="0">
                <a:latin typeface="Arial"/>
                <a:cs typeface="Arial"/>
              </a:rPr>
              <a:t>ll</a:t>
            </a:r>
            <a:r>
              <a:rPr lang="en-US" dirty="0">
                <a:latin typeface="Arial"/>
                <a:cs typeface="Arial"/>
              </a:rPr>
              <a:t>abo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ate</a:t>
            </a:r>
            <a:endParaRPr lang="en-US" sz="700" dirty="0"/>
          </a:p>
          <a:p>
            <a:pPr marL="695160" marR="126351" lvl="2">
              <a:lnSpc>
                <a:spcPts val="3120"/>
              </a:lnSpc>
            </a:pPr>
            <a:r>
              <a:rPr lang="en-US" spc="-6" dirty="0"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an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</a:t>
            </a:r>
            <a:r>
              <a:rPr lang="en-US" spc="-6" dirty="0">
                <a:latin typeface="Arial"/>
                <a:cs typeface="Arial"/>
              </a:rPr>
              <a:t>mm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ca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es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gn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nce</a:t>
            </a: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ts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6" dirty="0">
                <a:latin typeface="Arial"/>
                <a:cs typeface="Arial"/>
              </a:rPr>
              <a:t>w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ho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t </a:t>
            </a:r>
            <a:r>
              <a:rPr lang="en-US" spc="-6" dirty="0">
                <a:latin typeface="Arial"/>
                <a:cs typeface="Arial"/>
              </a:rPr>
              <a:t>wri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 </a:t>
            </a:r>
            <a:r>
              <a:rPr lang="en-US" spc="-6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kup</a:t>
            </a:r>
          </a:p>
          <a:p>
            <a:pPr lvl="2">
              <a:lnSpc>
                <a:spcPts val="800"/>
              </a:lnSpc>
              <a:spcBef>
                <a:spcPts val="25"/>
              </a:spcBef>
            </a:pPr>
            <a:endParaRPr lang="en-US" sz="400" dirty="0"/>
          </a:p>
          <a:p>
            <a:pPr marL="695160" lvl="2"/>
            <a:r>
              <a:rPr lang="en-US" dirty="0">
                <a:latin typeface="Arial"/>
                <a:cs typeface="Arial"/>
              </a:rPr>
              <a:t>Eas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er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test </a:t>
            </a:r>
            <a:r>
              <a:rPr lang="en-US" spc="-6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any d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spc="-50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fe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ent concep</a:t>
            </a:r>
            <a:r>
              <a:rPr lang="en-US" spc="-6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s at once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Development related disadvantages</a:t>
            </a:r>
          </a:p>
          <a:p>
            <a:pPr marL="695160" marR="457152" lvl="2">
              <a:lnSpc>
                <a:spcPts val="3120"/>
              </a:lnSpc>
            </a:pPr>
            <a:r>
              <a:rPr lang="en-US" spc="-6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k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p c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te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d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 </a:t>
            </a:r>
            <a:r>
              <a:rPr lang="en-US" spc="-10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e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spc="-6" dirty="0">
                <a:latin typeface="Arial"/>
                <a:cs typeface="Arial"/>
              </a:rPr>
              <a:t>ri</a:t>
            </a:r>
            <a:r>
              <a:rPr lang="en-US" dirty="0">
                <a:latin typeface="Arial"/>
                <a:cs typeface="Arial"/>
              </a:rPr>
              <a:t>ven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by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es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spc="-10" dirty="0">
                <a:latin typeface="Arial"/>
                <a:cs typeface="Arial"/>
              </a:rPr>
              <a:t>g</a:t>
            </a:r>
            <a:r>
              <a:rPr lang="en-US" dirty="0">
                <a:latin typeface="Arial"/>
                <a:cs typeface="Arial"/>
              </a:rPr>
              <a:t>n 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ds 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ather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than se</a:t>
            </a:r>
            <a:r>
              <a:rPr lang="en-US" spc="-6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an</a:t>
            </a:r>
            <a:r>
              <a:rPr lang="en-US" spc="-6" dirty="0">
                <a:latin typeface="Arial"/>
                <a:cs typeface="Arial"/>
              </a:rPr>
              <a:t>ti</a:t>
            </a:r>
            <a:r>
              <a:rPr lang="en-US" dirty="0">
                <a:latin typeface="Arial"/>
                <a:cs typeface="Arial"/>
              </a:rPr>
              <a:t>c co</a:t>
            </a:r>
            <a:r>
              <a:rPr lang="en-US" spc="-6" dirty="0">
                <a:latin typeface="Arial"/>
                <a:cs typeface="Arial"/>
              </a:rPr>
              <a:t>rr</a:t>
            </a:r>
            <a:r>
              <a:rPr lang="en-US" dirty="0">
                <a:latin typeface="Arial"/>
                <a:cs typeface="Arial"/>
              </a:rPr>
              <a:t>ectness </a:t>
            </a:r>
          </a:p>
          <a:p>
            <a:pPr marL="1020641" marR="457152" lvl="3">
              <a:lnSpc>
                <a:spcPts val="3120"/>
              </a:lnSpc>
            </a:pPr>
            <a:r>
              <a:rPr lang="en-US" dirty="0">
                <a:latin typeface="Arial"/>
                <a:cs typeface="Arial"/>
              </a:rPr>
              <a:t>this is only natural – </a:t>
            </a:r>
            <a:r>
              <a:rPr lang="en-US" i="1" dirty="0">
                <a:latin typeface="Arial"/>
                <a:cs typeface="Arial"/>
              </a:rPr>
              <a:t>ALWAYS</a:t>
            </a:r>
            <a:r>
              <a:rPr lang="en-US" dirty="0">
                <a:latin typeface="Arial"/>
                <a:cs typeface="Arial"/>
              </a:rPr>
              <a:t> consider the types of people doing the work</a:t>
            </a:r>
            <a:endParaRPr lang="en-US" sz="500" dirty="0"/>
          </a:p>
          <a:p>
            <a:pPr marL="695160" marR="12698" lvl="2">
              <a:lnSpc>
                <a:spcPts val="3120"/>
              </a:lnSpc>
            </a:pPr>
            <a:r>
              <a:rPr lang="en-US" spc="-6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es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spc="-10" dirty="0">
                <a:latin typeface="Arial"/>
                <a:cs typeface="Arial"/>
              </a:rPr>
              <a:t>g</a:t>
            </a:r>
            <a:r>
              <a:rPr lang="en-US" dirty="0">
                <a:latin typeface="Arial"/>
                <a:cs typeface="Arial"/>
              </a:rPr>
              <a:t>n </a:t>
            </a:r>
            <a:r>
              <a:rPr lang="en-US" spc="-6" dirty="0">
                <a:latin typeface="Arial"/>
                <a:cs typeface="Arial"/>
              </a:rPr>
              <a:t>wil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t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ans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te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xe</a:t>
            </a:r>
            <a:r>
              <a:rPr lang="en-US" spc="-6" dirty="0">
                <a:latin typeface="Arial"/>
                <a:cs typeface="Arial"/>
              </a:rPr>
              <a:t>l-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-15" dirty="0">
                <a:latin typeface="Arial"/>
                <a:cs typeface="Arial"/>
              </a:rPr>
              <a:t>y</a:t>
            </a:r>
            <a:r>
              <a:rPr lang="en-US" spc="6" dirty="0">
                <a:latin typeface="Arial"/>
                <a:cs typeface="Arial"/>
              </a:rPr>
              <a:t>-</a:t>
            </a: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xel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45" dirty="0">
                <a:latin typeface="Arial"/>
                <a:cs typeface="Arial"/>
              </a:rPr>
              <a:t>W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b on a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6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se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s</a:t>
            </a:r>
          </a:p>
          <a:p>
            <a:pPr lvl="2">
              <a:lnSpc>
                <a:spcPts val="800"/>
              </a:lnSpc>
              <a:spcBef>
                <a:spcPts val="25"/>
              </a:spcBef>
            </a:pPr>
            <a:endParaRPr lang="en-US" sz="400" dirty="0"/>
          </a:p>
          <a:p>
            <a:pPr marL="695160" lvl="2"/>
            <a:r>
              <a:rPr lang="en-US" spc="-6" dirty="0"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an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ead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6" dirty="0">
                <a:latin typeface="Arial"/>
                <a:cs typeface="Arial"/>
              </a:rPr>
              <a:t> im</a:t>
            </a:r>
            <a:r>
              <a:rPr lang="en-US" dirty="0">
                <a:latin typeface="Arial"/>
                <a:cs typeface="Arial"/>
              </a:rPr>
              <a:t>age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b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t – pretty, but inefficient designs</a:t>
            </a: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8774" algn="l"/>
            <a:r>
              <a:rPr sz="4400" dirty="0">
                <a:latin typeface="Arial"/>
                <a:cs typeface="Arial"/>
              </a:rPr>
              <a:t>Handling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98" marR="146670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May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given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composition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from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fellow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designer </a:t>
            </a:r>
          </a:p>
          <a:p>
            <a:pPr marL="12698" marR="146670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May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create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one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yourself.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Front-end:</a:t>
            </a:r>
          </a:p>
          <a:p>
            <a:pPr lvl="1"/>
            <a:r>
              <a:rPr lang="en-US" dirty="0"/>
              <a:t>User’s side (not always human) of the application</a:t>
            </a:r>
          </a:p>
          <a:p>
            <a:pPr lvl="1"/>
            <a:r>
              <a:rPr lang="en-US" dirty="0"/>
              <a:t>Client side of the application (not always a browser)</a:t>
            </a:r>
          </a:p>
          <a:p>
            <a:r>
              <a:rPr lang="en-US" dirty="0"/>
              <a:t>Workflow:</a:t>
            </a:r>
          </a:p>
          <a:p>
            <a:pPr lvl="1"/>
            <a:r>
              <a:rPr lang="en-US" dirty="0"/>
              <a:t>Steps taken to use the application (not always active)</a:t>
            </a:r>
          </a:p>
          <a:p>
            <a:pPr lvl="1"/>
            <a:r>
              <a:rPr lang="en-US" dirty="0"/>
              <a:t>Processing (not always automatic)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7321" algn="l"/>
            <a:r>
              <a:rPr sz="4400" dirty="0">
                <a:latin typeface="Arial"/>
                <a:cs typeface="Arial"/>
              </a:rPr>
              <a:t>Slicing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ages: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Photoshop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698"/>
            <a:r>
              <a:rPr lang="en-US" sz="2800" spc="-35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ool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Photoshop: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Slice</a:t>
            </a:r>
            <a:r>
              <a:rPr lang="en-US" sz="2800" i="1" spc="-6" dirty="0">
                <a:latin typeface="Arial"/>
                <a:cs typeface="Arial"/>
              </a:rPr>
              <a:t> </a:t>
            </a:r>
            <a:r>
              <a:rPr lang="en-US" sz="2800" i="1" spc="-295" dirty="0">
                <a:latin typeface="Arial"/>
                <a:cs typeface="Arial"/>
              </a:rPr>
              <a:t>T</a:t>
            </a:r>
            <a:r>
              <a:rPr lang="en-US" sz="2800" i="1" dirty="0">
                <a:latin typeface="Arial"/>
                <a:cs typeface="Arial"/>
              </a:rPr>
              <a:t>ool</a:t>
            </a:r>
            <a:endParaRPr lang="en-US" sz="1200" dirty="0"/>
          </a:p>
          <a:p>
            <a:pPr marL="12698" marR="744143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Splits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6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age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subsections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ready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or exporting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eb-ready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formats</a:t>
            </a:r>
            <a:endParaRPr lang="en-US" sz="1200" dirty="0"/>
          </a:p>
          <a:p>
            <a:pPr marL="12698" marR="12698">
              <a:lnSpc>
                <a:spcPts val="3579"/>
              </a:lnSpc>
            </a:pPr>
            <a:r>
              <a:rPr lang="en-US" sz="2800" i="1" dirty="0">
                <a:latin typeface="Arial"/>
                <a:cs typeface="Arial"/>
              </a:rPr>
              <a:t>Slice</a:t>
            </a:r>
            <a:r>
              <a:rPr lang="en-US" sz="2800" i="1" spc="-6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Select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i="1" spc="-295" dirty="0">
                <a:latin typeface="Arial"/>
                <a:cs typeface="Arial"/>
              </a:rPr>
              <a:t>T</a:t>
            </a:r>
            <a:r>
              <a:rPr lang="en-US" sz="2800" i="1" dirty="0">
                <a:latin typeface="Arial"/>
                <a:cs typeface="Arial"/>
              </a:rPr>
              <a:t>ool</a:t>
            </a:r>
            <a:r>
              <a:rPr lang="en-US" sz="2800" i="1" spc="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lets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you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edit</a:t>
            </a:r>
            <a:r>
              <a:rPr lang="en-US" sz="2800" spc="-15" dirty="0">
                <a:latin typeface="Arial"/>
                <a:cs typeface="Arial"/>
              </a:rPr>
              <a:t>/</a:t>
            </a:r>
            <a:r>
              <a:rPr lang="en-US" sz="2800" dirty="0">
                <a:latin typeface="Arial"/>
                <a:cs typeface="Arial"/>
              </a:rPr>
              <a:t>resize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slices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you have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already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created</a:t>
            </a:r>
            <a:endParaRPr lang="en-US" sz="900" dirty="0"/>
          </a:p>
          <a:p>
            <a:pPr marL="12698"/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ile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&gt;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Save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Optimized</a:t>
            </a:r>
            <a:r>
              <a:rPr lang="en-US" sz="2800" spc="-18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As...</a:t>
            </a:r>
          </a:p>
          <a:p>
            <a:pPr marL="12698" marR="216513">
              <a:lnSpc>
                <a:spcPts val="3120"/>
              </a:lnSpc>
            </a:pPr>
            <a:r>
              <a:rPr lang="en-US" sz="2800" dirty="0">
                <a:latin typeface="Arial"/>
                <a:cs typeface="Arial"/>
              </a:rPr>
              <a:t>	L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ts </a:t>
            </a:r>
            <a:r>
              <a:rPr lang="en-US" sz="2800" spc="-1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t e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ch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6" dirty="0">
                <a:latin typeface="Arial"/>
                <a:cs typeface="Arial"/>
              </a:rPr>
              <a:t>li</a:t>
            </a:r>
            <a:r>
              <a:rPr lang="en-US" sz="2800" dirty="0">
                <a:latin typeface="Arial"/>
                <a:cs typeface="Arial"/>
              </a:rPr>
              <a:t>ce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ch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ose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spc="6" dirty="0">
                <a:latin typeface="Arial"/>
                <a:cs typeface="Arial"/>
              </a:rPr>
              <a:t>m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 they</a:t>
            </a:r>
            <a:r>
              <a:rPr lang="en-US" sz="2800" spc="-10" dirty="0">
                <a:latin typeface="Arial"/>
                <a:cs typeface="Arial"/>
              </a:rPr>
              <a:t>'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 saved to</a:t>
            </a:r>
            <a:endParaRPr lang="en-US" sz="800" dirty="0"/>
          </a:p>
          <a:p>
            <a:pPr marL="12698"/>
            <a:r>
              <a:rPr lang="en-US" sz="2800" dirty="0">
                <a:latin typeface="Arial"/>
                <a:cs typeface="Arial"/>
              </a:rPr>
              <a:t>	Ju</a:t>
            </a:r>
            <a:r>
              <a:rPr lang="en-US" sz="2800" spc="-1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 sa</a:t>
            </a:r>
            <a:r>
              <a:rPr lang="en-US" sz="2800" spc="-1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e 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 </a:t>
            </a:r>
            <a:r>
              <a:rPr lang="en-US" sz="2800" spc="-6" dirty="0">
                <a:latin typeface="Arial"/>
                <a:cs typeface="Arial"/>
              </a:rPr>
              <a:t>im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es;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0" dirty="0">
                <a:latin typeface="Arial"/>
                <a:cs typeface="Arial"/>
              </a:rPr>
              <a:t>'</a:t>
            </a:r>
            <a:r>
              <a:rPr lang="en-US" sz="2800" dirty="0">
                <a:latin typeface="Arial"/>
                <a:cs typeface="Arial"/>
              </a:rPr>
              <a:t>t b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2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er</a:t>
            </a:r>
            <a:r>
              <a:rPr lang="en-US" sz="2800" spc="-6" dirty="0">
                <a:latin typeface="Arial"/>
                <a:cs typeface="Arial"/>
              </a:rPr>
              <a:t> wi</a:t>
            </a:r>
            <a:r>
              <a:rPr lang="en-US" sz="2800" spc="6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-6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L!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https://</a:t>
            </a:r>
            <a:r>
              <a:rPr lang="en-US" sz="2800" dirty="0" err="1">
                <a:latin typeface="Arial"/>
                <a:cs typeface="Arial"/>
              </a:rPr>
              <a:t>helpx.adobe.com</a:t>
            </a:r>
            <a:r>
              <a:rPr lang="en-US" sz="2800" dirty="0">
                <a:latin typeface="Arial"/>
                <a:cs typeface="Arial"/>
              </a:rPr>
              <a:t>/support/</a:t>
            </a:r>
            <a:r>
              <a:rPr lang="en-US" sz="2800">
                <a:latin typeface="Arial"/>
                <a:cs typeface="Arial"/>
              </a:rPr>
              <a:t>photoshop.html</a:t>
            </a:r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88286" algn="l"/>
            <a:r>
              <a:rPr sz="4400" dirty="0">
                <a:latin typeface="Arial"/>
                <a:cs typeface="Arial"/>
              </a:rPr>
              <a:t>Slicing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ages: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GI</a:t>
            </a:r>
            <a:r>
              <a:rPr sz="4400" spc="-15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P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98" marR="12698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Select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area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you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want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slice Edit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&gt;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Copy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isible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Othe</a:t>
            </a:r>
            <a:r>
              <a:rPr lang="en-US" sz="2800" spc="-6" dirty="0">
                <a:latin typeface="Arial"/>
                <a:cs typeface="Arial"/>
              </a:rPr>
              <a:t>rwi</a:t>
            </a:r>
            <a:r>
              <a:rPr lang="en-US" sz="2800" dirty="0">
                <a:latin typeface="Arial"/>
                <a:cs typeface="Arial"/>
              </a:rPr>
              <a:t>se you</a:t>
            </a:r>
            <a:r>
              <a:rPr lang="en-US" sz="2800" spc="-10" dirty="0">
                <a:latin typeface="Arial"/>
                <a:cs typeface="Arial"/>
              </a:rPr>
              <a:t>'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6" dirty="0">
                <a:latin typeface="Arial"/>
                <a:cs typeface="Arial"/>
              </a:rPr>
              <a:t> j</a:t>
            </a:r>
            <a:r>
              <a:rPr lang="en-US" sz="2800" dirty="0">
                <a:latin typeface="Arial"/>
                <a:cs typeface="Arial"/>
              </a:rPr>
              <a:t>ust get the cu</a:t>
            </a:r>
            <a:r>
              <a:rPr lang="en-US" sz="2800" spc="-6" dirty="0">
                <a:latin typeface="Arial"/>
                <a:cs typeface="Arial"/>
              </a:rPr>
              <a:t>rr</a:t>
            </a:r>
            <a:r>
              <a:rPr lang="en-US" sz="2800" dirty="0">
                <a:latin typeface="Arial"/>
                <a:cs typeface="Arial"/>
              </a:rPr>
              <a:t>ent 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ayer</a:t>
            </a:r>
          </a:p>
          <a:p>
            <a:pPr marL="12698" marR="2852124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Edit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&gt;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Paste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as...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&gt;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New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Image 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ile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&gt;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Save</a:t>
            </a:r>
            <a:r>
              <a:rPr lang="en-US" sz="2800" spc="-18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As...</a:t>
            </a:r>
          </a:p>
          <a:p>
            <a:pPr>
              <a:lnSpc>
                <a:spcPts val="1400"/>
              </a:lnSpc>
              <a:spcBef>
                <a:spcPts val="85"/>
              </a:spcBef>
            </a:pPr>
            <a:endParaRPr lang="en-US" sz="1200" dirty="0"/>
          </a:p>
          <a:p>
            <a:pPr marL="12698" marR="12698">
              <a:lnSpc>
                <a:spcPts val="3579"/>
              </a:lnSpc>
            </a:pPr>
            <a:r>
              <a:rPr lang="en-US" sz="2000" dirty="0">
                <a:latin typeface="Arial"/>
                <a:cs typeface="Arial"/>
                <a:hlinkClick r:id="rId2"/>
              </a:rPr>
              <a:t>http://w</a:t>
            </a:r>
            <a:r>
              <a:rPr lang="en-US" sz="2000" spc="-20" dirty="0">
                <a:latin typeface="Arial"/>
                <a:cs typeface="Arial"/>
                <a:hlinkClick r:id="rId2"/>
              </a:rPr>
              <a:t>w</a:t>
            </a:r>
            <a:r>
              <a:rPr lang="en-US" sz="2000" spc="-180" dirty="0">
                <a:latin typeface="Arial"/>
                <a:cs typeface="Arial"/>
                <a:hlinkClick r:id="rId2"/>
              </a:rPr>
              <a:t>w</a:t>
            </a:r>
            <a:r>
              <a:rPr lang="en-US" sz="2000" dirty="0">
                <a:latin typeface="Arial"/>
                <a:cs typeface="Arial"/>
                <a:hlinkClick r:id="rId2"/>
              </a:rPr>
              <a:t>.websiterepairg</a:t>
            </a:r>
            <a:r>
              <a:rPr lang="en-US" sz="2000" spc="-15" dirty="0">
                <a:latin typeface="Arial"/>
                <a:cs typeface="Arial"/>
                <a:hlinkClick r:id="rId2"/>
              </a:rPr>
              <a:t>u</a:t>
            </a:r>
            <a:r>
              <a:rPr lang="en-US" sz="2000" spc="-240" dirty="0">
                <a:latin typeface="Arial"/>
                <a:cs typeface="Arial"/>
                <a:hlinkClick r:id="rId2"/>
              </a:rPr>
              <a:t>y</a:t>
            </a:r>
            <a:r>
              <a:rPr lang="en-US" sz="2000" dirty="0">
                <a:latin typeface="Arial"/>
                <a:cs typeface="Arial"/>
                <a:hlinkClick r:id="rId2"/>
              </a:rPr>
              <a:t>.com/ebooks/gimp/How_Slice_Image.html</a:t>
            </a:r>
            <a:endParaRPr lang="en-US" sz="2000" dirty="0">
              <a:latin typeface="Arial"/>
              <a:cs typeface="Arial"/>
            </a:endParaRPr>
          </a:p>
          <a:p>
            <a:pPr marL="12698" marR="12698">
              <a:lnSpc>
                <a:spcPts val="3579"/>
              </a:lnSpc>
            </a:pPr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 marR="12698">
              <a:lnSpc>
                <a:spcPct val="1299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698" marR="12698">
              <a:lnSpc>
                <a:spcPct val="1299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58146" algn="l"/>
            <a:r>
              <a:rPr sz="4400" dirty="0">
                <a:latin typeface="Arial"/>
                <a:cs typeface="Arial"/>
              </a:rPr>
              <a:t>Slicing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ages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698"/>
            <a:r>
              <a:rPr lang="en-US" sz="2800" dirty="0">
                <a:latin typeface="Arial"/>
                <a:cs typeface="Arial"/>
              </a:rPr>
              <a:t>Consider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what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can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done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CSS</a:t>
            </a:r>
          </a:p>
          <a:p>
            <a:pPr marL="469898" indent="-45720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If 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 can be done 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 </a:t>
            </a:r>
            <a:r>
              <a:rPr lang="en-US" sz="2800" spc="-6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SS, don</a:t>
            </a:r>
            <a:r>
              <a:rPr lang="en-US" sz="2800" spc="-10" dirty="0">
                <a:latin typeface="Arial"/>
                <a:cs typeface="Arial"/>
              </a:rPr>
              <a:t>'</a:t>
            </a:r>
            <a:r>
              <a:rPr lang="en-US" sz="2800" dirty="0">
                <a:latin typeface="Arial"/>
                <a:cs typeface="Arial"/>
              </a:rPr>
              <a:t>t s</a:t>
            </a:r>
            <a:r>
              <a:rPr lang="en-US" sz="2800" spc="-6" dirty="0">
                <a:latin typeface="Arial"/>
                <a:cs typeface="Arial"/>
              </a:rPr>
              <a:t>li</a:t>
            </a:r>
            <a:r>
              <a:rPr lang="en-US" sz="2800" dirty="0">
                <a:latin typeface="Arial"/>
                <a:cs typeface="Arial"/>
              </a:rPr>
              <a:t>ce 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Create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smallest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slices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possible</a:t>
            </a:r>
          </a:p>
          <a:p>
            <a:pPr marL="469898" indent="-457200">
              <a:buFont typeface="Arial"/>
              <a:buChar char="•"/>
            </a:pP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6" dirty="0">
                <a:latin typeface="Arial"/>
                <a:cs typeface="Arial"/>
              </a:rPr>
              <a:t>e</a:t>
            </a:r>
            <a:r>
              <a:rPr lang="en-US" sz="2800" spc="-15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, you have backg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ound</a:t>
            </a:r>
            <a:r>
              <a:rPr lang="en-US" sz="2800" spc="-6" dirty="0">
                <a:latin typeface="Arial"/>
                <a:cs typeface="Arial"/>
              </a:rPr>
              <a:t>-r</a:t>
            </a:r>
            <a:r>
              <a:rPr lang="en-US" sz="2800" dirty="0">
                <a:latin typeface="Arial"/>
                <a:cs typeface="Arial"/>
              </a:rPr>
              <a:t>epea</a:t>
            </a:r>
            <a:r>
              <a:rPr lang="en-US" sz="2800" spc="-6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!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Create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slices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that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you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can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reuse</a:t>
            </a:r>
          </a:p>
          <a:p>
            <a:pPr marL="901654" marR="12698" indent="-457200">
              <a:lnSpc>
                <a:spcPts val="3120"/>
              </a:lnSpc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yo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'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6" dirty="0">
                <a:latin typeface="Arial"/>
                <a:cs typeface="Arial"/>
              </a:rPr>
              <a:t> w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k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g </a:t>
            </a:r>
            <a:r>
              <a:rPr lang="en-US" sz="2800" spc="-6" dirty="0">
                <a:latin typeface="Arial"/>
                <a:cs typeface="Arial"/>
              </a:rPr>
              <a:t>wi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6" dirty="0">
                <a:latin typeface="Arial"/>
                <a:cs typeface="Arial"/>
              </a:rPr>
              <a:t> m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 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ps 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 </a:t>
            </a:r>
            <a:r>
              <a:rPr lang="en-US" sz="2800" spc="-1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 s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te, you on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y need one 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ogo</a:t>
            </a:r>
          </a:p>
          <a:p>
            <a:pPr>
              <a:lnSpc>
                <a:spcPts val="750"/>
              </a:lnSpc>
              <a:spcBef>
                <a:spcPts val="36"/>
              </a:spcBef>
            </a:pPr>
            <a:endParaRPr lang="en-US" sz="800" dirty="0"/>
          </a:p>
          <a:p>
            <a:pPr marL="12698"/>
            <a:r>
              <a:rPr lang="en-US" sz="3200" dirty="0">
                <a:latin typeface="Arial"/>
                <a:cs typeface="Arial"/>
              </a:rPr>
              <a:t>Don't</a:t>
            </a:r>
            <a:r>
              <a:rPr lang="en-US" sz="3200" spc="-1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slice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text,</a:t>
            </a:r>
            <a:r>
              <a:rPr lang="en-US" sz="3200" spc="-1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use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spc="-65" dirty="0">
                <a:latin typeface="Arial"/>
                <a:cs typeface="Arial"/>
              </a:rPr>
              <a:t>W</a:t>
            </a:r>
            <a:r>
              <a:rPr lang="en-US" sz="3200" dirty="0">
                <a:latin typeface="Arial"/>
                <a:cs typeface="Arial"/>
              </a:rPr>
              <a:t>eb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fonts</a:t>
            </a:r>
            <a:r>
              <a:rPr lang="en-US" sz="3200" spc="-1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instead</a:t>
            </a:r>
          </a:p>
          <a:p>
            <a:pPr marL="12698"/>
            <a:r>
              <a:rPr lang="en-US" sz="3200" spc="-6" dirty="0">
                <a:latin typeface="Arial"/>
                <a:cs typeface="Arial"/>
              </a:rPr>
              <a:t>C</a:t>
            </a:r>
            <a:r>
              <a:rPr lang="en-US" sz="3200" dirty="0">
                <a:latin typeface="Arial"/>
                <a:cs typeface="Arial"/>
              </a:rPr>
              <a:t>an</a:t>
            </a:r>
            <a:r>
              <a:rPr lang="en-US" sz="3200" spc="-10" dirty="0">
                <a:latin typeface="Arial"/>
                <a:cs typeface="Arial"/>
              </a:rPr>
              <a:t>'</a:t>
            </a:r>
            <a:r>
              <a:rPr lang="en-US" sz="3200" dirty="0">
                <a:latin typeface="Arial"/>
                <a:cs typeface="Arial"/>
              </a:rPr>
              <a:t>t be pa</a:t>
            </a:r>
            <a:r>
              <a:rPr lang="en-US" sz="3200" spc="-6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sed as </a:t>
            </a:r>
            <a:r>
              <a:rPr lang="en-US" sz="3200" spc="-6" dirty="0">
                <a:latin typeface="Arial"/>
                <a:cs typeface="Arial"/>
              </a:rPr>
              <a:t>m</a:t>
            </a:r>
            <a:r>
              <a:rPr lang="en-US" sz="3200" dirty="0">
                <a:latin typeface="Arial"/>
                <a:cs typeface="Arial"/>
              </a:rPr>
              <a:t>a</a:t>
            </a:r>
            <a:r>
              <a:rPr lang="en-US" sz="3200" spc="-6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kup Logos a</a:t>
            </a:r>
            <a:r>
              <a:rPr lang="en-US" sz="3200" spc="-6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e an excep</a:t>
            </a:r>
            <a:r>
              <a:rPr lang="en-US" sz="3200" spc="-6" dirty="0">
                <a:latin typeface="Arial"/>
                <a:cs typeface="Arial"/>
              </a:rPr>
              <a:t>ti</a:t>
            </a:r>
            <a:r>
              <a:rPr lang="en-US" sz="3200" dirty="0">
                <a:latin typeface="Arial"/>
                <a:cs typeface="Arial"/>
              </a:rPr>
              <a:t>on</a:t>
            </a:r>
          </a:p>
          <a:p>
            <a:pPr marL="12698"/>
            <a:endParaRPr lang="en-US" sz="32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469898" indent="-457200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469898" indent="-457200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26399" algn="l"/>
            <a:r>
              <a:rPr sz="4400" dirty="0">
                <a:latin typeface="Arial"/>
                <a:cs typeface="Arial"/>
              </a:rPr>
              <a:t>Saving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ages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698" marR="12698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Choose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ight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job,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slice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by slice</a:t>
            </a:r>
          </a:p>
          <a:p>
            <a:pPr marL="695160" marR="12698" lvl="2">
              <a:lnSpc>
                <a:spcPts val="3579"/>
              </a:lnSpc>
            </a:pPr>
            <a:r>
              <a:rPr lang="en-US" dirty="0">
                <a:latin typeface="Arial"/>
                <a:cs typeface="Arial"/>
              </a:rPr>
              <a:t>JPEG </a:t>
            </a:r>
          </a:p>
          <a:p>
            <a:pPr marL="695160" marR="12698" lvl="2">
              <a:lnSpc>
                <a:spcPts val="3579"/>
              </a:lnSpc>
            </a:pPr>
            <a:r>
              <a:rPr lang="en-US" dirty="0">
                <a:latin typeface="Arial"/>
                <a:cs typeface="Arial"/>
              </a:rPr>
              <a:t>GIF </a:t>
            </a:r>
          </a:p>
          <a:p>
            <a:pPr marL="695160" marR="12698" lvl="2">
              <a:lnSpc>
                <a:spcPts val="3579"/>
              </a:lnSpc>
            </a:pPr>
            <a:r>
              <a:rPr lang="en-US" dirty="0">
                <a:latin typeface="Arial"/>
                <a:cs typeface="Arial"/>
              </a:rPr>
              <a:t>P</a:t>
            </a:r>
            <a:r>
              <a:rPr lang="en-US" spc="-6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</a:p>
          <a:p>
            <a:pPr marL="12698" marR="12698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Confirm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which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yields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best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esult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at an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acceptable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quality</a:t>
            </a:r>
          </a:p>
          <a:p>
            <a:pPr marL="12698" marR="12698">
              <a:lnSpc>
                <a:spcPts val="3579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8449" algn="l"/>
            <a:r>
              <a:rPr sz="4400" dirty="0">
                <a:latin typeface="Arial"/>
                <a:cs typeface="Arial"/>
              </a:rPr>
              <a:t>File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For</a:t>
            </a:r>
            <a:r>
              <a:rPr sz="4400" spc="-10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ats: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JPEG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698" marR="125717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Joint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Photographic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Experts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Group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format Pronounced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"jay-peg"</a:t>
            </a:r>
          </a:p>
          <a:p>
            <a:pPr>
              <a:lnSpc>
                <a:spcPts val="1100"/>
              </a:lnSpc>
              <a:spcBef>
                <a:spcPts val="49"/>
              </a:spcBef>
            </a:pPr>
            <a:endParaRPr lang="en-US" sz="1050" dirty="0"/>
          </a:p>
          <a:p>
            <a:pPr marL="12698"/>
            <a:r>
              <a:rPr lang="en-US" sz="2800" dirty="0">
                <a:latin typeface="Arial"/>
                <a:cs typeface="Arial"/>
              </a:rPr>
              <a:t>24-bit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color</a:t>
            </a:r>
          </a:p>
          <a:p>
            <a:pPr>
              <a:lnSpc>
                <a:spcPts val="1100"/>
              </a:lnSpc>
              <a:spcBef>
                <a:spcPts val="60"/>
              </a:spcBef>
            </a:pPr>
            <a:endParaRPr lang="en-US" sz="1050" dirty="0"/>
          </a:p>
          <a:p>
            <a:pPr marL="12698"/>
            <a:r>
              <a:rPr lang="en-US" sz="2800" i="1" dirty="0" err="1">
                <a:latin typeface="Arial"/>
                <a:cs typeface="Arial"/>
              </a:rPr>
              <a:t>Lossy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format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–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detail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lost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compression</a:t>
            </a:r>
          </a:p>
          <a:p>
            <a:pPr marL="469898" indent="-457200">
              <a:buFont typeface="Arial"/>
              <a:buChar char="•"/>
            </a:pPr>
            <a:r>
              <a:rPr lang="en-US" sz="2800" spc="-6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an set the deg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ee of co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ess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on, Q </a:t>
            </a:r>
            <a:r>
              <a:rPr lang="en-US" sz="2800" spc="-10" dirty="0">
                <a:latin typeface="Arial"/>
                <a:cs typeface="Arial"/>
              </a:rPr>
              <a:t>~</a:t>
            </a:r>
            <a:r>
              <a:rPr lang="en-US" sz="2800" dirty="0">
                <a:latin typeface="Arial"/>
                <a:cs typeface="Arial"/>
              </a:rPr>
              <a:t>70 to sta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Consider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when...</a:t>
            </a:r>
          </a:p>
          <a:p>
            <a:pPr marL="469898" indent="-457200">
              <a:buFont typeface="Arial"/>
              <a:buChar char="•"/>
            </a:pPr>
            <a:r>
              <a:rPr lang="en-US" sz="2800" spc="-5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k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 </a:t>
            </a:r>
            <a:r>
              <a:rPr lang="en-US" sz="2800" spc="-6" dirty="0">
                <a:latin typeface="Arial"/>
                <a:cs typeface="Arial"/>
              </a:rPr>
              <a:t>wi</a:t>
            </a:r>
            <a:r>
              <a:rPr lang="en-US" sz="2800" dirty="0">
                <a:latin typeface="Arial"/>
                <a:cs typeface="Arial"/>
              </a:rPr>
              <a:t>th pho</a:t>
            </a:r>
            <a:r>
              <a:rPr lang="en-US" sz="2800" spc="-6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og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aphs</a:t>
            </a:r>
          </a:p>
          <a:p>
            <a:pPr marL="171450" indent="-171450">
              <a:lnSpc>
                <a:spcPts val="899"/>
              </a:lnSpc>
              <a:buFont typeface="Arial"/>
              <a:buChar char="•"/>
            </a:pPr>
            <a:endParaRPr lang="en-US" sz="900" dirty="0"/>
          </a:p>
          <a:p>
            <a:pPr marL="469898" indent="-45720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ges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6" dirty="0">
                <a:latin typeface="Arial"/>
                <a:cs typeface="Arial"/>
              </a:rPr>
              <a:t>w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6" dirty="0">
                <a:latin typeface="Arial"/>
                <a:cs typeface="Arial"/>
              </a:rPr>
              <a:t>-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fo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m 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spc="6" dirty="0">
                <a:latin typeface="Arial"/>
                <a:cs typeface="Arial"/>
              </a:rPr>
              <a:t>m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os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2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on</a:t>
            </a: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01313" algn="l"/>
            <a:r>
              <a:rPr sz="4400" dirty="0">
                <a:latin typeface="Arial"/>
                <a:cs typeface="Arial"/>
              </a:rPr>
              <a:t>File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For</a:t>
            </a:r>
            <a:r>
              <a:rPr sz="4400" spc="-10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ats: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GIF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698" marR="2066711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Graphics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Interchange</a:t>
            </a:r>
            <a:r>
              <a:rPr lang="en-US" sz="2800" spc="-10" dirty="0">
                <a:latin typeface="Arial"/>
                <a:cs typeface="Arial"/>
              </a:rPr>
              <a:t> F</a:t>
            </a:r>
            <a:r>
              <a:rPr lang="en-US" sz="2800" dirty="0">
                <a:latin typeface="Arial"/>
                <a:cs typeface="Arial"/>
              </a:rPr>
              <a:t>ormat </a:t>
            </a:r>
          </a:p>
          <a:p>
            <a:pPr marL="695160" marR="2066711" lvl="2">
              <a:lnSpc>
                <a:spcPct val="129900"/>
              </a:lnSpc>
            </a:pPr>
            <a:r>
              <a:rPr lang="en-US" dirty="0">
                <a:latin typeface="Arial"/>
                <a:cs typeface="Arial"/>
              </a:rPr>
              <a:t>O</a:t>
            </a:r>
            <a:r>
              <a:rPr lang="en-US" spc="-65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ficially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pronounced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"ji</a:t>
            </a:r>
            <a:r>
              <a:rPr lang="en-US" spc="-65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f" </a:t>
            </a:r>
          </a:p>
          <a:p>
            <a:pPr marL="695160" marR="2066711" lvl="2">
              <a:lnSpc>
                <a:spcPct val="129900"/>
              </a:lnSpc>
            </a:pPr>
            <a:r>
              <a:rPr lang="en-US" dirty="0">
                <a:latin typeface="Arial"/>
                <a:cs typeface="Arial"/>
              </a:rPr>
              <a:t>256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indexed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color</a:t>
            </a:r>
          </a:p>
          <a:p>
            <a:pPr>
              <a:lnSpc>
                <a:spcPts val="1100"/>
              </a:lnSpc>
              <a:spcBef>
                <a:spcPts val="60"/>
              </a:spcBef>
            </a:pPr>
            <a:endParaRPr lang="en-US" sz="1050" dirty="0"/>
          </a:p>
          <a:p>
            <a:pPr marL="12698"/>
            <a:r>
              <a:rPr lang="en-US" sz="2800" i="1" dirty="0">
                <a:latin typeface="Arial"/>
                <a:cs typeface="Arial"/>
              </a:rPr>
              <a:t>Lossless </a:t>
            </a:r>
            <a:r>
              <a:rPr lang="en-US" sz="2800" dirty="0">
                <a:latin typeface="Arial"/>
                <a:cs typeface="Arial"/>
              </a:rPr>
              <a:t>format</a:t>
            </a:r>
          </a:p>
          <a:p>
            <a:pPr marL="12698" marR="12698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Supports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single-color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transparency </a:t>
            </a:r>
          </a:p>
          <a:p>
            <a:pPr marL="12698" marR="12698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Multiple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frames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can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stored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animate Consider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when...</a:t>
            </a:r>
          </a:p>
          <a:p>
            <a:pPr marL="840877" marR="3351818" lvl="1" indent="-457200">
              <a:lnSpc>
                <a:spcPct val="126800"/>
              </a:lnSpc>
              <a:buFont typeface="Arial"/>
              <a:buChar char="•"/>
            </a:pPr>
            <a:r>
              <a:rPr lang="en-US" spc="-6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ng 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ess than 256 co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s L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ne</a:t>
            </a:r>
            <a:r>
              <a:rPr lang="en-US" spc="-6" dirty="0">
                <a:latin typeface="Arial"/>
                <a:cs typeface="Arial"/>
              </a:rPr>
              <a:t>-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t</a:t>
            </a:r>
          </a:p>
          <a:p>
            <a:pPr marL="171450" indent="-171450">
              <a:lnSpc>
                <a:spcPts val="850"/>
              </a:lnSpc>
              <a:spcBef>
                <a:spcPts val="40"/>
              </a:spcBef>
              <a:buFont typeface="Arial"/>
              <a:buChar char="•"/>
            </a:pPr>
            <a:endParaRPr lang="en-US" sz="900" dirty="0"/>
          </a:p>
          <a:p>
            <a:pPr marL="840877" lvl="1" indent="-457200">
              <a:buFont typeface="Arial"/>
              <a:buChar char="•"/>
            </a:pPr>
            <a:r>
              <a:rPr lang="en-US" spc="-6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any p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xe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s of the sa</a:t>
            </a:r>
            <a:r>
              <a:rPr lang="en-US" spc="-6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 co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or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ouped toge</a:t>
            </a:r>
            <a:r>
              <a:rPr lang="en-US" spc="-6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2896" algn="l"/>
            <a:r>
              <a:rPr sz="4400" dirty="0">
                <a:latin typeface="Arial"/>
                <a:cs typeface="Arial"/>
              </a:rPr>
              <a:t>File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For</a:t>
            </a:r>
            <a:r>
              <a:rPr sz="4400" spc="-10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ats: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17500" y="1763185"/>
            <a:ext cx="9525000" cy="4785783"/>
          </a:xfrm>
        </p:spPr>
        <p:txBody>
          <a:bodyPr>
            <a:normAutofit lnSpcReduction="10000"/>
          </a:bodyPr>
          <a:lstStyle/>
          <a:p>
            <a:pPr marL="12698" marR="735254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Portable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Network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Graphics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format </a:t>
            </a:r>
          </a:p>
          <a:p>
            <a:pPr marL="695160" marR="735254" lvl="2">
              <a:lnSpc>
                <a:spcPct val="129900"/>
              </a:lnSpc>
            </a:pPr>
            <a:r>
              <a:rPr lang="en-US" dirty="0">
                <a:latin typeface="Arial"/>
                <a:cs typeface="Arial"/>
              </a:rPr>
              <a:t>Pronounced</a:t>
            </a:r>
            <a:r>
              <a:rPr lang="en-US" spc="-10" dirty="0">
                <a:latin typeface="Arial"/>
                <a:cs typeface="Arial"/>
              </a:rPr>
              <a:t> “ping”</a:t>
            </a:r>
          </a:p>
          <a:p>
            <a:pPr marL="12698" marR="735254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Indexed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(PNG-8)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24-bit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(PNG-24) </a:t>
            </a:r>
          </a:p>
          <a:p>
            <a:pPr marL="695160" marR="735254" lvl="2">
              <a:lnSpc>
                <a:spcPct val="129900"/>
              </a:lnSpc>
            </a:pPr>
            <a:r>
              <a:rPr lang="en-US" dirty="0">
                <a:latin typeface="Arial"/>
                <a:cs typeface="Arial"/>
              </a:rPr>
              <a:t>Supports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alpha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channel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(PNG-24)</a:t>
            </a:r>
          </a:p>
          <a:p>
            <a:pPr>
              <a:lnSpc>
                <a:spcPts val="750"/>
              </a:lnSpc>
              <a:spcBef>
                <a:spcPts val="39"/>
              </a:spcBef>
            </a:pPr>
            <a:endParaRPr lang="en-US" sz="700" dirty="0"/>
          </a:p>
          <a:p>
            <a:pPr marL="12698"/>
            <a:r>
              <a:rPr lang="en-US" sz="2800" dirty="0">
                <a:latin typeface="Arial"/>
                <a:cs typeface="Arial"/>
              </a:rPr>
              <a:t>Consider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when;</a:t>
            </a:r>
          </a:p>
          <a:p>
            <a:pPr marL="840877" marR="249528" lvl="1" indent="-457200">
              <a:lnSpc>
                <a:spcPct val="126499"/>
              </a:lnSpc>
              <a:buFont typeface="Arial"/>
              <a:buChar char="•"/>
            </a:pPr>
            <a:r>
              <a:rPr lang="en-US" spc="-6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any p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xe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s of the sa</a:t>
            </a:r>
            <a:r>
              <a:rPr lang="en-US" spc="-6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 co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or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ouped toge</a:t>
            </a:r>
            <a:r>
              <a:rPr lang="en-US" spc="-6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her </a:t>
            </a:r>
          </a:p>
          <a:p>
            <a:pPr marL="840877" marR="249528" lvl="1" indent="-457200">
              <a:lnSpc>
                <a:spcPct val="126499"/>
              </a:lnSpc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La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ger</a:t>
            </a:r>
            <a:r>
              <a:rPr lang="en-US" spc="-6" dirty="0">
                <a:latin typeface="Arial"/>
                <a:cs typeface="Arial"/>
              </a:rPr>
              <a:t> ill</a:t>
            </a:r>
            <a:r>
              <a:rPr lang="en-US" dirty="0">
                <a:latin typeface="Arial"/>
                <a:cs typeface="Arial"/>
              </a:rPr>
              <a:t>ust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at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ons</a:t>
            </a:r>
            <a:endParaRPr lang="en-US" sz="700" dirty="0"/>
          </a:p>
          <a:p>
            <a:pPr marL="840877" lvl="1" indent="-457200">
              <a:buFont typeface="Arial"/>
              <a:buChar char="•"/>
            </a:pPr>
            <a:r>
              <a:rPr lang="en-US" spc="-6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eed t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anspa</a:t>
            </a:r>
            <a:r>
              <a:rPr lang="en-US" spc="-6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ency and 24</a:t>
            </a:r>
            <a:r>
              <a:rPr lang="en-US" spc="-6" dirty="0">
                <a:latin typeface="Arial"/>
                <a:cs typeface="Arial"/>
              </a:rPr>
              <a:t>-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-6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t co</a:t>
            </a:r>
            <a:r>
              <a:rPr lang="en-US" spc="-6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or</a:t>
            </a:r>
            <a:r>
              <a:rPr lang="en-US" spc="-6" dirty="0">
                <a:latin typeface="Arial"/>
                <a:cs typeface="Arial"/>
              </a:rPr>
              <a:t> (</a:t>
            </a:r>
            <a:r>
              <a:rPr lang="en-US" dirty="0">
                <a:latin typeface="Arial"/>
                <a:cs typeface="Arial"/>
              </a:rPr>
              <a:t>but do you?)</a:t>
            </a: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8"/>
            <a:r>
              <a:rPr sz="4400" dirty="0">
                <a:latin typeface="Arial"/>
                <a:cs typeface="Arial"/>
              </a:rPr>
              <a:t>Step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#5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Enhance</a:t>
            </a:r>
            <a:r>
              <a:rPr sz="4400" spc="-15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ents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698"/>
            <a:r>
              <a:rPr lang="en-US" sz="3200" spc="-295" dirty="0">
                <a:latin typeface="Arial"/>
                <a:cs typeface="Arial"/>
              </a:rPr>
              <a:t>Y</a:t>
            </a:r>
            <a:r>
              <a:rPr lang="en-US" sz="3200" dirty="0">
                <a:latin typeface="Arial"/>
                <a:cs typeface="Arial"/>
              </a:rPr>
              <a:t>ou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now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have...</a:t>
            </a:r>
          </a:p>
          <a:p>
            <a:pPr marL="469850" lvl="1"/>
            <a:r>
              <a:rPr lang="en-US" sz="2800" spc="-6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6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ent</a:t>
            </a:r>
          </a:p>
          <a:p>
            <a:pPr marL="469850" marR="12698" lvl="1">
              <a:lnSpc>
                <a:spcPct val="126499"/>
              </a:lnSpc>
              <a:spcBef>
                <a:spcPts val="10"/>
              </a:spcBef>
            </a:pPr>
            <a:r>
              <a:rPr lang="en-US" sz="2800" spc="-55" dirty="0">
                <a:latin typeface="Arial"/>
                <a:cs typeface="Arial"/>
              </a:rPr>
              <a:t>W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apped 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 se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6" dirty="0">
                <a:latin typeface="Arial"/>
                <a:cs typeface="Arial"/>
              </a:rPr>
              <a:t>ti</a:t>
            </a:r>
            <a:r>
              <a:rPr lang="en-US" sz="2800" dirty="0">
                <a:latin typeface="Arial"/>
                <a:cs typeface="Arial"/>
              </a:rPr>
              <a:t>c 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kup Sty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ed v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a c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oss</a:t>
            </a:r>
            <a:r>
              <a:rPr lang="en-US" sz="2800" spc="-6" dirty="0">
                <a:latin typeface="Arial"/>
                <a:cs typeface="Arial"/>
              </a:rPr>
              <a:t>-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6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ser</a:t>
            </a:r>
            <a:r>
              <a:rPr lang="en-US" sz="2800" spc="-6" dirty="0">
                <a:latin typeface="Arial"/>
                <a:cs typeface="Arial"/>
              </a:rPr>
              <a:t> C</a:t>
            </a:r>
            <a:r>
              <a:rPr lang="en-US" sz="2800" dirty="0">
                <a:latin typeface="Arial"/>
                <a:cs typeface="Arial"/>
              </a:rPr>
              <a:t>SS</a:t>
            </a:r>
          </a:p>
          <a:p>
            <a:pPr marL="12698" marR="12698">
              <a:lnSpc>
                <a:spcPts val="3569"/>
              </a:lnSpc>
            </a:pPr>
            <a:r>
              <a:rPr lang="en-US" sz="3200" dirty="0">
                <a:latin typeface="Arial"/>
                <a:cs typeface="Arial"/>
              </a:rPr>
              <a:t>Apply o</a:t>
            </a:r>
            <a:r>
              <a:rPr lang="en-US" sz="3200" spc="-10" dirty="0">
                <a:latin typeface="Arial"/>
                <a:cs typeface="Arial"/>
              </a:rPr>
              <a:t>t</a:t>
            </a:r>
            <a:r>
              <a:rPr lang="en-US" sz="3200" dirty="0">
                <a:latin typeface="Arial"/>
                <a:cs typeface="Arial"/>
              </a:rPr>
              <a:t>her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non</a:t>
            </a:r>
            <a:r>
              <a:rPr lang="en-US" sz="3200" spc="-10" dirty="0">
                <a:latin typeface="Arial"/>
                <a:cs typeface="Arial"/>
              </a:rPr>
              <a:t>-</a:t>
            </a:r>
            <a:r>
              <a:rPr lang="en-US" sz="3200" dirty="0">
                <a:latin typeface="Arial"/>
                <a:cs typeface="Arial"/>
              </a:rPr>
              <a:t>critical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techniques</a:t>
            </a:r>
            <a:r>
              <a:rPr lang="en-US" sz="3200" spc="-1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at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this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point to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improve</a:t>
            </a:r>
          </a:p>
          <a:p>
            <a:pPr marL="469850" marR="12698" lvl="1">
              <a:lnSpc>
                <a:spcPct val="126499"/>
              </a:lnSpc>
            </a:pPr>
            <a:r>
              <a:rPr lang="en-US" sz="2800" spc="-6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sab</a:t>
            </a:r>
            <a:r>
              <a:rPr lang="en-US" sz="2800" spc="-6" dirty="0">
                <a:latin typeface="Arial"/>
                <a:cs typeface="Arial"/>
              </a:rPr>
              <a:t>ili</a:t>
            </a:r>
            <a:r>
              <a:rPr lang="en-US" sz="2800" dirty="0">
                <a:latin typeface="Arial"/>
                <a:cs typeface="Arial"/>
              </a:rPr>
              <a:t>ty Aesthe</a:t>
            </a:r>
            <a:r>
              <a:rPr lang="en-US" sz="2800" spc="-6" dirty="0">
                <a:latin typeface="Arial"/>
                <a:cs typeface="Arial"/>
              </a:rPr>
              <a:t>ti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16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Appeal</a:t>
            </a:r>
          </a:p>
          <a:p>
            <a:pPr marL="469850" marR="12698" lvl="1">
              <a:lnSpc>
                <a:spcPct val="126499"/>
              </a:lnSpc>
            </a:pPr>
            <a:endParaRPr lang="en-US" sz="2800" dirty="0">
              <a:latin typeface="Arial"/>
              <a:cs typeface="Arial"/>
            </a:endParaRPr>
          </a:p>
          <a:p>
            <a:pPr marL="12698" marR="12698">
              <a:lnSpc>
                <a:spcPct val="126499"/>
              </a:lnSpc>
            </a:pPr>
            <a:r>
              <a:rPr lang="en-US" sz="2800" dirty="0">
                <a:latin typeface="Arial"/>
                <a:cs typeface="Arial"/>
              </a:rPr>
              <a:t>Consider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ways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combining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CSS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 JavaScript</a:t>
            </a:r>
          </a:p>
          <a:p>
            <a:pPr marL="12698" marR="12698">
              <a:lnSpc>
                <a:spcPts val="3569"/>
              </a:lnSpc>
            </a:pPr>
            <a:endParaRPr lang="en-US" sz="3200" dirty="0">
              <a:latin typeface="Arial"/>
              <a:cs typeface="Arial"/>
            </a:endParaRPr>
          </a:p>
          <a:p>
            <a:pPr marL="12698" marR="12698">
              <a:lnSpc>
                <a:spcPct val="126499"/>
              </a:lnSpc>
              <a:spcBef>
                <a:spcPts val="10"/>
              </a:spcBef>
            </a:pPr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32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09554" algn="l"/>
            <a:r>
              <a:rPr sz="4400" dirty="0">
                <a:latin typeface="Arial"/>
                <a:cs typeface="Arial"/>
              </a:rPr>
              <a:t>Step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#6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Deploy</a:t>
            </a:r>
            <a:r>
              <a:rPr sz="4400" spc="-10" dirty="0">
                <a:latin typeface="Arial"/>
                <a:cs typeface="Arial"/>
              </a:rPr>
              <a:t>m</a:t>
            </a:r>
            <a:r>
              <a:rPr sz="4400" dirty="0">
                <a:latin typeface="Arial"/>
                <a:cs typeface="Arial"/>
              </a:rPr>
              <a:t>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698" marR="1076848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After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testing,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final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oduct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reviewed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by client/management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698" marR="12698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Deployed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get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eb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server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acco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ding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 Non-functional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Requirements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defined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earlier</a:t>
            </a:r>
          </a:p>
          <a:p>
            <a:pPr marL="444454" marR="253973">
              <a:lnSpc>
                <a:spcPts val="3120"/>
              </a:lnSpc>
            </a:pP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 as</a:t>
            </a:r>
            <a:r>
              <a:rPr lang="en-US" sz="2800" spc="-1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ets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6" dirty="0">
                <a:latin typeface="Arial"/>
                <a:cs typeface="Arial"/>
              </a:rPr>
              <a:t>(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SD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ps,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pu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as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 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s, docu</a:t>
            </a:r>
            <a:r>
              <a:rPr lang="en-US" sz="2800" spc="-6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6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on, sty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 gu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de, </a:t>
            </a:r>
            <a:r>
              <a:rPr lang="en-US" sz="2800" dirty="0" err="1">
                <a:latin typeface="Arial"/>
                <a:cs typeface="Arial"/>
              </a:rPr>
              <a:t>etc</a:t>
            </a:r>
            <a:r>
              <a:rPr lang="en-US" sz="2800" dirty="0">
                <a:latin typeface="Arial"/>
                <a:cs typeface="Arial"/>
              </a:rPr>
              <a:t>) a</a:t>
            </a:r>
            <a:r>
              <a:rPr lang="en-US" sz="2800" spc="-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so t</a:t>
            </a:r>
            <a:r>
              <a:rPr lang="en-US" sz="2800" spc="-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ans</a:t>
            </a:r>
            <a:r>
              <a:rPr lang="en-US" sz="2800" spc="-6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6" dirty="0">
                <a:latin typeface="Arial"/>
                <a:cs typeface="Arial"/>
              </a:rPr>
              <a:t>rr</a:t>
            </a:r>
            <a:r>
              <a:rPr lang="en-US" sz="2800" dirty="0">
                <a:latin typeface="Arial"/>
                <a:cs typeface="Arial"/>
              </a:rPr>
              <a:t>ed</a:t>
            </a:r>
          </a:p>
          <a:p>
            <a:pPr>
              <a:lnSpc>
                <a:spcPts val="1100"/>
              </a:lnSpc>
              <a:spcBef>
                <a:spcPts val="22"/>
              </a:spcBef>
            </a:pPr>
            <a:endParaRPr lang="en-US" sz="1100" dirty="0"/>
          </a:p>
          <a:p>
            <a:pPr marL="12698" marR="12698">
              <a:lnSpc>
                <a:spcPts val="3579"/>
              </a:lnSpc>
            </a:pPr>
            <a:r>
              <a:rPr lang="en-US" sz="3200" spc="-10" dirty="0">
                <a:latin typeface="Arial"/>
                <a:cs typeface="Arial"/>
              </a:rPr>
              <a:t>F</a:t>
            </a:r>
            <a:r>
              <a:rPr lang="en-US" sz="3200" dirty="0">
                <a:latin typeface="Arial"/>
                <a:cs typeface="Arial"/>
              </a:rPr>
              <a:t>ront</a:t>
            </a:r>
            <a:r>
              <a:rPr lang="en-US" sz="3200" spc="-10" dirty="0">
                <a:latin typeface="Arial"/>
                <a:cs typeface="Arial"/>
              </a:rPr>
              <a:t>-</a:t>
            </a:r>
            <a:r>
              <a:rPr lang="en-US" sz="3200" dirty="0">
                <a:latin typeface="Arial"/>
                <a:cs typeface="Arial"/>
              </a:rPr>
              <a:t>end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devs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should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stay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con</a:t>
            </a:r>
            <a:r>
              <a:rPr lang="en-US" sz="3200" spc="-10" dirty="0">
                <a:latin typeface="Arial"/>
                <a:cs typeface="Arial"/>
              </a:rPr>
              <a:t>t</a:t>
            </a:r>
            <a:r>
              <a:rPr lang="en-US" sz="3200" dirty="0">
                <a:latin typeface="Arial"/>
                <a:cs typeface="Arial"/>
              </a:rPr>
              <a:t>act</a:t>
            </a:r>
            <a:r>
              <a:rPr lang="en-US" sz="3200" spc="1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with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</a:t>
            </a:r>
            <a:r>
              <a:rPr lang="en-US" sz="3200" spc="-25" dirty="0">
                <a:latin typeface="Arial"/>
                <a:cs typeface="Arial"/>
              </a:rPr>
              <a:t>h</a:t>
            </a:r>
            <a:r>
              <a:rPr lang="en-US" sz="3200" dirty="0">
                <a:latin typeface="Arial"/>
                <a:cs typeface="Arial"/>
              </a:rPr>
              <a:t>e rest</a:t>
            </a:r>
            <a:r>
              <a:rPr lang="en-US" sz="3200" spc="-1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of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the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team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spc="-10" dirty="0">
                <a:latin typeface="Arial"/>
                <a:cs typeface="Arial"/>
              </a:rPr>
              <a:t>t</a:t>
            </a:r>
            <a:r>
              <a:rPr lang="en-US" sz="3200" dirty="0">
                <a:latin typeface="Arial"/>
                <a:cs typeface="Arial"/>
              </a:rPr>
              <a:t>hroughout</a:t>
            </a:r>
            <a:r>
              <a:rPr lang="en-US" sz="3200" spc="-1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the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p</a:t>
            </a:r>
            <a:r>
              <a:rPr lang="en-US" sz="3200" spc="-10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ocess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to make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sure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deployment</a:t>
            </a:r>
            <a:r>
              <a:rPr lang="en-US" sz="3200" spc="-1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goes</a:t>
            </a:r>
            <a:r>
              <a:rPr lang="en-US" sz="3200" spc="-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smoothly!</a:t>
            </a:r>
          </a:p>
          <a:p>
            <a:pPr marL="12698" marR="12698">
              <a:lnSpc>
                <a:spcPts val="3579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d_projdcover_styleguid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4" b="32084"/>
          <a:stretch>
            <a:fillRect/>
          </a:stretch>
        </p:blipFill>
        <p:spPr>
          <a:xfrm>
            <a:off x="29633" y="501650"/>
            <a:ext cx="10025990" cy="5410200"/>
          </a:xfrm>
        </p:spPr>
      </p:pic>
    </p:spTree>
    <p:extLst>
      <p:ext uri="{BB962C8B-B14F-4D97-AF65-F5344CB8AC3E}">
        <p14:creationId xmlns:p14="http://schemas.microsoft.com/office/powerpoint/2010/main" val="115594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Functionality – does it do what it should?</a:t>
            </a:r>
          </a:p>
          <a:p>
            <a:pPr lvl="1"/>
            <a:r>
              <a:rPr lang="en-US" dirty="0"/>
              <a:t>Does it look how it should?</a:t>
            </a:r>
          </a:p>
          <a:p>
            <a:pPr lvl="1"/>
            <a:r>
              <a:rPr lang="en-US" dirty="0"/>
              <a:t>Does it work ‘on’ what it should?</a:t>
            </a:r>
          </a:p>
          <a:p>
            <a:r>
              <a:rPr lang="en-US" dirty="0"/>
              <a:t>User Experience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Too complicated/too easy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Client speed</a:t>
            </a:r>
          </a:p>
          <a:p>
            <a:pPr lvl="1"/>
            <a:r>
              <a:rPr lang="en-US" dirty="0"/>
              <a:t>Server speed</a:t>
            </a:r>
          </a:p>
          <a:p>
            <a:pPr lvl="1"/>
            <a:r>
              <a:rPr lang="en-US" dirty="0"/>
              <a:t>Network speed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5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4400" dirty="0">
                <a:latin typeface="Arial"/>
                <a:cs typeface="Arial"/>
              </a:rPr>
              <a:t>When would this come up?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698" marR="12698">
              <a:lnSpc>
                <a:spcPct val="93100"/>
              </a:lnSpc>
            </a:pPr>
            <a:r>
              <a:rPr lang="en-US" sz="2800" b="1" dirty="0">
                <a:latin typeface="Arial"/>
                <a:cs typeface="Arial"/>
              </a:rPr>
              <a:t>Sce</a:t>
            </a:r>
            <a:r>
              <a:rPr lang="en-US" sz="2800" b="1" spc="-10" dirty="0">
                <a:latin typeface="Arial"/>
                <a:cs typeface="Arial"/>
              </a:rPr>
              <a:t>n</a:t>
            </a:r>
            <a:r>
              <a:rPr lang="en-US" sz="2800" b="1" dirty="0">
                <a:latin typeface="Arial"/>
                <a:cs typeface="Arial"/>
              </a:rPr>
              <a:t>ari</a:t>
            </a:r>
            <a:r>
              <a:rPr lang="en-US" sz="2800" b="1" spc="-10" dirty="0">
                <a:latin typeface="Arial"/>
                <a:cs typeface="Arial"/>
              </a:rPr>
              <a:t>o</a:t>
            </a:r>
            <a:r>
              <a:rPr lang="en-US" sz="2800" b="1" dirty="0">
                <a:latin typeface="Arial"/>
                <a:cs typeface="Arial"/>
              </a:rPr>
              <a:t>:</a:t>
            </a:r>
            <a:r>
              <a:rPr lang="en-US" sz="2800" b="1" spc="-45" dirty="0">
                <a:latin typeface="Arial"/>
                <a:cs typeface="Arial"/>
              </a:rPr>
              <a:t> </a:t>
            </a:r>
            <a:r>
              <a:rPr lang="en-US" sz="2800" spc="-29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ou're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6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taining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6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e.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 site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owner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needs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6" dirty="0">
                <a:latin typeface="Arial"/>
                <a:cs typeface="Arial"/>
              </a:rPr>
              <a:t>y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adjust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design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 their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specs,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but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you're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left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with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only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old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PSD (Photoshop Document)  before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previous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developer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walked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out.</a:t>
            </a:r>
          </a:p>
          <a:p>
            <a:pPr>
              <a:lnSpc>
                <a:spcPts val="1400"/>
              </a:lnSpc>
              <a:spcBef>
                <a:spcPts val="85"/>
              </a:spcBef>
            </a:pPr>
            <a:endParaRPr lang="en-US" sz="1200" dirty="0"/>
          </a:p>
          <a:p>
            <a:pPr marL="12698" marR="483184">
              <a:lnSpc>
                <a:spcPts val="3579"/>
              </a:lnSpc>
            </a:pPr>
            <a:r>
              <a:rPr lang="en-US" sz="2800" b="1" dirty="0">
                <a:latin typeface="Arial"/>
                <a:cs typeface="Arial"/>
              </a:rPr>
              <a:t>Sce</a:t>
            </a:r>
            <a:r>
              <a:rPr lang="en-US" sz="2800" b="1" spc="-10" dirty="0">
                <a:latin typeface="Arial"/>
                <a:cs typeface="Arial"/>
              </a:rPr>
              <a:t>n</a:t>
            </a:r>
            <a:r>
              <a:rPr lang="en-US" sz="2800" b="1" dirty="0">
                <a:latin typeface="Arial"/>
                <a:cs typeface="Arial"/>
              </a:rPr>
              <a:t>ari</a:t>
            </a:r>
            <a:r>
              <a:rPr lang="en-US" sz="2800" b="1" spc="-10" dirty="0">
                <a:latin typeface="Arial"/>
                <a:cs typeface="Arial"/>
              </a:rPr>
              <a:t>o</a:t>
            </a:r>
            <a:r>
              <a:rPr lang="en-US" sz="2800" b="1" dirty="0">
                <a:latin typeface="Arial"/>
                <a:cs typeface="Arial"/>
              </a:rPr>
              <a:t>:</a:t>
            </a:r>
            <a:r>
              <a:rPr lang="en-US" sz="2800" b="1" spc="-45" dirty="0">
                <a:latin typeface="Arial"/>
                <a:cs typeface="Arial"/>
              </a:rPr>
              <a:t> </a:t>
            </a:r>
            <a:r>
              <a:rPr lang="en-US" sz="2800" spc="-29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ou're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developing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new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site,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 you're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king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with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visual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designer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who doesn't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know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HT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L,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let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alone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CSS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or JavaScript.</a:t>
            </a: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23289" y="1763391"/>
            <a:ext cx="8498840" cy="3823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8" marR="12698">
              <a:lnSpc>
                <a:spcPct val="93100"/>
              </a:lnSpc>
            </a:pP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1789" algn="l"/>
            <a:r>
              <a:rPr sz="4400" dirty="0">
                <a:latin typeface="Arial"/>
                <a:cs typeface="Arial"/>
              </a:rPr>
              <a:t>Why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this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lecture?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698" marR="12698">
              <a:lnSpc>
                <a:spcPct val="93100"/>
              </a:lnSpc>
            </a:pPr>
            <a:r>
              <a:rPr lang="en-US" sz="2800" b="1" dirty="0">
                <a:latin typeface="Arial"/>
                <a:cs typeface="Arial"/>
              </a:rPr>
              <a:t>Sce</a:t>
            </a:r>
            <a:r>
              <a:rPr lang="en-US" sz="2800" b="1" spc="-10" dirty="0">
                <a:latin typeface="Arial"/>
                <a:cs typeface="Arial"/>
              </a:rPr>
              <a:t>n</a:t>
            </a:r>
            <a:r>
              <a:rPr lang="en-US" sz="2800" b="1" dirty="0">
                <a:latin typeface="Arial"/>
                <a:cs typeface="Arial"/>
              </a:rPr>
              <a:t>ari</a:t>
            </a:r>
            <a:r>
              <a:rPr lang="en-US" sz="2800" b="1" spc="-10" dirty="0">
                <a:latin typeface="Arial"/>
                <a:cs typeface="Arial"/>
              </a:rPr>
              <a:t>o</a:t>
            </a:r>
            <a:r>
              <a:rPr lang="en-US" sz="2800" b="1" dirty="0">
                <a:latin typeface="Arial"/>
                <a:cs typeface="Arial"/>
              </a:rPr>
              <a:t>:</a:t>
            </a:r>
            <a:r>
              <a:rPr lang="en-US" sz="2800" b="1" spc="-45" dirty="0">
                <a:latin typeface="Arial"/>
                <a:cs typeface="Arial"/>
              </a:rPr>
              <a:t> </a:t>
            </a:r>
            <a:r>
              <a:rPr lang="en-US" sz="2800" spc="-29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ou've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been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asked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develop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new site.</a:t>
            </a:r>
            <a:r>
              <a:rPr lang="en-US" sz="2800" spc="-10" dirty="0">
                <a:latin typeface="Arial"/>
                <a:cs typeface="Arial"/>
              </a:rPr>
              <a:t> M</a:t>
            </a:r>
            <a:r>
              <a:rPr lang="en-US" sz="2800" dirty="0">
                <a:latin typeface="Arial"/>
                <a:cs typeface="Arial"/>
              </a:rPr>
              <a:t>anagement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only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knows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they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6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 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best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site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kind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out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there.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29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have three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months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teammates.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Good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luck.</a:t>
            </a:r>
          </a:p>
          <a:p>
            <a:pPr>
              <a:lnSpc>
                <a:spcPts val="1400"/>
              </a:lnSpc>
              <a:spcBef>
                <a:spcPts val="11"/>
              </a:spcBef>
            </a:pPr>
            <a:endParaRPr lang="en-US" sz="1200" dirty="0"/>
          </a:p>
          <a:p>
            <a:pPr marL="12698" marR="179686">
              <a:lnSpc>
                <a:spcPct val="93200"/>
              </a:lnSpc>
            </a:pPr>
            <a:r>
              <a:rPr lang="en-US" sz="2800" b="1" dirty="0">
                <a:latin typeface="Arial"/>
                <a:cs typeface="Arial"/>
              </a:rPr>
              <a:t>Sce</a:t>
            </a:r>
            <a:r>
              <a:rPr lang="en-US" sz="2800" b="1" spc="-10" dirty="0">
                <a:latin typeface="Arial"/>
                <a:cs typeface="Arial"/>
              </a:rPr>
              <a:t>n</a:t>
            </a:r>
            <a:r>
              <a:rPr lang="en-US" sz="2800" b="1" dirty="0">
                <a:latin typeface="Arial"/>
                <a:cs typeface="Arial"/>
              </a:rPr>
              <a:t>ari</a:t>
            </a:r>
            <a:r>
              <a:rPr lang="en-US" sz="2800" b="1" spc="-10" dirty="0">
                <a:latin typeface="Arial"/>
                <a:cs typeface="Arial"/>
              </a:rPr>
              <a:t>o</a:t>
            </a:r>
            <a:r>
              <a:rPr lang="en-US" sz="2800" b="1" dirty="0">
                <a:latin typeface="Arial"/>
                <a:cs typeface="Arial"/>
              </a:rPr>
              <a:t>:</a:t>
            </a:r>
            <a:r>
              <a:rPr lang="en-US" sz="2800" b="1" spc="-45" dirty="0">
                <a:latin typeface="Arial"/>
                <a:cs typeface="Arial"/>
              </a:rPr>
              <a:t> </a:t>
            </a:r>
            <a:r>
              <a:rPr lang="en-US" sz="2800" spc="-29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ou're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65" dirty="0" err="1">
                <a:latin typeface="Arial"/>
                <a:cs typeface="Arial"/>
              </a:rPr>
              <a:t>W</a:t>
            </a:r>
            <a:r>
              <a:rPr lang="en-US" sz="2800" dirty="0" err="1">
                <a:latin typeface="Arial"/>
                <a:cs typeface="Arial"/>
              </a:rPr>
              <a:t>ebSys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student,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have been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assigned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m project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6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ill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equire you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take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site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om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concept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completion with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handful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your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pee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s over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span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 few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weeks.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7040" algn="l"/>
            <a:r>
              <a:rPr sz="4400" dirty="0">
                <a:latin typeface="Arial"/>
                <a:cs typeface="Arial"/>
              </a:rPr>
              <a:t>The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Process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5728" y="1763184"/>
            <a:ext cx="8868843" cy="4782312"/>
          </a:xfrm>
        </p:spPr>
        <p:txBody>
          <a:bodyPr wrap="square" lIns="0" tIns="0" rIns="0" bIns="0" numCol="1" anchor="t" anchorCtr="0"/>
          <a:lstStyle/>
          <a:p>
            <a:pPr marL="0" marR="3826748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Assess Goals Plan for Content</a:t>
            </a:r>
          </a:p>
          <a:p>
            <a:pPr marL="0" marR="12698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Draft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Specification/Concepts  </a:t>
            </a:r>
          </a:p>
          <a:p>
            <a:pPr marL="0" marR="12698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Convert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Concept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ront-end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Design</a:t>
            </a:r>
            <a:endParaRPr lang="en-US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Provide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Enhancements</a:t>
            </a:r>
            <a:endParaRPr lang="en-US" sz="1050" dirty="0"/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Deployment</a:t>
            </a:r>
          </a:p>
          <a:p>
            <a:pPr marL="0" indent="0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8914" algn="l"/>
            <a:r>
              <a:rPr sz="4400" dirty="0">
                <a:latin typeface="Arial"/>
                <a:cs typeface="Arial"/>
              </a:rPr>
              <a:t>Step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#1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Assess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Goals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2698">
              <a:lnSpc>
                <a:spcPct val="129900"/>
              </a:lnSpc>
            </a:pPr>
            <a:r>
              <a:rPr lang="en-US" dirty="0">
                <a:latin typeface="Arial"/>
                <a:cs typeface="Arial"/>
              </a:rPr>
              <a:t>What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are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site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owners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trying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do? </a:t>
            </a:r>
          </a:p>
          <a:p>
            <a:pPr marR="12698">
              <a:lnSpc>
                <a:spcPct val="129900"/>
              </a:lnSpc>
            </a:pPr>
            <a:r>
              <a:rPr lang="en-US" dirty="0">
                <a:latin typeface="Arial"/>
                <a:cs typeface="Arial"/>
              </a:rPr>
              <a:t>What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end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users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and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administra</a:t>
            </a:r>
            <a:r>
              <a:rPr lang="en-US" spc="-1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ors trying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do?</a:t>
            </a:r>
          </a:p>
          <a:p>
            <a:pPr marR="664141">
              <a:lnSpc>
                <a:spcPct val="129900"/>
              </a:lnSpc>
            </a:pPr>
            <a:r>
              <a:rPr lang="en-US" dirty="0">
                <a:latin typeface="Arial"/>
                <a:cs typeface="Arial"/>
              </a:rPr>
              <a:t>How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do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these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goals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interact/conflict? </a:t>
            </a:r>
          </a:p>
          <a:p>
            <a:pPr marR="664141">
              <a:lnSpc>
                <a:spcPct val="129900"/>
              </a:lnSpc>
            </a:pPr>
            <a:r>
              <a:rPr lang="en-US" dirty="0">
                <a:latin typeface="Arial"/>
                <a:cs typeface="Arial"/>
              </a:rPr>
              <a:t>How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will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your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site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support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those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goals?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2559" algn="l"/>
            <a:r>
              <a:rPr sz="4400" dirty="0">
                <a:latin typeface="Arial"/>
                <a:cs typeface="Arial"/>
              </a:rPr>
              <a:t>Step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#2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Plan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for</a:t>
            </a:r>
            <a:r>
              <a:rPr sz="4400" spc="-6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Content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698"/>
            <a:r>
              <a:rPr lang="en-US" sz="2800" dirty="0">
                <a:latin typeface="Arial"/>
                <a:cs typeface="Arial"/>
              </a:rPr>
              <a:t>Do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have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any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existing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content?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If so, can 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 be fo</a:t>
            </a:r>
            <a:r>
              <a:rPr lang="en-US" sz="2800" spc="-6" dirty="0">
                <a:latin typeface="Arial"/>
                <a:cs typeface="Arial"/>
              </a:rPr>
              <a:t>rm</a:t>
            </a:r>
            <a:r>
              <a:rPr lang="en-US" sz="2800" dirty="0">
                <a:latin typeface="Arial"/>
                <a:cs typeface="Arial"/>
              </a:rPr>
              <a:t>atted 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 a cons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stent </a:t>
            </a:r>
            <a:r>
              <a:rPr lang="en-US" sz="2800" spc="-6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ay?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Do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need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add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new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types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content?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If so, can they be fo</a:t>
            </a:r>
            <a:r>
              <a:rPr lang="en-US" sz="2800" spc="-6" dirty="0">
                <a:latin typeface="Arial"/>
                <a:cs typeface="Arial"/>
              </a:rPr>
              <a:t>rm</a:t>
            </a:r>
            <a:r>
              <a:rPr lang="en-US" sz="2800" dirty="0">
                <a:latin typeface="Arial"/>
                <a:cs typeface="Arial"/>
              </a:rPr>
              <a:t>atted 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 a cons</a:t>
            </a:r>
            <a:r>
              <a:rPr lang="en-US" sz="2800" spc="-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stent </a:t>
            </a:r>
            <a:r>
              <a:rPr lang="en-US" sz="2800" spc="-6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ay?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Are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any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special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cases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that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need</a:t>
            </a:r>
            <a:r>
              <a:rPr lang="en-US" sz="2800" spc="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 addressed?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How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will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created/maintained?</a:t>
            </a:r>
          </a:p>
          <a:p>
            <a:pPr marL="12698"/>
            <a:r>
              <a:rPr lang="en-US" sz="2800" dirty="0">
                <a:latin typeface="Arial"/>
                <a:cs typeface="Arial"/>
              </a:rPr>
              <a:t>Who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will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creating/maintaining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it? </a:t>
            </a: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pPr marL="12698"/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1" y="118533"/>
            <a:ext cx="7467600" cy="14731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7005"/>
            <a:r>
              <a:rPr sz="4400" dirty="0">
                <a:latin typeface="Arial"/>
                <a:cs typeface="Arial"/>
              </a:rPr>
              <a:t>&lt;aside&gt;</a:t>
            </a:r>
            <a:r>
              <a:rPr sz="4400" spc="-15" dirty="0">
                <a:latin typeface="Arial"/>
                <a:cs typeface="Arial"/>
              </a:rPr>
              <a:t> </a:t>
            </a:r>
            <a:br>
              <a:rPr lang="en-US" sz="4400" spc="-15" dirty="0">
                <a:latin typeface="Arial"/>
                <a:cs typeface="Arial"/>
              </a:rPr>
            </a:br>
            <a:r>
              <a:rPr sz="4400" dirty="0">
                <a:latin typeface="Arial"/>
                <a:cs typeface="Arial"/>
              </a:rPr>
              <a:t>Content</a:t>
            </a:r>
            <a:r>
              <a:rPr sz="4400" spc="-1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Strategy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98" marR="57144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Entire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field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focused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spc="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6" dirty="0">
                <a:latin typeface="Arial"/>
                <a:cs typeface="Arial"/>
              </a:rPr>
              <a:t>o</a:t>
            </a:r>
            <a:r>
              <a:rPr lang="en-US" sz="2800" spc="-18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editing, creating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maintaining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good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content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698" marR="12698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Beyond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scope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ve</a:t>
            </a:r>
            <a:r>
              <a:rPr lang="en-US" sz="2800" spc="6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op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ent</a:t>
            </a:r>
            <a:r>
              <a:rPr lang="en-US" sz="2800" spc="-10" dirty="0">
                <a:latin typeface="Arial"/>
                <a:cs typeface="Arial"/>
              </a:rPr>
              <a:t>-</a:t>
            </a:r>
            <a:r>
              <a:rPr lang="en-US" sz="2800" dirty="0">
                <a:latin typeface="Arial"/>
                <a:cs typeface="Arial"/>
              </a:rPr>
              <a:t>centric course,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but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worth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looking</a:t>
            </a:r>
            <a:r>
              <a:rPr lang="en-US" sz="2800" spc="-6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into!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 2110 &amp; CSCI 4961 - Web Systems I - Fall 2013 - Pres [nn] - Week [ww] Class [cc] - [topic]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 2110 &amp; CSCI 4961 - Web Systems I - Fall 2013 - Pres [nn] - Week [ww] Class [cc] - [topic].thmx</Template>
  <TotalTime>4977</TotalTime>
  <Words>1401</Words>
  <Application>Microsoft Macintosh PowerPoint</Application>
  <PresentationFormat>Custom</PresentationFormat>
  <Paragraphs>243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News Gothic MT</vt:lpstr>
      <vt:lpstr>Wingdings 2</vt:lpstr>
      <vt:lpstr>ITWS 2110 &amp; CSCI 4961 - Web Systems I - Fall 2013 - Pres [nn] - Week [ww] Class [cc] - [topic]</vt:lpstr>
      <vt:lpstr>Front-end Workflow</vt:lpstr>
      <vt:lpstr>What is it?</vt:lpstr>
      <vt:lpstr>Why do we care?</vt:lpstr>
      <vt:lpstr>When would this come up?</vt:lpstr>
      <vt:lpstr>Why this lecture?</vt:lpstr>
      <vt:lpstr>The Process</vt:lpstr>
      <vt:lpstr>Step #1 – Assess Goals</vt:lpstr>
      <vt:lpstr>Step #2 – Plan for Content</vt:lpstr>
      <vt:lpstr>&lt;aside&gt;  Content Strategy</vt:lpstr>
      <vt:lpstr>Step #3 – Draft Specification</vt:lpstr>
      <vt:lpstr>Step #3 – Draft Specification</vt:lpstr>
      <vt:lpstr>&lt;aside&gt; Agile vs Waterfall</vt:lpstr>
      <vt:lpstr>In class work:</vt:lpstr>
      <vt:lpstr>Step #4 – Convert Concept to Design</vt:lpstr>
      <vt:lpstr>Browser-driven Workflow</vt:lpstr>
      <vt:lpstr>Browser-driven Workflow</vt:lpstr>
      <vt:lpstr>Comp-driven Workflow</vt:lpstr>
      <vt:lpstr>Composition-driven Workflow</vt:lpstr>
      <vt:lpstr>Handling Images</vt:lpstr>
      <vt:lpstr>Slicing Images: Photoshop</vt:lpstr>
      <vt:lpstr>Slicing Images: GIMP</vt:lpstr>
      <vt:lpstr>Slicing Images</vt:lpstr>
      <vt:lpstr>Saving Images</vt:lpstr>
      <vt:lpstr>File Formats: JPEG</vt:lpstr>
      <vt:lpstr>File Formats: GIF</vt:lpstr>
      <vt:lpstr>File Formats: PNG</vt:lpstr>
      <vt:lpstr>Step #5 – Provide Enhancements</vt:lpstr>
      <vt:lpstr>Step #6 – Deployment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Munasinghe, Thilanka</cp:lastModifiedBy>
  <cp:revision>65</cp:revision>
  <dcterms:created xsi:type="dcterms:W3CDTF">2013-10-04T12:06:44Z</dcterms:created>
  <dcterms:modified xsi:type="dcterms:W3CDTF">2018-10-23T14:40:47Z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2012-02-28T00:00:00Z</vt:filetime>
  </property>
  <property fmtid="{D5CDD505-2E9C-101B-9397-08002B2CF9AE}" pid="3" name="LastSaved">
    <vt:filetime>2013-10-04T00:00:00Z</vt:filetime>
  </property>
</Properties>
</file>