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0"/>
  </p:notesMasterIdLst>
  <p:sldIdLst>
    <p:sldId id="256" r:id="rId2"/>
    <p:sldId id="296" r:id="rId3"/>
    <p:sldId id="297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5" r:id="rId38"/>
    <p:sldId id="293" r:id="rId39"/>
  </p:sldIdLst>
  <p:sldSz cx="10083800" cy="7556500"/>
  <p:notesSz cx="100838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12" d="100"/>
          <a:sy n="112" d="100"/>
        </p:scale>
        <p:origin x="185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D8264-69AA-0B47-8123-33317389599C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14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589338"/>
            <a:ext cx="8067675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762DA-7237-E14E-901F-AC3CBB7D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p/proglang.ht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omputerhope.com/jargon/d/declare.htm" TargetMode="External"/><Relationship Id="rId5" Type="http://schemas.openxmlformats.org/officeDocument/2006/relationships/hyperlink" Target="https://www.computerhope.com/jargon/p/perl.htm" TargetMode="External"/><Relationship Id="rId4" Type="http://schemas.openxmlformats.org/officeDocument/2006/relationships/hyperlink" Target="https://www.computerhope.com/jargon/v/variable.ht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/questions/2690544/what-is-the-difference-between-a-strongly-typed-language-and-a-statically-typed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loosely typed language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programming language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does not require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variable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be defined. For example,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Perl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loosely typed language, you can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declare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variable, but it doesn't require you to classify the type of variable.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762DA-7237-E14E-901F-AC3CBB7D0D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9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762DA-7237-E14E-901F-AC3CBB7D0D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64672" y="1427340"/>
            <a:ext cx="7154456" cy="3474014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0794" tIns="50397" rIns="100794" bIns="50397" rtlCol="0">
            <a:normAutofit/>
          </a:bodyPr>
          <a:lstStyle/>
          <a:p>
            <a: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5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888" y="1679222"/>
            <a:ext cx="7166024" cy="1900548"/>
          </a:xfrm>
        </p:spPr>
        <p:txBody>
          <a:bodyPr vert="horz" lIns="100794" tIns="50397" rIns="100794" bIns="50397" rtlCol="0" anchor="b" anchorCtr="0">
            <a:noAutofit/>
          </a:bodyPr>
          <a:lstStyle>
            <a:lvl1pPr marL="0" indent="0" algn="ctr" defTabSz="1007943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51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889" y="3635023"/>
            <a:ext cx="7166025" cy="1010003"/>
          </a:xfrm>
        </p:spPr>
        <p:txBody>
          <a:bodyPr vert="horz" lIns="100794" tIns="50397" rIns="100794" bIns="50397" rtlCol="0">
            <a:normAutofit/>
          </a:bodyPr>
          <a:lstStyle>
            <a:lvl1pPr marL="0" indent="0" algn="ctr" defTabSz="1007943" rtl="0" eaLnBrk="1" latinLnBrk="0" hangingPunct="1">
              <a:spcBef>
                <a:spcPts val="331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0" y="674192"/>
            <a:ext cx="4498832" cy="1280407"/>
          </a:xfrm>
        </p:spPr>
        <p:txBody>
          <a:bodyPr anchor="b"/>
          <a:lstStyle>
            <a:lvl1pPr algn="ctr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220" y="1969953"/>
            <a:ext cx="4498832" cy="4099056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613819" y="395997"/>
            <a:ext cx="4033520" cy="5859733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0794" tIns="50397" rIns="100794" bIns="50397" rtlCol="0">
            <a:normAutofit/>
          </a:bodyPr>
          <a:lstStyle>
            <a:lvl1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7243" y="405813"/>
            <a:ext cx="1680633" cy="61431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5727" y="405813"/>
            <a:ext cx="7377281" cy="614315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02" y="3694290"/>
            <a:ext cx="9281998" cy="161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02" y="5256968"/>
            <a:ext cx="9281998" cy="1071739"/>
          </a:xfrm>
        </p:spPr>
        <p:txBody>
          <a:bodyPr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09109" y="400565"/>
            <a:ext cx="9265583" cy="312580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9" y="2647909"/>
            <a:ext cx="8884599" cy="1500805"/>
          </a:xfrm>
        </p:spPr>
        <p:txBody>
          <a:bodyPr anchor="b" anchorCtr="0"/>
          <a:lstStyle>
            <a:lvl1pPr algn="ctr">
              <a:defRPr sz="51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9" y="4116524"/>
            <a:ext cx="8884599" cy="1652984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14731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728" y="1763185"/>
            <a:ext cx="4235196" cy="478578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9376" y="1763185"/>
            <a:ext cx="4235196" cy="478578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7" y="118533"/>
            <a:ext cx="8868843" cy="14731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7" y="1601238"/>
            <a:ext cx="4235196" cy="82736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727" y="2586504"/>
            <a:ext cx="4235196" cy="396246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9374" y="1601238"/>
            <a:ext cx="4235196" cy="82736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9374" y="2586504"/>
            <a:ext cx="4235196" cy="396246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1" y="674192"/>
            <a:ext cx="4235196" cy="1280407"/>
          </a:xfrm>
        </p:spPr>
        <p:txBody>
          <a:bodyPr anchor="b"/>
          <a:lstStyle>
            <a:lvl1pPr algn="ctr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281" y="405812"/>
            <a:ext cx="4235196" cy="6143155"/>
          </a:xfrm>
        </p:spPr>
        <p:txBody>
          <a:bodyPr>
            <a:normAutofit/>
          </a:bodyPr>
          <a:lstStyle>
            <a:lvl1pPr>
              <a:spcBef>
                <a:spcPts val="2205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221" y="1969953"/>
            <a:ext cx="4235196" cy="4099056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1473127"/>
          </a:xfrm>
          <a:prstGeom prst="rect">
            <a:avLst/>
          </a:prstGeom>
        </p:spPr>
        <p:txBody>
          <a:bodyPr vert="horz" lIns="100794" tIns="50397" rIns="100794" bIns="50397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8" y="1763185"/>
            <a:ext cx="8868843" cy="478578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08457" y="6914857"/>
            <a:ext cx="2352887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639" y="6914857"/>
            <a:ext cx="5338482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9635" y="6914857"/>
            <a:ext cx="1092412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ctr" defTabSz="1007943" rtl="0" eaLnBrk="1" latinLnBrk="0" hangingPunct="1">
        <a:spcBef>
          <a:spcPct val="0"/>
        </a:spcBef>
        <a:buNone/>
        <a:defRPr sz="51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84978" indent="-384978" algn="l" defTabSz="1007943" rtl="0" eaLnBrk="1" latinLnBrk="0" hangingPunct="1">
        <a:spcBef>
          <a:spcPts val="2205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55957" indent="-370979" algn="l" defTabSz="1007943" rtl="0" eaLnBrk="1" latinLnBrk="0" hangingPunct="1">
        <a:spcBef>
          <a:spcPts val="661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67440" indent="-311482" algn="l" defTabSz="1007943" rtl="0" eaLnBrk="1" latinLnBrk="0" hangingPunct="1">
        <a:spcBef>
          <a:spcPts val="66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92921" indent="-325482" algn="l" defTabSz="1007943" rtl="0" eaLnBrk="1" latinLnBrk="0" hangingPunct="1">
        <a:spcBef>
          <a:spcPts val="661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04404" indent="-311482" algn="l" defTabSz="1007943" rtl="0" eaLnBrk="1" latinLnBrk="0" hangingPunct="1">
        <a:spcBef>
          <a:spcPts val="66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15886" indent="-311482" algn="l" defTabSz="1007943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34368" indent="-311482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644101" indent="-311482" algn="l" defTabSz="1007943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64333" indent="-311482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anual/en/funcref.ph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anual/en/reserved.variables.ph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940050"/>
            <a:ext cx="8868843" cy="14731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Intro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to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PHP</a:t>
            </a:r>
            <a:br>
              <a:rPr lang="en-US" sz="4400" spc="0" dirty="0">
                <a:latin typeface="Arial"/>
                <a:cs typeface="Arial"/>
              </a:rPr>
            </a:br>
            <a:br>
              <a:rPr lang="en-US" sz="4400" dirty="0">
                <a:latin typeface="Arial"/>
                <a:cs typeface="Arial"/>
              </a:rPr>
            </a:br>
            <a:br>
              <a:rPr lang="en-US" sz="4400" dirty="0">
                <a:latin typeface="Arial"/>
                <a:cs typeface="Arial"/>
              </a:rPr>
            </a:br>
            <a:r>
              <a:rPr lang="en-US" sz="4400" spc="-5" dirty="0">
                <a:latin typeface="Arial"/>
                <a:cs typeface="Arial"/>
              </a:rPr>
              <a:t>M</a:t>
            </a:r>
            <a:r>
              <a:rPr lang="en-US" sz="4400" dirty="0">
                <a:latin typeface="Arial"/>
                <a:cs typeface="Arial"/>
              </a:rPr>
              <a:t>ore</a:t>
            </a:r>
            <a:r>
              <a:rPr lang="en-US" sz="4400" spc="-240" dirty="0">
                <a:latin typeface="Arial"/>
                <a:cs typeface="Arial"/>
              </a:rPr>
              <a:t> </a:t>
            </a:r>
            <a:r>
              <a:rPr lang="en-US" sz="4400" dirty="0">
                <a:latin typeface="Arial"/>
                <a:cs typeface="Arial"/>
              </a:rPr>
              <a:t>About</a:t>
            </a:r>
            <a:r>
              <a:rPr lang="en-US" sz="4400" spc="-10" dirty="0">
                <a:latin typeface="Arial"/>
                <a:cs typeface="Arial"/>
              </a:rPr>
              <a:t> </a:t>
            </a:r>
            <a:r>
              <a:rPr lang="en-US" sz="4400" dirty="0">
                <a:latin typeface="Arial"/>
                <a:cs typeface="Arial"/>
              </a:rPr>
              <a:t>PHP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062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PHP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Constants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5247640" indent="0">
              <a:lnSpc>
                <a:spcPts val="3579"/>
              </a:lnSpc>
              <a:buNone/>
            </a:pPr>
            <a:r>
              <a:rPr lang="en-US" sz="2800" dirty="0">
                <a:latin typeface="Adobe Caslon Pro"/>
                <a:cs typeface="Adobe Caslon Pro"/>
              </a:rPr>
              <a:t>define(“</a:t>
            </a:r>
            <a:r>
              <a:rPr lang="en-US" sz="2800" spc="-15" dirty="0">
                <a:latin typeface="Adobe Caslon Pro"/>
                <a:cs typeface="Adobe Caslon Pro"/>
              </a:rPr>
              <a:t>F</a:t>
            </a:r>
            <a:r>
              <a:rPr lang="en-US" sz="2800" dirty="0">
                <a:latin typeface="Adobe Caslon Pro"/>
                <a:cs typeface="Adobe Caslon Pro"/>
              </a:rPr>
              <a:t>OO”,</a:t>
            </a:r>
            <a:r>
              <a:rPr lang="en-US" sz="2800" spc="-10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42); echo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spc="-10" dirty="0">
                <a:latin typeface="Adobe Caslon Pro"/>
                <a:cs typeface="Adobe Caslon Pro"/>
              </a:rPr>
              <a:t>F</a:t>
            </a:r>
            <a:r>
              <a:rPr lang="en-US" sz="2800" dirty="0">
                <a:latin typeface="Adobe Caslon Pro"/>
                <a:cs typeface="Adobe Caslon Pro"/>
              </a:rPr>
              <a:t>OO;</a:t>
            </a:r>
          </a:p>
          <a:p>
            <a:pPr>
              <a:lnSpc>
                <a:spcPts val="1400"/>
              </a:lnSpc>
              <a:spcBef>
                <a:spcPts val="9"/>
              </a:spcBef>
            </a:pPr>
            <a:endParaRPr lang="en-US" sz="1200" dirty="0"/>
          </a:p>
          <a:p>
            <a:pPr marL="12700" marR="12700">
              <a:lnSpc>
                <a:spcPts val="3579"/>
              </a:lnSpc>
            </a:pPr>
            <a:r>
              <a:rPr lang="en-US" sz="2800" dirty="0">
                <a:cs typeface="Arial"/>
              </a:rPr>
              <a:t>Must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art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with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letter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undersco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e,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can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contain letters,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numbers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and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underscores</a:t>
            </a:r>
          </a:p>
          <a:p>
            <a:pPr>
              <a:lnSpc>
                <a:spcPts val="1000"/>
              </a:lnSpc>
              <a:spcBef>
                <a:spcPts val="73"/>
              </a:spcBef>
            </a:pPr>
            <a:endParaRPr lang="en-US" sz="900" dirty="0"/>
          </a:p>
          <a:p>
            <a:pPr marL="12700">
              <a:lnSpc>
                <a:spcPct val="100000"/>
              </a:lnSpc>
            </a:pPr>
            <a:r>
              <a:rPr lang="en-US" sz="2800" dirty="0">
                <a:cs typeface="Arial"/>
              </a:rPr>
              <a:t>Constants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are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always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globally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scoped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8044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PHP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References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2800" dirty="0">
                <a:cs typeface="Arial"/>
              </a:rPr>
              <a:t>References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also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possible</a:t>
            </a:r>
          </a:p>
          <a:p>
            <a:pPr>
              <a:lnSpc>
                <a:spcPts val="1100"/>
              </a:lnSpc>
              <a:spcBef>
                <a:spcPts val="60"/>
              </a:spcBef>
            </a:pPr>
            <a:endParaRPr lang="en-US" sz="1050" dirty="0"/>
          </a:p>
          <a:p>
            <a:pPr marL="12700">
              <a:lnSpc>
                <a:spcPct val="100000"/>
              </a:lnSpc>
            </a:pPr>
            <a:r>
              <a:rPr lang="en-US" sz="2800" dirty="0">
                <a:cs typeface="Arial"/>
              </a:rPr>
              <a:t>Not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references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C++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sense</a:t>
            </a:r>
          </a:p>
          <a:p>
            <a:pPr marL="695162" marR="12700" lvl="2">
              <a:lnSpc>
                <a:spcPct val="126499"/>
              </a:lnSpc>
            </a:pPr>
            <a:r>
              <a:rPr lang="en-US" spc="-5" dirty="0">
                <a:cs typeface="Arial"/>
              </a:rPr>
              <a:t>N</a:t>
            </a:r>
            <a:r>
              <a:rPr lang="en-US" dirty="0">
                <a:cs typeface="Arial"/>
              </a:rPr>
              <a:t>ot </a:t>
            </a:r>
            <a:r>
              <a:rPr lang="en-US" spc="-5" dirty="0">
                <a:cs typeface="Arial"/>
              </a:rPr>
              <a:t>m</a:t>
            </a:r>
            <a:r>
              <a:rPr lang="en-US" dirty="0">
                <a:cs typeface="Arial"/>
              </a:rPr>
              <a:t>apped to actual</a:t>
            </a:r>
            <a:r>
              <a:rPr lang="en-US" spc="-5" dirty="0">
                <a:cs typeface="Arial"/>
              </a:rPr>
              <a:t> m</a:t>
            </a:r>
            <a:r>
              <a:rPr lang="en-US" dirty="0">
                <a:cs typeface="Arial"/>
              </a:rPr>
              <a:t>e</a:t>
            </a:r>
            <a:r>
              <a:rPr lang="en-US" spc="-5" dirty="0">
                <a:cs typeface="Arial"/>
              </a:rPr>
              <a:t>m</a:t>
            </a:r>
            <a:r>
              <a:rPr lang="en-US" dirty="0">
                <a:cs typeface="Arial"/>
              </a:rPr>
              <a:t>o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y add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esses </a:t>
            </a:r>
          </a:p>
          <a:p>
            <a:pPr marL="695162" marR="12700" lvl="2">
              <a:lnSpc>
                <a:spcPct val="126499"/>
              </a:lnSpc>
            </a:pPr>
            <a:r>
              <a:rPr lang="en-US" spc="-5" dirty="0">
                <a:cs typeface="Arial"/>
              </a:rPr>
              <a:t>C</a:t>
            </a:r>
            <a:r>
              <a:rPr lang="en-US" dirty="0">
                <a:cs typeface="Arial"/>
              </a:rPr>
              <a:t>a</a:t>
            </a:r>
            <a:r>
              <a:rPr lang="en-US" spc="-10" dirty="0">
                <a:cs typeface="Arial"/>
              </a:rPr>
              <a:t>n</a:t>
            </a:r>
            <a:r>
              <a:rPr lang="en-US" dirty="0">
                <a:cs typeface="Arial"/>
              </a:rPr>
              <a:t>'t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p</a:t>
            </a:r>
            <a:r>
              <a:rPr lang="en-US" spc="-10" dirty="0">
                <a:cs typeface="Arial"/>
              </a:rPr>
              <a:t>e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fo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m </a:t>
            </a:r>
            <a:r>
              <a:rPr lang="en-US" spc="-10" dirty="0">
                <a:cs typeface="Arial"/>
              </a:rPr>
              <a:t>p</a:t>
            </a:r>
            <a:r>
              <a:rPr lang="en-US" dirty="0">
                <a:cs typeface="Arial"/>
              </a:rPr>
              <a:t>o</a:t>
            </a:r>
            <a:r>
              <a:rPr lang="en-US" spc="-5" dirty="0">
                <a:cs typeface="Arial"/>
              </a:rPr>
              <a:t>i</a:t>
            </a:r>
            <a:r>
              <a:rPr lang="en-US" spc="-10" dirty="0">
                <a:cs typeface="Arial"/>
              </a:rPr>
              <a:t>n</a:t>
            </a:r>
            <a:r>
              <a:rPr lang="en-US" dirty="0">
                <a:cs typeface="Arial"/>
              </a:rPr>
              <a:t>ter</a:t>
            </a:r>
            <a:r>
              <a:rPr lang="en-US" spc="-5" dirty="0">
                <a:cs typeface="Arial"/>
              </a:rPr>
              <a:t> </a:t>
            </a:r>
            <a:r>
              <a:rPr lang="en-US" spc="-10" dirty="0">
                <a:cs typeface="Arial"/>
              </a:rPr>
              <a:t>a</a:t>
            </a:r>
            <a:r>
              <a:rPr lang="en-US" spc="-5" dirty="0">
                <a:cs typeface="Arial"/>
              </a:rPr>
              <a:t>r</a:t>
            </a:r>
            <a:r>
              <a:rPr lang="en-US" spc="15" dirty="0">
                <a:cs typeface="Arial"/>
              </a:rPr>
              <a:t>i</a:t>
            </a:r>
            <a:r>
              <a:rPr lang="en-US" spc="-20" dirty="0">
                <a:cs typeface="Arial"/>
              </a:rPr>
              <a:t>t</a:t>
            </a:r>
            <a:r>
              <a:rPr lang="en-US" dirty="0">
                <a:cs typeface="Arial"/>
              </a:rPr>
              <a:t>h</a:t>
            </a:r>
            <a:r>
              <a:rPr lang="en-US" spc="-5" dirty="0">
                <a:cs typeface="Arial"/>
              </a:rPr>
              <a:t>m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t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c</a:t>
            </a:r>
          </a:p>
          <a:p>
            <a:pPr lvl="2">
              <a:lnSpc>
                <a:spcPts val="900"/>
              </a:lnSpc>
              <a:spcBef>
                <a:spcPts val="0"/>
              </a:spcBef>
            </a:pPr>
            <a:endParaRPr lang="en-US" sz="500" dirty="0"/>
          </a:p>
          <a:p>
            <a:pPr marL="695162" lvl="2"/>
            <a:r>
              <a:rPr lang="en-US" dirty="0">
                <a:cs typeface="Arial"/>
              </a:rPr>
              <a:t>Sto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ed 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n a</a:t>
            </a:r>
            <a:r>
              <a:rPr lang="en-US" spc="-5" dirty="0">
                <a:cs typeface="Arial"/>
              </a:rPr>
              <a:t> </a:t>
            </a:r>
            <a:r>
              <a:rPr lang="en-US" i="1" dirty="0">
                <a:cs typeface="Arial"/>
              </a:rPr>
              <a:t>sy</a:t>
            </a:r>
            <a:r>
              <a:rPr lang="en-US" i="1" spc="-5" dirty="0">
                <a:cs typeface="Arial"/>
              </a:rPr>
              <a:t>m</a:t>
            </a:r>
            <a:r>
              <a:rPr lang="en-US" i="1" dirty="0">
                <a:cs typeface="Arial"/>
              </a:rPr>
              <a:t>bol</a:t>
            </a:r>
            <a:r>
              <a:rPr lang="en-US" i="1" spc="-5" dirty="0">
                <a:cs typeface="Arial"/>
              </a:rPr>
              <a:t> </a:t>
            </a:r>
            <a:r>
              <a:rPr lang="en-US" i="1" dirty="0">
                <a:cs typeface="Arial"/>
              </a:rPr>
              <a:t>tab</a:t>
            </a:r>
            <a:r>
              <a:rPr lang="en-US" i="1" spc="-5" dirty="0">
                <a:cs typeface="Arial"/>
              </a:rPr>
              <a:t>l</a:t>
            </a:r>
            <a:r>
              <a:rPr lang="en-US" i="1" dirty="0">
                <a:cs typeface="Arial"/>
              </a:rPr>
              <a:t>e</a:t>
            </a:r>
            <a:r>
              <a:rPr lang="en-US" i="1" spc="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nstead</a:t>
            </a:r>
          </a:p>
          <a:p>
            <a:pPr marL="12700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8044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PHP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References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dobe Caslon Pro"/>
              </a:rPr>
              <a:t>$a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=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12;</a:t>
            </a:r>
            <a:endParaRPr lang="en-US" sz="900" dirty="0">
              <a:latin typeface="Adobe Caslon Pro"/>
              <a:cs typeface="Adobe Caslon Pro"/>
            </a:endParaRPr>
          </a:p>
          <a:p>
            <a:pPr marL="0" marR="12700" indent="0">
              <a:lnSpc>
                <a:spcPts val="3570"/>
              </a:lnSpc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dobe Caslon Pro"/>
              </a:rPr>
              <a:t>$b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=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&amp;a;</a:t>
            </a:r>
            <a:r>
              <a:rPr lang="en-US" sz="2800" spc="-10" dirty="0">
                <a:latin typeface="Adobe Caslon Pro"/>
                <a:cs typeface="Adobe Caslon Pro"/>
              </a:rPr>
              <a:t> </a:t>
            </a:r>
          </a:p>
          <a:p>
            <a:pPr marL="0" marR="12700" indent="0">
              <a:lnSpc>
                <a:spcPts val="3570"/>
              </a:lnSpc>
              <a:spcBef>
                <a:spcPts val="0"/>
              </a:spcBef>
              <a:buNone/>
            </a:pPr>
            <a:endParaRPr lang="en-US" sz="2800" spc="-10" dirty="0">
              <a:latin typeface="Adobe Caslon Pro"/>
              <a:cs typeface="Adobe Caslon Pro"/>
            </a:endParaRPr>
          </a:p>
          <a:p>
            <a:pPr marL="0" marR="12700" indent="-457200">
              <a:lnSpc>
                <a:spcPts val="3570"/>
              </a:lnSpc>
              <a:spcBef>
                <a:spcPts val="0"/>
              </a:spcBef>
              <a:buNone/>
            </a:pPr>
            <a:r>
              <a:rPr lang="en-US" sz="2400" dirty="0">
                <a:cs typeface="Arial"/>
              </a:rPr>
              <a:t>/* $b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points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to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spc="-10" dirty="0">
                <a:cs typeface="Arial"/>
              </a:rPr>
              <a:t>t</a:t>
            </a:r>
            <a:r>
              <a:rPr lang="en-US" sz="2400" dirty="0">
                <a:cs typeface="Arial"/>
              </a:rPr>
              <a:t>he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same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place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the symbol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table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as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$a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*/</a:t>
            </a:r>
          </a:p>
          <a:p>
            <a:pPr marL="0" indent="-457200">
              <a:lnSpc>
                <a:spcPts val="1400"/>
              </a:lnSpc>
              <a:spcBef>
                <a:spcPts val="0"/>
              </a:spcBef>
            </a:pPr>
            <a:endParaRPr lang="en-US" sz="1200" dirty="0"/>
          </a:p>
          <a:p>
            <a:pPr marL="0" marR="5643245" indent="0">
              <a:lnSpc>
                <a:spcPts val="3570"/>
              </a:lnSpc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dobe Caslon Pro"/>
              </a:rPr>
              <a:t>$b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=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42; </a:t>
            </a:r>
          </a:p>
          <a:p>
            <a:pPr marL="0" marR="5643245" indent="0">
              <a:lnSpc>
                <a:spcPts val="3570"/>
              </a:lnSpc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dobe Caslon Pro"/>
              </a:rPr>
              <a:t>echo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$a;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//</a:t>
            </a:r>
            <a:r>
              <a:rPr lang="en-US" sz="2800" spc="-10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42</a:t>
            </a:r>
          </a:p>
          <a:p>
            <a:pPr marL="0" marR="1780539" indent="-457200">
              <a:lnSpc>
                <a:spcPts val="499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unbound</a:t>
            </a:r>
            <a:r>
              <a:rPr lang="en-US" sz="2800" spc="-5" dirty="0">
                <a:cs typeface="Arial"/>
              </a:rPr>
              <a:t> by </a:t>
            </a:r>
            <a:r>
              <a:rPr lang="en-US" sz="2800" dirty="0">
                <a:cs typeface="Arial"/>
              </a:rPr>
              <a:t>using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unset() </a:t>
            </a:r>
          </a:p>
          <a:p>
            <a:pPr marL="0" marR="1780539" indent="0">
              <a:lnSpc>
                <a:spcPts val="4990"/>
              </a:lnSpc>
              <a:spcBef>
                <a:spcPts val="0"/>
              </a:spcBef>
              <a:buNone/>
            </a:pPr>
            <a:r>
              <a:rPr lang="en-US" sz="2800" dirty="0">
                <a:cs typeface="Arial"/>
              </a:rPr>
              <a:t>	unset($a);</a:t>
            </a:r>
          </a:p>
          <a:p>
            <a:pPr marL="0" marR="1780539" indent="-457200">
              <a:lnSpc>
                <a:spcPts val="499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Pass-by-reference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also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possible</a:t>
            </a:r>
          </a:p>
          <a:p>
            <a:pPr marL="0" indent="-457200"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3594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PHP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-330" dirty="0">
                <a:latin typeface="Arial"/>
                <a:cs typeface="Arial"/>
              </a:rPr>
              <a:t>V</a:t>
            </a:r>
            <a:r>
              <a:rPr sz="4400" spc="0" dirty="0">
                <a:latin typeface="Arial"/>
                <a:cs typeface="Arial"/>
              </a:rPr>
              <a:t>ariable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Scope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207010">
              <a:lnSpc>
                <a:spcPts val="3579"/>
              </a:lnSpc>
            </a:pPr>
            <a:r>
              <a:rPr lang="en-US" sz="2800" b="1" dirty="0">
                <a:cs typeface="Arial"/>
              </a:rPr>
              <a:t>Global</a:t>
            </a:r>
            <a:r>
              <a:rPr lang="en-US" sz="2800" dirty="0">
                <a:cs typeface="Arial"/>
              </a:rPr>
              <a:t>: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Created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outside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of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function's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scope. May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accessed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using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20" dirty="0">
                <a:cs typeface="Arial"/>
              </a:rPr>
              <a:t> </a:t>
            </a:r>
            <a:r>
              <a:rPr lang="en-US" sz="2800" i="1" dirty="0">
                <a:cs typeface="Arial"/>
              </a:rPr>
              <a:t>global</a:t>
            </a:r>
            <a:r>
              <a:rPr lang="en-US" sz="2800" i="1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keyword</a:t>
            </a:r>
          </a:p>
          <a:p>
            <a:pPr>
              <a:lnSpc>
                <a:spcPts val="1400"/>
              </a:lnSpc>
              <a:spcBef>
                <a:spcPts val="9"/>
              </a:spcBef>
            </a:pPr>
            <a:endParaRPr lang="en-US" sz="1200" dirty="0"/>
          </a:p>
          <a:p>
            <a:pPr marL="12700" marR="177800">
              <a:lnSpc>
                <a:spcPts val="3579"/>
              </a:lnSpc>
            </a:pPr>
            <a:r>
              <a:rPr lang="en-US" sz="2800" b="1" dirty="0">
                <a:cs typeface="Arial"/>
              </a:rPr>
              <a:t>Local</a:t>
            </a:r>
            <a:r>
              <a:rPr lang="en-US" sz="2800" dirty="0">
                <a:cs typeface="Arial"/>
              </a:rPr>
              <a:t>: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235" dirty="0">
                <a:cs typeface="Arial"/>
              </a:rPr>
              <a:t>V</a:t>
            </a:r>
            <a:r>
              <a:rPr lang="en-US" sz="2800" dirty="0">
                <a:cs typeface="Arial"/>
              </a:rPr>
              <a:t>a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iables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created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within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function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only available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within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same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function</a:t>
            </a:r>
          </a:p>
          <a:p>
            <a:pPr>
              <a:lnSpc>
                <a:spcPts val="1400"/>
              </a:lnSpc>
              <a:spcBef>
                <a:spcPts val="9"/>
              </a:spcBef>
            </a:pPr>
            <a:endParaRPr lang="en-US" sz="1200" dirty="0"/>
          </a:p>
          <a:p>
            <a:pPr marL="12700" marR="12700">
              <a:lnSpc>
                <a:spcPts val="3579"/>
              </a:lnSpc>
            </a:pPr>
            <a:r>
              <a:rPr lang="en-US" sz="2800" b="1" dirty="0">
                <a:cs typeface="Arial"/>
              </a:rPr>
              <a:t>Static</a:t>
            </a:r>
            <a:r>
              <a:rPr lang="en-US" sz="2800" dirty="0">
                <a:cs typeface="Arial"/>
              </a:rPr>
              <a:t>:</a:t>
            </a:r>
            <a:r>
              <a:rPr lang="en-US" sz="2800" spc="-19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As local,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only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etains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value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after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 function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finishes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executing.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Decla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using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 </a:t>
            </a:r>
            <a:r>
              <a:rPr lang="en-US" sz="2800" i="1" dirty="0">
                <a:cs typeface="Arial"/>
              </a:rPr>
              <a:t>static</a:t>
            </a:r>
            <a:r>
              <a:rPr lang="en-US" sz="2800" i="1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keyword.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PHP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Data</a:t>
            </a:r>
            <a:r>
              <a:rPr sz="4400" spc="-85" dirty="0">
                <a:latin typeface="Arial"/>
                <a:cs typeface="Arial"/>
              </a:rPr>
              <a:t> </a:t>
            </a:r>
            <a:r>
              <a:rPr sz="4400" spc="-250" dirty="0">
                <a:latin typeface="Arial"/>
                <a:cs typeface="Arial"/>
              </a:rPr>
              <a:t>T</a:t>
            </a:r>
            <a:r>
              <a:rPr sz="4400" spc="0" dirty="0">
                <a:latin typeface="Arial"/>
                <a:cs typeface="Arial"/>
              </a:rPr>
              <a:t>ypes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3300" y="2025650"/>
            <a:ext cx="4235196" cy="4785783"/>
          </a:xfrm>
        </p:spPr>
        <p:txBody>
          <a:bodyPr>
            <a:normAutofit/>
          </a:bodyPr>
          <a:lstStyle/>
          <a:p>
            <a:pPr marL="12700" marR="463550">
              <a:lnSpc>
                <a:spcPct val="130100"/>
              </a:lnSpc>
            </a:pPr>
            <a:r>
              <a:rPr lang="en-US" sz="2800" dirty="0">
                <a:cs typeface="Arial"/>
              </a:rPr>
              <a:t>Boolean </a:t>
            </a:r>
          </a:p>
          <a:p>
            <a:pPr marL="12700" marR="463550">
              <a:lnSpc>
                <a:spcPct val="130100"/>
              </a:lnSpc>
            </a:pPr>
            <a:r>
              <a:rPr lang="en-US" sz="2800" dirty="0">
                <a:cs typeface="Arial"/>
              </a:rPr>
              <a:t>Integer </a:t>
            </a:r>
          </a:p>
          <a:p>
            <a:pPr marL="12700" marR="463550">
              <a:lnSpc>
                <a:spcPct val="130100"/>
              </a:lnSpc>
            </a:pPr>
            <a:r>
              <a:rPr lang="en-US" sz="2800" spc="-10" dirty="0">
                <a:cs typeface="Arial"/>
              </a:rPr>
              <a:t>F</a:t>
            </a:r>
            <a:r>
              <a:rPr lang="en-US" sz="2800" dirty="0">
                <a:cs typeface="Arial"/>
              </a:rPr>
              <a:t>loat </a:t>
            </a:r>
          </a:p>
          <a:p>
            <a:pPr marL="12700" marR="463550">
              <a:lnSpc>
                <a:spcPct val="130100"/>
              </a:lnSpc>
            </a:pPr>
            <a:r>
              <a:rPr lang="en-US" sz="2800" dirty="0">
                <a:cs typeface="Arial"/>
              </a:rPr>
              <a:t>String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36948" y="2025650"/>
            <a:ext cx="4235196" cy="4785783"/>
          </a:xfrm>
        </p:spPr>
        <p:txBody>
          <a:bodyPr>
            <a:normAutofit/>
          </a:bodyPr>
          <a:lstStyle/>
          <a:p>
            <a:pPr marL="12700" marR="463550">
              <a:lnSpc>
                <a:spcPct val="130100"/>
              </a:lnSpc>
            </a:pPr>
            <a:r>
              <a:rPr lang="en-US" sz="2400" dirty="0">
                <a:cs typeface="Arial"/>
              </a:rPr>
              <a:t>NULL</a:t>
            </a:r>
          </a:p>
          <a:p>
            <a:pPr marL="12700" marR="12700">
              <a:lnSpc>
                <a:spcPts val="5000"/>
              </a:lnSpc>
              <a:spcBef>
                <a:spcPts val="350"/>
              </a:spcBef>
            </a:pPr>
            <a:r>
              <a:rPr lang="en-US" sz="2400" dirty="0">
                <a:cs typeface="Arial"/>
              </a:rPr>
              <a:t>Arrays </a:t>
            </a:r>
          </a:p>
          <a:p>
            <a:pPr marL="12700" marR="12700">
              <a:lnSpc>
                <a:spcPts val="5000"/>
              </a:lnSpc>
              <a:spcBef>
                <a:spcPts val="350"/>
              </a:spcBef>
            </a:pPr>
            <a:r>
              <a:rPr lang="en-US" sz="2400" dirty="0">
                <a:cs typeface="Arial"/>
              </a:rPr>
              <a:t>Resources</a:t>
            </a:r>
            <a:endParaRPr lang="en-US" sz="600" dirty="0"/>
          </a:p>
          <a:p>
            <a:pPr marL="12700">
              <a:lnSpc>
                <a:spcPct val="100000"/>
              </a:lnSpc>
            </a:pPr>
            <a:r>
              <a:rPr lang="en-US" sz="2400" dirty="0">
                <a:cs typeface="Arial"/>
              </a:rPr>
              <a:t>Objects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PHP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Literals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670560">
              <a:lnSpc>
                <a:spcPts val="3579"/>
              </a:lnSpc>
            </a:pPr>
            <a:r>
              <a:rPr lang="en-US" sz="2800" dirty="0">
                <a:cs typeface="Arial"/>
              </a:rPr>
              <a:t>Intege</a:t>
            </a:r>
            <a:r>
              <a:rPr lang="en-US" sz="2800" spc="-1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s,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floats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and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st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spc="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ng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lite</a:t>
            </a:r>
            <a:r>
              <a:rPr lang="en-US" sz="2800" spc="-1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als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all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work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as you'd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expect</a:t>
            </a:r>
          </a:p>
          <a:p>
            <a:pPr>
              <a:lnSpc>
                <a:spcPts val="1000"/>
              </a:lnSpc>
              <a:spcBef>
                <a:spcPts val="73"/>
              </a:spcBef>
            </a:pPr>
            <a:endParaRPr lang="en-US" sz="900" dirty="0"/>
          </a:p>
          <a:p>
            <a:pPr marL="12700">
              <a:lnSpc>
                <a:spcPct val="100000"/>
              </a:lnSpc>
            </a:pPr>
            <a:r>
              <a:rPr lang="en-US" sz="2800" dirty="0">
                <a:cs typeface="Arial"/>
              </a:rPr>
              <a:t>Empty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strings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and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zero-values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evaluate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false</a:t>
            </a:r>
          </a:p>
          <a:p>
            <a:pPr marL="695162" lvl="2"/>
            <a:r>
              <a:rPr lang="en-US" sz="2400" dirty="0">
                <a:cs typeface="Arial"/>
              </a:rPr>
              <a:t>A</a:t>
            </a:r>
            <a:r>
              <a:rPr lang="en-US" sz="2400" spc="-5" dirty="0">
                <a:cs typeface="Arial"/>
              </a:rPr>
              <a:t>l</a:t>
            </a:r>
            <a:r>
              <a:rPr lang="en-US" sz="2400" dirty="0">
                <a:cs typeface="Arial"/>
              </a:rPr>
              <a:t>l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other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non</a:t>
            </a:r>
            <a:r>
              <a:rPr lang="en-US" sz="2400" spc="-5" dirty="0">
                <a:cs typeface="Arial"/>
              </a:rPr>
              <a:t>-</a:t>
            </a:r>
            <a:r>
              <a:rPr lang="en-US" sz="2400" dirty="0">
                <a:cs typeface="Arial"/>
              </a:rPr>
              <a:t>nu</a:t>
            </a:r>
            <a:r>
              <a:rPr lang="en-US" sz="2400" spc="-5" dirty="0">
                <a:cs typeface="Arial"/>
              </a:rPr>
              <a:t>l</a:t>
            </a:r>
            <a:r>
              <a:rPr lang="en-US" sz="2400" dirty="0">
                <a:cs typeface="Arial"/>
              </a:rPr>
              <a:t>l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va</a:t>
            </a:r>
            <a:r>
              <a:rPr lang="en-US" sz="2400" spc="-5" dirty="0">
                <a:cs typeface="Arial"/>
              </a:rPr>
              <a:t>l</a:t>
            </a:r>
            <a:r>
              <a:rPr lang="en-US" sz="2400" dirty="0">
                <a:cs typeface="Arial"/>
              </a:rPr>
              <a:t>ues a</a:t>
            </a:r>
            <a:r>
              <a:rPr lang="en-US" sz="2400" spc="-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e t</a:t>
            </a:r>
            <a:r>
              <a:rPr lang="en-US" sz="2400" spc="-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ue</a:t>
            </a:r>
          </a:p>
          <a:p>
            <a:pPr marL="695162" lvl="2"/>
            <a:endParaRPr lang="en-US" dirty="0"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r>
              <a:rPr sz="4400" spc="-330" dirty="0">
                <a:latin typeface="Arial"/>
                <a:cs typeface="Arial"/>
              </a:rPr>
              <a:t>V</a:t>
            </a:r>
            <a:r>
              <a:rPr sz="4400" spc="0" dirty="0">
                <a:latin typeface="Arial"/>
                <a:cs typeface="Arial"/>
              </a:rPr>
              <a:t>ariable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Interpolation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949450"/>
            <a:ext cx="9601200" cy="4785783"/>
          </a:xfrm>
        </p:spPr>
        <p:txBody>
          <a:bodyPr>
            <a:noAutofit/>
          </a:bodyPr>
          <a:lstStyle/>
          <a:p>
            <a:pPr marL="0" marR="101600" indent="0">
              <a:lnSpc>
                <a:spcPts val="3579"/>
              </a:lnSpc>
              <a:buNone/>
            </a:pPr>
            <a:r>
              <a:rPr lang="en-US" sz="2000" dirty="0">
                <a:latin typeface="Adobe Caslon Pro"/>
                <a:cs typeface="Adobe Caslon Pro"/>
              </a:rPr>
              <a:t>&lt;?</a:t>
            </a:r>
            <a:r>
              <a:rPr lang="en-US" sz="2000" dirty="0" err="1">
                <a:latin typeface="Adobe Caslon Pro"/>
                <a:cs typeface="Adobe Caslon Pro"/>
              </a:rPr>
              <a:t>php</a:t>
            </a:r>
            <a:r>
              <a:rPr lang="en-US" sz="2000" dirty="0">
                <a:latin typeface="Adobe Caslon Pro"/>
                <a:cs typeface="Adobe Caslon Pro"/>
              </a:rPr>
              <a:t> $</a:t>
            </a:r>
            <a:r>
              <a:rPr lang="en-US" sz="2000" dirty="0" err="1">
                <a:latin typeface="Adobe Caslon Pro"/>
                <a:cs typeface="Adobe Caslon Pro"/>
              </a:rPr>
              <a:t>var</a:t>
            </a:r>
            <a:r>
              <a:rPr lang="en-US" sz="2000" spc="-5" dirty="0">
                <a:latin typeface="Adobe Caslon Pro"/>
                <a:cs typeface="Adobe Caslon Pro"/>
              </a:rPr>
              <a:t> </a:t>
            </a:r>
            <a:r>
              <a:rPr lang="en-US" sz="2000" dirty="0">
                <a:latin typeface="Adobe Caslon Pro"/>
                <a:cs typeface="Adobe Caslon Pro"/>
              </a:rPr>
              <a:t>=</a:t>
            </a:r>
            <a:r>
              <a:rPr lang="en-US" sz="2000" spc="5" dirty="0">
                <a:latin typeface="Adobe Caslon Pro"/>
                <a:cs typeface="Adobe Caslon Pro"/>
              </a:rPr>
              <a:t> “</a:t>
            </a:r>
            <a:r>
              <a:rPr lang="en-US" sz="2000" spc="-55" dirty="0">
                <a:latin typeface="Adobe Caslon Pro"/>
                <a:cs typeface="Adobe Caslon Pro"/>
              </a:rPr>
              <a:t>W</a:t>
            </a:r>
            <a:r>
              <a:rPr lang="en-US" sz="2000" dirty="0">
                <a:latin typeface="Adobe Caslon Pro"/>
                <a:cs typeface="Adobe Caslon Pro"/>
              </a:rPr>
              <a:t>o</a:t>
            </a:r>
            <a:r>
              <a:rPr lang="en-US" sz="2000" spc="-5" dirty="0">
                <a:latin typeface="Adobe Caslon Pro"/>
                <a:cs typeface="Adobe Caslon Pro"/>
              </a:rPr>
              <a:t>rl</a:t>
            </a:r>
            <a:r>
              <a:rPr lang="en-US" sz="2000" dirty="0">
                <a:latin typeface="Adobe Caslon Pro"/>
                <a:cs typeface="Adobe Caslon Pro"/>
              </a:rPr>
              <a:t>d”; ?&gt;</a:t>
            </a:r>
          </a:p>
          <a:p>
            <a:pPr marL="12700" marR="101600">
              <a:lnSpc>
                <a:spcPts val="3579"/>
              </a:lnSpc>
            </a:pPr>
            <a:r>
              <a:rPr lang="en-US" sz="2000" dirty="0">
                <a:cs typeface="Arial"/>
              </a:rPr>
              <a:t>Strings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solidFill>
                  <a:srgbClr val="FF0000"/>
                </a:solidFill>
                <a:cs typeface="Arial"/>
              </a:rPr>
              <a:t>double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quotes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evaluated</a:t>
            </a:r>
            <a:r>
              <a:rPr lang="en-US" sz="2000" spc="-10" dirty="0">
                <a:cs typeface="Arial"/>
              </a:rPr>
              <a:t> f</a:t>
            </a:r>
            <a:r>
              <a:rPr lang="en-US" sz="2000" dirty="0">
                <a:cs typeface="Arial"/>
              </a:rPr>
              <a:t>or escaped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characters,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variables</a:t>
            </a:r>
            <a:endParaRPr lang="en-US" sz="1400" dirty="0">
              <a:cs typeface="Adobe Caslon Pro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Adobe Caslon Pro"/>
                <a:cs typeface="Adobe Caslon Pro"/>
              </a:rPr>
              <a:t>echo </a:t>
            </a:r>
            <a:r>
              <a:rPr lang="en-US" sz="2400" spc="-5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dobe Caslon Pro"/>
                <a:cs typeface="Adobe Caslon Pro"/>
              </a:rPr>
              <a:t>“</a:t>
            </a:r>
            <a:r>
              <a:rPr lang="en-US" sz="2400" spc="-5" dirty="0">
                <a:latin typeface="Adobe Caslon Pro"/>
                <a:cs typeface="Adobe Caslon Pro"/>
              </a:rPr>
              <a:t>H</a:t>
            </a:r>
            <a:r>
              <a:rPr lang="en-US" sz="2400" dirty="0">
                <a:latin typeface="Adobe Caslon Pro"/>
                <a:cs typeface="Adobe Caslon Pro"/>
              </a:rPr>
              <a:t>e</a:t>
            </a:r>
            <a:r>
              <a:rPr lang="en-US" sz="2400" spc="-5" dirty="0">
                <a:latin typeface="Adobe Caslon Pro"/>
                <a:cs typeface="Adobe Caslon Pro"/>
              </a:rPr>
              <a:t>ll</a:t>
            </a:r>
            <a:r>
              <a:rPr lang="en-US" sz="2400" dirty="0">
                <a:latin typeface="Adobe Caslon Pro"/>
                <a:cs typeface="Adobe Caslon Pro"/>
              </a:rPr>
              <a:t>o $</a:t>
            </a:r>
            <a:r>
              <a:rPr lang="en-US" sz="2400" dirty="0" err="1">
                <a:latin typeface="Adobe Caslon Pro"/>
                <a:cs typeface="Adobe Caslon Pro"/>
              </a:rPr>
              <a:t>va</a:t>
            </a:r>
            <a:r>
              <a:rPr lang="en-US" sz="2400" spc="-5" dirty="0" err="1">
                <a:latin typeface="Adobe Caslon Pro"/>
                <a:cs typeface="Adobe Caslon Pro"/>
              </a:rPr>
              <a:t>r</a:t>
            </a:r>
            <a:r>
              <a:rPr lang="en-US" sz="2400" spc="-5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dobe Caslon Pro"/>
                <a:cs typeface="Adobe Caslon Pro"/>
              </a:rPr>
              <a:t>“</a:t>
            </a:r>
            <a:r>
              <a:rPr lang="en-US" sz="2400" dirty="0">
                <a:latin typeface="Adobe Caslon Pro"/>
                <a:cs typeface="Adobe Caslon Pro"/>
              </a:rPr>
              <a:t>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Adobe Caslon Pro"/>
                <a:cs typeface="Adobe Caslon Pro"/>
              </a:rPr>
              <a:t>Hello World</a:t>
            </a:r>
          </a:p>
          <a:p>
            <a:pPr marL="12700" marR="12700">
              <a:lnSpc>
                <a:spcPts val="3579"/>
              </a:lnSpc>
            </a:pPr>
            <a:r>
              <a:rPr lang="en-US" sz="2000" dirty="0">
                <a:cs typeface="Arial"/>
              </a:rPr>
              <a:t>Strings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solidFill>
                  <a:srgbClr val="FF0000"/>
                </a:solidFill>
                <a:cs typeface="Arial"/>
              </a:rPr>
              <a:t>single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quo</a:t>
            </a:r>
            <a:r>
              <a:rPr lang="en-US" sz="2000" spc="-15" dirty="0">
                <a:cs typeface="Arial"/>
              </a:rPr>
              <a:t>t</a:t>
            </a:r>
            <a:r>
              <a:rPr lang="en-US" sz="2000" dirty="0">
                <a:cs typeface="Arial"/>
              </a:rPr>
              <a:t>es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always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interp</a:t>
            </a:r>
            <a:r>
              <a:rPr lang="en-US" sz="2000" spc="5" dirty="0">
                <a:cs typeface="Arial"/>
              </a:rPr>
              <a:t>r</a:t>
            </a:r>
            <a:r>
              <a:rPr lang="en-US" sz="2000" dirty="0">
                <a:cs typeface="Arial"/>
              </a:rPr>
              <a:t>et</a:t>
            </a:r>
            <a:r>
              <a:rPr lang="en-US" sz="2000" spc="-25" dirty="0">
                <a:cs typeface="Arial"/>
              </a:rPr>
              <a:t>e</a:t>
            </a:r>
            <a:r>
              <a:rPr lang="en-US" sz="2000" dirty="0">
                <a:cs typeface="Arial"/>
              </a:rPr>
              <a:t>d literally</a:t>
            </a:r>
            <a:endParaRPr lang="en-US" sz="8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Adobe Caslon Pro"/>
                <a:cs typeface="Adobe Caslon Pro"/>
              </a:rPr>
              <a:t>Echo </a:t>
            </a:r>
            <a:r>
              <a:rPr lang="en-US" sz="2400" spc="-5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dobe Caslon Pro"/>
                <a:cs typeface="Adobe Caslon Pro"/>
              </a:rPr>
              <a:t>'</a:t>
            </a:r>
            <a:r>
              <a:rPr lang="en-US" sz="2400" spc="-5" dirty="0">
                <a:latin typeface="Adobe Caslon Pro"/>
                <a:cs typeface="Adobe Caslon Pro"/>
              </a:rPr>
              <a:t>H</a:t>
            </a:r>
            <a:r>
              <a:rPr lang="en-US" sz="2400" dirty="0">
                <a:latin typeface="Adobe Caslon Pro"/>
                <a:cs typeface="Adobe Caslon Pro"/>
              </a:rPr>
              <a:t>e</a:t>
            </a:r>
            <a:r>
              <a:rPr lang="en-US" sz="2400" spc="-5" dirty="0">
                <a:latin typeface="Adobe Caslon Pro"/>
                <a:cs typeface="Adobe Caslon Pro"/>
              </a:rPr>
              <a:t>ll</a:t>
            </a:r>
            <a:r>
              <a:rPr lang="en-US" sz="2400" dirty="0">
                <a:latin typeface="Adobe Caslon Pro"/>
                <a:cs typeface="Adobe Caslon Pro"/>
              </a:rPr>
              <a:t>o $</a:t>
            </a:r>
            <a:r>
              <a:rPr lang="en-US" sz="2400" dirty="0" err="1">
                <a:latin typeface="Adobe Caslon Pro"/>
                <a:cs typeface="Adobe Caslon Pro"/>
              </a:rPr>
              <a:t>va</a:t>
            </a:r>
            <a:r>
              <a:rPr lang="en-US" sz="2400" spc="-5" dirty="0" err="1">
                <a:latin typeface="Adobe Caslon Pro"/>
                <a:cs typeface="Adobe Caslon Pro"/>
              </a:rPr>
              <a:t>r</a:t>
            </a:r>
            <a:r>
              <a:rPr lang="en-US" sz="2400" spc="-5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dobe Caslon Pro"/>
                <a:cs typeface="Adobe Caslon Pro"/>
              </a:rPr>
              <a:t>'</a:t>
            </a:r>
            <a:r>
              <a:rPr lang="en-US" sz="2400" dirty="0">
                <a:latin typeface="Adobe Caslon Pro"/>
                <a:cs typeface="Adobe Caslon Pro"/>
              </a:rPr>
              <a:t>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Adobe Caslon Pro"/>
                <a:cs typeface="Adobe Caslon Pro"/>
              </a:rPr>
              <a:t>Hello $</a:t>
            </a:r>
            <a:r>
              <a:rPr lang="en-US" sz="2400" dirty="0" err="1">
                <a:latin typeface="Adobe Caslon Pro"/>
                <a:cs typeface="Adobe Caslon Pro"/>
              </a:rPr>
              <a:t>var</a:t>
            </a:r>
            <a:endParaRPr lang="en-US" sz="2400" dirty="0">
              <a:latin typeface="Adobe Caslon Pro"/>
              <a:cs typeface="Adobe Caslon Pro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cs typeface="Adobe Caslon Pro"/>
              </a:rPr>
              <a:t>			Be Careful!</a:t>
            </a:r>
          </a:p>
          <a:p>
            <a:pPr marL="0" indent="0">
              <a:spcBef>
                <a:spcPts val="600"/>
              </a:spcBef>
              <a:buNone/>
            </a:pPr>
            <a:endParaRPr lang="en-US" sz="2800" dirty="0">
              <a:latin typeface="Adobe Caslon Pro"/>
              <a:cs typeface="Adobe Caslon Pro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1671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PHP</a:t>
            </a:r>
            <a:r>
              <a:rPr sz="4400" spc="-33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Arrays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</a:pPr>
            <a:r>
              <a:rPr lang="en-US" sz="2800" i="1" dirty="0">
                <a:cs typeface="Arial"/>
              </a:rPr>
              <a:t>Ordered</a:t>
            </a:r>
            <a:r>
              <a:rPr lang="en-US" sz="2800" i="1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key-value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pairs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marR="12700" indent="0">
              <a:spcBef>
                <a:spcPts val="0"/>
              </a:spcBef>
              <a:buNone/>
            </a:pPr>
            <a:r>
              <a:rPr lang="en-US" sz="2800" dirty="0">
                <a:cs typeface="Arial"/>
              </a:rPr>
              <a:t>$array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=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array('foo'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=&gt;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'Hello”,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'bar'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=&gt;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'</a:t>
            </a:r>
            <a:r>
              <a:rPr lang="en-US" sz="2800" spc="-65" dirty="0">
                <a:cs typeface="Arial"/>
              </a:rPr>
              <a:t>W</a:t>
            </a:r>
            <a:r>
              <a:rPr lang="en-US" sz="2800" dirty="0">
                <a:cs typeface="Arial"/>
              </a:rPr>
              <a:t>orld'); </a:t>
            </a:r>
          </a:p>
          <a:p>
            <a:pPr marL="0" marR="12700" indent="0">
              <a:spcBef>
                <a:spcPts val="0"/>
              </a:spcBef>
              <a:buNone/>
            </a:pPr>
            <a:r>
              <a:rPr lang="en-US" sz="2800" dirty="0">
                <a:cs typeface="Arial"/>
              </a:rPr>
              <a:t>echo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$array['foo'];</a:t>
            </a:r>
          </a:p>
          <a:p>
            <a:pPr marL="0" marR="12700" indent="0">
              <a:spcBef>
                <a:spcPts val="0"/>
              </a:spcBef>
              <a:buNone/>
            </a:pPr>
            <a:endParaRPr lang="en-US" sz="2800" dirty="0">
              <a:cs typeface="Arial"/>
            </a:endParaRPr>
          </a:p>
          <a:p>
            <a:pPr marL="0" marR="12700" indent="0">
              <a:spcBef>
                <a:spcPts val="0"/>
              </a:spcBef>
              <a:buNone/>
            </a:pPr>
            <a:r>
              <a:rPr lang="en-US" sz="2800" dirty="0">
                <a:cs typeface="Arial"/>
              </a:rPr>
              <a:t>	Hello</a:t>
            </a:r>
          </a:p>
          <a:p>
            <a:pPr marL="0" marR="1270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cs typeface="Arial"/>
              </a:rPr>
              <a:t>		//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Keys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will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auto-increment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if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not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given</a:t>
            </a:r>
          </a:p>
          <a:p>
            <a:pPr marL="0" marR="2721610" indent="0">
              <a:spcBef>
                <a:spcPts val="0"/>
              </a:spcBef>
              <a:buNone/>
            </a:pPr>
            <a:r>
              <a:rPr lang="en-US" sz="2800" dirty="0">
                <a:cs typeface="Arial"/>
              </a:rPr>
              <a:t>$array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=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array('foo',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'bar',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'</a:t>
            </a:r>
            <a:r>
              <a:rPr lang="en-US" sz="2800" dirty="0" err="1">
                <a:cs typeface="Arial"/>
              </a:rPr>
              <a:t>baz</a:t>
            </a:r>
            <a:r>
              <a:rPr lang="en-US" sz="2800" dirty="0">
                <a:cs typeface="Arial"/>
              </a:rPr>
              <a:t>'); </a:t>
            </a:r>
          </a:p>
          <a:p>
            <a:pPr marL="0" marR="2721610" indent="0">
              <a:spcBef>
                <a:spcPts val="0"/>
              </a:spcBef>
              <a:buNone/>
            </a:pPr>
            <a:r>
              <a:rPr lang="en-US" sz="2800" dirty="0">
                <a:cs typeface="Arial"/>
              </a:rPr>
              <a:t>echo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$array[2];</a:t>
            </a:r>
          </a:p>
          <a:p>
            <a:pPr marL="0" marR="2721610" indent="0">
              <a:spcBef>
                <a:spcPts val="0"/>
              </a:spcBef>
              <a:buNone/>
            </a:pPr>
            <a:endParaRPr lang="en-US" sz="2800" dirty="0">
              <a:cs typeface="Arial"/>
            </a:endParaRPr>
          </a:p>
          <a:p>
            <a:pPr marL="0" marR="2721610" indent="0">
              <a:spcBef>
                <a:spcPts val="0"/>
              </a:spcBef>
              <a:buNone/>
            </a:pPr>
            <a:r>
              <a:rPr lang="en-US" sz="2800" dirty="0">
                <a:cs typeface="Arial"/>
              </a:rPr>
              <a:t>	</a:t>
            </a:r>
            <a:r>
              <a:rPr lang="en-US" sz="2800" dirty="0" err="1">
                <a:cs typeface="Arial"/>
              </a:rPr>
              <a:t>baz</a:t>
            </a:r>
            <a:endParaRPr lang="en-US" sz="2800" dirty="0">
              <a:cs typeface="Arial"/>
            </a:endParaRPr>
          </a:p>
          <a:p>
            <a:pPr marL="0" marR="2721610" indent="0">
              <a:spcBef>
                <a:spcPts val="0"/>
              </a:spcBef>
              <a:buNone/>
            </a:pPr>
            <a:endParaRPr lang="en-US" sz="2800" dirty="0">
              <a:cs typeface="Arial"/>
            </a:endParaRPr>
          </a:p>
          <a:p>
            <a:pPr marL="0" indent="0">
              <a:spcBef>
                <a:spcPts val="0"/>
              </a:spcBef>
            </a:pPr>
            <a:r>
              <a:rPr lang="en-US" sz="3100" dirty="0">
                <a:cs typeface="Arial"/>
              </a:rPr>
              <a:t>Does</a:t>
            </a:r>
            <a:r>
              <a:rPr lang="en-US" sz="3100" spc="-5" dirty="0">
                <a:cs typeface="Arial"/>
              </a:rPr>
              <a:t> </a:t>
            </a:r>
            <a:r>
              <a:rPr lang="en-US" sz="3100" dirty="0">
                <a:cs typeface="Arial"/>
              </a:rPr>
              <a:t>not</a:t>
            </a:r>
            <a:r>
              <a:rPr lang="en-US" sz="3100" spc="-5" dirty="0">
                <a:cs typeface="Arial"/>
              </a:rPr>
              <a:t> </a:t>
            </a:r>
            <a:r>
              <a:rPr lang="en-US" sz="3100" dirty="0">
                <a:cs typeface="Arial"/>
              </a:rPr>
              <a:t>distinguish</a:t>
            </a:r>
            <a:r>
              <a:rPr lang="en-US" sz="3100" spc="-10" dirty="0">
                <a:cs typeface="Arial"/>
              </a:rPr>
              <a:t> </a:t>
            </a:r>
            <a:r>
              <a:rPr lang="en-US" sz="3100" dirty="0">
                <a:cs typeface="Arial"/>
              </a:rPr>
              <a:t>between</a:t>
            </a:r>
            <a:r>
              <a:rPr lang="en-US" sz="3100" spc="-10" dirty="0">
                <a:cs typeface="Arial"/>
              </a:rPr>
              <a:t> </a:t>
            </a:r>
            <a:r>
              <a:rPr lang="en-US" sz="3100" dirty="0">
                <a:cs typeface="Arial"/>
              </a:rPr>
              <a:t>indexed</a:t>
            </a:r>
            <a:r>
              <a:rPr lang="en-US" sz="3100" spc="-5" dirty="0">
                <a:cs typeface="Arial"/>
              </a:rPr>
              <a:t> </a:t>
            </a:r>
            <a:r>
              <a:rPr lang="en-US" sz="3100" dirty="0">
                <a:cs typeface="Arial"/>
              </a:rPr>
              <a:t>and associative</a:t>
            </a:r>
            <a:r>
              <a:rPr lang="en-US" sz="3100" spc="-10" dirty="0">
                <a:cs typeface="Arial"/>
              </a:rPr>
              <a:t> </a:t>
            </a:r>
            <a:r>
              <a:rPr lang="en-US" sz="3100" dirty="0">
                <a:cs typeface="Arial"/>
              </a:rPr>
              <a:t>arrays</a:t>
            </a:r>
          </a:p>
          <a:p>
            <a:pPr marL="0" indent="0">
              <a:spcBef>
                <a:spcPts val="0"/>
              </a:spcBef>
            </a:pPr>
            <a:endParaRPr lang="en-US" sz="3100" dirty="0">
              <a:cs typeface="Arial"/>
            </a:endParaRPr>
          </a:p>
          <a:p>
            <a:pPr marL="0" indent="0">
              <a:spcBef>
                <a:spcPts val="0"/>
              </a:spcBef>
            </a:pPr>
            <a:r>
              <a:rPr lang="en-US" sz="3100" dirty="0">
                <a:cs typeface="Arial"/>
              </a:rPr>
              <a:t>So: Second example is as if we said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100" dirty="0">
                <a:cs typeface="Arial"/>
              </a:rPr>
              <a:t>	$array = array(0=&gt;’foo’, 1=&gt;’bar’, 2=&gt;’</a:t>
            </a:r>
            <a:r>
              <a:rPr lang="en-US" sz="3100" dirty="0" err="1">
                <a:cs typeface="Arial"/>
              </a:rPr>
              <a:t>baz</a:t>
            </a:r>
            <a:r>
              <a:rPr lang="en-US" sz="3100" dirty="0">
                <a:cs typeface="Arial"/>
              </a:rPr>
              <a:t>’)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374900" y="2711450"/>
            <a:ext cx="1524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298700" y="4159250"/>
            <a:ext cx="1752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603500" y="408305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527300" y="271145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&lt;aside&gt;</a:t>
            </a:r>
            <a:r>
              <a:rPr sz="4400" spc="-1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PHP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Resources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>
              <a:lnSpc>
                <a:spcPts val="3579"/>
              </a:lnSpc>
            </a:pPr>
            <a:r>
              <a:rPr lang="en-US" sz="2800" dirty="0">
                <a:cs typeface="Arial"/>
              </a:rPr>
              <a:t>Special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spc="5" dirty="0">
                <a:cs typeface="Arial"/>
              </a:rPr>
              <a:t>y</a:t>
            </a:r>
            <a:r>
              <a:rPr lang="en-US" sz="2800" spc="-10" dirty="0">
                <a:cs typeface="Arial"/>
              </a:rPr>
              <a:t>p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of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variable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</a:t>
            </a:r>
            <a:r>
              <a:rPr lang="en-US" sz="2800" spc="-15" dirty="0">
                <a:cs typeface="Arial"/>
              </a:rPr>
              <a:t>e</a:t>
            </a:r>
            <a:r>
              <a:rPr lang="en-US" sz="2800" dirty="0">
                <a:cs typeface="Arial"/>
              </a:rPr>
              <a:t>presenting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esource to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acted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upon like,</a:t>
            </a:r>
          </a:p>
          <a:p>
            <a:pPr marL="695162" marR="12700" lvl="2">
              <a:lnSpc>
                <a:spcPts val="3579"/>
              </a:lnSpc>
            </a:pPr>
            <a:r>
              <a:rPr lang="en-US" sz="2400" dirty="0">
                <a:cs typeface="Arial"/>
              </a:rPr>
              <a:t>special handlers to opened files, </a:t>
            </a:r>
          </a:p>
          <a:p>
            <a:pPr marL="695162" marR="12700" lvl="2">
              <a:lnSpc>
                <a:spcPts val="3579"/>
              </a:lnSpc>
            </a:pPr>
            <a:r>
              <a:rPr lang="en-US" sz="2400" dirty="0">
                <a:cs typeface="Arial"/>
              </a:rPr>
              <a:t>database connections, </a:t>
            </a:r>
          </a:p>
          <a:p>
            <a:pPr marL="695162" marR="12700" lvl="2">
              <a:lnSpc>
                <a:spcPts val="3579"/>
              </a:lnSpc>
            </a:pPr>
            <a:r>
              <a:rPr lang="en-US" sz="2400" dirty="0">
                <a:cs typeface="Arial"/>
              </a:rPr>
              <a:t>image canvas areas, etc…</a:t>
            </a:r>
          </a:p>
          <a:p>
            <a:pPr>
              <a:lnSpc>
                <a:spcPts val="1000"/>
              </a:lnSpc>
              <a:spcBef>
                <a:spcPts val="73"/>
              </a:spcBef>
            </a:pPr>
            <a:endParaRPr lang="en-US" sz="900" dirty="0"/>
          </a:p>
          <a:p>
            <a:pPr marL="12700">
              <a:lnSpc>
                <a:spcPct val="100000"/>
              </a:lnSpc>
            </a:pPr>
            <a:r>
              <a:rPr lang="en-US" sz="2800" spc="-65" dirty="0">
                <a:cs typeface="Arial"/>
              </a:rPr>
              <a:t>W</a:t>
            </a:r>
            <a:r>
              <a:rPr lang="en-US" sz="2800" dirty="0">
                <a:cs typeface="Arial"/>
              </a:rPr>
              <a:t>e'll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see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few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examples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later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on...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713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PHP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Operators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8500" y="2101850"/>
            <a:ext cx="8868843" cy="47857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Arithmetic Operators</a:t>
            </a:r>
          </a:p>
          <a:p>
            <a:pPr lvl="1"/>
            <a:r>
              <a:rPr lang="en-US" dirty="0"/>
              <a:t>+, -, *, /, …</a:t>
            </a:r>
          </a:p>
          <a:p>
            <a:r>
              <a:rPr lang="en-US" dirty="0"/>
              <a:t>Ternary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var</a:t>
            </a:r>
            <a:r>
              <a:rPr lang="en-US" dirty="0"/>
              <a:t> = (</a:t>
            </a:r>
            <a:r>
              <a:rPr lang="en-US" dirty="0" err="1"/>
              <a:t>expr</a:t>
            </a:r>
            <a:r>
              <a:rPr lang="en-US" dirty="0"/>
              <a:t>) ? True : false;</a:t>
            </a:r>
          </a:p>
          <a:p>
            <a:pPr marL="384978" lvl="1" indent="0">
              <a:buNone/>
            </a:pPr>
            <a:r>
              <a:rPr lang="en-US" dirty="0"/>
              <a:t>	i.e. $</a:t>
            </a:r>
            <a:r>
              <a:rPr lang="en-US" dirty="0" err="1"/>
              <a:t>discountPct</a:t>
            </a:r>
            <a:r>
              <a:rPr lang="en-US" dirty="0"/>
              <a:t> = ($</a:t>
            </a:r>
            <a:r>
              <a:rPr lang="en-US" dirty="0" err="1"/>
              <a:t>havingASale</a:t>
            </a:r>
            <a:r>
              <a:rPr lang="en-US" dirty="0"/>
              <a:t>) ? .1 : 0;</a:t>
            </a:r>
          </a:p>
          <a:p>
            <a:pPr lvl="1"/>
            <a:r>
              <a:rPr lang="en-US" dirty="0"/>
              <a:t>Comparison</a:t>
            </a:r>
          </a:p>
          <a:p>
            <a:pPr lvl="2"/>
            <a:r>
              <a:rPr lang="en-US" dirty="0"/>
              <a:t>&lt;, &gt;, ==. !=, ===</a:t>
            </a:r>
          </a:p>
          <a:p>
            <a:pPr lvl="1"/>
            <a:r>
              <a:rPr lang="en-US" dirty="0"/>
              <a:t>Bitwise/Logical</a:t>
            </a:r>
          </a:p>
          <a:p>
            <a:pPr lvl="2"/>
            <a:r>
              <a:rPr lang="en-US" dirty="0"/>
              <a:t>&amp;&amp;, ||, !</a:t>
            </a:r>
          </a:p>
          <a:p>
            <a:r>
              <a:rPr lang="en-US" dirty="0"/>
              <a:t>Casting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(float), (</a:t>
            </a:r>
            <a:r>
              <a:rPr lang="en-US" dirty="0" err="1"/>
              <a:t>bool</a:t>
            </a:r>
            <a:r>
              <a:rPr lang="en-US" dirty="0"/>
              <a:t>), (string), (array), (object)</a:t>
            </a:r>
          </a:p>
          <a:p>
            <a:r>
              <a:rPr lang="en-US" dirty="0"/>
              <a:t>Concatenation (.)</a:t>
            </a:r>
          </a:p>
          <a:p>
            <a:pPr lvl="1"/>
            <a:r>
              <a:rPr lang="en-US" dirty="0"/>
              <a:t>like + in </a:t>
            </a:r>
            <a:r>
              <a:rPr lang="en-US" dirty="0" err="1"/>
              <a:t>javaScript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4000" dirty="0">
                <a:latin typeface="Arial"/>
                <a:cs typeface="Arial"/>
              </a:rPr>
              <a:t>So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dirty="0">
                <a:latin typeface="Arial"/>
                <a:cs typeface="Arial"/>
              </a:rPr>
              <a:t>far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dirty="0">
                <a:latin typeface="Arial"/>
                <a:cs typeface="Arial"/>
              </a:rPr>
              <a:t>we've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dirty="0">
                <a:latin typeface="Arial"/>
                <a:cs typeface="Arial"/>
              </a:rPr>
              <a:t>covered...</a:t>
            </a:r>
          </a:p>
          <a:p>
            <a:pPr marL="695162" lvl="2"/>
            <a:r>
              <a:rPr lang="en-US" sz="3200" spc="-55" dirty="0">
                <a:latin typeface="Arial"/>
                <a:cs typeface="Arial"/>
              </a:rPr>
              <a:t>W</a:t>
            </a:r>
            <a:r>
              <a:rPr lang="en-US" sz="3200" dirty="0">
                <a:latin typeface="Arial"/>
                <a:cs typeface="Arial"/>
              </a:rPr>
              <a:t>eb Se</a:t>
            </a:r>
            <a:r>
              <a:rPr lang="en-US" sz="3200" spc="-5" dirty="0">
                <a:latin typeface="Arial"/>
                <a:cs typeface="Arial"/>
              </a:rPr>
              <a:t>r</a:t>
            </a:r>
            <a:r>
              <a:rPr lang="en-US" sz="3200" dirty="0">
                <a:latin typeface="Arial"/>
                <a:cs typeface="Arial"/>
              </a:rPr>
              <a:t>ve</a:t>
            </a:r>
            <a:r>
              <a:rPr lang="en-US" sz="3200" spc="-5" dirty="0">
                <a:latin typeface="Arial"/>
                <a:cs typeface="Arial"/>
              </a:rPr>
              <a:t>r</a:t>
            </a:r>
            <a:r>
              <a:rPr lang="en-US" sz="3200" dirty="0">
                <a:latin typeface="Arial"/>
                <a:cs typeface="Arial"/>
              </a:rPr>
              <a:t>s &amp; P</a:t>
            </a:r>
            <a:r>
              <a:rPr lang="en-US" sz="3200" spc="-5" dirty="0">
                <a:latin typeface="Arial"/>
                <a:cs typeface="Arial"/>
              </a:rPr>
              <a:t>r</a:t>
            </a:r>
            <a:r>
              <a:rPr lang="en-US" sz="3200" dirty="0">
                <a:latin typeface="Arial"/>
                <a:cs typeface="Arial"/>
              </a:rPr>
              <a:t>otoco</a:t>
            </a:r>
            <a:r>
              <a:rPr lang="en-US" sz="3200" spc="-5" dirty="0">
                <a:latin typeface="Arial"/>
                <a:cs typeface="Arial"/>
              </a:rPr>
              <a:t>l</a:t>
            </a:r>
            <a:r>
              <a:rPr lang="en-US" sz="3200" dirty="0">
                <a:latin typeface="Arial"/>
                <a:cs typeface="Arial"/>
              </a:rPr>
              <a:t>s </a:t>
            </a:r>
          </a:p>
          <a:p>
            <a:pPr marL="695162" lvl="2"/>
            <a:r>
              <a:rPr lang="en-US" sz="3200" dirty="0">
                <a:latin typeface="Arial"/>
                <a:cs typeface="Arial"/>
              </a:rPr>
              <a:t>P</a:t>
            </a:r>
            <a:r>
              <a:rPr lang="en-US" sz="3200" spc="-5" dirty="0">
                <a:latin typeface="Arial"/>
                <a:cs typeface="Arial"/>
              </a:rPr>
              <a:t>r</a:t>
            </a:r>
            <a:r>
              <a:rPr lang="en-US" sz="3200" dirty="0">
                <a:latin typeface="Arial"/>
                <a:cs typeface="Arial"/>
              </a:rPr>
              <a:t>esen</a:t>
            </a:r>
            <a:r>
              <a:rPr lang="en-US" sz="3200" spc="-5" dirty="0">
                <a:latin typeface="Arial"/>
                <a:cs typeface="Arial"/>
              </a:rPr>
              <a:t>t</a:t>
            </a:r>
            <a:r>
              <a:rPr lang="en-US" sz="3200" dirty="0">
                <a:latin typeface="Arial"/>
                <a:cs typeface="Arial"/>
              </a:rPr>
              <a:t>at</a:t>
            </a:r>
            <a:r>
              <a:rPr lang="en-US" sz="3200" spc="-5" dirty="0">
                <a:latin typeface="Arial"/>
                <a:cs typeface="Arial"/>
              </a:rPr>
              <a:t>i</a:t>
            </a:r>
            <a:r>
              <a:rPr lang="en-US" sz="3200" dirty="0">
                <a:latin typeface="Arial"/>
                <a:cs typeface="Arial"/>
              </a:rPr>
              <a:t>on Layer</a:t>
            </a:r>
            <a:r>
              <a:rPr lang="en-US" sz="3200" spc="-5" dirty="0">
                <a:latin typeface="Arial"/>
                <a:cs typeface="Arial"/>
              </a:rPr>
              <a:t> (</a:t>
            </a:r>
            <a:r>
              <a:rPr lang="en-US" sz="3200" dirty="0">
                <a:latin typeface="Arial"/>
                <a:cs typeface="Arial"/>
              </a:rPr>
              <a:t>stat</a:t>
            </a:r>
            <a:r>
              <a:rPr lang="en-US" sz="3200" spc="-5" dirty="0">
                <a:latin typeface="Arial"/>
                <a:cs typeface="Arial"/>
              </a:rPr>
              <a:t>i</a:t>
            </a:r>
            <a:r>
              <a:rPr lang="en-US" sz="3200" dirty="0">
                <a:latin typeface="Arial"/>
                <a:cs typeface="Arial"/>
              </a:rPr>
              <a:t>c pages)</a:t>
            </a:r>
            <a:endParaRPr lang="en-US" sz="4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4000" spc="-10" dirty="0">
                <a:latin typeface="Arial"/>
                <a:cs typeface="Arial"/>
              </a:rPr>
              <a:t>F</a:t>
            </a:r>
            <a:r>
              <a:rPr lang="en-US" sz="4000" dirty="0">
                <a:latin typeface="Arial"/>
                <a:cs typeface="Arial"/>
              </a:rPr>
              <a:t>or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dirty="0">
                <a:latin typeface="Arial"/>
                <a:cs typeface="Arial"/>
              </a:rPr>
              <a:t>the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dirty="0">
                <a:latin typeface="Arial"/>
                <a:cs typeface="Arial"/>
              </a:rPr>
              <a:t>rest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dirty="0">
                <a:latin typeface="Arial"/>
                <a:cs typeface="Arial"/>
              </a:rPr>
              <a:t>of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dirty="0">
                <a:latin typeface="Arial"/>
                <a:cs typeface="Arial"/>
              </a:rPr>
              <a:t>the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dirty="0">
                <a:latin typeface="Arial"/>
                <a:cs typeface="Arial"/>
              </a:rPr>
              <a:t>semest</a:t>
            </a:r>
            <a:r>
              <a:rPr lang="en-US" sz="4000" spc="-5" dirty="0">
                <a:latin typeface="Arial"/>
                <a:cs typeface="Arial"/>
              </a:rPr>
              <a:t>e</a:t>
            </a:r>
            <a:r>
              <a:rPr lang="en-US" sz="4000" spc="-180" dirty="0">
                <a:latin typeface="Arial"/>
                <a:cs typeface="Arial"/>
              </a:rPr>
              <a:t>r</a:t>
            </a:r>
            <a:r>
              <a:rPr lang="en-US" sz="4000" dirty="0">
                <a:latin typeface="Arial"/>
                <a:cs typeface="Arial"/>
              </a:rPr>
              <a:t>...</a:t>
            </a:r>
          </a:p>
          <a:p>
            <a:pPr marL="695162" lvl="2"/>
            <a:r>
              <a:rPr lang="en-US" sz="3200" dirty="0">
                <a:latin typeface="Arial"/>
                <a:cs typeface="Arial"/>
              </a:rPr>
              <a:t>App</a:t>
            </a:r>
            <a:r>
              <a:rPr lang="en-US" sz="3200" spc="-5" dirty="0">
                <a:latin typeface="Arial"/>
                <a:cs typeface="Arial"/>
              </a:rPr>
              <a:t>li</a:t>
            </a:r>
            <a:r>
              <a:rPr lang="en-US" sz="3200" dirty="0">
                <a:latin typeface="Arial"/>
                <a:cs typeface="Arial"/>
              </a:rPr>
              <a:t>cat</a:t>
            </a:r>
            <a:r>
              <a:rPr lang="en-US" sz="3200" spc="-5" dirty="0">
                <a:latin typeface="Arial"/>
                <a:cs typeface="Arial"/>
              </a:rPr>
              <a:t>i</a:t>
            </a:r>
            <a:r>
              <a:rPr lang="en-US" sz="3200" dirty="0">
                <a:latin typeface="Arial"/>
                <a:cs typeface="Arial"/>
              </a:rPr>
              <a:t>on Layer</a:t>
            </a:r>
            <a:r>
              <a:rPr lang="en-US" sz="3200" spc="-5" dirty="0">
                <a:latin typeface="Arial"/>
                <a:cs typeface="Arial"/>
              </a:rPr>
              <a:t> (</a:t>
            </a:r>
            <a:r>
              <a:rPr lang="en-US" sz="3200" dirty="0">
                <a:latin typeface="Arial"/>
                <a:cs typeface="Arial"/>
              </a:rPr>
              <a:t>dyna</a:t>
            </a:r>
            <a:r>
              <a:rPr lang="en-US" sz="3200" spc="-5" dirty="0">
                <a:latin typeface="Arial"/>
                <a:cs typeface="Arial"/>
              </a:rPr>
              <a:t>mi</a:t>
            </a:r>
            <a:r>
              <a:rPr lang="en-US" sz="3200" dirty="0">
                <a:latin typeface="Arial"/>
                <a:cs typeface="Arial"/>
              </a:rPr>
              <a:t>c pages) </a:t>
            </a:r>
          </a:p>
          <a:p>
            <a:pPr marL="695162" lvl="2"/>
            <a:r>
              <a:rPr lang="en-US" sz="3200" spc="-5" dirty="0">
                <a:latin typeface="Arial"/>
                <a:cs typeface="Arial"/>
              </a:rPr>
              <a:t>D</a:t>
            </a:r>
            <a:r>
              <a:rPr lang="en-US" sz="3200" dirty="0">
                <a:latin typeface="Arial"/>
                <a:cs typeface="Arial"/>
              </a:rPr>
              <a:t>ata Layer</a:t>
            </a:r>
            <a:r>
              <a:rPr lang="en-US" sz="3200" spc="-5" dirty="0">
                <a:latin typeface="Arial"/>
                <a:cs typeface="Arial"/>
              </a:rPr>
              <a:t> (</a:t>
            </a:r>
            <a:r>
              <a:rPr lang="en-US" sz="3200" dirty="0">
                <a:latin typeface="Arial"/>
                <a:cs typeface="Arial"/>
              </a:rPr>
              <a:t>pe</a:t>
            </a:r>
            <a:r>
              <a:rPr lang="en-US" sz="3200" spc="-5" dirty="0">
                <a:latin typeface="Arial"/>
                <a:cs typeface="Arial"/>
              </a:rPr>
              <a:t>r</a:t>
            </a:r>
            <a:r>
              <a:rPr lang="en-US" sz="3200" dirty="0">
                <a:latin typeface="Arial"/>
                <a:cs typeface="Arial"/>
              </a:rPr>
              <a:t>s</a:t>
            </a:r>
            <a:r>
              <a:rPr lang="en-US" sz="3200" spc="-5" dirty="0">
                <a:latin typeface="Arial"/>
                <a:cs typeface="Arial"/>
              </a:rPr>
              <a:t>i</a:t>
            </a:r>
            <a:r>
              <a:rPr lang="en-US" sz="3200" dirty="0">
                <a:latin typeface="Arial"/>
                <a:cs typeface="Arial"/>
              </a:rPr>
              <a:t>stence)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57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4700" y="273050"/>
            <a:ext cx="8868843" cy="1473127"/>
          </a:xfrm>
        </p:spPr>
        <p:txBody>
          <a:bodyPr/>
          <a:lstStyle/>
          <a:p>
            <a:r>
              <a:rPr lang="en-US" sz="4400" dirty="0">
                <a:latin typeface="Arial"/>
                <a:cs typeface="Arial"/>
              </a:rPr>
              <a:t>&lt;aside&gt;</a:t>
            </a:r>
            <a:r>
              <a:rPr lang="en-US" sz="4400" spc="-15" dirty="0">
                <a:latin typeface="Arial"/>
                <a:cs typeface="Arial"/>
              </a:rPr>
              <a:t> </a:t>
            </a:r>
            <a:br>
              <a:rPr lang="en-US" sz="4400" spc="-15" dirty="0">
                <a:latin typeface="Arial"/>
                <a:cs typeface="Arial"/>
              </a:rPr>
            </a:br>
            <a:r>
              <a:rPr lang="en-US" sz="4400" dirty="0">
                <a:latin typeface="Arial"/>
                <a:cs typeface="Arial"/>
              </a:rPr>
              <a:t>Dangerous</a:t>
            </a:r>
            <a:r>
              <a:rPr lang="en-US" sz="4400" spc="-5" dirty="0">
                <a:latin typeface="Arial"/>
                <a:cs typeface="Arial"/>
              </a:rPr>
              <a:t> </a:t>
            </a:r>
            <a:r>
              <a:rPr lang="en-US" sz="4400" dirty="0">
                <a:latin typeface="Arial"/>
                <a:cs typeface="Arial"/>
              </a:rPr>
              <a:t>Operators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cs typeface="Arial"/>
              </a:rPr>
              <a:t>@</a:t>
            </a:r>
            <a:r>
              <a:rPr lang="en-US" sz="3600" spc="-5" dirty="0">
                <a:cs typeface="Arial"/>
              </a:rPr>
              <a:t> </a:t>
            </a:r>
            <a:endParaRPr lang="en-US" sz="3600" dirty="0">
              <a:cs typeface="Arial"/>
            </a:endParaRPr>
          </a:p>
          <a:p>
            <a:pPr marL="695162" lvl="2"/>
            <a:r>
              <a:rPr lang="en-US" sz="2800" dirty="0">
                <a:cs typeface="Arial"/>
              </a:rPr>
              <a:t>Suppresses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errors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for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given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expression</a:t>
            </a:r>
          </a:p>
          <a:p>
            <a:pPr marL="695162" lvl="2"/>
            <a:r>
              <a:rPr lang="en-US" sz="2800" spc="-5" dirty="0">
                <a:cs typeface="Arial"/>
              </a:rPr>
              <a:t>@(</a:t>
            </a:r>
            <a:r>
              <a:rPr lang="en-US" sz="2800" dirty="0">
                <a:cs typeface="Arial"/>
              </a:rPr>
              <a:t>$a =</a:t>
            </a:r>
            <a:r>
              <a:rPr lang="en-US" sz="2800" spc="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$x/$y</a:t>
            </a:r>
            <a:r>
              <a:rPr lang="en-US" sz="2800" spc="-5" dirty="0">
                <a:cs typeface="Arial"/>
              </a:rPr>
              <a:t>)</a:t>
            </a:r>
            <a:r>
              <a:rPr lang="en-US" sz="2800" dirty="0">
                <a:cs typeface="Arial"/>
              </a:rPr>
              <a:t>;</a:t>
            </a:r>
          </a:p>
          <a:p>
            <a:pPr marL="12700">
              <a:lnSpc>
                <a:spcPct val="100000"/>
              </a:lnSpc>
            </a:pPr>
            <a:r>
              <a:rPr lang="en-US" sz="3600" dirty="0">
                <a:cs typeface="Arial"/>
              </a:rPr>
              <a:t>`` - </a:t>
            </a:r>
          </a:p>
          <a:p>
            <a:pPr marL="695162" lvl="2"/>
            <a:r>
              <a:rPr lang="en-US" sz="2800" dirty="0">
                <a:cs typeface="Arial"/>
              </a:rPr>
              <a:t>Executes</a:t>
            </a:r>
            <a:r>
              <a:rPr lang="en-US" sz="2800" spc="-10" dirty="0">
                <a:cs typeface="Arial"/>
              </a:rPr>
              <a:t> content </a:t>
            </a:r>
            <a:r>
              <a:rPr lang="en-US" sz="2800" dirty="0">
                <a:cs typeface="Arial"/>
              </a:rPr>
              <a:t>on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command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line</a:t>
            </a:r>
          </a:p>
          <a:p>
            <a:pPr marL="695162" marR="12700" lvl="2">
              <a:lnSpc>
                <a:spcPct val="126800"/>
              </a:lnSpc>
            </a:pPr>
            <a:r>
              <a:rPr lang="en-US" sz="2800" dirty="0">
                <a:cs typeface="Arial"/>
              </a:rPr>
              <a:t>$</a:t>
            </a:r>
            <a:r>
              <a:rPr lang="en-US" sz="2800" spc="-5" dirty="0">
                <a:cs typeface="Arial"/>
              </a:rPr>
              <a:t>li</a:t>
            </a:r>
            <a:r>
              <a:rPr lang="en-US" sz="2800" dirty="0">
                <a:cs typeface="Arial"/>
              </a:rPr>
              <a:t>st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ng =</a:t>
            </a:r>
            <a:r>
              <a:rPr lang="en-US" sz="2800" spc="5" dirty="0">
                <a:cs typeface="Arial"/>
              </a:rPr>
              <a:t> </a:t>
            </a:r>
            <a:r>
              <a:rPr lang="en-US" sz="2800" spc="-5" dirty="0">
                <a:cs typeface="Arial"/>
              </a:rPr>
              <a:t>`</a:t>
            </a:r>
            <a:r>
              <a:rPr lang="en-US" sz="2800" spc="-5" dirty="0" err="1">
                <a:cs typeface="Arial"/>
              </a:rPr>
              <a:t>l</a:t>
            </a:r>
            <a:r>
              <a:rPr lang="en-US" sz="2800" dirty="0" err="1">
                <a:cs typeface="Arial"/>
              </a:rPr>
              <a:t>s</a:t>
            </a:r>
            <a:r>
              <a:rPr lang="en-US" sz="2800" dirty="0">
                <a:cs typeface="Arial"/>
              </a:rPr>
              <a:t> </a:t>
            </a:r>
            <a:r>
              <a:rPr lang="en-US" sz="2800" spc="-5" dirty="0">
                <a:cs typeface="Arial"/>
              </a:rPr>
              <a:t>-l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`</a:t>
            </a:r>
            <a:r>
              <a:rPr lang="en-US" sz="2800" dirty="0">
                <a:cs typeface="Arial"/>
              </a:rPr>
              <a:t>; </a:t>
            </a:r>
          </a:p>
          <a:p>
            <a:pPr marL="12700">
              <a:lnSpc>
                <a:spcPct val="100000"/>
              </a:lnSpc>
            </a:pPr>
            <a:endParaRPr lang="en-US" sz="2800" dirty="0"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800" dirty="0"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800" dirty="0"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875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PHP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Control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Structures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797050"/>
            <a:ext cx="8868843" cy="4785783"/>
          </a:xfrm>
        </p:spPr>
        <p:txBody>
          <a:bodyPr/>
          <a:lstStyle/>
          <a:p>
            <a:r>
              <a:rPr lang="en-US" dirty="0"/>
              <a:t>if/else</a:t>
            </a:r>
          </a:p>
          <a:p>
            <a:r>
              <a:rPr lang="en-US" dirty="0"/>
              <a:t>if/</a:t>
            </a:r>
            <a:r>
              <a:rPr lang="en-US" dirty="0" err="1"/>
              <a:t>elseif</a:t>
            </a:r>
            <a:r>
              <a:rPr lang="en-US" dirty="0"/>
              <a:t>/else</a:t>
            </a:r>
          </a:p>
          <a:p>
            <a:r>
              <a:rPr lang="en-US" dirty="0"/>
              <a:t>switch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do…while</a:t>
            </a:r>
          </a:p>
          <a:p>
            <a:r>
              <a:rPr lang="en-US" dirty="0"/>
              <a:t>for</a:t>
            </a:r>
          </a:p>
          <a:p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875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PHP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Control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Structures</a:t>
            </a:r>
            <a:br>
              <a:rPr lang="en-US" sz="4400" spc="0" dirty="0">
                <a:latin typeface="Arial"/>
                <a:cs typeface="Arial"/>
              </a:rPr>
            </a:br>
            <a:r>
              <a:rPr lang="en-US" sz="4400" dirty="0">
                <a:latin typeface="Arial"/>
                <a:cs typeface="Arial"/>
              </a:rPr>
              <a:t>foreach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255904">
              <a:lnSpc>
                <a:spcPct val="126499"/>
              </a:lnSpc>
            </a:pPr>
            <a:r>
              <a:rPr lang="en-US" dirty="0">
                <a:cs typeface="Arial"/>
              </a:rPr>
              <a:t>Ite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ates over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</a:t>
            </a:r>
            <a:r>
              <a:rPr lang="en-US" spc="-5" dirty="0">
                <a:cs typeface="Arial"/>
              </a:rPr>
              <a:t>rr</a:t>
            </a:r>
            <a:r>
              <a:rPr lang="en-US" dirty="0">
                <a:cs typeface="Arial"/>
              </a:rPr>
              <a:t>ay e</a:t>
            </a:r>
            <a:r>
              <a:rPr lang="en-US" spc="-5" dirty="0">
                <a:cs typeface="Arial"/>
              </a:rPr>
              <a:t>l</a:t>
            </a:r>
            <a:r>
              <a:rPr lang="en-US" dirty="0">
                <a:cs typeface="Arial"/>
              </a:rPr>
              <a:t>e</a:t>
            </a:r>
            <a:r>
              <a:rPr lang="en-US" spc="-5" dirty="0">
                <a:cs typeface="Arial"/>
              </a:rPr>
              <a:t>m</a:t>
            </a:r>
            <a:r>
              <a:rPr lang="en-US" dirty="0">
                <a:cs typeface="Arial"/>
              </a:rPr>
              <a:t>en</a:t>
            </a:r>
            <a:r>
              <a:rPr lang="en-US" spc="-5" dirty="0">
                <a:cs typeface="Arial"/>
              </a:rPr>
              <a:t>t</a:t>
            </a:r>
            <a:r>
              <a:rPr lang="en-US" dirty="0">
                <a:cs typeface="Arial"/>
              </a:rPr>
              <a:t>s </a:t>
            </a:r>
          </a:p>
          <a:p>
            <a:pPr marL="0" marR="255904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err="1">
                <a:latin typeface="Adobe Caslon Pro"/>
                <a:cs typeface="Arial"/>
              </a:rPr>
              <a:t>f</a:t>
            </a:r>
            <a:r>
              <a:rPr lang="en-US" spc="-10" dirty="0" err="1">
                <a:latin typeface="Adobe Caslon Pro"/>
                <a:cs typeface="Arial"/>
              </a:rPr>
              <a:t>o</a:t>
            </a:r>
            <a:r>
              <a:rPr lang="en-US" spc="5" dirty="0" err="1">
                <a:latin typeface="Adobe Caslon Pro"/>
                <a:cs typeface="Arial"/>
              </a:rPr>
              <a:t>r</a:t>
            </a:r>
            <a:r>
              <a:rPr lang="en-US" spc="-10" dirty="0" err="1">
                <a:latin typeface="Adobe Caslon Pro"/>
                <a:cs typeface="Arial"/>
              </a:rPr>
              <a:t>e</a:t>
            </a:r>
            <a:r>
              <a:rPr lang="en-US" dirty="0" err="1">
                <a:latin typeface="Adobe Caslon Pro"/>
                <a:cs typeface="Arial"/>
              </a:rPr>
              <a:t>ach</a:t>
            </a:r>
            <a:r>
              <a:rPr lang="en-US" spc="-5" dirty="0">
                <a:latin typeface="Adobe Caslon Pro"/>
                <a:cs typeface="Arial"/>
              </a:rPr>
              <a:t> (</a:t>
            </a:r>
            <a:r>
              <a:rPr lang="en-US" dirty="0">
                <a:latin typeface="Adobe Caslon Pro"/>
                <a:cs typeface="Arial"/>
              </a:rPr>
              <a:t>$a</a:t>
            </a:r>
            <a:r>
              <a:rPr lang="en-US" spc="-5" dirty="0">
                <a:latin typeface="Adobe Caslon Pro"/>
                <a:cs typeface="Arial"/>
              </a:rPr>
              <a:t>rr</a:t>
            </a:r>
            <a:r>
              <a:rPr lang="en-US" dirty="0">
                <a:latin typeface="Adobe Caslon Pro"/>
                <a:cs typeface="Arial"/>
              </a:rPr>
              <a:t>ay</a:t>
            </a:r>
            <a:r>
              <a:rPr lang="en-US" spc="-10" dirty="0">
                <a:latin typeface="Adobe Caslon Pro"/>
                <a:cs typeface="Arial"/>
              </a:rPr>
              <a:t> </a:t>
            </a:r>
            <a:r>
              <a:rPr lang="en-US" dirty="0">
                <a:latin typeface="Adobe Caslon Pro"/>
                <a:cs typeface="Arial"/>
              </a:rPr>
              <a:t>as </a:t>
            </a:r>
            <a:r>
              <a:rPr lang="en-US" spc="-10" dirty="0">
                <a:latin typeface="Adobe Caslon Pro"/>
                <a:cs typeface="Arial"/>
              </a:rPr>
              <a:t>$</a:t>
            </a:r>
            <a:r>
              <a:rPr lang="en-US" dirty="0" err="1">
                <a:latin typeface="Adobe Caslon Pro"/>
                <a:cs typeface="Arial"/>
              </a:rPr>
              <a:t>cu</a:t>
            </a:r>
            <a:r>
              <a:rPr lang="en-US" spc="-5" dirty="0" err="1">
                <a:latin typeface="Adobe Caslon Pro"/>
                <a:cs typeface="Arial"/>
              </a:rPr>
              <a:t>rr</a:t>
            </a:r>
            <a:r>
              <a:rPr lang="en-US" dirty="0" err="1">
                <a:latin typeface="Adobe Caslon Pro"/>
                <a:cs typeface="Arial"/>
              </a:rPr>
              <a:t>en</a:t>
            </a:r>
            <a:r>
              <a:rPr lang="en-US" spc="-10" dirty="0" err="1">
                <a:latin typeface="Adobe Caslon Pro"/>
                <a:cs typeface="Arial"/>
              </a:rPr>
              <a:t>t</a:t>
            </a:r>
            <a:r>
              <a:rPr lang="en-US" dirty="0" err="1">
                <a:latin typeface="Adobe Caslon Pro"/>
                <a:cs typeface="Arial"/>
              </a:rPr>
              <a:t>_</a:t>
            </a:r>
            <a:r>
              <a:rPr lang="en-US" spc="-5" dirty="0" err="1">
                <a:latin typeface="Adobe Caslon Pro"/>
                <a:cs typeface="Arial"/>
              </a:rPr>
              <a:t>i</a:t>
            </a:r>
            <a:r>
              <a:rPr lang="en-US" dirty="0" err="1">
                <a:latin typeface="Adobe Caslon Pro"/>
                <a:cs typeface="Arial"/>
              </a:rPr>
              <a:t>t</a:t>
            </a:r>
            <a:r>
              <a:rPr lang="en-US" spc="-10" dirty="0" err="1">
                <a:latin typeface="Adobe Caslon Pro"/>
                <a:cs typeface="Arial"/>
              </a:rPr>
              <a:t>e</a:t>
            </a:r>
            <a:r>
              <a:rPr lang="en-US" spc="5" dirty="0" err="1">
                <a:latin typeface="Adobe Caslon Pro"/>
                <a:cs typeface="Arial"/>
              </a:rPr>
              <a:t>m</a:t>
            </a:r>
            <a:r>
              <a:rPr lang="en-US" dirty="0">
                <a:latin typeface="Adobe Caslon Pro"/>
                <a:cs typeface="Arial"/>
              </a:rPr>
              <a:t>)</a:t>
            </a:r>
            <a:r>
              <a:rPr lang="en-US" spc="-10" dirty="0">
                <a:latin typeface="Adobe Caslon Pro"/>
                <a:cs typeface="Arial"/>
              </a:rPr>
              <a:t> </a:t>
            </a:r>
            <a:r>
              <a:rPr lang="en-US" dirty="0">
                <a:latin typeface="Adobe Caslon Pro"/>
                <a:cs typeface="Arial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>
                <a:latin typeface="Adobe Caslon Pro"/>
                <a:cs typeface="Arial"/>
              </a:rPr>
              <a:t>	echo $</a:t>
            </a:r>
            <a:r>
              <a:rPr lang="en-US" sz="2400" dirty="0" err="1">
                <a:latin typeface="Adobe Caslon Pro"/>
                <a:cs typeface="Arial"/>
              </a:rPr>
              <a:t>cu</a:t>
            </a:r>
            <a:r>
              <a:rPr lang="en-US" sz="2400" spc="-5" dirty="0" err="1">
                <a:latin typeface="Adobe Caslon Pro"/>
                <a:cs typeface="Arial"/>
              </a:rPr>
              <a:t>rr</a:t>
            </a:r>
            <a:r>
              <a:rPr lang="en-US" sz="2400" dirty="0" err="1">
                <a:latin typeface="Adobe Caslon Pro"/>
                <a:cs typeface="Arial"/>
              </a:rPr>
              <a:t>en</a:t>
            </a:r>
            <a:r>
              <a:rPr lang="en-US" sz="2400" spc="-5" dirty="0" err="1">
                <a:latin typeface="Adobe Caslon Pro"/>
                <a:cs typeface="Arial"/>
              </a:rPr>
              <a:t>t</a:t>
            </a:r>
            <a:r>
              <a:rPr lang="en-US" sz="2400" dirty="0" err="1">
                <a:latin typeface="Adobe Caslon Pro"/>
                <a:cs typeface="Arial"/>
              </a:rPr>
              <a:t>_</a:t>
            </a:r>
            <a:r>
              <a:rPr lang="en-US" sz="2400" spc="-5" dirty="0" err="1">
                <a:latin typeface="Adobe Caslon Pro"/>
                <a:cs typeface="Arial"/>
              </a:rPr>
              <a:t>i</a:t>
            </a:r>
            <a:r>
              <a:rPr lang="en-US" sz="2400" dirty="0" err="1">
                <a:latin typeface="Adobe Caslon Pro"/>
                <a:cs typeface="Arial"/>
              </a:rPr>
              <a:t>te</a:t>
            </a:r>
            <a:r>
              <a:rPr lang="en-US" sz="2400" spc="-5" dirty="0" err="1">
                <a:latin typeface="Adobe Caslon Pro"/>
                <a:cs typeface="Arial"/>
              </a:rPr>
              <a:t>m</a:t>
            </a:r>
            <a:r>
              <a:rPr lang="en-US" sz="2400" dirty="0">
                <a:latin typeface="Adobe Caslon Pro"/>
                <a:cs typeface="Arial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>
                <a:latin typeface="Adobe Caslon Pro"/>
                <a:cs typeface="Arial"/>
              </a:rPr>
              <a:t>}</a:t>
            </a:r>
          </a:p>
          <a:p>
            <a:pPr marL="0">
              <a:lnSpc>
                <a:spcPct val="110000"/>
              </a:lnSpc>
              <a:spcBef>
                <a:spcPts val="600"/>
              </a:spcBef>
            </a:pPr>
            <a:endParaRPr lang="en-US" sz="1100" dirty="0">
              <a:latin typeface="Adobe Caslon Pro"/>
            </a:endParaRPr>
          </a:p>
          <a:p>
            <a:pPr marL="0" marR="1270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err="1">
                <a:latin typeface="Adobe Caslon Pro"/>
                <a:cs typeface="Arial"/>
              </a:rPr>
              <a:t>fo</a:t>
            </a:r>
            <a:r>
              <a:rPr lang="en-US" sz="2400" spc="-5" dirty="0" err="1">
                <a:latin typeface="Adobe Caslon Pro"/>
                <a:cs typeface="Arial"/>
              </a:rPr>
              <a:t>r</a:t>
            </a:r>
            <a:r>
              <a:rPr lang="en-US" sz="2400" dirty="0" err="1">
                <a:latin typeface="Adobe Caslon Pro"/>
                <a:cs typeface="Arial"/>
              </a:rPr>
              <a:t>each</a:t>
            </a:r>
            <a:r>
              <a:rPr lang="en-US" sz="2400" dirty="0">
                <a:latin typeface="Adobe Caslon Pro"/>
                <a:cs typeface="Arial"/>
              </a:rPr>
              <a:t> </a:t>
            </a:r>
            <a:r>
              <a:rPr lang="en-US" sz="2400" spc="-5" dirty="0">
                <a:latin typeface="Adobe Caslon Pro"/>
                <a:cs typeface="Arial"/>
              </a:rPr>
              <a:t>(</a:t>
            </a:r>
            <a:r>
              <a:rPr lang="en-US" sz="2400" dirty="0">
                <a:latin typeface="Adobe Caslon Pro"/>
                <a:cs typeface="Arial"/>
              </a:rPr>
              <a:t>$a</a:t>
            </a:r>
            <a:r>
              <a:rPr lang="en-US" sz="2400" spc="-5" dirty="0">
                <a:latin typeface="Adobe Caslon Pro"/>
                <a:cs typeface="Arial"/>
              </a:rPr>
              <a:t>rr</a:t>
            </a:r>
            <a:r>
              <a:rPr lang="en-US" sz="2400" dirty="0">
                <a:latin typeface="Adobe Caslon Pro"/>
                <a:cs typeface="Arial"/>
              </a:rPr>
              <a:t>ay as $key </a:t>
            </a:r>
            <a:r>
              <a:rPr lang="en-US" sz="2400" spc="-10" dirty="0">
                <a:latin typeface="Adobe Caslon Pro"/>
                <a:cs typeface="Arial"/>
              </a:rPr>
              <a:t>=</a:t>
            </a:r>
            <a:r>
              <a:rPr lang="en-US" sz="2400" dirty="0">
                <a:latin typeface="Adobe Caslon Pro"/>
                <a:cs typeface="Arial"/>
              </a:rPr>
              <a:t>&gt;</a:t>
            </a:r>
            <a:r>
              <a:rPr lang="en-US" sz="2400" spc="5" dirty="0">
                <a:latin typeface="Adobe Caslon Pro"/>
                <a:cs typeface="Arial"/>
              </a:rPr>
              <a:t> </a:t>
            </a:r>
            <a:r>
              <a:rPr lang="en-US" sz="2400" dirty="0">
                <a:latin typeface="Adobe Caslon Pro"/>
                <a:cs typeface="Arial"/>
              </a:rPr>
              <a:t>$va</a:t>
            </a:r>
            <a:r>
              <a:rPr lang="en-US" sz="2400" spc="-5" dirty="0">
                <a:latin typeface="Adobe Caslon Pro"/>
                <a:cs typeface="Arial"/>
              </a:rPr>
              <a:t>l</a:t>
            </a:r>
            <a:r>
              <a:rPr lang="en-US" sz="2400" dirty="0">
                <a:latin typeface="Adobe Caslon Pro"/>
                <a:cs typeface="Arial"/>
              </a:rPr>
              <a:t>ue)</a:t>
            </a:r>
            <a:r>
              <a:rPr lang="en-US" sz="2400" spc="-5" dirty="0">
                <a:latin typeface="Adobe Caslon Pro"/>
                <a:cs typeface="Arial"/>
              </a:rPr>
              <a:t> </a:t>
            </a:r>
            <a:r>
              <a:rPr lang="en-US" sz="2400" dirty="0">
                <a:latin typeface="Adobe Caslon Pro"/>
                <a:cs typeface="Arial"/>
              </a:rPr>
              <a:t>{ </a:t>
            </a:r>
          </a:p>
          <a:p>
            <a:pPr marL="0" marR="1270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>
                <a:latin typeface="Adobe Caslon Pro"/>
                <a:cs typeface="Arial"/>
              </a:rPr>
              <a:t>	echo $key . </a:t>
            </a:r>
            <a:r>
              <a:rPr lang="en-US" sz="2400" spc="-10" dirty="0">
                <a:latin typeface="Adobe Caslon Pro"/>
                <a:cs typeface="Arial"/>
              </a:rPr>
              <a:t>'</a:t>
            </a:r>
            <a:r>
              <a:rPr lang="en-US" sz="2400" dirty="0">
                <a:latin typeface="Adobe Caslon Pro"/>
                <a:cs typeface="Arial"/>
              </a:rPr>
              <a:t>:'</a:t>
            </a:r>
            <a:r>
              <a:rPr lang="en-US" sz="2400" spc="-5" dirty="0">
                <a:latin typeface="Adobe Caslon Pro"/>
                <a:cs typeface="Arial"/>
              </a:rPr>
              <a:t> </a:t>
            </a:r>
            <a:r>
              <a:rPr lang="en-US" sz="2400" dirty="0">
                <a:latin typeface="Adobe Caslon Pro"/>
                <a:cs typeface="Arial"/>
              </a:rPr>
              <a:t>. $va</a:t>
            </a:r>
            <a:r>
              <a:rPr lang="en-US" sz="2400" spc="-5" dirty="0">
                <a:latin typeface="Adobe Caslon Pro"/>
                <a:cs typeface="Arial"/>
              </a:rPr>
              <a:t>l</a:t>
            </a:r>
            <a:r>
              <a:rPr lang="en-US" sz="2400" dirty="0">
                <a:latin typeface="Adobe Caslon Pro"/>
                <a:cs typeface="Arial"/>
              </a:rPr>
              <a:t>ue;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>
                <a:latin typeface="Adobe Caslon Pro"/>
                <a:cs typeface="Arial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9888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PHP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Functions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12700" indent="-365760">
              <a:spcBef>
                <a:spcPts val="1200"/>
              </a:spcBef>
            </a:pPr>
            <a:r>
              <a:rPr lang="en-US" sz="2800" dirty="0">
                <a:cs typeface="Arial"/>
              </a:rPr>
              <a:t>Declared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using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i="1" dirty="0">
                <a:cs typeface="Arial"/>
              </a:rPr>
              <a:t>function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keyword </a:t>
            </a:r>
          </a:p>
          <a:p>
            <a:pPr marL="0" marR="12700" indent="-365760">
              <a:spcBef>
                <a:spcPts val="1200"/>
              </a:spcBef>
            </a:pPr>
            <a:r>
              <a:rPr lang="en-US" sz="2800" dirty="0">
                <a:cs typeface="Arial"/>
              </a:rPr>
              <a:t>Can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return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value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reference </a:t>
            </a:r>
          </a:p>
          <a:p>
            <a:pPr marL="0" marR="12700" indent="-365760">
              <a:spcBef>
                <a:spcPts val="1200"/>
              </a:spcBef>
            </a:pPr>
            <a:r>
              <a:rPr lang="en-US" sz="2800" dirty="0">
                <a:cs typeface="Arial"/>
              </a:rPr>
              <a:t>Can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pass-by-reference</a:t>
            </a:r>
          </a:p>
          <a:p>
            <a:pPr marL="0" marR="712470" indent="-365760">
              <a:spcBef>
                <a:spcPts val="1200"/>
              </a:spcBef>
            </a:pPr>
            <a:r>
              <a:rPr lang="en-US" sz="2800" dirty="0">
                <a:cs typeface="Arial"/>
              </a:rPr>
              <a:t>All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non-global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variables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are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local </a:t>
            </a:r>
          </a:p>
          <a:p>
            <a:pPr marL="0" marR="712470" indent="-365760">
              <a:spcBef>
                <a:spcPts val="1200"/>
              </a:spcBef>
            </a:pPr>
            <a:r>
              <a:rPr lang="en-US" sz="2800" dirty="0">
                <a:cs typeface="Arial"/>
              </a:rPr>
              <a:t>return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values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must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explicit</a:t>
            </a:r>
            <a:endParaRPr lang="en-US" sz="700" dirty="0"/>
          </a:p>
          <a:p>
            <a:pPr marL="0" indent="-365760">
              <a:spcBef>
                <a:spcPts val="1200"/>
              </a:spcBef>
            </a:pPr>
            <a:r>
              <a:rPr lang="en-US" sz="2800" dirty="0">
                <a:cs typeface="Arial"/>
              </a:rPr>
              <a:t>Supports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recursion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9888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PHP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Functions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function sum($a, $b) {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	return $a + $b;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dobe Caslon Pro"/>
              <a:cs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function increment($a) {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	$a++;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dobe Caslon Pro"/>
              <a:cs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function &amp;</a:t>
            </a:r>
            <a:r>
              <a:rPr lang="en-US" dirty="0" err="1">
                <a:latin typeface="Adobe Caslon Pro"/>
                <a:cs typeface="Adobe Caslon Pro"/>
              </a:rPr>
              <a:t>get_array_elem</a:t>
            </a:r>
            <a:r>
              <a:rPr lang="en-US" dirty="0">
                <a:latin typeface="Adobe Caslon Pro"/>
                <a:cs typeface="Adobe Caslon Pro"/>
              </a:rPr>
              <a:t>(&amp;$</a:t>
            </a:r>
            <a:r>
              <a:rPr lang="en-US" dirty="0" err="1">
                <a:latin typeface="Adobe Caslon Pro"/>
                <a:cs typeface="Adobe Caslon Pro"/>
              </a:rPr>
              <a:t>arr</a:t>
            </a:r>
            <a:r>
              <a:rPr lang="en-US" dirty="0">
                <a:latin typeface="Adobe Caslon Pro"/>
                <a:cs typeface="Adobe Caslon Pro"/>
              </a:rPr>
              <a:t>, $</a:t>
            </a:r>
            <a:r>
              <a:rPr lang="en-US" dirty="0" err="1">
                <a:latin typeface="Adobe Caslon Pro"/>
                <a:cs typeface="Adobe Caslon Pro"/>
              </a:rPr>
              <a:t>i</a:t>
            </a:r>
            <a:r>
              <a:rPr lang="en-US" dirty="0">
                <a:latin typeface="Adobe Caslon Pro"/>
                <a:cs typeface="Adobe Caslon Pro"/>
              </a:rPr>
              <a:t>) {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	return $</a:t>
            </a:r>
            <a:r>
              <a:rPr lang="en-US" dirty="0" err="1">
                <a:latin typeface="Adobe Caslon Pro"/>
                <a:cs typeface="Adobe Caslon Pro"/>
              </a:rPr>
              <a:t>arr</a:t>
            </a:r>
            <a:r>
              <a:rPr lang="en-US" dirty="0">
                <a:latin typeface="Adobe Caslon Pro"/>
                <a:cs typeface="Adobe Caslon Pro"/>
              </a:rPr>
              <a:t>[$</a:t>
            </a:r>
            <a:r>
              <a:rPr lang="en-US" dirty="0" err="1">
                <a:latin typeface="Adobe Caslon Pro"/>
                <a:cs typeface="Adobe Caslon Pro"/>
              </a:rPr>
              <a:t>i</a:t>
            </a:r>
            <a:r>
              <a:rPr lang="en-US" dirty="0">
                <a:latin typeface="Adobe Caslon Pro"/>
                <a:cs typeface="Adobe Caslon Pro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909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Returning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References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28" y="1763185"/>
            <a:ext cx="9236772" cy="4785783"/>
          </a:xfrm>
        </p:spPr>
        <p:txBody>
          <a:bodyPr>
            <a:normAutofit/>
          </a:bodyPr>
          <a:lstStyle/>
          <a:p>
            <a:pPr marL="12700" marR="12700">
              <a:lnSpc>
                <a:spcPts val="3579"/>
              </a:lnSpc>
            </a:pP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caller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must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expect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refe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ence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being returned!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dobe Caslon Pro"/>
              <a:cs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function &amp;</a:t>
            </a:r>
            <a:r>
              <a:rPr lang="en-US" dirty="0" err="1">
                <a:latin typeface="Adobe Caslon Pro"/>
                <a:cs typeface="Adobe Caslon Pro"/>
              </a:rPr>
              <a:t>get_array_elem</a:t>
            </a:r>
            <a:r>
              <a:rPr lang="en-US" dirty="0">
                <a:latin typeface="Adobe Caslon Pro"/>
                <a:cs typeface="Adobe Caslon Pro"/>
              </a:rPr>
              <a:t>(&amp;$</a:t>
            </a:r>
            <a:r>
              <a:rPr lang="en-US" dirty="0" err="1">
                <a:latin typeface="Adobe Caslon Pro"/>
                <a:cs typeface="Adobe Caslon Pro"/>
              </a:rPr>
              <a:t>arr</a:t>
            </a:r>
            <a:r>
              <a:rPr lang="en-US" dirty="0">
                <a:latin typeface="Adobe Caslon Pro"/>
                <a:cs typeface="Adobe Caslon Pro"/>
              </a:rPr>
              <a:t>, $</a:t>
            </a:r>
            <a:r>
              <a:rPr lang="en-US" dirty="0" err="1">
                <a:latin typeface="Adobe Caslon Pro"/>
                <a:cs typeface="Adobe Caslon Pro"/>
              </a:rPr>
              <a:t>i</a:t>
            </a:r>
            <a:r>
              <a:rPr lang="en-US" dirty="0">
                <a:latin typeface="Adobe Caslon Pro"/>
                <a:cs typeface="Adobe Caslon Pro"/>
              </a:rPr>
              <a:t>) {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	return $</a:t>
            </a:r>
            <a:r>
              <a:rPr lang="en-US" dirty="0" err="1">
                <a:latin typeface="Adobe Caslon Pro"/>
                <a:cs typeface="Adobe Caslon Pro"/>
              </a:rPr>
              <a:t>arr</a:t>
            </a:r>
            <a:r>
              <a:rPr lang="en-US" dirty="0">
                <a:latin typeface="Adobe Caslon Pro"/>
                <a:cs typeface="Adobe Caslon Pro"/>
              </a:rPr>
              <a:t>[$</a:t>
            </a:r>
            <a:r>
              <a:rPr lang="en-US" dirty="0" err="1">
                <a:latin typeface="Adobe Caslon Pro"/>
                <a:cs typeface="Adobe Caslon Pro"/>
              </a:rPr>
              <a:t>i</a:t>
            </a:r>
            <a:r>
              <a:rPr lang="en-US" dirty="0">
                <a:latin typeface="Adobe Caslon Pro"/>
                <a:cs typeface="Adobe Caslon Pro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}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Adobe Caslon Pro"/>
              <a:cs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dobe Caslon Pro"/>
              </a:rPr>
              <a:t>//</a:t>
            </a:r>
            <a:r>
              <a:rPr lang="en-US" sz="2800" spc="-10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Only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assigns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a</a:t>
            </a:r>
            <a:r>
              <a:rPr lang="en-US" sz="2800" spc="25" dirty="0">
                <a:latin typeface="Adobe Caslon Pro"/>
                <a:cs typeface="Adobe Caslon Pro"/>
              </a:rPr>
              <a:t> </a:t>
            </a:r>
            <a:r>
              <a:rPr lang="en-US" sz="2800" i="1" dirty="0">
                <a:latin typeface="Adobe Caslon Pro"/>
                <a:cs typeface="Adobe Caslon Pro"/>
              </a:rPr>
              <a:t>copy </a:t>
            </a:r>
            <a:r>
              <a:rPr lang="en-US" sz="2800" dirty="0">
                <a:latin typeface="Adobe Caslon Pro"/>
                <a:cs typeface="Adobe Caslon Pro"/>
              </a:rPr>
              <a:t>of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$a[42]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dobe Caslon Pro"/>
              </a:rPr>
              <a:t>$foo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=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 err="1">
                <a:latin typeface="Adobe Caslon Pro"/>
                <a:cs typeface="Adobe Caslon Pro"/>
              </a:rPr>
              <a:t>get_array_elem</a:t>
            </a:r>
            <a:r>
              <a:rPr lang="en-US" sz="2800" dirty="0">
                <a:latin typeface="Adobe Caslon Pro"/>
                <a:cs typeface="Adobe Caslon Pro"/>
              </a:rPr>
              <a:t>($a,</a:t>
            </a:r>
            <a:r>
              <a:rPr lang="en-US" sz="2800" spc="-1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42);</a:t>
            </a:r>
            <a:endParaRPr lang="en-US" sz="1050" dirty="0">
              <a:latin typeface="Adobe Caslon Pro"/>
              <a:cs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Adobe Caslon Pro"/>
              <a:cs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dobe Caslon Pro"/>
              </a:rPr>
              <a:t>//</a:t>
            </a:r>
            <a:r>
              <a:rPr lang="en-US" sz="2800" spc="-18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Assigns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the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same</a:t>
            </a:r>
            <a:r>
              <a:rPr lang="en-US" sz="2800" spc="25" dirty="0">
                <a:latin typeface="Adobe Caslon Pro"/>
                <a:cs typeface="Adobe Caslon Pro"/>
              </a:rPr>
              <a:t> </a:t>
            </a:r>
            <a:r>
              <a:rPr lang="en-US" sz="2800" i="1" dirty="0">
                <a:latin typeface="Adobe Caslon Pro"/>
                <a:cs typeface="Adobe Caslon Pro"/>
              </a:rPr>
              <a:t>reference</a:t>
            </a:r>
            <a:r>
              <a:rPr lang="en-US" sz="2800" i="1" spc="10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as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$a[42]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dobe Caslon Pro"/>
              </a:rPr>
              <a:t>$foo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= &amp;</a:t>
            </a:r>
            <a:r>
              <a:rPr lang="en-US" sz="2800" dirty="0" err="1">
                <a:latin typeface="Adobe Caslon Pro"/>
                <a:cs typeface="Adobe Caslon Pro"/>
              </a:rPr>
              <a:t>get_array_elem</a:t>
            </a:r>
            <a:r>
              <a:rPr lang="en-US" sz="2800" dirty="0">
                <a:latin typeface="Adobe Caslon Pro"/>
                <a:cs typeface="Adobe Caslon Pro"/>
              </a:rPr>
              <a:t>($a,</a:t>
            </a:r>
            <a:r>
              <a:rPr lang="en-US" sz="2800" spc="-1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42);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5024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Default</a:t>
            </a:r>
            <a:r>
              <a:rPr sz="4400" spc="-1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Para</a:t>
            </a:r>
            <a:r>
              <a:rPr sz="4400" spc="-15" dirty="0">
                <a:latin typeface="Arial"/>
                <a:cs typeface="Arial"/>
              </a:rPr>
              <a:t>m</a:t>
            </a:r>
            <a:r>
              <a:rPr sz="4400" spc="0" dirty="0">
                <a:latin typeface="Arial"/>
                <a:cs typeface="Arial"/>
              </a:rPr>
              <a:t>eters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>
              <a:lnSpc>
                <a:spcPct val="130100"/>
              </a:lnSpc>
            </a:pPr>
            <a:r>
              <a:rPr lang="en-US" sz="2800" dirty="0">
                <a:cs typeface="Arial"/>
              </a:rPr>
              <a:t>Defaults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will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used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if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params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omitted </a:t>
            </a:r>
          </a:p>
          <a:p>
            <a:pPr marL="12700" marR="12700">
              <a:lnSpc>
                <a:spcPct val="130100"/>
              </a:lnSpc>
            </a:pPr>
            <a:r>
              <a:rPr lang="en-US" sz="2800" dirty="0">
                <a:cs typeface="Arial"/>
              </a:rPr>
              <a:t>Must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declared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after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required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params</a:t>
            </a:r>
            <a:r>
              <a:rPr lang="en-US" sz="2800" dirty="0">
                <a:cs typeface="Arial"/>
              </a:rPr>
              <a:t> </a:t>
            </a:r>
          </a:p>
          <a:p>
            <a:pPr marL="0" marR="12700" indent="0">
              <a:spcBef>
                <a:spcPts val="0"/>
              </a:spcBef>
              <a:buNone/>
            </a:pPr>
            <a:endParaRPr lang="en-US" sz="2800" dirty="0">
              <a:latin typeface="Adobe Caslon Pro"/>
              <a:cs typeface="Adobe Caslon Pro"/>
            </a:endParaRPr>
          </a:p>
          <a:p>
            <a:pPr marL="0" marR="12700" indent="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dobe Caslon Pro"/>
              </a:rPr>
              <a:t>function</a:t>
            </a:r>
            <a:r>
              <a:rPr lang="en-US" sz="2800" spc="-10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add($</a:t>
            </a:r>
            <a:r>
              <a:rPr lang="en-US" sz="2800" dirty="0" err="1">
                <a:latin typeface="Adobe Caslon Pro"/>
                <a:cs typeface="Adobe Caslon Pro"/>
              </a:rPr>
              <a:t>num</a:t>
            </a:r>
            <a:r>
              <a:rPr lang="en-US" sz="2800" dirty="0">
                <a:latin typeface="Adobe Caslon Pro"/>
                <a:cs typeface="Adobe Caslon Pro"/>
              </a:rPr>
              <a:t>,</a:t>
            </a:r>
            <a:r>
              <a:rPr lang="en-US" sz="2800" spc="-10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$</a:t>
            </a:r>
            <a:r>
              <a:rPr lang="en-US" sz="2800" dirty="0" err="1">
                <a:latin typeface="Adobe Caslon Pro"/>
                <a:cs typeface="Adobe Caslon Pro"/>
              </a:rPr>
              <a:t>i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=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1)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050" dirty="0">
              <a:latin typeface="Adobe Caslon Pro"/>
              <a:cs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dobe Caslon Pro"/>
              </a:rPr>
              <a:t>	return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$</a:t>
            </a:r>
            <a:r>
              <a:rPr lang="en-US" sz="2800" dirty="0" err="1">
                <a:latin typeface="Adobe Caslon Pro"/>
                <a:cs typeface="Adobe Caslon Pro"/>
              </a:rPr>
              <a:t>num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+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$</a:t>
            </a:r>
            <a:r>
              <a:rPr lang="en-US" sz="2800" dirty="0" err="1">
                <a:latin typeface="Adobe Caslon Pro"/>
                <a:cs typeface="Adobe Caslon Pro"/>
              </a:rPr>
              <a:t>i</a:t>
            </a:r>
            <a:r>
              <a:rPr lang="en-US" sz="2800" dirty="0">
                <a:latin typeface="Adobe Caslon Pro"/>
                <a:cs typeface="Adobe Caslon Pro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dobe Caslon Pro"/>
              </a:rPr>
              <a:t>}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75100" y="3625850"/>
            <a:ext cx="457200" cy="533400"/>
          </a:xfrm>
          <a:prstGeom prst="ellipse">
            <a:avLst/>
          </a:prstGeom>
          <a:noFill/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1849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Function</a:t>
            </a:r>
            <a:r>
              <a:rPr sz="4400" spc="-1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Reference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>
              <a:lnSpc>
                <a:spcPct val="130200"/>
              </a:lnSpc>
            </a:pPr>
            <a:r>
              <a:rPr lang="en-US" sz="2800" dirty="0">
                <a:cs typeface="Arial"/>
                <a:hlinkClick r:id="rId2"/>
              </a:rPr>
              <a:t>http://w</a:t>
            </a:r>
            <a:r>
              <a:rPr lang="en-US" sz="2800" spc="-20" dirty="0">
                <a:cs typeface="Arial"/>
                <a:hlinkClick r:id="rId2"/>
              </a:rPr>
              <a:t>w</a:t>
            </a:r>
            <a:r>
              <a:rPr lang="en-US" sz="2800" spc="-180" dirty="0">
                <a:cs typeface="Arial"/>
                <a:hlinkClick r:id="rId2"/>
              </a:rPr>
              <a:t>w</a:t>
            </a:r>
            <a:r>
              <a:rPr lang="en-US" sz="2800" dirty="0">
                <a:cs typeface="Arial"/>
                <a:hlinkClick r:id="rId2"/>
              </a:rPr>
              <a:t>.php.net/manual/en/funcref.php</a:t>
            </a:r>
            <a:r>
              <a:rPr lang="en-US" sz="2800" dirty="0">
                <a:cs typeface="Arial"/>
              </a:rPr>
              <a:t> </a:t>
            </a:r>
          </a:p>
          <a:p>
            <a:pPr marL="12700" marR="12700">
              <a:lnSpc>
                <a:spcPct val="130200"/>
              </a:lnSpc>
            </a:pPr>
            <a:r>
              <a:rPr lang="en-US" sz="2800" dirty="0">
                <a:cs typeface="Arial"/>
              </a:rPr>
              <a:t>String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manipulation</a:t>
            </a:r>
          </a:p>
          <a:p>
            <a:pPr marL="12700" marR="3806825">
              <a:lnSpc>
                <a:spcPct val="129900"/>
              </a:lnSpc>
            </a:pPr>
            <a:r>
              <a:rPr lang="en-US" sz="2800" dirty="0">
                <a:cs typeface="Arial"/>
              </a:rPr>
              <a:t>Regular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expressions </a:t>
            </a:r>
          </a:p>
          <a:p>
            <a:pPr marL="12700" marR="3806825">
              <a:lnSpc>
                <a:spcPct val="129900"/>
              </a:lnSpc>
            </a:pPr>
            <a:r>
              <a:rPr lang="en-US" sz="2800" dirty="0">
                <a:cs typeface="Arial"/>
              </a:rPr>
              <a:t>Array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manipulation</a:t>
            </a:r>
          </a:p>
          <a:p>
            <a:pPr>
              <a:lnSpc>
                <a:spcPts val="1100"/>
              </a:lnSpc>
              <a:spcBef>
                <a:spcPts val="60"/>
              </a:spcBef>
            </a:pPr>
            <a:endParaRPr lang="en-US" sz="1050" dirty="0"/>
          </a:p>
          <a:p>
            <a:pPr marL="12700">
              <a:lnSpc>
                <a:spcPct val="100000"/>
              </a:lnSpc>
            </a:pPr>
            <a:r>
              <a:rPr lang="en-US" sz="2800" dirty="0">
                <a:cs typeface="Arial"/>
              </a:rPr>
              <a:t>Database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and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network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handling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6177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PHP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Objects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2800" dirty="0">
                <a:cs typeface="Arial"/>
              </a:rPr>
              <a:t>Single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inheritance</a:t>
            </a:r>
            <a:endParaRPr lang="en-US" sz="900" dirty="0"/>
          </a:p>
          <a:p>
            <a:pPr marL="12700" marR="1302385">
              <a:lnSpc>
                <a:spcPts val="3570"/>
              </a:lnSpc>
            </a:pPr>
            <a:r>
              <a:rPr lang="en-US" sz="2800" dirty="0">
                <a:cs typeface="Arial"/>
              </a:rPr>
              <a:t>Protection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(</a:t>
            </a:r>
            <a:r>
              <a:rPr lang="en-US" sz="2800" dirty="0">
                <a:cs typeface="Arial"/>
              </a:rPr>
              <a:t>public/private/p</a:t>
            </a:r>
            <a:r>
              <a:rPr lang="en-US" sz="2800" spc="-2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otected)</a:t>
            </a:r>
            <a:r>
              <a:rPr lang="en-US" sz="2800" spc="-10" dirty="0">
                <a:cs typeface="Arial"/>
              </a:rPr>
              <a:t> f</a:t>
            </a:r>
            <a:r>
              <a:rPr lang="en-US" sz="2800" dirty="0">
                <a:cs typeface="Arial"/>
              </a:rPr>
              <a:t>or methods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member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variables</a:t>
            </a:r>
            <a:endParaRPr lang="en-US" sz="900" dirty="0"/>
          </a:p>
          <a:p>
            <a:pPr marL="12700">
              <a:lnSpc>
                <a:spcPct val="100000"/>
              </a:lnSpc>
            </a:pPr>
            <a:r>
              <a:rPr lang="en-US" sz="2800" dirty="0">
                <a:cs typeface="Arial"/>
              </a:rPr>
              <a:t>Support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for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interfaces</a:t>
            </a:r>
            <a:endParaRPr lang="en-US" sz="1200" dirty="0"/>
          </a:p>
          <a:p>
            <a:pPr marL="12700" marR="12700">
              <a:lnSpc>
                <a:spcPts val="3579"/>
              </a:lnSpc>
            </a:pPr>
            <a:r>
              <a:rPr lang="en-US" sz="2800" dirty="0">
                <a:cs typeface="Arial"/>
              </a:rPr>
              <a:t>Does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not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suppo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overloading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traditional sense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6177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PHP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Objects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>
              <a:lnSpc>
                <a:spcPct val="130100"/>
              </a:lnSpc>
            </a:pPr>
            <a:r>
              <a:rPr lang="en-US" sz="2800" dirty="0">
                <a:cs typeface="Arial"/>
              </a:rPr>
              <a:t>Creation: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$foo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=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new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MyClass</a:t>
            </a:r>
            <a:r>
              <a:rPr lang="en-US" sz="2800" dirty="0">
                <a:cs typeface="Arial"/>
              </a:rPr>
              <a:t>(); </a:t>
            </a:r>
          </a:p>
          <a:p>
            <a:pPr marL="12700" marR="12700">
              <a:lnSpc>
                <a:spcPct val="130100"/>
              </a:lnSpc>
            </a:pPr>
            <a:r>
              <a:rPr lang="en-US" sz="2800" dirty="0">
                <a:cs typeface="Arial"/>
              </a:rPr>
              <a:t>Methods: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$foo-&gt;method(); </a:t>
            </a:r>
          </a:p>
          <a:p>
            <a:pPr marL="12700" marR="12700">
              <a:lnSpc>
                <a:spcPct val="130100"/>
              </a:lnSpc>
            </a:pPr>
            <a:r>
              <a:rPr lang="en-US" sz="2800" dirty="0">
                <a:cs typeface="Arial"/>
              </a:rPr>
              <a:t>Member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variables: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$foo-&gt;</a:t>
            </a:r>
            <a:r>
              <a:rPr lang="en-US" sz="2800" dirty="0" err="1">
                <a:cs typeface="Arial"/>
              </a:rPr>
              <a:t>var</a:t>
            </a:r>
            <a:r>
              <a:rPr lang="en-US" sz="2800" dirty="0">
                <a:cs typeface="Arial"/>
              </a:rPr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3247390">
              <a:lnSpc>
                <a:spcPct val="126499"/>
              </a:lnSpc>
            </a:pPr>
            <a:r>
              <a:rPr lang="en-US" sz="3200" dirty="0">
                <a:latin typeface="Arial"/>
                <a:cs typeface="Arial"/>
              </a:rPr>
              <a:t>Specifical</a:t>
            </a:r>
            <a:r>
              <a:rPr lang="en-US" sz="3200" spc="-10" dirty="0">
                <a:latin typeface="Arial"/>
                <a:cs typeface="Arial"/>
              </a:rPr>
              <a:t>l</a:t>
            </a:r>
            <a:r>
              <a:rPr lang="en-US" sz="3200" spc="-240" dirty="0">
                <a:latin typeface="Arial"/>
                <a:cs typeface="Arial"/>
              </a:rPr>
              <a:t>y</a:t>
            </a:r>
            <a:r>
              <a:rPr lang="en-US" sz="3200" dirty="0">
                <a:latin typeface="Arial"/>
                <a:cs typeface="Arial"/>
              </a:rPr>
              <a:t>…</a:t>
            </a:r>
          </a:p>
          <a:p>
            <a:pPr marL="695162" marR="3247390" lvl="2">
              <a:lnSpc>
                <a:spcPct val="126499"/>
              </a:lnSpc>
            </a:pP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P </a:t>
            </a:r>
            <a:r>
              <a:rPr lang="en-US" sz="2800" spc="-5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ySQL</a:t>
            </a:r>
          </a:p>
          <a:p>
            <a:pPr marL="695162" marR="3247390" lvl="2">
              <a:lnSpc>
                <a:spcPct val="126499"/>
              </a:lnSpc>
            </a:pP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u</a:t>
            </a:r>
            <a:r>
              <a:rPr lang="en-US" sz="2800" dirty="0">
                <a:latin typeface="Arial"/>
                <a:cs typeface="Arial"/>
              </a:rPr>
              <a:t>th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nt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ca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on</a:t>
            </a:r>
            <a:r>
              <a:rPr lang="en-US" sz="2800" spc="-10" dirty="0">
                <a:latin typeface="Arial"/>
                <a:cs typeface="Arial"/>
              </a:rPr>
              <a:t>/</a:t>
            </a:r>
            <a:r>
              <a:rPr lang="en-US" sz="2800" dirty="0">
                <a:latin typeface="Arial"/>
                <a:cs typeface="Arial"/>
              </a:rPr>
              <a:t>Au</a:t>
            </a:r>
            <a:r>
              <a:rPr lang="en-US" sz="2800" spc="-2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</a:t>
            </a:r>
            <a:r>
              <a:rPr lang="en-US" sz="2800" spc="1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ri</a:t>
            </a:r>
            <a:r>
              <a:rPr lang="en-US" sz="2800" dirty="0">
                <a:latin typeface="Arial"/>
                <a:cs typeface="Arial"/>
              </a:rPr>
              <a:t>zat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n </a:t>
            </a:r>
          </a:p>
          <a:p>
            <a:pPr marL="695162" marR="3247390" lvl="2">
              <a:lnSpc>
                <a:spcPct val="126499"/>
              </a:lnSpc>
            </a:pPr>
            <a:r>
              <a:rPr lang="en-US" sz="2800" dirty="0">
                <a:latin typeface="Arial"/>
                <a:cs typeface="Arial"/>
              </a:rPr>
              <a:t>Sess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on </a:t>
            </a:r>
            <a:r>
              <a:rPr lang="en-US" sz="2800" spc="-5" dirty="0">
                <a:latin typeface="Arial"/>
                <a:cs typeface="Arial"/>
              </a:rPr>
              <a:t>H</a:t>
            </a:r>
            <a:r>
              <a:rPr lang="en-US" sz="2800" dirty="0">
                <a:latin typeface="Arial"/>
                <a:cs typeface="Arial"/>
              </a:rPr>
              <a:t>and</a:t>
            </a:r>
            <a:r>
              <a:rPr lang="en-US" sz="2800" spc="-5" dirty="0">
                <a:latin typeface="Arial"/>
                <a:cs typeface="Arial"/>
              </a:rPr>
              <a:t>li</a:t>
            </a:r>
            <a:r>
              <a:rPr lang="en-US" sz="2800" dirty="0">
                <a:latin typeface="Arial"/>
                <a:cs typeface="Arial"/>
              </a:rPr>
              <a:t>ng</a:t>
            </a:r>
          </a:p>
          <a:p>
            <a:pPr marL="695162" marR="3247390" lvl="2">
              <a:lnSpc>
                <a:spcPct val="126499"/>
              </a:lnSpc>
            </a:pPr>
            <a:r>
              <a:rPr lang="en-US" sz="2800" spc="-5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eb Secu</a:t>
            </a:r>
            <a:r>
              <a:rPr lang="en-US" sz="2800" spc="-5" dirty="0">
                <a:latin typeface="Arial"/>
                <a:cs typeface="Arial"/>
              </a:rPr>
              <a:t>ri</a:t>
            </a:r>
            <a:r>
              <a:rPr lang="en-US" sz="2800" dirty="0">
                <a:latin typeface="Arial"/>
                <a:cs typeface="Arial"/>
              </a:rPr>
              <a:t>ty </a:t>
            </a:r>
          </a:p>
          <a:p>
            <a:pPr marL="695162" marR="3247390" lvl="2">
              <a:lnSpc>
                <a:spcPct val="126499"/>
              </a:lnSpc>
            </a:pPr>
            <a:r>
              <a:rPr lang="en-US" sz="2800" spc="-5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eb Se</a:t>
            </a:r>
            <a:r>
              <a:rPr lang="en-US" sz="2800" spc="-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v</a:t>
            </a:r>
            <a:r>
              <a:rPr lang="en-US" sz="2800" spc="-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ces</a:t>
            </a:r>
          </a:p>
          <a:p>
            <a:pPr marL="695162" marR="3247390" lvl="2">
              <a:lnSpc>
                <a:spcPct val="126499"/>
              </a:lnSpc>
            </a:pPr>
            <a:r>
              <a:rPr lang="en-US" sz="2800" dirty="0">
                <a:latin typeface="Arial"/>
                <a:cs typeface="Arial"/>
              </a:rPr>
              <a:t>Back</a:t>
            </a:r>
            <a:r>
              <a:rPr lang="en-US" sz="2800" spc="-5" dirty="0">
                <a:latin typeface="Arial"/>
                <a:cs typeface="Arial"/>
              </a:rPr>
              <a:t>-</a:t>
            </a:r>
            <a:r>
              <a:rPr lang="en-US" sz="2800" dirty="0">
                <a:latin typeface="Arial"/>
                <a:cs typeface="Arial"/>
              </a:rPr>
              <a:t>end </a:t>
            </a:r>
            <a:r>
              <a:rPr lang="en-US" sz="2800" spc="-5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kf</a:t>
            </a:r>
            <a:r>
              <a:rPr lang="en-US" sz="2800" spc="-5" dirty="0">
                <a:latin typeface="Arial"/>
                <a:cs typeface="Arial"/>
              </a:rPr>
              <a:t>l</a:t>
            </a:r>
            <a:r>
              <a:rPr lang="en-US" sz="2800" dirty="0">
                <a:latin typeface="Arial"/>
                <a:cs typeface="Arial"/>
              </a:rPr>
              <a:t>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5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6100" y="196850"/>
            <a:ext cx="8868843" cy="1473127"/>
          </a:xfrm>
        </p:spPr>
        <p:txBody>
          <a:bodyPr/>
          <a:lstStyle/>
          <a:p>
            <a:r>
              <a:rPr lang="en-US" sz="5400" dirty="0">
                <a:latin typeface="Arial"/>
                <a:cs typeface="Arial"/>
              </a:rPr>
              <a:t>Anato</a:t>
            </a:r>
            <a:r>
              <a:rPr lang="en-US" sz="5400" spc="-15" dirty="0">
                <a:latin typeface="Arial"/>
                <a:cs typeface="Arial"/>
              </a:rPr>
              <a:t>m</a:t>
            </a:r>
            <a:r>
              <a:rPr lang="en-US" sz="5400" dirty="0">
                <a:latin typeface="Arial"/>
                <a:cs typeface="Arial"/>
              </a:rPr>
              <a:t>y	of</a:t>
            </a:r>
            <a:r>
              <a:rPr lang="en-US" sz="5400" spc="-5" dirty="0">
                <a:latin typeface="Arial"/>
                <a:cs typeface="Arial"/>
              </a:rPr>
              <a:t> </a:t>
            </a:r>
            <a:r>
              <a:rPr lang="en-US" sz="5400" dirty="0">
                <a:latin typeface="Arial"/>
                <a:cs typeface="Arial"/>
              </a:rPr>
              <a:t>a</a:t>
            </a:r>
            <a:r>
              <a:rPr lang="en-US" sz="5400" spc="-5" dirty="0">
                <a:latin typeface="Arial"/>
                <a:cs typeface="Arial"/>
              </a:rPr>
              <a:t> </a:t>
            </a:r>
            <a:r>
              <a:rPr lang="en-US" sz="5400" dirty="0">
                <a:latin typeface="Arial"/>
                <a:cs typeface="Arial"/>
              </a:rPr>
              <a:t>Class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-45720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class Person {</a:t>
            </a:r>
          </a:p>
          <a:p>
            <a:pPr marL="0" indent="-45720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	private $</a:t>
            </a:r>
            <a:r>
              <a:rPr lang="en-US" dirty="0" err="1">
                <a:latin typeface="Adobe Caslon Pro"/>
                <a:cs typeface="Adobe Caslon Pro"/>
              </a:rPr>
              <a:t>fname</a:t>
            </a:r>
            <a:r>
              <a:rPr lang="en-US" dirty="0">
                <a:latin typeface="Adobe Caslon Pro"/>
                <a:cs typeface="Adobe Caslon Pro"/>
              </a:rPr>
              <a:t>;</a:t>
            </a:r>
          </a:p>
          <a:p>
            <a:pPr marL="0" indent="-45720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	private $</a:t>
            </a:r>
            <a:r>
              <a:rPr lang="en-US" dirty="0" err="1">
                <a:latin typeface="Adobe Caslon Pro"/>
                <a:cs typeface="Adobe Caslon Pro"/>
              </a:rPr>
              <a:t>lname</a:t>
            </a:r>
            <a:r>
              <a:rPr lang="en-US" dirty="0">
                <a:latin typeface="Adobe Caslon Pro"/>
                <a:cs typeface="Adobe Caslon Pro"/>
              </a:rPr>
              <a:t>;</a:t>
            </a:r>
          </a:p>
          <a:p>
            <a:pPr marL="0" indent="-45720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	</a:t>
            </a:r>
          </a:p>
          <a:p>
            <a:pPr marL="0" indent="-45720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	public function __construct($</a:t>
            </a:r>
            <a:r>
              <a:rPr lang="en-US" dirty="0" err="1">
                <a:latin typeface="Adobe Caslon Pro"/>
                <a:cs typeface="Adobe Caslon Pro"/>
              </a:rPr>
              <a:t>fn</a:t>
            </a:r>
            <a:r>
              <a:rPr lang="en-US" dirty="0">
                <a:latin typeface="Adobe Caslon Pro"/>
                <a:cs typeface="Adobe Caslon Pro"/>
              </a:rPr>
              <a:t>, $</a:t>
            </a:r>
            <a:r>
              <a:rPr lang="en-US" dirty="0" err="1">
                <a:latin typeface="Adobe Caslon Pro"/>
                <a:cs typeface="Adobe Caslon Pro"/>
              </a:rPr>
              <a:t>ln</a:t>
            </a:r>
            <a:r>
              <a:rPr lang="en-US" dirty="0">
                <a:latin typeface="Adobe Caslon Pro"/>
                <a:cs typeface="Adobe Caslon Pro"/>
              </a:rPr>
              <a:t>) {</a:t>
            </a:r>
          </a:p>
          <a:p>
            <a:pPr marL="0" indent="-45720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			$this-&gt;</a:t>
            </a:r>
            <a:r>
              <a:rPr lang="en-US" dirty="0" err="1">
                <a:latin typeface="Adobe Caslon Pro"/>
                <a:cs typeface="Adobe Caslon Pro"/>
              </a:rPr>
              <a:t>fname</a:t>
            </a:r>
            <a:r>
              <a:rPr lang="en-US" dirty="0">
                <a:latin typeface="Adobe Caslon Pro"/>
                <a:cs typeface="Adobe Caslon Pro"/>
              </a:rPr>
              <a:t> = $</a:t>
            </a:r>
            <a:r>
              <a:rPr lang="en-US" dirty="0" err="1">
                <a:latin typeface="Adobe Caslon Pro"/>
                <a:cs typeface="Adobe Caslon Pro"/>
              </a:rPr>
              <a:t>fn</a:t>
            </a:r>
            <a:r>
              <a:rPr lang="en-US" dirty="0">
                <a:latin typeface="Adobe Caslon Pro"/>
                <a:cs typeface="Adobe Caslon Pro"/>
              </a:rPr>
              <a:t>;</a:t>
            </a:r>
          </a:p>
          <a:p>
            <a:pPr marL="0" indent="-45720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			$this-&gt;</a:t>
            </a:r>
            <a:r>
              <a:rPr lang="en-US" dirty="0" err="1">
                <a:latin typeface="Adobe Caslon Pro"/>
                <a:cs typeface="Adobe Caslon Pro"/>
              </a:rPr>
              <a:t>lname</a:t>
            </a:r>
            <a:r>
              <a:rPr lang="en-US" dirty="0">
                <a:latin typeface="Adobe Caslon Pro"/>
                <a:cs typeface="Adobe Caslon Pro"/>
              </a:rPr>
              <a:t> = $</a:t>
            </a:r>
            <a:r>
              <a:rPr lang="en-US" dirty="0" err="1">
                <a:latin typeface="Adobe Caslon Pro"/>
                <a:cs typeface="Adobe Caslon Pro"/>
              </a:rPr>
              <a:t>ln</a:t>
            </a:r>
            <a:r>
              <a:rPr lang="en-US" dirty="0">
                <a:latin typeface="Adobe Caslon Pro"/>
                <a:cs typeface="Adobe Caslon Pro"/>
              </a:rPr>
              <a:t>;</a:t>
            </a:r>
          </a:p>
          <a:p>
            <a:pPr marL="0" indent="-45720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	}</a:t>
            </a:r>
          </a:p>
          <a:p>
            <a:pPr marL="0" indent="-45720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	</a:t>
            </a:r>
          </a:p>
          <a:p>
            <a:pPr marL="0" indent="-45720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	public function </a:t>
            </a:r>
            <a:r>
              <a:rPr lang="en-US" dirty="0" err="1">
                <a:latin typeface="Adobe Caslon Pro"/>
                <a:cs typeface="Adobe Caslon Pro"/>
              </a:rPr>
              <a:t>getName</a:t>
            </a:r>
            <a:r>
              <a:rPr lang="en-US" dirty="0">
                <a:latin typeface="Adobe Caslon Pro"/>
                <a:cs typeface="Adobe Caslon Pro"/>
              </a:rPr>
              <a:t>() {</a:t>
            </a:r>
          </a:p>
          <a:p>
            <a:pPr marL="0" indent="-45720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			return $this-&gt;</a:t>
            </a:r>
            <a:r>
              <a:rPr lang="en-US" dirty="0" err="1">
                <a:latin typeface="Adobe Caslon Pro"/>
                <a:cs typeface="Adobe Caslon Pro"/>
              </a:rPr>
              <a:t>fname</a:t>
            </a:r>
            <a:r>
              <a:rPr lang="en-US" dirty="0">
                <a:latin typeface="Adobe Caslon Pro"/>
                <a:cs typeface="Adobe Caslon Pro"/>
              </a:rPr>
              <a:t> . ‘ ‘ . $this-&gt;</a:t>
            </a:r>
            <a:r>
              <a:rPr lang="en-US" dirty="0" err="1">
                <a:latin typeface="Adobe Caslon Pro"/>
                <a:cs typeface="Adobe Caslon Pro"/>
              </a:rPr>
              <a:t>lname</a:t>
            </a:r>
            <a:r>
              <a:rPr lang="en-US" dirty="0">
                <a:latin typeface="Adobe Caslon Pro"/>
                <a:cs typeface="Adobe Caslon Pro"/>
              </a:rPr>
              <a:t>;</a:t>
            </a:r>
          </a:p>
          <a:p>
            <a:pPr marL="0" indent="-45720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	}</a:t>
            </a:r>
          </a:p>
          <a:p>
            <a:pPr marL="0" indent="-45720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}</a:t>
            </a:r>
          </a:p>
          <a:p>
            <a:endParaRPr lang="en-US" dirty="0">
              <a:latin typeface="Adobe Caslon Pro"/>
              <a:cs typeface="Adobe Caslon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120650"/>
            <a:ext cx="8868843" cy="14731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2743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PHP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Inheritance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</a:rPr>
              <a:t>class Student extends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</a:rPr>
              <a:t>	private $</a:t>
            </a:r>
            <a:r>
              <a:rPr lang="en-US" dirty="0" err="1">
                <a:latin typeface="Adobe Caslon Pro"/>
              </a:rPr>
              <a:t>rin</a:t>
            </a:r>
            <a:r>
              <a:rPr lang="en-US" dirty="0">
                <a:latin typeface="Adobe Caslon Pro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</a:rPr>
              <a:t>	public function __construct($</a:t>
            </a:r>
            <a:r>
              <a:rPr lang="en-US" dirty="0" err="1">
                <a:latin typeface="Adobe Caslon Pro"/>
              </a:rPr>
              <a:t>fn</a:t>
            </a:r>
            <a:r>
              <a:rPr lang="en-US" dirty="0">
                <a:latin typeface="Adobe Caslon Pro"/>
              </a:rPr>
              <a:t>, $</a:t>
            </a:r>
            <a:r>
              <a:rPr lang="en-US" dirty="0" err="1">
                <a:latin typeface="Adobe Caslon Pro"/>
              </a:rPr>
              <a:t>ln</a:t>
            </a:r>
            <a:r>
              <a:rPr lang="en-US" dirty="0">
                <a:latin typeface="Adobe Caslon Pro"/>
              </a:rPr>
              <a:t>, $r)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</a:rPr>
              <a:t>					// call the parent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</a:rPr>
              <a:t>			parent::__construct($</a:t>
            </a:r>
            <a:r>
              <a:rPr lang="en-US" dirty="0" err="1">
                <a:latin typeface="Adobe Caslon Pro"/>
              </a:rPr>
              <a:t>fn</a:t>
            </a:r>
            <a:r>
              <a:rPr lang="en-US" dirty="0">
                <a:latin typeface="Adobe Caslon Pro"/>
              </a:rPr>
              <a:t>, $</a:t>
            </a:r>
            <a:r>
              <a:rPr lang="en-US" dirty="0" err="1">
                <a:latin typeface="Adobe Caslon Pro"/>
              </a:rPr>
              <a:t>ln</a:t>
            </a:r>
            <a:r>
              <a:rPr lang="en-US" dirty="0">
                <a:latin typeface="Adobe Caslon Pro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</a:rPr>
              <a:t>			$this-&gt;</a:t>
            </a:r>
            <a:r>
              <a:rPr lang="en-US" dirty="0" err="1">
                <a:latin typeface="Adobe Caslon Pro"/>
              </a:rPr>
              <a:t>rin</a:t>
            </a:r>
            <a:r>
              <a:rPr lang="en-US" dirty="0">
                <a:latin typeface="Adobe Caslon Pro"/>
              </a:rPr>
              <a:t> = $r;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&lt;code&gt;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763185"/>
            <a:ext cx="9372600" cy="4785783"/>
          </a:xfrm>
        </p:spPr>
        <p:txBody>
          <a:bodyPr>
            <a:normAutofit/>
          </a:bodyPr>
          <a:lstStyle/>
          <a:p>
            <a:pPr marL="12700" marR="1047750">
              <a:lnSpc>
                <a:spcPts val="3579"/>
              </a:lnSpc>
            </a:pPr>
            <a:r>
              <a:rPr lang="en-US" sz="2800" dirty="0">
                <a:cs typeface="Arial"/>
              </a:rPr>
              <a:t>Using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above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code,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extend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Student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as </a:t>
            </a:r>
            <a:r>
              <a:rPr lang="en-US" sz="2800" dirty="0" err="1">
                <a:cs typeface="Arial"/>
              </a:rPr>
              <a:t>RPIStudent</a:t>
            </a:r>
            <a:endParaRPr lang="en-US" sz="1200" dirty="0"/>
          </a:p>
          <a:p>
            <a:pPr marL="12700" marR="982980">
              <a:lnSpc>
                <a:spcPts val="3579"/>
              </a:lnSpc>
            </a:pP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construc</a:t>
            </a:r>
            <a:r>
              <a:rPr lang="en-US" sz="2800" spc="-15" dirty="0">
                <a:cs typeface="Arial"/>
              </a:rPr>
              <a:t>t</a:t>
            </a:r>
            <a:r>
              <a:rPr lang="en-US" sz="2800" dirty="0">
                <a:cs typeface="Arial"/>
              </a:rPr>
              <a:t>or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should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accept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ar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ay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of courses</a:t>
            </a:r>
            <a:endParaRPr lang="en-US" sz="1200" dirty="0"/>
          </a:p>
          <a:p>
            <a:pPr marL="12700" marR="485140">
              <a:lnSpc>
                <a:spcPts val="3579"/>
              </a:lnSpc>
            </a:pPr>
            <a:r>
              <a:rPr lang="en-US" sz="2800" dirty="0">
                <a:cs typeface="Arial"/>
              </a:rPr>
              <a:t>Add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getCourses</a:t>
            </a:r>
            <a:r>
              <a:rPr lang="en-US" sz="2800" spc="-10" dirty="0">
                <a:cs typeface="Arial"/>
              </a:rPr>
              <a:t> m</a:t>
            </a:r>
            <a:r>
              <a:rPr lang="en-US" sz="2800" dirty="0">
                <a:cs typeface="Arial"/>
              </a:rPr>
              <a:t>ethod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that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retu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ns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these courses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array</a:t>
            </a:r>
            <a:endParaRPr lang="en-US" sz="1200" dirty="0"/>
          </a:p>
          <a:p>
            <a:pPr marL="12700" marR="12700">
              <a:lnSpc>
                <a:spcPct val="93100"/>
              </a:lnSpc>
            </a:pPr>
            <a:r>
              <a:rPr lang="en-US" sz="2800" dirty="0">
                <a:cs typeface="Arial"/>
              </a:rPr>
              <a:t>Instantiate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RPI</a:t>
            </a:r>
            <a:r>
              <a:rPr lang="en-US" sz="2800" spc="-5" dirty="0" err="1">
                <a:cs typeface="Arial"/>
              </a:rPr>
              <a:t>S</a:t>
            </a:r>
            <a:r>
              <a:rPr lang="en-US" sz="2800" dirty="0" err="1">
                <a:cs typeface="Arial"/>
              </a:rPr>
              <a:t>tuden</a:t>
            </a:r>
            <a:r>
              <a:rPr lang="en-US" sz="2800" spc="-15" dirty="0" err="1">
                <a:cs typeface="Arial"/>
              </a:rPr>
              <a:t>t</a:t>
            </a:r>
            <a:r>
              <a:rPr lang="en-US" sz="2800" dirty="0">
                <a:cs typeface="Arial"/>
              </a:rPr>
              <a:t>,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and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use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your </a:t>
            </a:r>
            <a:r>
              <a:rPr lang="en-US" sz="2800" dirty="0" err="1">
                <a:cs typeface="Arial"/>
              </a:rPr>
              <a:t>getCourses</a:t>
            </a:r>
            <a:r>
              <a:rPr lang="en-US" sz="2800" spc="-10" dirty="0">
                <a:cs typeface="Arial"/>
              </a:rPr>
              <a:t> m</a:t>
            </a:r>
            <a:r>
              <a:rPr lang="en-US" sz="2800" dirty="0">
                <a:cs typeface="Arial"/>
              </a:rPr>
              <a:t>ethod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int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their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cou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ses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 page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026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PHP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Basic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Output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8460">
              <a:lnSpc>
                <a:spcPct val="100000"/>
              </a:lnSpc>
            </a:pPr>
            <a:r>
              <a:rPr lang="en-US" sz="2800" dirty="0">
                <a:cs typeface="Arial"/>
              </a:rPr>
              <a:t>echo/print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–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Print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output</a:t>
            </a:r>
          </a:p>
          <a:p>
            <a:pPr marL="378460" marR="12700">
              <a:lnSpc>
                <a:spcPct val="129900"/>
              </a:lnSpc>
              <a:spcBef>
                <a:spcPts val="10"/>
              </a:spcBef>
            </a:pPr>
            <a:r>
              <a:rPr lang="en-US" sz="2800" dirty="0" err="1">
                <a:cs typeface="Arial"/>
              </a:rPr>
              <a:t>print_r</a:t>
            </a:r>
            <a:r>
              <a:rPr lang="en-US" sz="2800" dirty="0">
                <a:cs typeface="Arial"/>
              </a:rPr>
              <a:t>($</a:t>
            </a:r>
            <a:r>
              <a:rPr lang="en-US" sz="2800" dirty="0" err="1">
                <a:cs typeface="Arial"/>
              </a:rPr>
              <a:t>var</a:t>
            </a:r>
            <a:r>
              <a:rPr lang="en-US" sz="2800" dirty="0">
                <a:cs typeface="Arial"/>
              </a:rPr>
              <a:t>)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–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Print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recursively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(arrays,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objects) </a:t>
            </a:r>
          </a:p>
          <a:p>
            <a:pPr marL="378460" marR="12700">
              <a:lnSpc>
                <a:spcPct val="129900"/>
              </a:lnSpc>
              <a:spcBef>
                <a:spcPts val="10"/>
              </a:spcBef>
            </a:pPr>
            <a:r>
              <a:rPr lang="en-US" sz="2800" dirty="0" err="1">
                <a:cs typeface="Arial"/>
              </a:rPr>
              <a:t>var_</a:t>
            </a:r>
            <a:r>
              <a:rPr lang="en-US" sz="2800" spc="-15" dirty="0" err="1">
                <a:cs typeface="Arial"/>
              </a:rPr>
              <a:t>d</a:t>
            </a:r>
            <a:r>
              <a:rPr lang="en-US" sz="2800" dirty="0" err="1">
                <a:cs typeface="Arial"/>
              </a:rPr>
              <a:t>ump</a:t>
            </a:r>
            <a:r>
              <a:rPr lang="en-US" sz="2800" dirty="0">
                <a:cs typeface="Arial"/>
              </a:rPr>
              <a:t>($</a:t>
            </a:r>
            <a:r>
              <a:rPr lang="en-US" sz="2800" dirty="0" err="1">
                <a:cs typeface="Arial"/>
              </a:rPr>
              <a:t>va</a:t>
            </a:r>
            <a:r>
              <a:rPr lang="en-US" sz="2800" spc="-10" dirty="0" err="1">
                <a:cs typeface="Arial"/>
              </a:rPr>
              <a:t>r</a:t>
            </a:r>
            <a:r>
              <a:rPr lang="en-US" sz="2800" dirty="0">
                <a:cs typeface="Arial"/>
              </a:rPr>
              <a:t>) –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D</a:t>
            </a:r>
            <a:r>
              <a:rPr lang="en-US" sz="2800" dirty="0">
                <a:cs typeface="Arial"/>
              </a:rPr>
              <a:t>e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ailed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i</a:t>
            </a:r>
            <a:r>
              <a:rPr lang="en-US" sz="2800" spc="-10" dirty="0">
                <a:cs typeface="Arial"/>
              </a:rPr>
              <a:t>n</a:t>
            </a:r>
            <a:r>
              <a:rPr lang="en-US" sz="2800" dirty="0">
                <a:cs typeface="Arial"/>
              </a:rPr>
              <a:t>for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ation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about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 variable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2743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PHP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Basic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Input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763185"/>
            <a:ext cx="9753600" cy="478578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cs typeface="Arial"/>
              </a:rPr>
              <a:t>Special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global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arrays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called</a:t>
            </a:r>
            <a:r>
              <a:rPr lang="en-US" sz="2800" spc="25" dirty="0">
                <a:cs typeface="Arial"/>
              </a:rPr>
              <a:t> </a:t>
            </a:r>
            <a:r>
              <a:rPr lang="en-US" sz="2800" i="1" dirty="0" err="1">
                <a:cs typeface="Arial"/>
              </a:rPr>
              <a:t>superglobals</a:t>
            </a:r>
            <a:r>
              <a:rPr lang="en-US" sz="2800" dirty="0">
                <a:cs typeface="Arial"/>
              </a:rPr>
              <a:t> contain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information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about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request</a:t>
            </a:r>
          </a:p>
          <a:p>
            <a:pPr marL="0" indent="0">
              <a:buNone/>
            </a:pPr>
            <a:r>
              <a:rPr lang="en-US" sz="2800" dirty="0">
                <a:latin typeface="Arial"/>
                <a:cs typeface="Arial"/>
                <a:hlinkClick r:id="rId2"/>
              </a:rPr>
              <a:t>http://www.php.net/manual/en/reserved.variables.php</a:t>
            </a:r>
            <a:r>
              <a:rPr lang="en-US" sz="2800" dirty="0">
                <a:latin typeface="Arial"/>
                <a:cs typeface="Arial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cs typeface="Arial"/>
              </a:rPr>
              <a:t>$_GET</a:t>
            </a:r>
            <a:r>
              <a:rPr lang="en-US" sz="2800" spc="-6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–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Key-value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pai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s passed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along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 query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string</a:t>
            </a:r>
          </a:p>
          <a:p>
            <a:pPr marL="0" indent="0">
              <a:buNone/>
            </a:pPr>
            <a:r>
              <a:rPr lang="en-US" sz="2800" spc="-5" dirty="0">
                <a:cs typeface="Arial"/>
              </a:rPr>
              <a:t>I</a:t>
            </a:r>
            <a:r>
              <a:rPr lang="es-ES_tradnl" sz="2800" spc="-5" dirty="0">
                <a:cs typeface="Arial"/>
              </a:rPr>
              <a:t>e.   </a:t>
            </a:r>
            <a:r>
              <a:rPr lang="es-ES_tradnl" sz="2800" spc="-5" dirty="0">
                <a:latin typeface="Adobe Caslon Pro"/>
                <a:cs typeface="Adobe Caslon Pro"/>
              </a:rPr>
              <a:t>http://</a:t>
            </a:r>
            <a:r>
              <a:rPr lang="es-ES_tradnl" sz="2800" spc="-5" dirty="0" err="1">
                <a:latin typeface="Adobe Caslon Pro"/>
                <a:cs typeface="Adobe Caslon Pro"/>
              </a:rPr>
              <a:t>example.com</a:t>
            </a:r>
            <a:r>
              <a:rPr lang="es-ES_tradnl" sz="2800" spc="-5" dirty="0">
                <a:latin typeface="Adobe Caslon Pro"/>
                <a:cs typeface="Adobe Caslon Pro"/>
              </a:rPr>
              <a:t>/</a:t>
            </a:r>
            <a:r>
              <a:rPr lang="es-ES_tradnl" sz="2800" spc="-5" dirty="0" err="1">
                <a:latin typeface="Adobe Caslon Pro"/>
                <a:cs typeface="Adobe Caslon Pro"/>
              </a:rPr>
              <a:t>i</a:t>
            </a:r>
            <a:r>
              <a:rPr lang="es-ES_tradnl" sz="2800" dirty="0" err="1">
                <a:latin typeface="Adobe Caslon Pro"/>
                <a:cs typeface="Adobe Caslon Pro"/>
              </a:rPr>
              <a:t>ndex</a:t>
            </a:r>
            <a:r>
              <a:rPr lang="es-ES_tradnl" sz="2800" spc="-5" dirty="0" err="1">
                <a:latin typeface="Adobe Caslon Pro"/>
                <a:cs typeface="Adobe Caslon Pro"/>
              </a:rPr>
              <a:t>.</a:t>
            </a:r>
            <a:r>
              <a:rPr lang="es-ES_tradnl" sz="2800" dirty="0" err="1">
                <a:latin typeface="Adobe Caslon Pro"/>
                <a:cs typeface="Adobe Caslon Pro"/>
              </a:rPr>
              <a:t>php?</a:t>
            </a:r>
            <a:r>
              <a:rPr lang="es-ES_tradnl" sz="2800" spc="-5" dirty="0" err="1">
                <a:latin typeface="Adobe Caslon Pro"/>
                <a:cs typeface="Adobe Caslon Pro"/>
              </a:rPr>
              <a:t>i</a:t>
            </a:r>
            <a:r>
              <a:rPr lang="es-ES_tradnl" sz="2800" dirty="0" err="1">
                <a:latin typeface="Adobe Caslon Pro"/>
                <a:cs typeface="Adobe Caslon Pro"/>
              </a:rPr>
              <a:t>d</a:t>
            </a:r>
            <a:r>
              <a:rPr lang="es-ES_tradnl" sz="2800" dirty="0">
                <a:latin typeface="Adobe Caslon Pro"/>
                <a:cs typeface="Adobe Caslon Pro"/>
              </a:rPr>
              <a:t>=42  </a:t>
            </a:r>
          </a:p>
          <a:p>
            <a:pPr marL="0" indent="0">
              <a:buNone/>
            </a:pPr>
            <a:r>
              <a:rPr lang="es-ES_tradnl" sz="2800" dirty="0">
                <a:latin typeface="Adobe Caslon Pro"/>
                <a:cs typeface="Adobe Caslon Pro"/>
              </a:rPr>
              <a:t>echo $_</a:t>
            </a:r>
            <a:r>
              <a:rPr lang="es-ES_tradnl" sz="2800" spc="-5" dirty="0">
                <a:latin typeface="Adobe Caslon Pro"/>
                <a:cs typeface="Adobe Caslon Pro"/>
              </a:rPr>
              <a:t>G</a:t>
            </a:r>
            <a:r>
              <a:rPr lang="es-ES_tradnl" sz="2800" dirty="0">
                <a:latin typeface="Adobe Caslon Pro"/>
                <a:cs typeface="Adobe Caslon Pro"/>
              </a:rPr>
              <a:t>ET</a:t>
            </a:r>
            <a:r>
              <a:rPr lang="es-ES_tradnl" sz="2800" spc="-5" dirty="0">
                <a:latin typeface="Adobe Caslon Pro"/>
                <a:cs typeface="Adobe Caslon Pro"/>
              </a:rPr>
              <a:t>[</a:t>
            </a:r>
            <a:r>
              <a:rPr lang="es-ES_tradnl" sz="2800" spc="-10" dirty="0">
                <a:latin typeface="Adobe Caslon Pro"/>
                <a:cs typeface="Adobe Caslon Pro"/>
              </a:rPr>
              <a:t>'</a:t>
            </a:r>
            <a:r>
              <a:rPr lang="es-ES_tradnl" sz="2800" spc="-5" dirty="0">
                <a:latin typeface="Adobe Caslon Pro"/>
                <a:cs typeface="Adobe Caslon Pro"/>
              </a:rPr>
              <a:t>i</a:t>
            </a:r>
            <a:r>
              <a:rPr lang="es-ES_tradnl" sz="2800" dirty="0">
                <a:latin typeface="Adobe Caslon Pro"/>
                <a:cs typeface="Adobe Caslon Pro"/>
              </a:rPr>
              <a:t>d</a:t>
            </a:r>
            <a:r>
              <a:rPr lang="es-ES_tradnl" sz="2800" spc="-10" dirty="0">
                <a:latin typeface="Adobe Caslon Pro"/>
                <a:cs typeface="Adobe Caslon Pro"/>
              </a:rPr>
              <a:t>'</a:t>
            </a:r>
            <a:r>
              <a:rPr lang="es-ES_tradnl" sz="2800" dirty="0">
                <a:latin typeface="Adobe Caslon Pro"/>
                <a:cs typeface="Adobe Caslon Pro"/>
              </a:rPr>
              <a:t>]; // 42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2743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PHP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Basic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Input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cs typeface="Arial"/>
              </a:rPr>
              <a:t>$_PO</a:t>
            </a:r>
            <a:r>
              <a:rPr lang="en-US" sz="2800" spc="-5" dirty="0">
                <a:cs typeface="Arial"/>
              </a:rPr>
              <a:t>S</a:t>
            </a:r>
            <a:r>
              <a:rPr lang="en-US" sz="2800" dirty="0">
                <a:cs typeface="Arial"/>
              </a:rPr>
              <a:t>T</a:t>
            </a:r>
            <a:r>
              <a:rPr lang="en-US" sz="2800" spc="-6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–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Key</a:t>
            </a:r>
            <a:r>
              <a:rPr lang="en-US" sz="2800" spc="-10" dirty="0">
                <a:cs typeface="Arial"/>
              </a:rPr>
              <a:t>-</a:t>
            </a:r>
            <a:r>
              <a:rPr lang="en-US" sz="2800" dirty="0">
                <a:cs typeface="Arial"/>
              </a:rPr>
              <a:t>va</a:t>
            </a:r>
            <a:r>
              <a:rPr lang="en-US" sz="2800" spc="5" dirty="0">
                <a:cs typeface="Arial"/>
              </a:rPr>
              <a:t>l</a:t>
            </a:r>
            <a:r>
              <a:rPr lang="en-US" sz="2800" spc="-10" dirty="0">
                <a:cs typeface="Arial"/>
              </a:rPr>
              <a:t>u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pairs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passed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along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via POST</a:t>
            </a:r>
          </a:p>
          <a:p>
            <a:pPr marL="0" indent="0">
              <a:buNone/>
            </a:pPr>
            <a:endParaRPr lang="en-US" sz="28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spc="-10" dirty="0">
                <a:latin typeface="Adobe Caslon Pro"/>
                <a:cs typeface="Arial"/>
              </a:rPr>
              <a:t>&lt;</a:t>
            </a:r>
            <a:r>
              <a:rPr lang="en-US" sz="2800" dirty="0">
                <a:latin typeface="Adobe Caslon Pro"/>
                <a:cs typeface="Arial"/>
              </a:rPr>
              <a:t>fo</a:t>
            </a:r>
            <a:r>
              <a:rPr lang="en-US" sz="2800" spc="-5" dirty="0">
                <a:latin typeface="Adobe Caslon Pro"/>
                <a:cs typeface="Arial"/>
              </a:rPr>
              <a:t>r</a:t>
            </a:r>
            <a:r>
              <a:rPr lang="en-US" sz="2800" dirty="0">
                <a:latin typeface="Adobe Caslon Pro"/>
                <a:cs typeface="Arial"/>
              </a:rPr>
              <a:t>m </a:t>
            </a:r>
            <a:r>
              <a:rPr lang="en-US" sz="2800" spc="-5" dirty="0">
                <a:latin typeface="Adobe Caslon Pro"/>
                <a:cs typeface="Arial"/>
              </a:rPr>
              <a:t>m</a:t>
            </a:r>
            <a:r>
              <a:rPr lang="en-US" sz="2800" dirty="0">
                <a:latin typeface="Adobe Caslon Pro"/>
                <a:cs typeface="Arial"/>
              </a:rPr>
              <a:t>ethod</a:t>
            </a:r>
            <a:r>
              <a:rPr lang="en-US" sz="2800" spc="-10" dirty="0">
                <a:latin typeface="Adobe Caslon Pro"/>
                <a:cs typeface="Arial"/>
              </a:rPr>
              <a:t>=</a:t>
            </a:r>
            <a:r>
              <a:rPr lang="en-US" sz="2800" spc="-5" dirty="0">
                <a:latin typeface="Adobe Caslon Pro"/>
                <a:cs typeface="Arial"/>
              </a:rPr>
              <a:t>”</a:t>
            </a:r>
            <a:r>
              <a:rPr lang="en-US" sz="2800" dirty="0">
                <a:latin typeface="Adobe Caslon Pro"/>
                <a:cs typeface="Arial"/>
              </a:rPr>
              <a:t>pos</a:t>
            </a:r>
            <a:r>
              <a:rPr lang="en-US" sz="2800" spc="-5" dirty="0">
                <a:latin typeface="Adobe Caslon Pro"/>
                <a:cs typeface="Arial"/>
              </a:rPr>
              <a:t>t</a:t>
            </a:r>
            <a:r>
              <a:rPr lang="en-US" sz="2800" dirty="0">
                <a:latin typeface="Adobe Caslon Pro"/>
                <a:cs typeface="Arial"/>
              </a:rPr>
              <a:t>” act</a:t>
            </a:r>
            <a:r>
              <a:rPr lang="en-US" sz="2800" spc="-5" dirty="0">
                <a:latin typeface="Adobe Caslon Pro"/>
                <a:cs typeface="Arial"/>
              </a:rPr>
              <a:t>i</a:t>
            </a:r>
            <a:r>
              <a:rPr lang="en-US" sz="2800" dirty="0">
                <a:latin typeface="Adobe Caslon Pro"/>
                <a:cs typeface="Arial"/>
              </a:rPr>
              <a:t>on</a:t>
            </a:r>
            <a:r>
              <a:rPr lang="en-US" sz="2800" spc="-10" dirty="0">
                <a:latin typeface="Adobe Caslon Pro"/>
                <a:cs typeface="Arial"/>
              </a:rPr>
              <a:t>=</a:t>
            </a:r>
            <a:r>
              <a:rPr lang="en-US" sz="2800" spc="-5" dirty="0">
                <a:latin typeface="Adobe Caslon Pro"/>
                <a:cs typeface="Arial"/>
              </a:rPr>
              <a:t>”</a:t>
            </a:r>
            <a:r>
              <a:rPr lang="en-US" sz="2800" spc="-5" dirty="0" err="1">
                <a:latin typeface="Adobe Caslon Pro"/>
                <a:cs typeface="Arial"/>
              </a:rPr>
              <a:t>i</a:t>
            </a:r>
            <a:r>
              <a:rPr lang="en-US" sz="2800" dirty="0" err="1">
                <a:latin typeface="Adobe Caslon Pro"/>
                <a:cs typeface="Arial"/>
              </a:rPr>
              <a:t>ndex</a:t>
            </a:r>
            <a:r>
              <a:rPr lang="en-US" sz="2800" spc="-5" dirty="0" err="1">
                <a:latin typeface="Adobe Caslon Pro"/>
                <a:cs typeface="Arial"/>
              </a:rPr>
              <a:t>.</a:t>
            </a:r>
            <a:r>
              <a:rPr lang="en-US" sz="2800" dirty="0" err="1">
                <a:latin typeface="Adobe Caslon Pro"/>
                <a:cs typeface="Arial"/>
              </a:rPr>
              <a:t>php</a:t>
            </a:r>
            <a:r>
              <a:rPr lang="en-US" sz="2800" spc="-5" dirty="0">
                <a:latin typeface="Adobe Caslon Pro"/>
                <a:cs typeface="Arial"/>
              </a:rPr>
              <a:t>”</a:t>
            </a:r>
            <a:r>
              <a:rPr lang="en-US" sz="2800" dirty="0">
                <a:latin typeface="Adobe Caslon Pro"/>
                <a:cs typeface="Arial"/>
              </a:rPr>
              <a:t>&gt;</a:t>
            </a:r>
          </a:p>
          <a:p>
            <a:pPr marL="0" indent="0">
              <a:lnSpc>
                <a:spcPts val="3135"/>
              </a:lnSpc>
              <a:spcBef>
                <a:spcPts val="0"/>
              </a:spcBef>
              <a:buNone/>
            </a:pPr>
            <a:r>
              <a:rPr lang="en-US" sz="2950" dirty="0">
                <a:latin typeface="Adobe Caslon Pro"/>
                <a:cs typeface="Arial"/>
              </a:rPr>
              <a:t>	&lt;</a:t>
            </a:r>
            <a:r>
              <a:rPr lang="en-US" sz="2950" spc="-10" dirty="0">
                <a:latin typeface="Adobe Caslon Pro"/>
                <a:cs typeface="Arial"/>
              </a:rPr>
              <a:t>i</a:t>
            </a:r>
            <a:r>
              <a:rPr lang="en-US" sz="2950" dirty="0">
                <a:latin typeface="Adobe Caslon Pro"/>
                <a:cs typeface="Arial"/>
              </a:rPr>
              <a:t>np</a:t>
            </a:r>
            <a:r>
              <a:rPr lang="en-US" sz="2950" spc="5" dirty="0">
                <a:latin typeface="Adobe Caslon Pro"/>
                <a:cs typeface="Arial"/>
              </a:rPr>
              <a:t>u</a:t>
            </a:r>
            <a:r>
              <a:rPr lang="en-US" sz="2950" dirty="0">
                <a:latin typeface="Adobe Caslon Pro"/>
                <a:cs typeface="Arial"/>
              </a:rPr>
              <a:t>t</a:t>
            </a:r>
            <a:r>
              <a:rPr lang="en-US" sz="2950" spc="-10" dirty="0">
                <a:latin typeface="Adobe Caslon Pro"/>
                <a:cs typeface="Arial"/>
              </a:rPr>
              <a:t> </a:t>
            </a:r>
            <a:r>
              <a:rPr lang="en-US" sz="2950" dirty="0">
                <a:latin typeface="Adobe Caslon Pro"/>
                <a:cs typeface="Arial"/>
              </a:rPr>
              <a:t>t</a:t>
            </a:r>
            <a:r>
              <a:rPr lang="en-US" sz="2950" spc="-10" dirty="0">
                <a:latin typeface="Adobe Caslon Pro"/>
                <a:cs typeface="Arial"/>
              </a:rPr>
              <a:t>y</a:t>
            </a:r>
            <a:r>
              <a:rPr lang="en-US" sz="2950" spc="5" dirty="0">
                <a:latin typeface="Adobe Caslon Pro"/>
                <a:cs typeface="Arial"/>
              </a:rPr>
              <a:t>p</a:t>
            </a:r>
            <a:r>
              <a:rPr lang="en-US" sz="2950" dirty="0">
                <a:latin typeface="Adobe Caslon Pro"/>
                <a:cs typeface="Arial"/>
              </a:rPr>
              <a:t>e=</a:t>
            </a:r>
            <a:r>
              <a:rPr lang="en-US" sz="2950" spc="-15" dirty="0">
                <a:latin typeface="Adobe Caslon Pro"/>
                <a:cs typeface="Arial"/>
              </a:rPr>
              <a:t>”</a:t>
            </a:r>
            <a:r>
              <a:rPr lang="en-US" sz="2950" spc="5" dirty="0">
                <a:latin typeface="Adobe Caslon Pro"/>
                <a:cs typeface="Arial"/>
              </a:rPr>
              <a:t>t</a:t>
            </a:r>
            <a:r>
              <a:rPr lang="en-US" sz="2950" dirty="0">
                <a:latin typeface="Adobe Caslon Pro"/>
                <a:cs typeface="Arial"/>
              </a:rPr>
              <a:t>e</a:t>
            </a:r>
            <a:r>
              <a:rPr lang="en-US" sz="2950" spc="-10" dirty="0">
                <a:latin typeface="Adobe Caslon Pro"/>
                <a:cs typeface="Arial"/>
              </a:rPr>
              <a:t>x</a:t>
            </a:r>
            <a:r>
              <a:rPr lang="en-US" sz="2950" dirty="0">
                <a:latin typeface="Adobe Caslon Pro"/>
                <a:cs typeface="Arial"/>
              </a:rPr>
              <a:t>t” </a:t>
            </a:r>
            <a:r>
              <a:rPr lang="en-US" sz="2950" spc="5" dirty="0">
                <a:latin typeface="Adobe Caslon Pro"/>
                <a:cs typeface="Arial"/>
              </a:rPr>
              <a:t>n</a:t>
            </a:r>
            <a:r>
              <a:rPr lang="en-US" sz="2950" dirty="0">
                <a:latin typeface="Adobe Caslon Pro"/>
                <a:cs typeface="Arial"/>
              </a:rPr>
              <a:t>a</a:t>
            </a:r>
            <a:r>
              <a:rPr lang="en-US" sz="2950" spc="-10" dirty="0">
                <a:latin typeface="Adobe Caslon Pro"/>
                <a:cs typeface="Arial"/>
              </a:rPr>
              <a:t>m</a:t>
            </a:r>
            <a:r>
              <a:rPr lang="en-US" sz="2950" dirty="0">
                <a:latin typeface="Adobe Caslon Pro"/>
                <a:cs typeface="Arial"/>
              </a:rPr>
              <a:t>e=</a:t>
            </a:r>
            <a:r>
              <a:rPr lang="en-US" sz="2950" spc="5" dirty="0">
                <a:latin typeface="Adobe Caslon Pro"/>
                <a:cs typeface="Arial"/>
              </a:rPr>
              <a:t>”</a:t>
            </a:r>
            <a:r>
              <a:rPr lang="en-US" sz="2950" spc="-10" dirty="0">
                <a:latin typeface="Adobe Caslon Pro"/>
                <a:cs typeface="Arial"/>
              </a:rPr>
              <a:t>co</a:t>
            </a:r>
            <a:r>
              <a:rPr lang="en-US" sz="2950" dirty="0">
                <a:latin typeface="Adobe Caslon Pro"/>
                <a:cs typeface="Arial"/>
              </a:rPr>
              <a:t>l</a:t>
            </a:r>
            <a:r>
              <a:rPr lang="en-US" sz="2950" spc="5" dirty="0">
                <a:latin typeface="Adobe Caslon Pro"/>
                <a:cs typeface="Arial"/>
              </a:rPr>
              <a:t>o</a:t>
            </a:r>
            <a:r>
              <a:rPr lang="en-US" sz="2950" spc="-5" dirty="0">
                <a:latin typeface="Adobe Caslon Pro"/>
                <a:cs typeface="Arial"/>
              </a:rPr>
              <a:t>r</a:t>
            </a:r>
            <a:r>
              <a:rPr lang="en-US" sz="2950" dirty="0">
                <a:latin typeface="Adobe Caslon Pro"/>
                <a:cs typeface="Arial"/>
              </a:rPr>
              <a:t>” </a:t>
            </a:r>
            <a:r>
              <a:rPr lang="en-US" sz="2950" spc="-10" dirty="0">
                <a:latin typeface="Adobe Caslon Pro"/>
                <a:cs typeface="Arial"/>
              </a:rPr>
              <a:t>i</a:t>
            </a:r>
            <a:r>
              <a:rPr lang="en-US" sz="2950" spc="5" dirty="0">
                <a:latin typeface="Adobe Caslon Pro"/>
                <a:cs typeface="Arial"/>
              </a:rPr>
              <a:t>d</a:t>
            </a:r>
            <a:r>
              <a:rPr lang="en-US" sz="2950" spc="-5" dirty="0">
                <a:latin typeface="Adobe Caslon Pro"/>
                <a:cs typeface="Arial"/>
              </a:rPr>
              <a:t>=</a:t>
            </a:r>
            <a:r>
              <a:rPr lang="en-US" sz="2950" spc="5" dirty="0">
                <a:latin typeface="Adobe Caslon Pro"/>
                <a:cs typeface="Arial"/>
              </a:rPr>
              <a:t>”</a:t>
            </a:r>
            <a:r>
              <a:rPr lang="en-US" sz="2950" spc="-10" dirty="0">
                <a:latin typeface="Adobe Caslon Pro"/>
                <a:cs typeface="Arial"/>
              </a:rPr>
              <a:t>c</a:t>
            </a:r>
            <a:r>
              <a:rPr lang="en-US" sz="2950" dirty="0">
                <a:latin typeface="Adobe Caslon Pro"/>
                <a:cs typeface="Arial"/>
              </a:rPr>
              <a:t>olo</a:t>
            </a:r>
            <a:r>
              <a:rPr lang="en-US" sz="2950" spc="-5" dirty="0">
                <a:latin typeface="Adobe Caslon Pro"/>
                <a:cs typeface="Arial"/>
              </a:rPr>
              <a:t>r</a:t>
            </a:r>
            <a:r>
              <a:rPr lang="en-US" sz="2950" dirty="0">
                <a:latin typeface="Adobe Caslon Pro"/>
                <a:cs typeface="Arial"/>
              </a:rPr>
              <a:t>” /&gt;</a:t>
            </a:r>
          </a:p>
          <a:p>
            <a:pPr marL="0" indent="0">
              <a:lnSpc>
                <a:spcPts val="2965"/>
              </a:lnSpc>
              <a:spcBef>
                <a:spcPts val="0"/>
              </a:spcBef>
              <a:buNone/>
            </a:pPr>
            <a:r>
              <a:rPr lang="en-US" sz="2950" spc="-15" dirty="0">
                <a:latin typeface="Adobe Caslon Pro"/>
                <a:cs typeface="Arial"/>
              </a:rPr>
              <a:t>	&lt;</a:t>
            </a:r>
            <a:r>
              <a:rPr lang="en-US" sz="2950" dirty="0">
                <a:latin typeface="Adobe Caslon Pro"/>
                <a:cs typeface="Arial"/>
              </a:rPr>
              <a:t>i</a:t>
            </a:r>
            <a:r>
              <a:rPr lang="en-US" sz="2950" spc="5" dirty="0">
                <a:latin typeface="Adobe Caslon Pro"/>
                <a:cs typeface="Arial"/>
              </a:rPr>
              <a:t>n</a:t>
            </a:r>
            <a:r>
              <a:rPr lang="en-US" sz="2950" spc="-10" dirty="0">
                <a:latin typeface="Adobe Caslon Pro"/>
                <a:cs typeface="Arial"/>
              </a:rPr>
              <a:t>p</a:t>
            </a:r>
            <a:r>
              <a:rPr lang="en-US" sz="2950" dirty="0">
                <a:latin typeface="Adobe Caslon Pro"/>
                <a:cs typeface="Arial"/>
              </a:rPr>
              <a:t>ut</a:t>
            </a:r>
            <a:r>
              <a:rPr lang="en-US" sz="2950" spc="5" dirty="0">
                <a:latin typeface="Adobe Caslon Pro"/>
                <a:cs typeface="Arial"/>
              </a:rPr>
              <a:t> </a:t>
            </a:r>
            <a:r>
              <a:rPr lang="en-US" sz="2950" spc="-10" dirty="0">
                <a:latin typeface="Adobe Caslon Pro"/>
                <a:cs typeface="Arial"/>
              </a:rPr>
              <a:t>t</a:t>
            </a:r>
            <a:r>
              <a:rPr lang="en-US" sz="2950" dirty="0">
                <a:latin typeface="Adobe Caslon Pro"/>
                <a:cs typeface="Arial"/>
              </a:rPr>
              <a:t>ype</a:t>
            </a:r>
            <a:r>
              <a:rPr lang="en-US" sz="2950" spc="-5" dirty="0">
                <a:latin typeface="Adobe Caslon Pro"/>
                <a:cs typeface="Arial"/>
              </a:rPr>
              <a:t>=</a:t>
            </a:r>
            <a:r>
              <a:rPr lang="en-US" sz="2950" spc="5" dirty="0">
                <a:latin typeface="Adobe Caslon Pro"/>
                <a:cs typeface="Arial"/>
              </a:rPr>
              <a:t>”</a:t>
            </a:r>
            <a:r>
              <a:rPr lang="en-US" sz="2950" spc="-10" dirty="0">
                <a:latin typeface="Adobe Caslon Pro"/>
                <a:cs typeface="Arial"/>
              </a:rPr>
              <a:t>s</a:t>
            </a:r>
            <a:r>
              <a:rPr lang="en-US" sz="2950" dirty="0">
                <a:latin typeface="Adobe Caslon Pro"/>
                <a:cs typeface="Arial"/>
              </a:rPr>
              <a:t>u</a:t>
            </a:r>
            <a:r>
              <a:rPr lang="en-US" sz="2950" spc="5" dirty="0">
                <a:latin typeface="Adobe Caslon Pro"/>
                <a:cs typeface="Arial"/>
              </a:rPr>
              <a:t>b</a:t>
            </a:r>
            <a:r>
              <a:rPr lang="en-US" sz="2950" spc="-10" dirty="0">
                <a:latin typeface="Adobe Caslon Pro"/>
                <a:cs typeface="Arial"/>
              </a:rPr>
              <a:t>m</a:t>
            </a:r>
            <a:r>
              <a:rPr lang="en-US" sz="2950" dirty="0">
                <a:latin typeface="Adobe Caslon Pro"/>
                <a:cs typeface="Arial"/>
              </a:rPr>
              <a:t>i</a:t>
            </a:r>
            <a:r>
              <a:rPr lang="en-US" sz="2950" spc="-10" dirty="0">
                <a:latin typeface="Adobe Caslon Pro"/>
                <a:cs typeface="Arial"/>
              </a:rPr>
              <a:t>t</a:t>
            </a:r>
            <a:r>
              <a:rPr lang="en-US" sz="2950" dirty="0">
                <a:latin typeface="Adobe Caslon Pro"/>
                <a:cs typeface="Arial"/>
              </a:rPr>
              <a:t>”</a:t>
            </a:r>
            <a:r>
              <a:rPr lang="en-US" sz="2950" spc="10" dirty="0">
                <a:latin typeface="Adobe Caslon Pro"/>
                <a:cs typeface="Arial"/>
              </a:rPr>
              <a:t> </a:t>
            </a:r>
            <a:r>
              <a:rPr lang="en-US" sz="2950" spc="-10" dirty="0">
                <a:latin typeface="Adobe Caslon Pro"/>
                <a:cs typeface="Arial"/>
              </a:rPr>
              <a:t>/</a:t>
            </a:r>
            <a:r>
              <a:rPr lang="en-US" sz="2950" dirty="0">
                <a:latin typeface="Adobe Caslon Pro"/>
                <a:cs typeface="Arial"/>
              </a:rPr>
              <a:t>&gt;</a:t>
            </a:r>
          </a:p>
          <a:p>
            <a:pPr marL="0" indent="0">
              <a:lnSpc>
                <a:spcPts val="3190"/>
              </a:lnSpc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rial"/>
              </a:rPr>
              <a:t>&lt;/fo</a:t>
            </a:r>
            <a:r>
              <a:rPr lang="en-US" sz="2800" spc="-5" dirty="0">
                <a:latin typeface="Adobe Caslon Pro"/>
                <a:cs typeface="Arial"/>
              </a:rPr>
              <a:t>rm</a:t>
            </a:r>
            <a:r>
              <a:rPr lang="en-US" sz="2800" dirty="0">
                <a:latin typeface="Adobe Caslon Pro"/>
                <a:cs typeface="Arial"/>
              </a:rPr>
              <a:t>&gt;</a:t>
            </a:r>
            <a:endParaRPr lang="en-US" sz="850" dirty="0">
              <a:latin typeface="Adobe Caslon Pro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spc="-10" dirty="0">
                <a:latin typeface="Adobe Caslon Pro"/>
                <a:cs typeface="Arial"/>
              </a:rPr>
              <a:t>&lt;</a:t>
            </a:r>
            <a:r>
              <a:rPr lang="en-US" sz="2800" dirty="0">
                <a:latin typeface="Adobe Caslon Pro"/>
                <a:cs typeface="Arial"/>
              </a:rPr>
              <a:t>?</a:t>
            </a:r>
            <a:r>
              <a:rPr lang="en-US" sz="2800" dirty="0" err="1">
                <a:latin typeface="Adobe Caslon Pro"/>
                <a:cs typeface="Arial"/>
              </a:rPr>
              <a:t>p</a:t>
            </a:r>
            <a:r>
              <a:rPr lang="en-US" sz="2800" spc="-10" dirty="0" err="1">
                <a:latin typeface="Adobe Caslon Pro"/>
                <a:cs typeface="Arial"/>
              </a:rPr>
              <a:t>h</a:t>
            </a:r>
            <a:r>
              <a:rPr lang="en-US" sz="2800" dirty="0" err="1">
                <a:latin typeface="Adobe Caslon Pro"/>
                <a:cs typeface="Arial"/>
              </a:rPr>
              <a:t>p</a:t>
            </a:r>
            <a:r>
              <a:rPr lang="en-US" sz="2800" dirty="0">
                <a:latin typeface="Adobe Caslon Pro"/>
                <a:cs typeface="Arial"/>
              </a:rPr>
              <a:t> </a:t>
            </a:r>
            <a:r>
              <a:rPr lang="en-US" sz="2800" spc="-10" dirty="0">
                <a:latin typeface="Adobe Caslon Pro"/>
                <a:cs typeface="Arial"/>
              </a:rPr>
              <a:t>e</a:t>
            </a:r>
            <a:r>
              <a:rPr lang="en-US" sz="2800" dirty="0">
                <a:latin typeface="Adobe Caslon Pro"/>
                <a:cs typeface="Arial"/>
              </a:rPr>
              <a:t>cho</a:t>
            </a:r>
            <a:r>
              <a:rPr lang="en-US" sz="2800" spc="-10" dirty="0">
                <a:latin typeface="Adobe Caslon Pro"/>
                <a:cs typeface="Arial"/>
              </a:rPr>
              <a:t> </a:t>
            </a:r>
            <a:r>
              <a:rPr lang="en-US" sz="2800" dirty="0">
                <a:latin typeface="Adobe Caslon Pro"/>
                <a:cs typeface="Arial"/>
              </a:rPr>
              <a:t>$_</a:t>
            </a:r>
            <a:r>
              <a:rPr lang="en-US" sz="2800" spc="-10" dirty="0">
                <a:latin typeface="Adobe Caslon Pro"/>
                <a:cs typeface="Arial"/>
              </a:rPr>
              <a:t>P</a:t>
            </a:r>
            <a:r>
              <a:rPr lang="en-US" sz="2800" dirty="0">
                <a:latin typeface="Adobe Caslon Pro"/>
                <a:cs typeface="Arial"/>
              </a:rPr>
              <a:t>OST</a:t>
            </a:r>
            <a:r>
              <a:rPr lang="en-US" sz="2800" spc="-15" dirty="0">
                <a:latin typeface="Adobe Caslon Pro"/>
                <a:cs typeface="Arial"/>
              </a:rPr>
              <a:t>[</a:t>
            </a:r>
            <a:r>
              <a:rPr lang="en-US" sz="2800" dirty="0">
                <a:latin typeface="Adobe Caslon Pro"/>
                <a:cs typeface="Arial"/>
              </a:rPr>
              <a:t>'c</a:t>
            </a:r>
            <a:r>
              <a:rPr lang="en-US" sz="2800" spc="-10" dirty="0">
                <a:latin typeface="Adobe Caslon Pro"/>
                <a:cs typeface="Arial"/>
              </a:rPr>
              <a:t>o</a:t>
            </a:r>
            <a:r>
              <a:rPr lang="en-US" sz="2800" spc="-15" dirty="0">
                <a:latin typeface="Adobe Caslon Pro"/>
                <a:cs typeface="Arial"/>
              </a:rPr>
              <a:t>l</a:t>
            </a:r>
            <a:r>
              <a:rPr lang="en-US" sz="2800" dirty="0">
                <a:latin typeface="Adobe Caslon Pro"/>
                <a:cs typeface="Arial"/>
              </a:rPr>
              <a:t>o</a:t>
            </a:r>
            <a:r>
              <a:rPr lang="en-US" sz="2800" spc="-5" dirty="0">
                <a:latin typeface="Adobe Caslon Pro"/>
                <a:cs typeface="Arial"/>
              </a:rPr>
              <a:t>r</a:t>
            </a:r>
            <a:r>
              <a:rPr lang="en-US" sz="2800" spc="-10" dirty="0">
                <a:latin typeface="Adobe Caslon Pro"/>
                <a:cs typeface="Arial"/>
              </a:rPr>
              <a:t>'</a:t>
            </a:r>
            <a:r>
              <a:rPr lang="en-US" sz="2800" dirty="0">
                <a:latin typeface="Adobe Caslon Pro"/>
                <a:cs typeface="Arial"/>
              </a:rPr>
              <a:t>];</a:t>
            </a:r>
            <a:r>
              <a:rPr lang="en-US" sz="2800" spc="10" dirty="0">
                <a:latin typeface="Adobe Caslon Pro"/>
                <a:cs typeface="Arial"/>
              </a:rPr>
              <a:t> </a:t>
            </a:r>
            <a:r>
              <a:rPr lang="en-US" sz="2800" dirty="0">
                <a:latin typeface="Adobe Caslon Pro"/>
                <a:cs typeface="Arial"/>
              </a:rPr>
              <a:t>?&gt;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>
              <a:latin typeface="Adobe Caslon Pro"/>
              <a:cs typeface="Arial"/>
            </a:endParaRPr>
          </a:p>
          <a:p>
            <a:r>
              <a:rPr lang="en-US" sz="2800" dirty="0">
                <a:cs typeface="Arial"/>
              </a:rPr>
              <a:t>$_RE</a:t>
            </a:r>
            <a:r>
              <a:rPr lang="en-US" sz="2800" spc="-10" dirty="0">
                <a:cs typeface="Arial"/>
              </a:rPr>
              <a:t>Q</a:t>
            </a:r>
            <a:r>
              <a:rPr lang="en-US" sz="2800" spc="5" dirty="0">
                <a:cs typeface="Arial"/>
              </a:rPr>
              <a:t>U</a:t>
            </a:r>
            <a:r>
              <a:rPr lang="en-US" sz="2800" dirty="0">
                <a:cs typeface="Arial"/>
              </a:rPr>
              <a:t>EST</a:t>
            </a:r>
            <a:r>
              <a:rPr lang="en-US" sz="2800" spc="-6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–</a:t>
            </a:r>
            <a:r>
              <a:rPr lang="en-US" sz="2800" spc="-18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All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key-value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pai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s that were sent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this request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&lt;code&gt;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431165">
              <a:lnSpc>
                <a:spcPts val="3579"/>
              </a:lnSpc>
            </a:pPr>
            <a:r>
              <a:rPr lang="en-US" sz="2800" dirty="0">
                <a:cs typeface="Arial"/>
              </a:rPr>
              <a:t>If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$_PO</a:t>
            </a:r>
            <a:r>
              <a:rPr lang="en-US" sz="2800" spc="-5" dirty="0">
                <a:cs typeface="Arial"/>
              </a:rPr>
              <a:t>S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['name']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emp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spc="-235" dirty="0">
                <a:cs typeface="Arial"/>
              </a:rPr>
              <a:t>y</a:t>
            </a:r>
            <a:r>
              <a:rPr lang="en-US" sz="2800" dirty="0">
                <a:cs typeface="Arial"/>
              </a:rPr>
              <a:t>,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display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fo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m prompting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user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for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their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name</a:t>
            </a:r>
          </a:p>
          <a:p>
            <a:pPr>
              <a:lnSpc>
                <a:spcPts val="1400"/>
              </a:lnSpc>
              <a:spcBef>
                <a:spcPts val="9"/>
              </a:spcBef>
            </a:pPr>
            <a:endParaRPr lang="en-US" sz="1200" dirty="0"/>
          </a:p>
          <a:p>
            <a:pPr marL="12700" marR="12700">
              <a:lnSpc>
                <a:spcPts val="3579"/>
              </a:lnSpc>
            </a:pPr>
            <a:r>
              <a:rPr lang="en-US" sz="2800" dirty="0">
                <a:cs typeface="Arial"/>
              </a:rPr>
              <a:t>Othe</a:t>
            </a:r>
            <a:r>
              <a:rPr lang="en-US" sz="2800" spc="-15" dirty="0">
                <a:cs typeface="Arial"/>
              </a:rPr>
              <a:t>r</a:t>
            </a:r>
            <a:r>
              <a:rPr lang="en-US" sz="2800" spc="5" dirty="0">
                <a:cs typeface="Arial"/>
              </a:rPr>
              <a:t>w</a:t>
            </a:r>
            <a:r>
              <a:rPr lang="en-US" sz="2800" dirty="0">
                <a:cs typeface="Arial"/>
              </a:rPr>
              <a:t>ise,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int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customized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g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eeting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 user</a:t>
            </a:r>
          </a:p>
          <a:p>
            <a:pPr>
              <a:lnSpc>
                <a:spcPts val="1000"/>
              </a:lnSpc>
              <a:spcBef>
                <a:spcPts val="73"/>
              </a:spcBef>
            </a:pPr>
            <a:endParaRPr lang="en-US" sz="900" dirty="0"/>
          </a:p>
          <a:p>
            <a:pPr marL="12700">
              <a:lnSpc>
                <a:spcPct val="100000"/>
              </a:lnSpc>
            </a:pPr>
            <a:r>
              <a:rPr lang="en-US" sz="2800" dirty="0">
                <a:cs typeface="Arial"/>
              </a:rPr>
              <a:t>Hint: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Look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up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isset</a:t>
            </a:r>
            <a:r>
              <a:rPr lang="en-US" sz="2800" dirty="0">
                <a:cs typeface="Arial"/>
              </a:rPr>
              <a:t>()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and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empty()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&lt;footer&gt;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Lab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7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–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PHP</a:t>
            </a:r>
            <a:r>
              <a:rPr lang="en-US" sz="2800" spc="-6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Basics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&lt;aside&gt;</a:t>
            </a:r>
            <a:r>
              <a:rPr sz="4400" spc="-1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register_globals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29740"/>
            <a:ext cx="8086090" cy="1131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php.ini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configuration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setting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Creates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variables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for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all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keys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superglobals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3003550"/>
            <a:ext cx="8284845" cy="2675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445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// OK</a:t>
            </a:r>
          </a:p>
          <a:p>
            <a:pPr marL="444500">
              <a:lnSpc>
                <a:spcPts val="3120"/>
              </a:lnSpc>
            </a:pPr>
            <a:r>
              <a:rPr sz="2800" dirty="0">
                <a:latin typeface="Arial"/>
                <a:cs typeface="Arial"/>
              </a:rPr>
              <a:t>ec</a:t>
            </a:r>
            <a:r>
              <a:rPr sz="2800" spc="-10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o </a:t>
            </a:r>
            <a:r>
              <a:rPr sz="2800" spc="-10" dirty="0">
                <a:latin typeface="Arial"/>
                <a:cs typeface="Arial"/>
              </a:rPr>
              <a:t>$</a:t>
            </a:r>
            <a:r>
              <a:rPr sz="2800" spc="0" dirty="0">
                <a:latin typeface="Arial"/>
                <a:cs typeface="Arial"/>
              </a:rPr>
              <a:t>_GE</a:t>
            </a:r>
            <a:r>
              <a:rPr sz="2800" spc="-15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['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u</a:t>
            </a:r>
            <a:r>
              <a:rPr sz="2800" spc="-20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h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te</a:t>
            </a:r>
            <a:r>
              <a:rPr sz="2800" spc="-10" dirty="0">
                <a:latin typeface="Arial"/>
                <a:cs typeface="Arial"/>
              </a:rPr>
              <a:t>d</a:t>
            </a:r>
            <a:r>
              <a:rPr sz="2800" spc="0" dirty="0">
                <a:latin typeface="Arial"/>
                <a:cs typeface="Arial"/>
              </a:rPr>
              <a:t>'];</a:t>
            </a:r>
            <a:endParaRPr sz="2800" dirty="0">
              <a:latin typeface="Arial"/>
              <a:cs typeface="Arial"/>
            </a:endParaRPr>
          </a:p>
          <a:p>
            <a:pPr marL="444500" marR="2110740">
              <a:lnSpc>
                <a:spcPts val="3120"/>
              </a:lnSpc>
              <a:spcBef>
                <a:spcPts val="60"/>
              </a:spcBef>
            </a:pPr>
            <a:r>
              <a:rPr sz="2800" dirty="0">
                <a:latin typeface="Arial"/>
                <a:cs typeface="Arial"/>
              </a:rPr>
              <a:t>// 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eg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ste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_g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oba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s 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spc="0" dirty="0">
                <a:latin typeface="Arial"/>
                <a:cs typeface="Arial"/>
              </a:rPr>
              <a:t>ust be 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. Bad! echo $au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hen</a:t>
            </a:r>
            <a:r>
              <a:rPr sz="2800" spc="-5" dirty="0">
                <a:latin typeface="Arial"/>
                <a:cs typeface="Arial"/>
              </a:rPr>
              <a:t>ti</a:t>
            </a:r>
            <a:r>
              <a:rPr sz="2800" spc="0" dirty="0">
                <a:latin typeface="Arial"/>
                <a:cs typeface="Arial"/>
              </a:rPr>
              <a:t>cated;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31"/>
              </a:spcBef>
            </a:pPr>
            <a:endParaRPr sz="1100" dirty="0"/>
          </a:p>
          <a:p>
            <a:pPr marL="12700" marR="12700">
              <a:lnSpc>
                <a:spcPts val="3579"/>
              </a:lnSpc>
            </a:pPr>
            <a:r>
              <a:rPr sz="320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0" dirty="0">
                <a:latin typeface="Arial"/>
                <a:cs typeface="Arial"/>
              </a:rPr>
              <a:t>F by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default,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s </a:t>
            </a:r>
            <a:r>
              <a:rPr sz="3200" spc="5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introduces</a:t>
            </a:r>
            <a:r>
              <a:rPr sz="3200" spc="-10" dirty="0">
                <a:latin typeface="Arial"/>
                <a:cs typeface="Arial"/>
              </a:rPr>
              <a:t> m</a:t>
            </a:r>
            <a:r>
              <a:rPr sz="3200" spc="0" dirty="0">
                <a:latin typeface="Arial"/>
                <a:cs typeface="Arial"/>
              </a:rPr>
              <a:t>any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security vulnerabilities...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5089" y="5821679"/>
            <a:ext cx="8086090" cy="832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d</a:t>
            </a:r>
            <a:r>
              <a:rPr sz="2800" spc="0" dirty="0">
                <a:latin typeface="Arial"/>
                <a:cs typeface="Arial"/>
              </a:rPr>
              <a:t>ex</a:t>
            </a:r>
            <a:r>
              <a:rPr sz="2800" spc="-10" dirty="0">
                <a:latin typeface="Arial"/>
                <a:cs typeface="Arial"/>
              </a:rPr>
              <a:t>.</a:t>
            </a:r>
            <a:r>
              <a:rPr sz="2800" spc="0" dirty="0">
                <a:latin typeface="Arial"/>
                <a:cs typeface="Arial"/>
              </a:rPr>
              <a:t>ph</a:t>
            </a:r>
            <a:r>
              <a:rPr sz="2800" spc="-10" dirty="0">
                <a:latin typeface="Arial"/>
                <a:cs typeface="Arial"/>
              </a:rPr>
              <a:t>p</a:t>
            </a:r>
            <a:r>
              <a:rPr sz="2800" spc="0" dirty="0">
                <a:latin typeface="Arial"/>
                <a:cs typeface="Arial"/>
              </a:rPr>
              <a:t>?a</a:t>
            </a:r>
            <a:r>
              <a:rPr sz="2800" spc="-10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t</a:t>
            </a:r>
            <a:r>
              <a:rPr sz="2800" spc="-10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en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cat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10" dirty="0">
                <a:latin typeface="Arial"/>
                <a:cs typeface="Arial"/>
              </a:rPr>
              <a:t>=</a:t>
            </a:r>
            <a:r>
              <a:rPr sz="2800" spc="0" dirty="0">
                <a:latin typeface="Arial"/>
                <a:cs typeface="Arial"/>
              </a:rPr>
              <a:t>1 </a:t>
            </a: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an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be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to</a:t>
            </a:r>
            <a:r>
              <a:rPr sz="2800" spc="-5" dirty="0">
                <a:latin typeface="Arial"/>
                <a:cs typeface="Arial"/>
              </a:rPr>
              <a:t> i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li</a:t>
            </a:r>
            <a:r>
              <a:rPr sz="2800" spc="0" dirty="0">
                <a:latin typeface="Arial"/>
                <a:cs typeface="Arial"/>
              </a:rPr>
              <a:t>ze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ts val="3120"/>
              </a:lnSpc>
            </a:pPr>
            <a:r>
              <a:rPr sz="2800" dirty="0">
                <a:latin typeface="Arial"/>
                <a:cs typeface="Arial"/>
              </a:rPr>
              <a:t>$au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hen</a:t>
            </a:r>
            <a:r>
              <a:rPr sz="2800" spc="-5" dirty="0">
                <a:latin typeface="Arial"/>
                <a:cs typeface="Arial"/>
              </a:rPr>
              <a:t>ti</a:t>
            </a:r>
            <a:r>
              <a:rPr sz="2800" spc="0" dirty="0">
                <a:latin typeface="Arial"/>
                <a:cs typeface="Arial"/>
              </a:rPr>
              <a:t>cated!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What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PHP?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29740"/>
            <a:ext cx="5234305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PHP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Hypertext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Preprocessor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369820"/>
            <a:ext cx="2865120" cy="436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260" dirty="0">
                <a:latin typeface="Arial"/>
                <a:cs typeface="Arial"/>
              </a:rPr>
              <a:t>Y</a:t>
            </a:r>
            <a:r>
              <a:rPr sz="2800" spc="0" dirty="0">
                <a:latin typeface="Arial"/>
                <a:cs typeface="Arial"/>
              </a:rPr>
              <a:t>es, 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t</a:t>
            </a:r>
            <a:r>
              <a:rPr sz="2800" spc="-10" dirty="0">
                <a:latin typeface="Arial"/>
                <a:cs typeface="Arial"/>
              </a:rPr>
              <a:t>'</a:t>
            </a:r>
            <a:r>
              <a:rPr sz="2800" spc="0" dirty="0">
                <a:latin typeface="Arial"/>
                <a:cs typeface="Arial"/>
              </a:rPr>
              <a:t>s 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ecu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ve.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2904490"/>
            <a:ext cx="5858510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65" dirty="0">
                <a:latin typeface="Arial"/>
                <a:cs typeface="Arial"/>
              </a:rPr>
              <a:t>W</a:t>
            </a:r>
            <a:r>
              <a:rPr sz="3200" spc="0" dirty="0">
                <a:latin typeface="Arial"/>
                <a:cs typeface="Arial"/>
              </a:rPr>
              <a:t>ell-suited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to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W</a:t>
            </a:r>
            <a:r>
              <a:rPr sz="3200" spc="0" dirty="0">
                <a:latin typeface="Arial"/>
                <a:cs typeface="Arial"/>
              </a:rPr>
              <a:t>eb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development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5089" y="3543300"/>
            <a:ext cx="7977505" cy="13735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an be execu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ed on the co</a:t>
            </a:r>
            <a:r>
              <a:rPr sz="2800" spc="-5" dirty="0">
                <a:latin typeface="Arial"/>
                <a:cs typeface="Arial"/>
              </a:rPr>
              <a:t>mm</a:t>
            </a:r>
            <a:r>
              <a:rPr sz="2800" spc="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li</a:t>
            </a:r>
            <a:r>
              <a:rPr sz="2800" spc="0" dirty="0">
                <a:latin typeface="Arial"/>
                <a:cs typeface="Arial"/>
              </a:rPr>
              <a:t>ne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4"/>
              </a:spcBef>
            </a:pPr>
            <a:endParaRPr sz="1200" dirty="0"/>
          </a:p>
          <a:p>
            <a:pPr marL="12700" marR="12700">
              <a:lnSpc>
                <a:spcPts val="3120"/>
              </a:lnSpc>
            </a:pP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0" dirty="0">
                <a:latin typeface="Arial"/>
                <a:cs typeface="Arial"/>
              </a:rPr>
              <a:t>an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be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ex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cu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se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v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r-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de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gs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d</a:t>
            </a:r>
            <a:r>
              <a:rPr sz="2800" spc="0" dirty="0">
                <a:latin typeface="Arial"/>
                <a:cs typeface="Arial"/>
              </a:rPr>
              <a:t>e 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5" dirty="0">
                <a:latin typeface="Arial"/>
                <a:cs typeface="Arial"/>
              </a:rPr>
              <a:t>k</a:t>
            </a:r>
            <a:r>
              <a:rPr sz="2800" spc="-20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p,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or any other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ou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put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3289" y="4870683"/>
            <a:ext cx="8538211" cy="1276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9900"/>
              </a:lnSpc>
            </a:pPr>
            <a:r>
              <a:rPr lang="en-US" sz="3200" dirty="0">
                <a:latin typeface="Arial"/>
                <a:cs typeface="Arial"/>
              </a:rPr>
              <a:t>PHP is an </a:t>
            </a:r>
            <a:r>
              <a:rPr sz="3200" dirty="0">
                <a:latin typeface="Arial"/>
                <a:cs typeface="Arial"/>
              </a:rPr>
              <a:t>Interpreted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language </a:t>
            </a:r>
            <a:endParaRPr lang="en-US" sz="3200" spc="0" dirty="0">
              <a:latin typeface="Arial"/>
              <a:cs typeface="Arial"/>
            </a:endParaRPr>
          </a:p>
          <a:p>
            <a:pPr marL="12700" marR="12700">
              <a:lnSpc>
                <a:spcPct val="129900"/>
              </a:lnSpc>
            </a:pPr>
            <a:r>
              <a:rPr lang="en-US" sz="3200" spc="0" dirty="0">
                <a:latin typeface="Arial"/>
                <a:cs typeface="Arial"/>
              </a:rPr>
              <a:t>It is </a:t>
            </a:r>
            <a:r>
              <a:rPr sz="3200" spc="0" dirty="0">
                <a:latin typeface="Arial"/>
                <a:cs typeface="Arial"/>
              </a:rPr>
              <a:t>Loosely-typed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-5" dirty="0">
                <a:latin typeface="Arial"/>
                <a:cs typeface="Arial"/>
              </a:rPr>
              <a:t>M</a:t>
            </a:r>
            <a:r>
              <a:rPr sz="4400" spc="0" dirty="0">
                <a:latin typeface="Arial"/>
                <a:cs typeface="Arial"/>
              </a:rPr>
              <a:t>ore</a:t>
            </a:r>
            <a:r>
              <a:rPr sz="4400" spc="-24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About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PHP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28" y="1763185"/>
            <a:ext cx="8931972" cy="478578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2800" dirty="0">
                <a:cs typeface="Arial"/>
              </a:rPr>
              <a:t>Configuration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resides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in</a:t>
            </a:r>
            <a:r>
              <a:rPr lang="en-US" sz="2800" spc="20" dirty="0">
                <a:cs typeface="Arial"/>
              </a:rPr>
              <a:t> </a:t>
            </a:r>
            <a:r>
              <a:rPr lang="en-US" sz="2800" i="1" dirty="0" err="1">
                <a:cs typeface="Arial"/>
              </a:rPr>
              <a:t>php.ini</a:t>
            </a:r>
            <a:endParaRPr lang="en-US" sz="2800" dirty="0">
              <a:cs typeface="Arial"/>
            </a:endParaRPr>
          </a:p>
          <a:p>
            <a:pPr>
              <a:lnSpc>
                <a:spcPts val="1100"/>
              </a:lnSpc>
              <a:spcBef>
                <a:spcPts val="60"/>
              </a:spcBef>
            </a:pPr>
            <a:endParaRPr lang="en-US" sz="1050" dirty="0"/>
          </a:p>
          <a:p>
            <a:pPr marL="12700">
              <a:lnSpc>
                <a:spcPct val="100000"/>
              </a:lnSpc>
            </a:pPr>
            <a:r>
              <a:rPr lang="en-US" sz="2800" dirty="0">
                <a:cs typeface="Arial"/>
              </a:rPr>
              <a:t>Addi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spc="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o</a:t>
            </a:r>
            <a:r>
              <a:rPr lang="en-US" sz="2800" spc="-15" dirty="0">
                <a:cs typeface="Arial"/>
              </a:rPr>
              <a:t>n</a:t>
            </a:r>
            <a:r>
              <a:rPr lang="en-US" sz="2800" dirty="0">
                <a:cs typeface="Arial"/>
              </a:rPr>
              <a:t>al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functional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y provided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odular </a:t>
            </a:r>
            <a:r>
              <a:rPr lang="en-US" sz="2800" i="1" dirty="0">
                <a:cs typeface="Arial"/>
              </a:rPr>
              <a:t>extensions</a:t>
            </a:r>
          </a:p>
          <a:p>
            <a:pPr marL="695162" lvl="2"/>
            <a:r>
              <a:rPr lang="en-US" sz="2400" dirty="0">
                <a:cs typeface="Arial"/>
              </a:rPr>
              <a:t>For</a:t>
            </a:r>
            <a:r>
              <a:rPr lang="en-US" sz="2400" spc="-5" dirty="0">
                <a:cs typeface="Arial"/>
              </a:rPr>
              <a:t> i</a:t>
            </a:r>
            <a:r>
              <a:rPr lang="en-US" sz="2400" dirty="0">
                <a:cs typeface="Arial"/>
              </a:rPr>
              <a:t>nstance, </a:t>
            </a:r>
            <a:r>
              <a:rPr lang="en-US" sz="2400" spc="-5" dirty="0">
                <a:cs typeface="Arial"/>
              </a:rPr>
              <a:t>M</a:t>
            </a:r>
            <a:r>
              <a:rPr lang="en-US" sz="2400" dirty="0">
                <a:cs typeface="Arial"/>
              </a:rPr>
              <a:t>ySQL</a:t>
            </a:r>
            <a:r>
              <a:rPr lang="en-US" sz="2400" spc="-10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suppo</a:t>
            </a:r>
            <a:r>
              <a:rPr lang="en-US" sz="2400" spc="-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t</a:t>
            </a:r>
          </a:p>
          <a:p>
            <a:pPr marL="12700"/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server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deter</a:t>
            </a:r>
            <a:r>
              <a:rPr lang="en-US" sz="2800" spc="-15" dirty="0">
                <a:cs typeface="Arial"/>
              </a:rPr>
              <a:t>m</a:t>
            </a:r>
            <a:r>
              <a:rPr lang="en-US" sz="2800" spc="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nes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w</a:t>
            </a:r>
            <a:r>
              <a:rPr lang="en-US" sz="2800" dirty="0">
                <a:cs typeface="Arial"/>
              </a:rPr>
              <a:t>hich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pages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are handled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PHP</a:t>
            </a:r>
          </a:p>
          <a:p>
            <a:pPr marL="695162" lvl="2"/>
            <a:r>
              <a:rPr lang="en-US" sz="2400" dirty="0">
                <a:cs typeface="Arial"/>
              </a:rPr>
              <a:t>*.</a:t>
            </a:r>
            <a:r>
              <a:rPr lang="en-US" sz="2400" dirty="0" err="1">
                <a:cs typeface="Arial"/>
              </a:rPr>
              <a:t>php</a:t>
            </a:r>
            <a:r>
              <a:rPr lang="en-US" sz="2400" dirty="0">
                <a:cs typeface="Arial"/>
              </a:rPr>
              <a:t> by de</a:t>
            </a:r>
            <a:r>
              <a:rPr lang="en-US" sz="2400" spc="-5" dirty="0">
                <a:cs typeface="Arial"/>
              </a:rPr>
              <a:t>f</a:t>
            </a:r>
            <a:r>
              <a:rPr lang="en-US" sz="2400" dirty="0">
                <a:cs typeface="Arial"/>
              </a:rPr>
              <a:t>au</a:t>
            </a:r>
            <a:r>
              <a:rPr lang="en-US" sz="2400" spc="-5" dirty="0">
                <a:cs typeface="Arial"/>
              </a:rPr>
              <a:t>l</a:t>
            </a:r>
            <a:r>
              <a:rPr lang="en-US" sz="2400" dirty="0">
                <a:cs typeface="Arial"/>
              </a:rPr>
              <a:t>t</a:t>
            </a:r>
          </a:p>
          <a:p>
            <a:pPr marL="695162" lvl="2"/>
            <a:endParaRPr lang="en-US" i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370455" algn="l"/>
              </a:tabLst>
            </a:pPr>
            <a:r>
              <a:rPr sz="4400" dirty="0">
                <a:latin typeface="Arial"/>
                <a:cs typeface="Arial"/>
              </a:rPr>
              <a:t>Anato</a:t>
            </a:r>
            <a:r>
              <a:rPr sz="4400" spc="-15" dirty="0">
                <a:latin typeface="Arial"/>
                <a:cs typeface="Arial"/>
              </a:rPr>
              <a:t>m</a:t>
            </a:r>
            <a:r>
              <a:rPr sz="4400" spc="0" dirty="0">
                <a:latin typeface="Arial"/>
                <a:cs typeface="Arial"/>
              </a:rPr>
              <a:t>y	of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PHP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Page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300" y="1729740"/>
            <a:ext cx="9601200" cy="5248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&lt;!--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non-PHP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content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goes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here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--&gt;</a:t>
            </a:r>
            <a:endParaRPr lang="en-US" sz="3200" spc="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Arial"/>
              <a:cs typeface="Arial"/>
            </a:endParaRPr>
          </a:p>
          <a:p>
            <a:pPr marL="12700">
              <a:lnSpc>
                <a:spcPts val="3579"/>
              </a:lnSpc>
            </a:pPr>
            <a:r>
              <a:rPr sz="3200" dirty="0">
                <a:latin typeface="Arial"/>
                <a:cs typeface="Arial"/>
              </a:rPr>
              <a:t>&lt;?php</a:t>
            </a:r>
          </a:p>
          <a:p>
            <a:pPr marL="237490">
              <a:lnSpc>
                <a:spcPts val="3579"/>
              </a:lnSpc>
            </a:pPr>
            <a:r>
              <a:rPr sz="3200" dirty="0">
                <a:latin typeface="Arial"/>
                <a:cs typeface="Arial"/>
              </a:rPr>
              <a:t>$foo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=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'Hello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world!';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ts val="3570"/>
              </a:lnSpc>
            </a:pPr>
            <a:r>
              <a:rPr sz="3200" dirty="0">
                <a:latin typeface="Arial"/>
                <a:cs typeface="Arial"/>
              </a:rPr>
              <a:t>?&gt;</a:t>
            </a:r>
          </a:p>
          <a:p>
            <a:pPr marL="12700">
              <a:lnSpc>
                <a:spcPts val="3579"/>
              </a:lnSpc>
            </a:pPr>
            <a:r>
              <a:rPr sz="3200" dirty="0">
                <a:latin typeface="Arial"/>
                <a:cs typeface="Arial"/>
              </a:rPr>
              <a:t>&lt;h1&gt;&lt;?php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echo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$foo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?&gt;&lt;/h1&gt;</a:t>
            </a:r>
            <a:endParaRPr lang="en-US" sz="3200" spc="0" dirty="0">
              <a:latin typeface="Arial"/>
              <a:cs typeface="Arial"/>
            </a:endParaRPr>
          </a:p>
          <a:p>
            <a:pPr marL="12700">
              <a:lnSpc>
                <a:spcPts val="3579"/>
              </a:lnSpc>
            </a:pPr>
            <a:endParaRPr sz="3200" dirty="0">
              <a:latin typeface="Arial"/>
              <a:cs typeface="Arial"/>
            </a:endParaRPr>
          </a:p>
          <a:p>
            <a:pPr marL="12700" marR="12700">
              <a:lnSpc>
                <a:spcPts val="3570"/>
              </a:lnSpc>
              <a:spcBef>
                <a:spcPts val="85"/>
              </a:spcBef>
            </a:pPr>
            <a:r>
              <a:rPr sz="3200" dirty="0">
                <a:latin typeface="Arial"/>
                <a:cs typeface="Arial"/>
              </a:rPr>
              <a:t>&lt;!</a:t>
            </a:r>
            <a:r>
              <a:rPr sz="3200" spc="-15" dirty="0">
                <a:latin typeface="Arial"/>
                <a:cs typeface="Arial"/>
              </a:rPr>
              <a:t>-</a:t>
            </a:r>
            <a:r>
              <a:rPr sz="3200" spc="0" dirty="0">
                <a:latin typeface="Arial"/>
                <a:cs typeface="Arial"/>
              </a:rPr>
              <a:t>- content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con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nues;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doesn't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have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to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be H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ML!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--&gt;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Syntax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Basics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82460"/>
            <a:ext cx="8157211" cy="4862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30200"/>
              </a:lnSpc>
            </a:pPr>
            <a:r>
              <a:rPr sz="3200" dirty="0">
                <a:latin typeface="Arial"/>
                <a:cs typeface="Arial"/>
              </a:rPr>
              <a:t>Statements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delimited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by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semi-colons Whitespace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ignored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49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/* C-style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comment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*/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49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//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C++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style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comment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#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Shell-style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comment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PHP</a:t>
            </a:r>
            <a:r>
              <a:rPr sz="4400" spc="-170" dirty="0">
                <a:latin typeface="Arial"/>
                <a:cs typeface="Arial"/>
              </a:rPr>
              <a:t> </a:t>
            </a:r>
            <a:r>
              <a:rPr sz="4400" spc="-490" dirty="0">
                <a:latin typeface="Arial"/>
                <a:cs typeface="Arial"/>
              </a:rPr>
              <a:t>T</a:t>
            </a:r>
            <a:r>
              <a:rPr sz="4400" spc="0" dirty="0">
                <a:latin typeface="Arial"/>
                <a:cs typeface="Arial"/>
              </a:rPr>
              <a:t>opics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4904" marR="12700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Data</a:t>
            </a:r>
            <a:r>
              <a:rPr lang="en-US" sz="2800" spc="-65" dirty="0">
                <a:cs typeface="Arial"/>
              </a:rPr>
              <a:t> </a:t>
            </a:r>
            <a:r>
              <a:rPr lang="en-US" sz="2800" spc="-18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ypes,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Literals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&amp;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235" dirty="0">
                <a:cs typeface="Arial"/>
              </a:rPr>
              <a:t>V</a:t>
            </a:r>
            <a:r>
              <a:rPr lang="en-US" sz="2800" dirty="0">
                <a:cs typeface="Arial"/>
              </a:rPr>
              <a:t>ariables </a:t>
            </a:r>
          </a:p>
          <a:p>
            <a:pPr marL="374904" marR="12700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Operators</a:t>
            </a:r>
          </a:p>
          <a:p>
            <a:pPr marL="374904" marR="2480945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Control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Structures </a:t>
            </a:r>
          </a:p>
          <a:p>
            <a:pPr marL="374904" marR="2480945">
              <a:lnSpc>
                <a:spcPct val="150000"/>
              </a:lnSpc>
              <a:spcBef>
                <a:spcPts val="0"/>
              </a:spcBef>
            </a:pPr>
            <a:r>
              <a:rPr lang="en-US" sz="2800" spc="-10" dirty="0">
                <a:cs typeface="Arial"/>
              </a:rPr>
              <a:t>F</a:t>
            </a:r>
            <a:r>
              <a:rPr lang="en-US" sz="2800" dirty="0">
                <a:cs typeface="Arial"/>
              </a:rPr>
              <a:t>unctions</a:t>
            </a:r>
          </a:p>
          <a:p>
            <a:pPr marL="374904" marR="3166745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Objects  </a:t>
            </a:r>
          </a:p>
          <a:p>
            <a:pPr marL="374904" marR="3166745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Basic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65" dirty="0">
                <a:cs typeface="Arial"/>
              </a:rPr>
              <a:t>W</a:t>
            </a:r>
            <a:r>
              <a:rPr lang="en-US" sz="2800" dirty="0">
                <a:cs typeface="Arial"/>
              </a:rPr>
              <a:t>eb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I/O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PHP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-330" dirty="0">
                <a:latin typeface="Arial"/>
                <a:cs typeface="Arial"/>
              </a:rPr>
              <a:t>V</a:t>
            </a:r>
            <a:r>
              <a:rPr sz="4400" spc="0" dirty="0">
                <a:latin typeface="Arial"/>
                <a:cs typeface="Arial"/>
              </a:rPr>
              <a:t>ariables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>
              <a:spcBef>
                <a:spcPts val="0"/>
              </a:spcBef>
            </a:pPr>
            <a:r>
              <a:rPr lang="en-US" sz="2800" dirty="0">
                <a:solidFill>
                  <a:srgbClr val="FF0000"/>
                </a:solidFill>
                <a:cs typeface="Arial"/>
              </a:rPr>
              <a:t>$</a:t>
            </a:r>
            <a:r>
              <a:rPr lang="en-US" sz="2800" dirty="0" err="1">
                <a:solidFill>
                  <a:srgbClr val="FF0000"/>
                </a:solidFill>
                <a:cs typeface="Arial"/>
              </a:rPr>
              <a:t>var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cs typeface="Arial"/>
              </a:rPr>
              <a:t>=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'</a:t>
            </a:r>
            <a:r>
              <a:rPr lang="en-US" sz="2800" dirty="0">
                <a:solidFill>
                  <a:srgbClr val="0000FF"/>
                </a:solidFill>
                <a:cs typeface="Arial"/>
              </a:rPr>
              <a:t>value</a:t>
            </a:r>
            <a:r>
              <a:rPr lang="en-US" sz="2800" dirty="0">
                <a:cs typeface="Arial"/>
              </a:rPr>
              <a:t>’;</a:t>
            </a:r>
          </a:p>
          <a:p>
            <a:pPr marL="72222" indent="0">
              <a:spcBef>
                <a:spcPts val="0"/>
              </a:spcBef>
              <a:buNone/>
            </a:pPr>
            <a:endParaRPr lang="en-US" sz="800" dirty="0"/>
          </a:p>
          <a:p>
            <a:pPr marL="457200" marR="12700">
              <a:spcBef>
                <a:spcPts val="0"/>
              </a:spcBef>
            </a:pPr>
            <a:r>
              <a:rPr lang="en-US" sz="2800" dirty="0">
                <a:cs typeface="Arial"/>
              </a:rPr>
              <a:t>Must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art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with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letter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undersco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e,</a:t>
            </a:r>
            <a:r>
              <a:rPr lang="en-US" sz="2800" spc="-5" dirty="0">
                <a:cs typeface="Arial"/>
              </a:rPr>
              <a:t> </a:t>
            </a:r>
          </a:p>
          <a:p>
            <a:pPr marL="828179" marR="12700" lvl="1">
              <a:spcBef>
                <a:spcPts val="0"/>
              </a:spcBef>
            </a:pPr>
            <a:r>
              <a:rPr lang="en-US" dirty="0">
                <a:cs typeface="Arial"/>
              </a:rPr>
              <a:t>can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contain letters,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numbers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underscores</a:t>
            </a:r>
          </a:p>
          <a:p>
            <a:pPr marL="457200" marR="12700" lvl="1" indent="0">
              <a:spcBef>
                <a:spcPts val="0"/>
              </a:spcBef>
              <a:buNone/>
            </a:pPr>
            <a:endParaRPr lang="en-US" dirty="0">
              <a:cs typeface="Arial"/>
            </a:endParaRPr>
          </a:p>
          <a:p>
            <a:pPr marL="457200" marR="3100705">
              <a:spcBef>
                <a:spcPts val="0"/>
              </a:spcBef>
            </a:pPr>
            <a:r>
              <a:rPr lang="en-US" sz="2800" dirty="0">
                <a:cs typeface="Arial"/>
              </a:rPr>
              <a:t>No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need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declare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before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use </a:t>
            </a:r>
          </a:p>
          <a:p>
            <a:pPr marL="457200" marR="3100705">
              <a:spcBef>
                <a:spcPts val="0"/>
              </a:spcBef>
            </a:pPr>
            <a:r>
              <a:rPr lang="en-US" sz="2800" dirty="0">
                <a:cs typeface="Arial"/>
              </a:rPr>
              <a:t>Loosely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typed</a:t>
            </a:r>
          </a:p>
          <a:p>
            <a:pPr marL="72222" marR="3100705" indent="0">
              <a:spcBef>
                <a:spcPts val="0"/>
              </a:spcBef>
              <a:buNone/>
            </a:pPr>
            <a:endParaRPr lang="en-US" sz="700" dirty="0"/>
          </a:p>
          <a:p>
            <a:pPr marL="457200">
              <a:spcBef>
                <a:spcPts val="0"/>
              </a:spcBef>
            </a:pPr>
            <a:r>
              <a:rPr lang="en-US" sz="2800" spc="-235" dirty="0">
                <a:cs typeface="Arial"/>
              </a:rPr>
              <a:t>V</a:t>
            </a:r>
            <a:r>
              <a:rPr lang="en-US" sz="2800" dirty="0">
                <a:cs typeface="Arial"/>
              </a:rPr>
              <a:t>ariable-named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variables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are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also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possible</a:t>
            </a:r>
          </a:p>
          <a:p>
            <a:pPr marL="457200">
              <a:spcBef>
                <a:spcPts val="0"/>
              </a:spcBef>
            </a:pPr>
            <a:endParaRPr lang="en-US" sz="1000" dirty="0"/>
          </a:p>
          <a:p>
            <a:pPr marL="457200" marR="254889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FF"/>
                </a:solidFill>
                <a:cs typeface="Arial"/>
              </a:rPr>
              <a:t>$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$</a:t>
            </a:r>
            <a:r>
              <a:rPr lang="en-US" sz="2800" dirty="0" err="1">
                <a:solidFill>
                  <a:srgbClr val="FF0000"/>
                </a:solidFill>
                <a:cs typeface="Arial"/>
              </a:rPr>
              <a:t>var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cs typeface="Arial"/>
              </a:rPr>
              <a:t>=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42;</a:t>
            </a:r>
            <a:r>
              <a:rPr lang="en-US" sz="2800" spc="-5" dirty="0">
                <a:cs typeface="Arial"/>
              </a:rPr>
              <a:t> 	</a:t>
            </a:r>
            <a:r>
              <a:rPr lang="en-US" sz="2800" dirty="0">
                <a:cs typeface="Arial"/>
              </a:rPr>
              <a:t>//</a:t>
            </a:r>
            <a:r>
              <a:rPr lang="en-US" sz="2800" spc="-18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Assign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42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solidFill>
                  <a:srgbClr val="0000FF"/>
                </a:solidFill>
                <a:cs typeface="Arial"/>
              </a:rPr>
              <a:t>$value </a:t>
            </a:r>
          </a:p>
          <a:p>
            <a:pPr marL="457200" marR="2548890" indent="0">
              <a:spcBef>
                <a:spcPts val="0"/>
              </a:spcBef>
              <a:buNone/>
            </a:pPr>
            <a:r>
              <a:rPr lang="en-US" sz="2800" dirty="0">
                <a:cs typeface="Arial"/>
              </a:rPr>
              <a:t>echo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$value;</a:t>
            </a:r>
            <a:r>
              <a:rPr lang="en-US" sz="2800" spc="-10" dirty="0">
                <a:cs typeface="Arial"/>
              </a:rPr>
              <a:t> 	</a:t>
            </a:r>
            <a:r>
              <a:rPr lang="en-US" sz="2800" dirty="0">
                <a:cs typeface="Arial"/>
              </a:rPr>
              <a:t>//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42</a:t>
            </a:r>
          </a:p>
          <a:p>
            <a:pPr marL="457200" marR="2548890" indent="0">
              <a:spcBef>
                <a:spcPts val="0"/>
              </a:spcBef>
              <a:buNone/>
            </a:pPr>
            <a:r>
              <a:rPr lang="en-US" sz="2800" dirty="0">
                <a:cs typeface="Arial"/>
              </a:rPr>
              <a:t>	42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 2110 &amp; CSCI 4961 - Web Systems I - Fall 2013 - Pres [nn] - Week [ww] Class [cc] - [topic]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 2110 &amp; CSCI 4961 - Web Systems I - Fall 2013 - Pres [nn] - Week [ww] Class [cc] - [topic].thmx</Template>
  <TotalTime>5394</TotalTime>
  <Words>1113</Words>
  <Application>Microsoft Macintosh PowerPoint</Application>
  <PresentationFormat>Custom</PresentationFormat>
  <Paragraphs>318</Paragraphs>
  <Slides>38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Adobe Caslon Pro</vt:lpstr>
      <vt:lpstr>Arial</vt:lpstr>
      <vt:lpstr>Calibri</vt:lpstr>
      <vt:lpstr>News Gothic MT</vt:lpstr>
      <vt:lpstr>Wingdings 2</vt:lpstr>
      <vt:lpstr>ITWS 2110 &amp; CSCI 4961 - Web Systems I - Fall 2013 - Pres [nn] - Week [ww] Class [cc] - [topic]</vt:lpstr>
      <vt:lpstr>Intro to PHP   More About PHP</vt:lpstr>
      <vt:lpstr>PowerPoint Presentation</vt:lpstr>
      <vt:lpstr>PowerPoint Presentation</vt:lpstr>
      <vt:lpstr>What is PHP?</vt:lpstr>
      <vt:lpstr>More About PHP</vt:lpstr>
      <vt:lpstr>Anatomy of a PHP Page</vt:lpstr>
      <vt:lpstr>Syntax Basics</vt:lpstr>
      <vt:lpstr>PHP Topics</vt:lpstr>
      <vt:lpstr>PHP Variables</vt:lpstr>
      <vt:lpstr>PHP Constants</vt:lpstr>
      <vt:lpstr>PHP References</vt:lpstr>
      <vt:lpstr>PHP References</vt:lpstr>
      <vt:lpstr>PHP Variable Scope</vt:lpstr>
      <vt:lpstr>PHP Data Types</vt:lpstr>
      <vt:lpstr>PHP Literals</vt:lpstr>
      <vt:lpstr>Variable Interpolation</vt:lpstr>
      <vt:lpstr>PHP Arrays</vt:lpstr>
      <vt:lpstr>&lt;aside&gt; PHP Resources</vt:lpstr>
      <vt:lpstr>PHP Operators</vt:lpstr>
      <vt:lpstr>&lt;aside&gt;  Dangerous Operators</vt:lpstr>
      <vt:lpstr>PHP Control Structures</vt:lpstr>
      <vt:lpstr>PHP Control Structures foreach</vt:lpstr>
      <vt:lpstr>PHP Functions</vt:lpstr>
      <vt:lpstr>PHP Functions</vt:lpstr>
      <vt:lpstr>Returning References</vt:lpstr>
      <vt:lpstr>Default Parameters</vt:lpstr>
      <vt:lpstr>Function Reference</vt:lpstr>
      <vt:lpstr>PHP Objects</vt:lpstr>
      <vt:lpstr>PHP Objects</vt:lpstr>
      <vt:lpstr>Anatomy of a Class</vt:lpstr>
      <vt:lpstr>PHP Inheritance</vt:lpstr>
      <vt:lpstr>&lt;code&gt;</vt:lpstr>
      <vt:lpstr>PHP Basic Output</vt:lpstr>
      <vt:lpstr>PHP Basic Input</vt:lpstr>
      <vt:lpstr>PHP Basic Input</vt:lpstr>
      <vt:lpstr>&lt;code&gt;</vt:lpstr>
      <vt:lpstr>&lt;footer&gt;</vt:lpstr>
      <vt:lpstr>&lt;aside&gt; register_globals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PHP</dc:title>
  <dc:creator>David Watson</dc:creator>
  <cp:lastModifiedBy>Munasinghe, Thilanka</cp:lastModifiedBy>
  <cp:revision>69</cp:revision>
  <dcterms:created xsi:type="dcterms:W3CDTF">2013-10-04T12:06:19Z</dcterms:created>
  <dcterms:modified xsi:type="dcterms:W3CDTF">2018-10-26T15:49:18Z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2012-03-20T00:00:00Z</vt:filetime>
  </property>
  <property fmtid="{D5CDD505-2E9C-101B-9397-08002B2CF9AE}" pid="3" name="LastSaved">
    <vt:filetime>2013-10-04T00:00:00Z</vt:filetime>
  </property>
</Properties>
</file>