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9"/>
  </p:notesMasterIdLst>
  <p:sldIdLst>
    <p:sldId id="257" r:id="rId2"/>
    <p:sldId id="311" r:id="rId3"/>
    <p:sldId id="969" r:id="rId4"/>
    <p:sldId id="344" r:id="rId5"/>
    <p:sldId id="972" r:id="rId6"/>
    <p:sldId id="1074" r:id="rId7"/>
    <p:sldId id="1036" r:id="rId8"/>
    <p:sldId id="1038" r:id="rId9"/>
    <p:sldId id="1039" r:id="rId10"/>
    <p:sldId id="1078" r:id="rId11"/>
    <p:sldId id="966" r:id="rId12"/>
    <p:sldId id="1045" r:id="rId13"/>
    <p:sldId id="1046" r:id="rId14"/>
    <p:sldId id="973" r:id="rId15"/>
    <p:sldId id="974" r:id="rId16"/>
    <p:sldId id="976" r:id="rId17"/>
    <p:sldId id="977" r:id="rId18"/>
    <p:sldId id="980" r:id="rId19"/>
    <p:sldId id="981" r:id="rId20"/>
    <p:sldId id="985" r:id="rId21"/>
    <p:sldId id="986" r:id="rId22"/>
    <p:sldId id="987" r:id="rId23"/>
    <p:sldId id="988" r:id="rId24"/>
    <p:sldId id="989" r:id="rId25"/>
    <p:sldId id="990" r:id="rId26"/>
    <p:sldId id="991" r:id="rId27"/>
    <p:sldId id="1075" r:id="rId28"/>
    <p:sldId id="1014" r:id="rId29"/>
    <p:sldId id="998" r:id="rId30"/>
    <p:sldId id="999" r:id="rId31"/>
    <p:sldId id="1000" r:id="rId32"/>
    <p:sldId id="995" r:id="rId33"/>
    <p:sldId id="996" r:id="rId34"/>
    <p:sldId id="1001" r:id="rId35"/>
    <p:sldId id="1003" r:id="rId36"/>
    <p:sldId id="1005" r:id="rId37"/>
    <p:sldId id="1076" r:id="rId38"/>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00000"/>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9238" autoAdjust="0"/>
  </p:normalViewPr>
  <p:slideViewPr>
    <p:cSldViewPr>
      <p:cViewPr varScale="1">
        <p:scale>
          <a:sx n="93" d="100"/>
          <a:sy n="93" d="100"/>
        </p:scale>
        <p:origin x="1392" y="20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dirty="0"/>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dirty="0"/>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dirty="0"/>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dirty="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10</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408828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14</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32054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15</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254468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16</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17206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17</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28312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18</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240809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19</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562914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20</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166363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21</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42585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22</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13946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dirty="0">
              <a:solidFill>
                <a:schemeClr val="tx2"/>
              </a:solidFill>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23</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068899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24</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482176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25</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594105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26</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883561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27</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397743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dirty="0">
                <a:latin typeface="Arial" charset="0"/>
                <a:ea typeface="ＭＳ Ｐゴシック" charset="-128"/>
              </a:rPr>
              <a:t>Courtesy Marshall Ma (and prior sources)</a:t>
            </a:r>
          </a:p>
          <a:p>
            <a:endParaRPr lang="en-US" altLang="x-none" dirty="0">
              <a:latin typeface="Arial" charset="0"/>
              <a:ea typeface="ＭＳ Ｐゴシック" charset="-128"/>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07A3585-53B0-8141-A851-B7BA68E2DB5B}" type="slidenum">
              <a:rPr kumimoji="0" lang="en-US" altLang="x-none" sz="1200" b="0" i="0" u="none" strike="noStrike" kern="1200" cap="none" spc="0" normalizeH="0" baseline="0" noProof="0">
                <a:ln>
                  <a:noFill/>
                </a:ln>
                <a:solidFill>
                  <a:srgbClr val="000000"/>
                </a:solidFill>
                <a:effectLst/>
                <a:uLnTx/>
                <a:uFillTx/>
                <a:latin typeface="Arial" charset="0"/>
                <a:ea typeface="ＭＳ Ｐゴシック" charset="-128"/>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x-none" sz="1200" b="0" i="0" u="none" strike="noStrike" kern="1200" cap="none" spc="0" normalizeH="0" baseline="0" noProof="0" dirty="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1138987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29</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239608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30</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870409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31</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149508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32</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07913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526726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33</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242930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5318A382-0533-4881-963E-CC2E89EAA293}"/>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8C4C1F2C-1286-406F-9A22-5C8D740FDC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http://www.defiance-tech.com/sites/default/files/services_solutions/Enterprise_Analytics_Service_4.jpg</a:t>
            </a:r>
          </a:p>
        </p:txBody>
      </p:sp>
      <p:sp>
        <p:nvSpPr>
          <p:cNvPr id="33796" name="Slide Number Placeholder 3">
            <a:extLst>
              <a:ext uri="{FF2B5EF4-FFF2-40B4-BE49-F238E27FC236}">
                <a16:creationId xmlns:a16="http://schemas.microsoft.com/office/drawing/2014/main" id="{6DC22763-9B69-45CF-9E22-8D1511BA43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56E10C-777C-4564-A829-9DD45E33032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2944088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latin typeface="Times New Roman" panose="02020603050405020304" pitchFamily="18" charset="0"/>
                <a:ea typeface="ＭＳ Ｐゴシック" panose="020B0600070205080204" pitchFamily="34" charset="-128"/>
              </a:rPr>
              <a:t>HBR:</a:t>
            </a:r>
            <a:r>
              <a:rPr lang="en-US" altLang="en-US" dirty="0">
                <a:latin typeface="Times New Roman" panose="02020603050405020304" pitchFamily="18" charset="0"/>
                <a:ea typeface="ＭＳ Ｐゴシック" panose="020B0600070205080204" pitchFamily="34" charset="-128"/>
              </a:rPr>
              <a:t> https://www.youtube.com/watch?v=jUFPFtU-564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https://www.youtube.com/watch?v=J11FMQLkYfM</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b="1" dirty="0">
                <a:latin typeface="Times New Roman" panose="02020603050405020304" pitchFamily="18" charset="0"/>
                <a:ea typeface="ＭＳ Ｐゴシック" panose="020B0600070205080204" pitchFamily="34" charset="-128"/>
              </a:rPr>
              <a:t>IBM:</a:t>
            </a:r>
            <a:r>
              <a:rPr lang="en-US" altLang="en-US" dirty="0">
                <a:latin typeface="Times New Roman" panose="02020603050405020304" pitchFamily="18" charset="0"/>
                <a:ea typeface="ＭＳ Ｐゴシック" panose="020B0600070205080204" pitchFamily="34" charset="-128"/>
              </a:rPr>
              <a:t> https://www.youtube.com/watch?v=V2xuSuNDj0E</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b="1" dirty="0">
                <a:latin typeface="Times New Roman" panose="02020603050405020304" pitchFamily="18" charset="0"/>
                <a:ea typeface="ＭＳ Ｐゴシック" panose="020B0600070205080204" pitchFamily="34" charset="-128"/>
              </a:rPr>
              <a:t>ZARA:</a:t>
            </a:r>
            <a:r>
              <a:rPr lang="en-US" altLang="en-US" dirty="0">
                <a:latin typeface="Times New Roman" panose="02020603050405020304" pitchFamily="18" charset="0"/>
                <a:ea typeface="ＭＳ Ｐゴシック" panose="020B0600070205080204" pitchFamily="34" charset="-128"/>
              </a:rPr>
              <a:t> https://www.youtube.com/watch?v=bkcAmCqIaao</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b="1" dirty="0">
                <a:latin typeface="Times New Roman" panose="02020603050405020304" pitchFamily="18" charset="0"/>
                <a:ea typeface="ＭＳ Ｐゴシック" panose="020B0600070205080204" pitchFamily="34" charset="-128"/>
              </a:rPr>
              <a:t>DHL:</a:t>
            </a:r>
            <a:r>
              <a:rPr lang="en-US" altLang="en-US" dirty="0">
                <a:latin typeface="Times New Roman" panose="02020603050405020304" pitchFamily="18" charset="0"/>
                <a:ea typeface="ＭＳ Ｐゴシック" panose="020B0600070205080204" pitchFamily="34" charset="-128"/>
              </a:rPr>
              <a:t> https://www.youtube.com/watch?v=00wOf3xEQD4</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b="1" dirty="0">
                <a:latin typeface="Times New Roman" panose="02020603050405020304" pitchFamily="18" charset="0"/>
                <a:ea typeface="ＭＳ Ｐゴシック" panose="020B0600070205080204" pitchFamily="34" charset="-128"/>
              </a:rPr>
              <a:t>BMW:</a:t>
            </a:r>
            <a:r>
              <a:rPr lang="en-US" altLang="en-US" dirty="0">
                <a:latin typeface="Times New Roman" panose="02020603050405020304" pitchFamily="18" charset="0"/>
                <a:ea typeface="ＭＳ Ｐゴシック" panose="020B0600070205080204" pitchFamily="34" charset="-128"/>
              </a:rPr>
              <a:t> https://www.youtube.com/watch?v=SUIcf2U6pu4</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b="1" dirty="0">
                <a:latin typeface="Times New Roman" panose="02020603050405020304" pitchFamily="18" charset="0"/>
                <a:ea typeface="ＭＳ Ｐゴシック" panose="020B0600070205080204" pitchFamily="34" charset="-128"/>
              </a:rPr>
              <a:t>Moneyball:</a:t>
            </a:r>
            <a:r>
              <a:rPr lang="en-US" altLang="en-US" dirty="0">
                <a:latin typeface="Times New Roman" panose="02020603050405020304" pitchFamily="18" charset="0"/>
                <a:ea typeface="ＭＳ Ｐゴシック" panose="020B0600070205080204" pitchFamily="34" charset="-128"/>
              </a:rPr>
              <a:t> https://www.youtube.com/watch?v=CkY6RA4hOfo</a:t>
            </a: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37</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18624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4</a:t>
            </a:fld>
            <a:endParaRPr lang="en-US" altLang="en-US" dirty="0">
              <a:solidFill>
                <a:schemeClr val="tx2"/>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5</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17181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6</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62521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7</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407040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8</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762353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9</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29502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dirty="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dirty="0"/>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dirty="0"/>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dirty="0"/>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dirty="0"/>
              <a:t>Click icon to add picture</a:t>
            </a:r>
            <a:endParaRPr noProof="0" dirty="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dirty="0"/>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dirty="0"/>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dirty="0"/>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dirty="0"/>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dirty="0"/>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dirty="0"/>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dirty="0"/>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dirty="0"/>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dirty="0"/>
          </a:p>
        </p:txBody>
      </p:sp>
    </p:spTree>
    <p:extLst>
      <p:ext uri="{BB962C8B-B14F-4D97-AF65-F5344CB8AC3E}">
        <p14:creationId xmlns:p14="http://schemas.microsoft.com/office/powerpoint/2010/main" val="2954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dirty="0"/>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dirty="0"/>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dirty="0"/>
          </a:p>
        </p:txBody>
      </p:sp>
    </p:spTree>
    <p:extLst>
      <p:ext uri="{BB962C8B-B14F-4D97-AF65-F5344CB8AC3E}">
        <p14:creationId xmlns:p14="http://schemas.microsoft.com/office/powerpoint/2010/main" val="122754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dirty="0"/>
              <a:t>Click icon to add picture</a:t>
            </a:r>
            <a:endParaRPr noProof="0" dirty="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dirty="0"/>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dirty="0"/>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dirty="0"/>
          </a:p>
        </p:txBody>
      </p:sp>
    </p:spTree>
    <p:extLst>
      <p:ext uri="{BB962C8B-B14F-4D97-AF65-F5344CB8AC3E}">
        <p14:creationId xmlns:p14="http://schemas.microsoft.com/office/powerpoint/2010/main" val="14069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dirty="0"/>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dirty="0"/>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dirty="0"/>
          </a:p>
        </p:txBody>
      </p:sp>
    </p:spTree>
    <p:extLst>
      <p:ext uri="{BB962C8B-B14F-4D97-AF65-F5344CB8AC3E}">
        <p14:creationId xmlns:p14="http://schemas.microsoft.com/office/powerpoint/2010/main" val="177355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dirty="0"/>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dirty="0"/>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dirty="0"/>
          </a:p>
        </p:txBody>
      </p:sp>
    </p:spTree>
    <p:extLst>
      <p:ext uri="{BB962C8B-B14F-4D97-AF65-F5344CB8AC3E}">
        <p14:creationId xmlns:p14="http://schemas.microsoft.com/office/powerpoint/2010/main" val="314557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dirty="0"/>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dirty="0"/>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dirty="0"/>
          </a:p>
        </p:txBody>
      </p:sp>
    </p:spTree>
    <p:extLst>
      <p:ext uri="{BB962C8B-B14F-4D97-AF65-F5344CB8AC3E}">
        <p14:creationId xmlns:p14="http://schemas.microsoft.com/office/powerpoint/2010/main" val="329811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dirty="0"/>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dirty="0"/>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dirty="0"/>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dirty="0"/>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dirty="0"/>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dirty="0"/>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dirty="0"/>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dirty="0"/>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dirty="0"/>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dirty="0"/>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dirty="0"/>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oney.cnn.com/2018/03/16/investing/ge-stock-debt/index.html" TargetMode="External"/><Relationship Id="rId2" Type="http://schemas.openxmlformats.org/officeDocument/2006/relationships/hyperlink" Target="https://www.cnn.com/2018/10/30/investing/ge-dividend-cut-earnings-culp/index.html" TargetMode="External"/><Relationship Id="rId1" Type="http://schemas.openxmlformats.org/officeDocument/2006/relationships/slideLayout" Target="../slideLayouts/slideLayout2.xml"/><Relationship Id="rId5" Type="http://schemas.openxmlformats.org/officeDocument/2006/relationships/hyperlink" Target="http://www.cnn.com/2018/10/19/investing/general-electric-dividend-stock/index.html" TargetMode="External"/><Relationship Id="rId4" Type="http://schemas.openxmlformats.org/officeDocument/2006/relationships/hyperlink" Target="https://money.cnn.com/quote/quote.html?symb=G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finance.yahoo.com/news/walmart-ramps-toy-offering-30-stores-40-online-212500299.html" TargetMode="External"/><Relationship Id="rId2" Type="http://schemas.openxmlformats.org/officeDocument/2006/relationships/hyperlink" Target="https://finance.yahoo.com/news/walmarts-clever-plan-keep-checkout-lines-short-holiday-season-10555818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nbc.com/2018/10/30/mark-zuckerberg-calls-apple-biggest-facebook-competitor-in-messaging.html" TargetMode="External"/><Relationship Id="rId2" Type="http://schemas.openxmlformats.org/officeDocument/2006/relationships/hyperlink" Target="https://www.macrumors.com/2018/10/31/mark-zuckerberg-says-imessage/" TargetMode="External"/><Relationship Id="rId1" Type="http://schemas.openxmlformats.org/officeDocument/2006/relationships/slideLayout" Target="../slideLayouts/slideLayout2.xml"/><Relationship Id="rId6" Type="http://schemas.openxmlformats.org/officeDocument/2006/relationships/hyperlink" Target="https://www.macrumors.com/roundup/icloud/" TargetMode="External"/><Relationship Id="rId5" Type="http://schemas.openxmlformats.org/officeDocument/2006/relationships/hyperlink" Target="https://www.macrumors.com/roundup/tim-cook/" TargetMode="External"/><Relationship Id="rId4" Type="http://schemas.openxmlformats.org/officeDocument/2006/relationships/hyperlink" Target="https://www.macrumors.com/2018/10/24/tim-cook-wants-us-privacy-law-protect-users-dat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youtube.com/watch?v=SUIcf2U6pu4" TargetMode="External"/><Relationship Id="rId3" Type="http://schemas.openxmlformats.org/officeDocument/2006/relationships/hyperlink" Target="https://www.youtube.com/watch?v=jUFPFtU-564" TargetMode="External"/><Relationship Id="rId7" Type="http://schemas.openxmlformats.org/officeDocument/2006/relationships/hyperlink" Target="https://www.youtube.com/watch?v=00wOf3xEQD4"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www.youtube.com/watch?v=bkcAmCqIaao" TargetMode="External"/><Relationship Id="rId5" Type="http://schemas.openxmlformats.org/officeDocument/2006/relationships/hyperlink" Target="https://www.youtube.com/watch?v=V2xuSuNDj0E" TargetMode="External"/><Relationship Id="rId4" Type="http://schemas.openxmlformats.org/officeDocument/2006/relationships/hyperlink" Target="https://www.youtube.com/watch?v=J11FMQLkYfM" TargetMode="External"/><Relationship Id="rId9" Type="http://schemas.openxmlformats.org/officeDocument/2006/relationships/hyperlink" Target="https://www.youtube.com/watch?v=CkY6RA4hOf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dirty="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dirty="0">
                <a:latin typeface="Arial" panose="020B0604020202020204" pitchFamily="34" charset="0"/>
                <a:ea typeface="ＭＳ Ｐゴシック" panose="020B0600070205080204" pitchFamily="34" charset="-128"/>
                <a:cs typeface="Arial" panose="020B0604020202020204" pitchFamily="34" charset="0"/>
              </a:rPr>
            </a:br>
            <a:r>
              <a:rPr lang="en-US" altLang="en-US" sz="4400" dirty="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Data Analytics – Using Data </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November 1,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80961"/>
            <a:ext cx="8399462" cy="1260476"/>
          </a:xfrm>
        </p:spPr>
        <p:txBody>
          <a:bodyPr/>
          <a:lstStyle/>
          <a:p>
            <a:pPr eaLnBrk="1" hangingPunct="1"/>
            <a:r>
              <a:rPr lang="en-US" altLang="en-US" sz="5400" dirty="0">
                <a:ea typeface="ＭＳ Ｐゴシック" panose="020B0600070205080204" pitchFamily="34" charset="-128"/>
              </a:rPr>
              <a:t>Quiz!</a:t>
            </a:r>
          </a:p>
        </p:txBody>
      </p:sp>
      <p:sp>
        <p:nvSpPr>
          <p:cNvPr id="3" name="Content Placeholder 2">
            <a:extLst>
              <a:ext uri="{FF2B5EF4-FFF2-40B4-BE49-F238E27FC236}">
                <a16:creationId xmlns:a16="http://schemas.microsoft.com/office/drawing/2014/main" id="{1192B195-78BA-2E44-BF80-6976C10E76A1}"/>
              </a:ext>
            </a:extLst>
          </p:cNvPr>
          <p:cNvSpPr>
            <a:spLocks noGrp="1"/>
          </p:cNvSpPr>
          <p:nvPr>
            <p:ph idx="1"/>
          </p:nvPr>
        </p:nvSpPr>
        <p:spPr>
          <a:xfrm>
            <a:off x="620712" y="1887537"/>
            <a:ext cx="8866187" cy="4787900"/>
          </a:xfrm>
        </p:spPr>
        <p:txBody>
          <a:bodyPr/>
          <a:lstStyle/>
          <a:p>
            <a:r>
              <a:rPr lang="en-US" dirty="0"/>
              <a:t>4 questions, 1 fill-in chart</a:t>
            </a:r>
          </a:p>
          <a:p>
            <a:r>
              <a:rPr lang="en-US" dirty="0"/>
              <a:t>10 minutes</a:t>
            </a:r>
          </a:p>
        </p:txBody>
      </p:sp>
    </p:spTree>
    <p:extLst>
      <p:ext uri="{BB962C8B-B14F-4D97-AF65-F5344CB8AC3E}">
        <p14:creationId xmlns:p14="http://schemas.microsoft.com/office/powerpoint/2010/main" val="15025807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30163"/>
            <a:ext cx="9448801" cy="939800"/>
          </a:xfrm>
        </p:spPr>
        <p:txBody>
          <a:bodyPr/>
          <a:lstStyle/>
          <a:p>
            <a:pPr algn="l"/>
            <a:r>
              <a:rPr lang="en-US" altLang="en-US" sz="1800" dirty="0">
                <a:ea typeface="ＭＳ Ｐゴシック" panose="020B0600070205080204" pitchFamily="34" charset="-128"/>
              </a:rPr>
              <a:t>Technology Current Events: “</a:t>
            </a:r>
            <a:r>
              <a:rPr lang="en-US" sz="1800" dirty="0"/>
              <a:t>GE slashes 119-year old dividend to a penny”, CNN, October 30, 2018. </a:t>
            </a:r>
            <a:r>
              <a:rPr lang="en-US" sz="1800" dirty="0">
                <a:hlinkClick r:id="rId2"/>
              </a:rPr>
              <a:t>https://www.cnn.com/2018/10/30/investing/ge-dividend-cut-earnings-culp/index.html</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884237"/>
            <a:ext cx="9601200" cy="6740307"/>
          </a:xfrm>
          <a:prstGeom prst="rect">
            <a:avLst/>
          </a:prstGeom>
          <a:noFill/>
        </p:spPr>
        <p:txBody>
          <a:bodyPr wrap="square" rtlCol="0">
            <a:spAutoFit/>
          </a:bodyPr>
          <a:lstStyle/>
          <a:p>
            <a:r>
              <a:rPr lang="en-US" dirty="0"/>
              <a:t>General Electric is under such financial stress that new CEO Larry Culp is slashing the troubled conglomerate's 119-year-old dividend to just a penny a share.</a:t>
            </a:r>
          </a:p>
          <a:p>
            <a:endParaRPr lang="en-US" dirty="0"/>
          </a:p>
          <a:p>
            <a:r>
              <a:rPr lang="en-US" dirty="0"/>
              <a:t>GE revealed on Tuesday worse-than-expected results and a $22 billion accounting writedown for its beleaguered power division. Culp plans to split up the power division to accelerate a turnaround.</a:t>
            </a:r>
          </a:p>
          <a:p>
            <a:endParaRPr lang="en-US" dirty="0"/>
          </a:p>
          <a:p>
            <a:r>
              <a:rPr lang="en-US" dirty="0"/>
              <a:t>The company also announced that the SEC and Justice Department are investigating the charge, which reflects the deterioration of businesses GE has acquired. The news adds to GE's mounting legal problems and helped send the stock plunging 9% to a nine-year low. It was GE's worst day since March 2009.</a:t>
            </a:r>
          </a:p>
          <a:p>
            <a:endParaRPr lang="en-US" dirty="0"/>
          </a:p>
          <a:p>
            <a:r>
              <a:rPr lang="en-US" dirty="0"/>
              <a:t>In a bid to fix </a:t>
            </a:r>
            <a:r>
              <a:rPr lang="en-US" dirty="0">
                <a:hlinkClick r:id="rId3"/>
              </a:rPr>
              <a:t>GE's debt-riddled balance sheet,</a:t>
            </a:r>
            <a:r>
              <a:rPr lang="en-US" dirty="0"/>
              <a:t> Culp announced the company will cut its quarterly dividend from 12 cents a share starting in 2019. By paying just a token dividend, GE (</a:t>
            </a:r>
            <a:r>
              <a:rPr lang="en-US" dirty="0">
                <a:hlinkClick r:id="rId4"/>
              </a:rPr>
              <a:t>GE</a:t>
            </a:r>
            <a:r>
              <a:rPr lang="en-US" dirty="0"/>
              <a:t>) will save about $3.9 billion of cash per year. Analysts had been </a:t>
            </a:r>
            <a:r>
              <a:rPr lang="en-US" dirty="0">
                <a:hlinkClick r:id="rId5"/>
              </a:rPr>
              <a:t>anticipating a potential dividend cut</a:t>
            </a:r>
            <a:r>
              <a:rPr lang="en-US" dirty="0"/>
              <a:t>, though not one of this magnitude.</a:t>
            </a:r>
          </a:p>
          <a:p>
            <a:endParaRPr lang="en-US" dirty="0"/>
          </a:p>
          <a:p>
            <a:r>
              <a:rPr lang="en-US" dirty="0"/>
              <a:t>It's an especially painful move for a company that long viewed its stable dividend as a source of pride. But years of bad decisions forced GE to halve its dividend last November for just the second time since the Great Depression. </a:t>
            </a:r>
          </a:p>
          <a:p>
            <a:endParaRPr lang="en-US" dirty="0"/>
          </a:p>
          <a:p>
            <a:r>
              <a:rPr lang="en-US" dirty="0"/>
              <a:t>Investors may have been spooked by the fact that GE did not even offer guidance for the fourth quarter or 2019.  "There was no reset. They didn't even tell you what the earnings and cash flow will look like. They just don't know," said John Inch, an analyst at Gordon Haskett.</a:t>
            </a:r>
          </a:p>
        </p:txBody>
      </p:sp>
    </p:spTree>
    <p:extLst>
      <p:ext uri="{BB962C8B-B14F-4D97-AF65-F5344CB8AC3E}">
        <p14:creationId xmlns:p14="http://schemas.microsoft.com/office/powerpoint/2010/main" val="2007712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3508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Walmart's clever plan to keep checkout lines moving during the holiday season”, Yahoo Finance, October 30, 2018. </a:t>
            </a:r>
            <a:r>
              <a:rPr lang="en-US" sz="1800" dirty="0">
                <a:hlinkClick r:id="rId2"/>
              </a:rPr>
              <a:t>https://finance.yahoo.com/news/walmarts-clever-plan-keep-checkout-lines-short-holiday-season-105558184.html</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265237"/>
            <a:ext cx="9753600" cy="6494085"/>
          </a:xfrm>
          <a:prstGeom prst="rect">
            <a:avLst/>
          </a:prstGeom>
          <a:noFill/>
        </p:spPr>
        <p:txBody>
          <a:bodyPr wrap="square" rtlCol="0">
            <a:spAutoFit/>
          </a:bodyPr>
          <a:lstStyle/>
          <a:p>
            <a:r>
              <a:rPr lang="en-US" sz="1600" dirty="0"/>
              <a:t>New in stores starting November 1 will be the “Check Out With Me” service, where associates will be positioned with handheld devices in some of the heaviest trafficked areas of the store, like the garden center or electronics department, allowing customers to purchase items in that department so they can bypass long lines at the register.  “The idea is we are not going to be checking out large baskets standing in the aisles doing it. It’s geared toward one or two items, said Steve Bratspies, the chief merchandising officer for Walmart U.S. “It can be any items. There’s no level set on [the] price.”</a:t>
            </a:r>
          </a:p>
          <a:p>
            <a:endParaRPr lang="en-US" sz="1600" dirty="0"/>
          </a:p>
          <a:p>
            <a:r>
              <a:rPr lang="en-US" sz="1600" dirty="0"/>
              <a:t>Another new offering will be digital store maps for each of the 4,700 locations on the Walmart app to help customers quickly locate a product “down to the exact aisle location.”  “There’s no more searching through dozens of aisles to find out what’s on your list,” added Bratspies.</a:t>
            </a:r>
          </a:p>
          <a:p>
            <a:endParaRPr lang="en-US" sz="1600" dirty="0"/>
          </a:p>
          <a:p>
            <a:r>
              <a:rPr lang="en-US" sz="1600" dirty="0"/>
              <a:t>Walmart has already announced plans to broaden its selection of holiday gifts, ranging from Bose to KitchenAid to Fornite and Ryan’s World toys.  Following the fall of Toys ‘R’ Us, Walmart </a:t>
            </a:r>
            <a:r>
              <a:rPr lang="en-US" sz="1600" dirty="0">
                <a:hlinkClick r:id="rId3"/>
              </a:rPr>
              <a:t>doubled-down on its toy offering</a:t>
            </a:r>
            <a:r>
              <a:rPr lang="en-US" sz="1600" dirty="0"/>
              <a:t>, adding 30% more toys in stores and increasing its online offering by 40%. The retailer recently shared its list of top 40 toys curated by “toy influencers” and “every-day kids.”</a:t>
            </a:r>
          </a:p>
          <a:p>
            <a:endParaRPr lang="en-US" sz="1600" dirty="0"/>
          </a:p>
          <a:p>
            <a:r>
              <a:rPr lang="en-US" sz="1600" dirty="0"/>
              <a:t>As free two-day shipping becomes the expectation in retail, Walmart will start offering shoppers free, two-day shipping on orders over $35 for “millions of items” from third-party marketplace sellers without a membership fee. Two years ago, Walmart began offering free two-day shipping for items it directly sells on its website. In addition to the free two-day shipping offering, Walmart is also offering customers the ability to make any returns on marketplace items at its 4,700 store locations.</a:t>
            </a:r>
          </a:p>
          <a:p>
            <a:endParaRPr lang="en-US" sz="1600" dirty="0"/>
          </a:p>
          <a:p>
            <a:r>
              <a:rPr lang="en-US" sz="1600" dirty="0"/>
              <a:t>“Our approach on how we price and how we go to market isn’t really changing, which is we are going to be the low price leader in the market. And we never want to take prices up, and will always work to avoid doing that wherever we can. And it’s a balance,” said Bratspies in response to a Yahoo Finance question.</a:t>
            </a:r>
          </a:p>
        </p:txBody>
      </p:sp>
    </p:spTree>
    <p:extLst>
      <p:ext uri="{BB962C8B-B14F-4D97-AF65-F5344CB8AC3E}">
        <p14:creationId xmlns:p14="http://schemas.microsoft.com/office/powerpoint/2010/main" val="53572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7312" y="46037"/>
            <a:ext cx="9906000" cy="939800"/>
          </a:xfrm>
        </p:spPr>
        <p:txBody>
          <a:bodyPr/>
          <a:lstStyle/>
          <a:p>
            <a:pPr algn="l"/>
            <a:r>
              <a:rPr lang="en-US" altLang="en-US" sz="1800" dirty="0">
                <a:ea typeface="ＭＳ Ｐゴシック" panose="020B0600070205080204" pitchFamily="34" charset="-128"/>
              </a:rPr>
              <a:t>Technology Current Events: “</a:t>
            </a:r>
            <a:r>
              <a:rPr lang="en-US" sz="1800" dirty="0"/>
              <a:t>Mark Zuckerberg Says Apple's iMessage is Facebook's 'Biggest Competitor by Far’”, MacRumors, October 31, 2018. </a:t>
            </a:r>
            <a:r>
              <a:rPr lang="en-US" sz="1800" dirty="0">
                <a:hlinkClick r:id="rId2"/>
              </a:rPr>
              <a:t>https://www.macrumors.com/2018/10/31/mark-zuckerberg-says-imessage/</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87312" y="1112837"/>
            <a:ext cx="9906000" cy="6247864"/>
          </a:xfrm>
          <a:prstGeom prst="rect">
            <a:avLst/>
          </a:prstGeom>
          <a:noFill/>
        </p:spPr>
        <p:txBody>
          <a:bodyPr wrap="square" rtlCol="0">
            <a:spAutoFit/>
          </a:bodyPr>
          <a:lstStyle/>
          <a:p>
            <a:r>
              <a:rPr lang="en-US" sz="1600" dirty="0"/>
              <a:t>Facebook CEO Mark Zuckerberg on Tuesday singled out Apple's iMessage mobile messaging service as Facebook's "biggest competitor by far." (via </a:t>
            </a:r>
            <a:r>
              <a:rPr lang="en-US" sz="1600" i="1" dirty="0">
                <a:hlinkClick r:id="rId3"/>
              </a:rPr>
              <a:t>CNBC</a:t>
            </a:r>
            <a:r>
              <a:rPr lang="en-US" sz="1600" dirty="0"/>
              <a:t>). </a:t>
            </a:r>
            <a:br>
              <a:rPr lang="en-US" sz="1600" dirty="0"/>
            </a:br>
            <a:br>
              <a:rPr lang="en-US" sz="1600" dirty="0"/>
            </a:br>
            <a:r>
              <a:rPr lang="en-US" sz="1600" dirty="0"/>
              <a:t>The comments were made to investors during an earnings call for the company's third quarter performance, in which the Facebook CEO admitted the social platform was losing out to iMessage in "important" territories like the U.S., where iPhone sales are highest.  "Our biggest competitor by far is iMessage," Facebook CEO Mark Zuckerberg said in an earnings call on Tuesday with investors, referring to the messaging service built into the iPhone and other Apple products. </a:t>
            </a:r>
            <a:br>
              <a:rPr lang="en-US" sz="1600" dirty="0"/>
            </a:br>
            <a:br>
              <a:rPr lang="en-US" sz="1600" dirty="0"/>
            </a:br>
            <a:r>
              <a:rPr lang="en-US" sz="1600" dirty="0"/>
              <a:t>"In important countries like the U.S. where the iPhone is strong, Apple bundles iMessage as a default texting app and it's still ahead," he said.  The Facebook chief said the company had identified a shift in the way users are communicating, with many transitioning from publicly shared content to private messaging, thanks to services like Messenger, WhatsApp, and Apple's iMessage.</a:t>
            </a:r>
          </a:p>
          <a:p>
            <a:endParaRPr lang="en-US" sz="1600" dirty="0"/>
          </a:p>
          <a:p>
            <a:r>
              <a:rPr lang="en-US" sz="1600" dirty="0"/>
              <a:t>Zuckerberg also responded to </a:t>
            </a:r>
            <a:r>
              <a:rPr lang="en-US" sz="1600" dirty="0">
                <a:hlinkClick r:id="rId4"/>
              </a:rPr>
              <a:t>vehement criticism</a:t>
            </a:r>
            <a:r>
              <a:rPr lang="en-US" sz="1600" dirty="0"/>
              <a:t> from Apple CEO </a:t>
            </a:r>
            <a:r>
              <a:rPr lang="en-US" sz="1600" dirty="0">
                <a:hlinkClick r:id="rId5"/>
              </a:rPr>
              <a:t>Tim Cook</a:t>
            </a:r>
            <a:r>
              <a:rPr lang="en-US" sz="1600" dirty="0"/>
              <a:t> about companies that use people's personal information as a business model for profit.   "It's worth noting that one of the main reasons people prefer our services, especially WhatsApp, is because of its stronger record on privacy," Zuckerberg said. </a:t>
            </a:r>
            <a:br>
              <a:rPr lang="en-US" sz="1600" dirty="0"/>
            </a:br>
            <a:br>
              <a:rPr lang="en-US" sz="1600" dirty="0"/>
            </a:br>
            <a:r>
              <a:rPr lang="en-US" sz="1600" dirty="0"/>
              <a:t>"WhatsApp is completely end-to-end encrypted, does not store your messages, and doesn't store the keys to your messages in China or anywhere else. And this is important because if our systems can't see your messages, then that means that governments and bad actors won't be able to access them through us either.”  Zuckerberg's reference to China is likely a dig at Apple, which recently transferred its China </a:t>
            </a:r>
            <a:r>
              <a:rPr lang="en-US" sz="1600" dirty="0">
                <a:hlinkClick r:id="rId6"/>
              </a:rPr>
              <a:t>iCloud</a:t>
            </a:r>
            <a:r>
              <a:rPr lang="en-US" sz="1600" dirty="0"/>
              <a:t> services from a hosting location in the United States to servers owned and operated by a state-run Chinese company. </a:t>
            </a:r>
          </a:p>
        </p:txBody>
      </p:sp>
    </p:spTree>
    <p:extLst>
      <p:ext uri="{BB962C8B-B14F-4D97-AF65-F5344CB8AC3E}">
        <p14:creationId xmlns:p14="http://schemas.microsoft.com/office/powerpoint/2010/main" val="298513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Getting Started</a:t>
            </a:r>
          </a:p>
          <a:p>
            <a:pPr lvl="1" eaLnBrk="1" hangingPunct="1">
              <a:lnSpc>
                <a:spcPct val="80000"/>
              </a:lnSpc>
            </a:pPr>
            <a:r>
              <a:rPr lang="en-US" altLang="en-US" sz="2200" dirty="0">
                <a:solidFill>
                  <a:schemeClr val="tx1"/>
                </a:solidFill>
                <a:ea typeface="ＭＳ Ｐゴシック" panose="020B0600070205080204" pitchFamily="34" charset="-128"/>
              </a:rPr>
              <a:t>Are You Data-Driven</a:t>
            </a:r>
          </a:p>
          <a:p>
            <a:pPr lvl="1" eaLnBrk="1" hangingPunct="1">
              <a:lnSpc>
                <a:spcPct val="80000"/>
              </a:lnSpc>
            </a:pPr>
            <a:r>
              <a:rPr lang="en-US" altLang="en-US" sz="2200" dirty="0">
                <a:solidFill>
                  <a:schemeClr val="tx1"/>
                </a:solidFill>
                <a:ea typeface="ＭＳ Ｐゴシック" panose="020B0600070205080204" pitchFamily="34" charset="-128"/>
              </a:rPr>
              <a:t>Know Your Goal</a:t>
            </a:r>
          </a:p>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lvl="1" eaLnBrk="1" hangingPunct="1">
              <a:lnSpc>
                <a:spcPct val="80000"/>
              </a:lnSpc>
            </a:pPr>
            <a:r>
              <a:rPr lang="en-US" altLang="en-US" sz="2200" dirty="0">
                <a:solidFill>
                  <a:schemeClr val="tx1"/>
                </a:solidFill>
                <a:ea typeface="ＭＳ Ｐゴシック" panose="020B0600070205080204" pitchFamily="34" charset="-128"/>
              </a:rPr>
              <a:t>Do You Need All That Data?</a:t>
            </a:r>
          </a:p>
          <a:p>
            <a:pPr lvl="1" eaLnBrk="1" hangingPunct="1">
              <a:lnSpc>
                <a:spcPct val="80000"/>
              </a:lnSpc>
            </a:pPr>
            <a:r>
              <a:rPr lang="en-US" altLang="en-US" sz="2200" dirty="0">
                <a:solidFill>
                  <a:schemeClr val="tx1"/>
                </a:solidFill>
                <a:ea typeface="ＭＳ Ｐゴシック" panose="020B0600070205080204" pitchFamily="34" charset="-128"/>
              </a:rPr>
              <a:t>How to Ask Your Data Scientists for Data and Analytics</a:t>
            </a:r>
          </a:p>
          <a:p>
            <a:pPr lvl="1" eaLnBrk="1" hangingPunct="1">
              <a:lnSpc>
                <a:spcPct val="80000"/>
              </a:lnSpc>
            </a:pPr>
            <a:r>
              <a:rPr lang="en-US" altLang="en-US" sz="2200" dirty="0">
                <a:solidFill>
                  <a:schemeClr val="tx1"/>
                </a:solidFill>
                <a:ea typeface="ＭＳ Ｐゴシック" panose="020B0600070205080204" pitchFamily="34" charset="-128"/>
              </a:rPr>
              <a:t>How to Design a Business Experiment</a:t>
            </a:r>
          </a:p>
          <a:p>
            <a:pPr lvl="1" eaLnBrk="1" hangingPunct="1">
              <a:lnSpc>
                <a:spcPct val="80000"/>
              </a:lnSpc>
            </a:pPr>
            <a:r>
              <a:rPr lang="en-US" altLang="en-US" sz="2200" dirty="0">
                <a:solidFill>
                  <a:schemeClr val="tx1"/>
                </a:solidFill>
                <a:ea typeface="ＭＳ Ｐゴシック" panose="020B0600070205080204" pitchFamily="34" charset="-128"/>
              </a:rPr>
              <a:t>Know the Difference Between Your Data and Your Metrics</a:t>
            </a:r>
          </a:p>
          <a:p>
            <a:pPr lvl="1" eaLnBrk="1" hangingPunct="1">
              <a:lnSpc>
                <a:spcPct val="80000"/>
              </a:lnSpc>
            </a:pPr>
            <a:r>
              <a:rPr lang="en-US" altLang="en-US" sz="2200" dirty="0">
                <a:solidFill>
                  <a:schemeClr val="tx1"/>
                </a:solidFill>
                <a:ea typeface="ＭＳ Ｐゴシック" panose="020B0600070205080204" pitchFamily="34" charset="-128"/>
              </a:rPr>
              <a:t>The Secret to Better Netflix Recommendations and Better Decision Making</a:t>
            </a:r>
          </a:p>
          <a:p>
            <a:pPr lvl="1" eaLnBrk="1" hangingPunct="1">
              <a:lnSpc>
                <a:spcPct val="80000"/>
              </a:lnSpc>
            </a:pPr>
            <a:r>
              <a:rPr lang="en-US" altLang="en-US" sz="2200" dirty="0">
                <a:solidFill>
                  <a:schemeClr val="tx1"/>
                </a:solidFill>
                <a:ea typeface="ＭＳ Ｐゴシック" panose="020B0600070205080204" pitchFamily="34" charset="-128"/>
              </a:rPr>
              <a:t>Can Your Data Be Trusted</a:t>
            </a: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22528543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lvl="1" eaLnBrk="1" hangingPunct="1">
              <a:lnSpc>
                <a:spcPct val="80000"/>
              </a:lnSpc>
            </a:pPr>
            <a:r>
              <a:rPr lang="en-US" altLang="en-US" sz="2200" dirty="0">
                <a:solidFill>
                  <a:schemeClr val="tx1"/>
                </a:solidFill>
                <a:ea typeface="ＭＳ Ｐゴシック" panose="020B0600070205080204" pitchFamily="34" charset="-128"/>
              </a:rPr>
              <a:t>Two Ways to Keep You Data from Tricking You</a:t>
            </a:r>
          </a:p>
          <a:p>
            <a:pPr lvl="1" eaLnBrk="1" hangingPunct="1">
              <a:lnSpc>
                <a:spcPct val="80000"/>
              </a:lnSpc>
            </a:pPr>
            <a:r>
              <a:rPr lang="en-US" altLang="en-US" sz="2200" dirty="0">
                <a:solidFill>
                  <a:schemeClr val="tx1"/>
                </a:solidFill>
                <a:ea typeface="ＭＳ Ｐゴシック" panose="020B0600070205080204" pitchFamily="34" charset="-128"/>
              </a:rPr>
              <a:t>A Predictive Analytics Primer</a:t>
            </a:r>
          </a:p>
          <a:p>
            <a:pPr lvl="1" eaLnBrk="1" hangingPunct="1">
              <a:lnSpc>
                <a:spcPct val="80000"/>
              </a:lnSpc>
            </a:pPr>
            <a:r>
              <a:rPr lang="en-US" altLang="en-US" sz="2200" dirty="0">
                <a:solidFill>
                  <a:schemeClr val="tx1"/>
                </a:solidFill>
                <a:ea typeface="ＭＳ Ｐゴシック" panose="020B0600070205080204" pitchFamily="34" charset="-128"/>
              </a:rPr>
              <a:t>Understanding Regression Analysis</a:t>
            </a:r>
          </a:p>
          <a:p>
            <a:pPr lvl="1" eaLnBrk="1" hangingPunct="1">
              <a:lnSpc>
                <a:spcPct val="80000"/>
              </a:lnSpc>
            </a:pPr>
            <a:r>
              <a:rPr lang="en-US" altLang="en-US" sz="2200" dirty="0">
                <a:solidFill>
                  <a:schemeClr val="tx1"/>
                </a:solidFill>
                <a:ea typeface="ＭＳ Ｐゴシック" panose="020B0600070205080204" pitchFamily="34" charset="-128"/>
              </a:rPr>
              <a:t>When to Act on Correlation, and When Not To</a:t>
            </a:r>
          </a:p>
          <a:p>
            <a:pPr lvl="1" eaLnBrk="1" hangingPunct="1">
              <a:lnSpc>
                <a:spcPct val="80000"/>
              </a:lnSpc>
            </a:pPr>
            <a:r>
              <a:rPr lang="en-US" altLang="en-US" sz="2200" dirty="0">
                <a:solidFill>
                  <a:schemeClr val="tx1"/>
                </a:solidFill>
                <a:ea typeface="ＭＳ Ｐゴシック" panose="020B0600070205080204" pitchFamily="34" charset="-128"/>
              </a:rPr>
              <a:t>A Refresher on Statistical Significance</a:t>
            </a:r>
          </a:p>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lvl="1" eaLnBrk="1" hangingPunct="1">
              <a:lnSpc>
                <a:spcPct val="80000"/>
              </a:lnSpc>
            </a:pPr>
            <a:r>
              <a:rPr lang="en-US" altLang="en-US" sz="2200" dirty="0">
                <a:solidFill>
                  <a:schemeClr val="tx1"/>
                </a:solidFill>
                <a:ea typeface="ＭＳ Ｐゴシック" panose="020B0600070205080204" pitchFamily="34" charset="-128"/>
              </a:rPr>
              <a:t>Data is Worthless If You Don’t Communicate It</a:t>
            </a:r>
          </a:p>
          <a:p>
            <a:pPr lvl="1" eaLnBrk="1" hangingPunct="1">
              <a:lnSpc>
                <a:spcPct val="80000"/>
              </a:lnSpc>
            </a:pPr>
            <a:r>
              <a:rPr lang="en-US" altLang="en-US" sz="2200" dirty="0">
                <a:solidFill>
                  <a:schemeClr val="tx1"/>
                </a:solidFill>
                <a:ea typeface="ＭＳ Ｐゴシック" panose="020B0600070205080204" pitchFamily="34" charset="-128"/>
              </a:rPr>
              <a:t>What IBM Teaches Us About Sharing Data Findings</a:t>
            </a:r>
          </a:p>
          <a:p>
            <a:pPr lvl="1" eaLnBrk="1" hangingPunct="1">
              <a:lnSpc>
                <a:spcPct val="80000"/>
              </a:lnSpc>
            </a:pPr>
            <a:r>
              <a:rPr lang="en-US" altLang="en-US" sz="2200" dirty="0">
                <a:solidFill>
                  <a:schemeClr val="tx1"/>
                </a:solidFill>
                <a:ea typeface="ＭＳ Ｐゴシック" panose="020B0600070205080204" pitchFamily="34" charset="-128"/>
              </a:rPr>
              <a:t>When Data Visualization Works – and When It Doesn’t</a:t>
            </a:r>
          </a:p>
          <a:p>
            <a:pPr lvl="1" eaLnBrk="1" hangingPunct="1">
              <a:lnSpc>
                <a:spcPct val="80000"/>
              </a:lnSpc>
            </a:pPr>
            <a:r>
              <a:rPr lang="en-US" altLang="en-US" sz="2200" dirty="0">
                <a:solidFill>
                  <a:schemeClr val="tx1"/>
                </a:solidFill>
                <a:ea typeface="ＭＳ Ｐゴシック" panose="020B0600070205080204" pitchFamily="34" charset="-128"/>
              </a:rPr>
              <a:t>How to Make Visuals That Pop and Persuade</a:t>
            </a:r>
          </a:p>
          <a:p>
            <a:pPr lvl="1" eaLnBrk="1" hangingPunct="1">
              <a:lnSpc>
                <a:spcPct val="80000"/>
              </a:lnSpc>
            </a:pPr>
            <a:r>
              <a:rPr lang="en-US" altLang="en-US" sz="2200" dirty="0">
                <a:solidFill>
                  <a:schemeClr val="tx1"/>
                </a:solidFill>
                <a:ea typeface="ＭＳ Ｐゴシック" panose="020B0600070205080204" pitchFamily="34" charset="-128"/>
              </a:rPr>
              <a:t>Decisions Don’t Start with Data</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47629368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603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90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Getting Started</a:t>
            </a:r>
          </a:p>
          <a:p>
            <a:pPr lvl="1" eaLnBrk="1" hangingPunct="1">
              <a:lnSpc>
                <a:spcPct val="80000"/>
              </a:lnSpc>
            </a:pPr>
            <a:r>
              <a:rPr lang="en-US" altLang="en-US" sz="2200" dirty="0">
                <a:solidFill>
                  <a:schemeClr val="tx1"/>
                </a:solidFill>
                <a:ea typeface="ＭＳ Ｐゴシック" panose="020B0600070205080204" pitchFamily="34" charset="-128"/>
              </a:rPr>
              <a:t>Are You Data-Driven</a:t>
            </a:r>
          </a:p>
          <a:p>
            <a:pPr lvl="1" eaLnBrk="1" hangingPunct="1">
              <a:lnSpc>
                <a:spcPct val="80000"/>
              </a:lnSpc>
            </a:pPr>
            <a:r>
              <a:rPr lang="en-US" altLang="en-US" sz="2200" dirty="0">
                <a:solidFill>
                  <a:schemeClr val="tx1"/>
                </a:solidFill>
                <a:ea typeface="ＭＳ Ｐゴシック" panose="020B0600070205080204" pitchFamily="34" charset="-128"/>
              </a:rPr>
              <a:t>Traits of Data Driven</a:t>
            </a:r>
          </a:p>
          <a:p>
            <a:pPr lvl="2" eaLnBrk="1" hangingPunct="1">
              <a:lnSpc>
                <a:spcPct val="80000"/>
              </a:lnSpc>
            </a:pPr>
            <a:r>
              <a:rPr lang="en-US" altLang="en-US" sz="2000" dirty="0">
                <a:solidFill>
                  <a:schemeClr val="tx1"/>
                </a:solidFill>
                <a:ea typeface="ＭＳ Ｐゴシック" panose="020B0600070205080204" pitchFamily="34" charset="-128"/>
              </a:rPr>
              <a:t>Make decisions at the lowest possible level</a:t>
            </a:r>
          </a:p>
          <a:p>
            <a:pPr lvl="2" eaLnBrk="1" hangingPunct="1">
              <a:lnSpc>
                <a:spcPct val="80000"/>
              </a:lnSpc>
            </a:pPr>
            <a:r>
              <a:rPr lang="en-US" altLang="en-US" sz="2000" dirty="0">
                <a:solidFill>
                  <a:schemeClr val="tx1"/>
                </a:solidFill>
                <a:ea typeface="ＭＳ Ｐゴシック" panose="020B0600070205080204" pitchFamily="34" charset="-128"/>
              </a:rPr>
              <a:t>Bring as much diverse data to any situation as they possibly can</a:t>
            </a:r>
          </a:p>
          <a:p>
            <a:pPr lvl="2" eaLnBrk="1" hangingPunct="1">
              <a:lnSpc>
                <a:spcPct val="80000"/>
              </a:lnSpc>
            </a:pPr>
            <a:r>
              <a:rPr lang="en-US" altLang="en-US" sz="2000" dirty="0">
                <a:solidFill>
                  <a:schemeClr val="tx1"/>
                </a:solidFill>
                <a:ea typeface="ＭＳ Ｐゴシック" panose="020B0600070205080204" pitchFamily="34" charset="-128"/>
              </a:rPr>
              <a:t>Use data to develop a deeper understanding of their worlds</a:t>
            </a:r>
          </a:p>
          <a:p>
            <a:pPr lvl="2" eaLnBrk="1" hangingPunct="1">
              <a:lnSpc>
                <a:spcPct val="80000"/>
              </a:lnSpc>
            </a:pPr>
            <a:r>
              <a:rPr lang="en-US" altLang="en-US" sz="2000" dirty="0">
                <a:solidFill>
                  <a:schemeClr val="tx1"/>
                </a:solidFill>
                <a:ea typeface="ＭＳ Ｐゴシック" panose="020B0600070205080204" pitchFamily="34" charset="-128"/>
              </a:rPr>
              <a:t>Develop an appreciation for variation</a:t>
            </a:r>
          </a:p>
          <a:p>
            <a:pPr lvl="2" eaLnBrk="1" hangingPunct="1">
              <a:lnSpc>
                <a:spcPct val="80000"/>
              </a:lnSpc>
            </a:pPr>
            <a:r>
              <a:rPr lang="en-US" altLang="en-US" sz="2000" dirty="0">
                <a:solidFill>
                  <a:schemeClr val="tx1"/>
                </a:solidFill>
                <a:ea typeface="ＭＳ Ｐゴシック" panose="020B0600070205080204" pitchFamily="34" charset="-128"/>
              </a:rPr>
              <a:t>Deal reasonably well with uncertainty</a:t>
            </a:r>
          </a:p>
          <a:p>
            <a:pPr lvl="2" eaLnBrk="1" hangingPunct="1">
              <a:lnSpc>
                <a:spcPct val="80000"/>
              </a:lnSpc>
            </a:pPr>
            <a:r>
              <a:rPr lang="en-US" altLang="en-US" sz="2000" dirty="0">
                <a:solidFill>
                  <a:schemeClr val="tx1"/>
                </a:solidFill>
                <a:ea typeface="ＭＳ Ｐゴシック" panose="020B0600070205080204" pitchFamily="34" charset="-128"/>
              </a:rPr>
              <a:t>Integrate their ability to understand data and its implications with their intuitions</a:t>
            </a:r>
          </a:p>
          <a:p>
            <a:pPr lvl="2" eaLnBrk="1" hangingPunct="1">
              <a:lnSpc>
                <a:spcPct val="80000"/>
              </a:lnSpc>
            </a:pPr>
            <a:r>
              <a:rPr lang="en-US" altLang="en-US" sz="2000" dirty="0">
                <a:solidFill>
                  <a:schemeClr val="tx1"/>
                </a:solidFill>
                <a:ea typeface="ＭＳ Ｐゴシック" panose="020B0600070205080204" pitchFamily="34" charset="-128"/>
              </a:rPr>
              <a:t>Recognize the importance of high-quality data and invest to make improvements</a:t>
            </a:r>
          </a:p>
          <a:p>
            <a:pPr lvl="2" eaLnBrk="1" hangingPunct="1">
              <a:lnSpc>
                <a:spcPct val="80000"/>
              </a:lnSpc>
            </a:pPr>
            <a:r>
              <a:rPr lang="en-US" altLang="en-US" sz="2000" dirty="0">
                <a:solidFill>
                  <a:schemeClr val="tx1"/>
                </a:solidFill>
                <a:ea typeface="ＭＳ Ｐゴシック" panose="020B0600070205080204" pitchFamily="34" charset="-128"/>
              </a:rPr>
              <a:t>Conduct good experiments and research</a:t>
            </a:r>
          </a:p>
          <a:p>
            <a:pPr lvl="2" eaLnBrk="1" hangingPunct="1">
              <a:lnSpc>
                <a:spcPct val="80000"/>
              </a:lnSpc>
            </a:pPr>
            <a:r>
              <a:rPr lang="en-US" altLang="en-US" sz="2000" dirty="0">
                <a:solidFill>
                  <a:schemeClr val="tx1"/>
                </a:solidFill>
                <a:ea typeface="ＭＳ Ｐゴシック" panose="020B0600070205080204" pitchFamily="34" charset="-128"/>
              </a:rPr>
              <a:t>Recognize that decision criteria can vary with circumstances</a:t>
            </a:r>
          </a:p>
          <a:p>
            <a:pPr lvl="2" eaLnBrk="1" hangingPunct="1">
              <a:lnSpc>
                <a:spcPct val="80000"/>
              </a:lnSpc>
            </a:pPr>
            <a:r>
              <a:rPr lang="en-US" altLang="en-US" sz="2000" dirty="0">
                <a:solidFill>
                  <a:schemeClr val="tx1"/>
                </a:solidFill>
                <a:ea typeface="ＭＳ Ｐゴシック" panose="020B0600070205080204" pitchFamily="34" charset="-128"/>
              </a:rPr>
              <a:t>Realize that making a decision is only the first step</a:t>
            </a:r>
          </a:p>
          <a:p>
            <a:pPr lvl="2" eaLnBrk="1" hangingPunct="1">
              <a:lnSpc>
                <a:spcPct val="80000"/>
              </a:lnSpc>
            </a:pPr>
            <a:r>
              <a:rPr lang="en-US" altLang="en-US" sz="2000" dirty="0">
                <a:solidFill>
                  <a:schemeClr val="tx1"/>
                </a:solidFill>
                <a:ea typeface="ＭＳ Ｐゴシック" panose="020B0600070205080204" pitchFamily="34" charset="-128"/>
              </a:rPr>
              <a:t>Work hard to learn new skills and bring new data and new data technologies (big data, predictive analytics, metadata management, etc.) into their organization</a:t>
            </a:r>
          </a:p>
          <a:p>
            <a:pPr lvl="2" eaLnBrk="1" hangingPunct="1">
              <a:lnSpc>
                <a:spcPct val="80000"/>
              </a:lnSpc>
            </a:pPr>
            <a:r>
              <a:rPr lang="en-US" altLang="en-US" sz="2000" dirty="0">
                <a:solidFill>
                  <a:schemeClr val="tx1"/>
                </a:solidFill>
                <a:ea typeface="ＭＳ Ｐゴシック" panose="020B0600070205080204" pitchFamily="34" charset="-128"/>
              </a:rPr>
              <a:t>Learn from their mistakes</a:t>
            </a:r>
          </a:p>
          <a:p>
            <a:pPr marL="385762" lvl="1" indent="0" eaLnBrk="1" hangingPunct="1">
              <a:lnSpc>
                <a:spcPct val="80000"/>
              </a:lnSpc>
              <a:buNone/>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3185900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8700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Getting Started</a:t>
            </a: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Know Your Goal</a:t>
            </a:r>
            <a:endParaRPr lang="en-US" altLang="en-US" sz="2000" dirty="0">
              <a:solidFill>
                <a:schemeClr val="tx1"/>
              </a:solidFill>
              <a:ea typeface="ＭＳ Ｐゴシック" panose="020B0600070205080204" pitchFamily="34" charset="-128"/>
            </a:endParaRPr>
          </a:p>
          <a:p>
            <a:pPr lvl="1" eaLnBrk="1" hangingPunct="1">
              <a:lnSpc>
                <a:spcPct val="80000"/>
              </a:lnSpc>
            </a:pPr>
            <a:endParaRPr lang="en-US" altLang="en-US" sz="2000" dirty="0">
              <a:solidFill>
                <a:schemeClr val="tx1"/>
              </a:solidFill>
              <a:ea typeface="ＭＳ Ｐゴシック" panose="020B0600070205080204" pitchFamily="34" charset="-128"/>
            </a:endParaRPr>
          </a:p>
          <a:p>
            <a:pPr lvl="1" eaLnBrk="1" hangingPunct="1">
              <a:lnSpc>
                <a:spcPct val="80000"/>
              </a:lnSpc>
            </a:pPr>
            <a:r>
              <a:rPr lang="en-US" altLang="en-US" sz="2000" dirty="0">
                <a:solidFill>
                  <a:schemeClr val="tx1"/>
                </a:solidFill>
                <a:ea typeface="ＭＳ Ｐゴシック" panose="020B0600070205080204" pitchFamily="34" charset="-128"/>
              </a:rPr>
              <a:t>Analytics Based Decision Making in Six Key Steps</a:t>
            </a:r>
          </a:p>
          <a:p>
            <a:pPr lvl="2" eaLnBrk="1" hangingPunct="1">
              <a:lnSpc>
                <a:spcPct val="80000"/>
              </a:lnSpc>
            </a:pPr>
            <a:r>
              <a:rPr lang="en-US" altLang="en-US" sz="2000" dirty="0">
                <a:solidFill>
                  <a:schemeClr val="tx1"/>
                </a:solidFill>
                <a:ea typeface="ＭＳ Ｐゴシック" panose="020B0600070205080204" pitchFamily="34" charset="-128"/>
              </a:rPr>
              <a:t>Recognize the problem or question</a:t>
            </a:r>
          </a:p>
          <a:p>
            <a:pPr lvl="2" eaLnBrk="1" hangingPunct="1">
              <a:lnSpc>
                <a:spcPct val="80000"/>
              </a:lnSpc>
            </a:pPr>
            <a:r>
              <a:rPr lang="en-US" altLang="en-US" sz="2000" dirty="0">
                <a:solidFill>
                  <a:schemeClr val="tx1"/>
                </a:solidFill>
                <a:ea typeface="ＭＳ Ｐゴシック" panose="020B0600070205080204" pitchFamily="34" charset="-128"/>
              </a:rPr>
              <a:t>Review previous findings</a:t>
            </a:r>
          </a:p>
          <a:p>
            <a:pPr lvl="2" eaLnBrk="1" hangingPunct="1">
              <a:lnSpc>
                <a:spcPct val="80000"/>
              </a:lnSpc>
            </a:pPr>
            <a:r>
              <a:rPr lang="en-US" altLang="en-US" sz="2000" dirty="0">
                <a:solidFill>
                  <a:schemeClr val="tx1"/>
                </a:solidFill>
                <a:ea typeface="ＭＳ Ｐゴシック" panose="020B0600070205080204" pitchFamily="34" charset="-128"/>
              </a:rPr>
              <a:t>Model the solution and select the variables</a:t>
            </a:r>
          </a:p>
          <a:p>
            <a:pPr lvl="2" eaLnBrk="1" hangingPunct="1">
              <a:lnSpc>
                <a:spcPct val="80000"/>
              </a:lnSpc>
            </a:pPr>
            <a:r>
              <a:rPr lang="en-US" altLang="en-US" sz="2000" dirty="0">
                <a:solidFill>
                  <a:schemeClr val="tx1"/>
                </a:solidFill>
                <a:ea typeface="ＭＳ Ｐゴシック" panose="020B0600070205080204" pitchFamily="34" charset="-128"/>
              </a:rPr>
              <a:t>Collect the data</a:t>
            </a:r>
          </a:p>
          <a:p>
            <a:pPr lvl="2" eaLnBrk="1" hangingPunct="1">
              <a:lnSpc>
                <a:spcPct val="80000"/>
              </a:lnSpc>
            </a:pPr>
            <a:r>
              <a:rPr lang="en-US" altLang="en-US" sz="2000" dirty="0">
                <a:solidFill>
                  <a:schemeClr val="tx1"/>
                </a:solidFill>
                <a:ea typeface="ＭＳ Ｐゴシック" panose="020B0600070205080204" pitchFamily="34" charset="-128"/>
              </a:rPr>
              <a:t>Analyze the data</a:t>
            </a:r>
          </a:p>
          <a:p>
            <a:pPr lvl="2" eaLnBrk="1" hangingPunct="1">
              <a:lnSpc>
                <a:spcPct val="80000"/>
              </a:lnSpc>
            </a:pPr>
            <a:r>
              <a:rPr lang="en-US" altLang="en-US" sz="2000" dirty="0">
                <a:solidFill>
                  <a:schemeClr val="tx1"/>
                </a:solidFill>
                <a:ea typeface="ＭＳ Ｐゴシック" panose="020B0600070205080204" pitchFamily="34" charset="-128"/>
              </a:rPr>
              <a:t>Present and act on the results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Ask lots of questions along the way</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Establish a culture of inquiry, not advocacy</a:t>
            </a:r>
          </a:p>
        </p:txBody>
      </p:sp>
    </p:spTree>
    <p:extLst>
      <p:ext uri="{BB962C8B-B14F-4D97-AF65-F5344CB8AC3E}">
        <p14:creationId xmlns:p14="http://schemas.microsoft.com/office/powerpoint/2010/main" val="136070134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946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p>
          <a:p>
            <a:pPr marL="0" indent="0" eaLnBrk="1" hangingPunct="1">
              <a:lnSpc>
                <a:spcPct val="80000"/>
              </a:lnSpc>
              <a:buNone/>
            </a:pPr>
            <a:r>
              <a:rPr lang="en-US" altLang="en-US" sz="2400" dirty="0">
                <a:ea typeface="ＭＳ Ｐゴシック" panose="020B0600070205080204" pitchFamily="34" charset="-128"/>
              </a:rPr>
              <a:t> </a:t>
            </a:r>
          </a:p>
          <a:p>
            <a:pPr lvl="1" eaLnBrk="1" hangingPunct="1">
              <a:lnSpc>
                <a:spcPct val="80000"/>
              </a:lnSpc>
            </a:pPr>
            <a:r>
              <a:rPr lang="en-US" altLang="en-US" sz="2200" dirty="0">
                <a:solidFill>
                  <a:schemeClr val="tx1"/>
                </a:solidFill>
                <a:ea typeface="ＭＳ Ｐゴシック" panose="020B0600070205080204" pitchFamily="34" charset="-128"/>
              </a:rPr>
              <a:t>Do You Need All That Data?</a:t>
            </a:r>
          </a:p>
          <a:p>
            <a:pPr marL="385762" lvl="1" indent="0" eaLnBrk="1" hangingPunct="1">
              <a:lnSpc>
                <a:spcPct val="80000"/>
              </a:lnSpc>
              <a:buNone/>
            </a:pPr>
            <a:endParaRPr lang="en-US" altLang="en-US" sz="2200" dirty="0">
              <a:solidFill>
                <a:schemeClr val="tx1"/>
              </a:solidFill>
              <a:ea typeface="ＭＳ Ｐゴシック" panose="020B0600070205080204" pitchFamily="34" charset="-128"/>
            </a:endParaRPr>
          </a:p>
          <a:p>
            <a:pPr lvl="2" eaLnBrk="1" hangingPunct="1">
              <a:lnSpc>
                <a:spcPct val="80000"/>
              </a:lnSpc>
            </a:pPr>
            <a:r>
              <a:rPr lang="en-US" altLang="en-US" sz="2000" dirty="0">
                <a:solidFill>
                  <a:schemeClr val="tx1"/>
                </a:solidFill>
                <a:ea typeface="ＭＳ Ｐゴシック" panose="020B0600070205080204" pitchFamily="34" charset="-128"/>
              </a:rPr>
              <a:t>Are we asking the right questions?</a:t>
            </a:r>
          </a:p>
          <a:p>
            <a:pPr lvl="2" eaLnBrk="1" hangingPunct="1">
              <a:lnSpc>
                <a:spcPct val="80000"/>
              </a:lnSpc>
            </a:pPr>
            <a:r>
              <a:rPr lang="en-US" altLang="en-US" sz="2000" dirty="0">
                <a:solidFill>
                  <a:schemeClr val="tx1"/>
                </a:solidFill>
                <a:ea typeface="ＭＳ Ｐゴシック" panose="020B0600070205080204" pitchFamily="34" charset="-128"/>
              </a:rPr>
              <a:t>Does our data tell a story?</a:t>
            </a:r>
          </a:p>
          <a:p>
            <a:pPr lvl="2" eaLnBrk="1" hangingPunct="1">
              <a:lnSpc>
                <a:spcPct val="80000"/>
              </a:lnSpc>
            </a:pPr>
            <a:r>
              <a:rPr lang="en-US" altLang="en-US" sz="2000" dirty="0">
                <a:solidFill>
                  <a:schemeClr val="tx1"/>
                </a:solidFill>
                <a:ea typeface="ＭＳ Ｐゴシック" panose="020B0600070205080204" pitchFamily="34" charset="-128"/>
              </a:rPr>
              <a:t>Does our data help us look ahead rather than behind?</a:t>
            </a:r>
          </a:p>
          <a:p>
            <a:pPr lvl="2" eaLnBrk="1" hangingPunct="1">
              <a:lnSpc>
                <a:spcPct val="80000"/>
              </a:lnSpc>
            </a:pPr>
            <a:r>
              <a:rPr lang="en-US" altLang="en-US" sz="2000" dirty="0">
                <a:solidFill>
                  <a:schemeClr val="tx1"/>
                </a:solidFill>
                <a:ea typeface="ＭＳ Ｐゴシック" panose="020B0600070205080204" pitchFamily="34" charset="-128"/>
              </a:rPr>
              <a:t>Do we have a good mix of quantitative and qualitative data?</a:t>
            </a:r>
          </a:p>
          <a:p>
            <a:pPr lvl="2" eaLnBrk="1" hangingPunct="1">
              <a:lnSpc>
                <a:spcPct val="80000"/>
              </a:lnSpc>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5357699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7176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lvl="1" eaLnBrk="1" hangingPunct="1">
              <a:lnSpc>
                <a:spcPct val="80000"/>
              </a:lnSpc>
            </a:pPr>
            <a:r>
              <a:rPr lang="en-US" altLang="en-US" sz="2000" dirty="0">
                <a:solidFill>
                  <a:schemeClr val="tx1"/>
                </a:solidFill>
                <a:ea typeface="ＭＳ Ｐゴシック" panose="020B0600070205080204" pitchFamily="34" charset="-128"/>
              </a:rPr>
              <a:t>How to Ask Your Data Scientists for Data and Analytics</a:t>
            </a:r>
          </a:p>
          <a:p>
            <a:pPr lvl="2" eaLnBrk="1" hangingPunct="1">
              <a:lnSpc>
                <a:spcPct val="80000"/>
              </a:lnSpc>
            </a:pPr>
            <a:r>
              <a:rPr lang="en-US" altLang="en-US" sz="2000" dirty="0">
                <a:solidFill>
                  <a:schemeClr val="tx1"/>
                </a:solidFill>
                <a:ea typeface="ＭＳ Ｐゴシック" panose="020B0600070205080204" pitchFamily="34" charset="-128"/>
              </a:rPr>
              <a:t>What Questions Should We Ask?</a:t>
            </a:r>
          </a:p>
          <a:p>
            <a:pPr lvl="2" eaLnBrk="1" hangingPunct="1">
              <a:lnSpc>
                <a:spcPct val="80000"/>
              </a:lnSpc>
            </a:pPr>
            <a:r>
              <a:rPr lang="en-US" altLang="en-US" sz="2000" dirty="0">
                <a:solidFill>
                  <a:schemeClr val="tx1"/>
                </a:solidFill>
                <a:ea typeface="ＭＳ Ｐゴシック" panose="020B0600070205080204" pitchFamily="34" charset="-128"/>
              </a:rPr>
              <a:t>What Data Do We Need?</a:t>
            </a:r>
          </a:p>
          <a:p>
            <a:pPr lvl="2" eaLnBrk="1" hangingPunct="1">
              <a:lnSpc>
                <a:spcPct val="80000"/>
              </a:lnSpc>
            </a:pPr>
            <a:r>
              <a:rPr lang="en-US" altLang="en-US" sz="2000" dirty="0">
                <a:solidFill>
                  <a:schemeClr val="tx1"/>
                </a:solidFill>
                <a:ea typeface="ＭＳ Ｐゴシック" panose="020B0600070205080204" pitchFamily="34" charset="-128"/>
              </a:rPr>
              <a:t>How Do We Obtain the Data?</a:t>
            </a:r>
          </a:p>
          <a:p>
            <a:pPr lvl="2" eaLnBrk="1" hangingPunct="1">
              <a:lnSpc>
                <a:spcPct val="80000"/>
              </a:lnSpc>
            </a:pPr>
            <a:r>
              <a:rPr lang="en-US" altLang="en-US" sz="2000" dirty="0">
                <a:solidFill>
                  <a:schemeClr val="tx1"/>
                </a:solidFill>
                <a:ea typeface="ＭＳ Ｐゴシック" panose="020B0600070205080204" pitchFamily="34" charset="-128"/>
              </a:rPr>
              <a:t>Is the Data Clean and Easy to Analyze?</a:t>
            </a:r>
          </a:p>
          <a:p>
            <a:pPr lvl="2" eaLnBrk="1" hangingPunct="1">
              <a:lnSpc>
                <a:spcPct val="80000"/>
              </a:lnSpc>
            </a:pPr>
            <a:r>
              <a:rPr lang="en-US" altLang="en-US" sz="2000" dirty="0">
                <a:solidFill>
                  <a:schemeClr val="tx1"/>
                </a:solidFill>
                <a:ea typeface="ＭＳ Ｐゴシック" panose="020B0600070205080204" pitchFamily="34" charset="-128"/>
              </a:rPr>
              <a:t>Understanding the Cost of Data</a:t>
            </a:r>
          </a:p>
          <a:p>
            <a:pPr lvl="2" eaLnBrk="1" hangingPunct="1">
              <a:lnSpc>
                <a:spcPct val="80000"/>
              </a:lnSpc>
            </a:pPr>
            <a:r>
              <a:rPr lang="en-US" altLang="en-US" sz="2000" dirty="0">
                <a:solidFill>
                  <a:schemeClr val="tx1"/>
                </a:solidFill>
                <a:ea typeface="ＭＳ Ｐゴシック" panose="020B0600070205080204" pitchFamily="34" charset="-128"/>
              </a:rPr>
              <a:t>Is the Model Too Complicated?</a:t>
            </a:r>
          </a:p>
        </p:txBody>
      </p:sp>
    </p:spTree>
    <p:extLst>
      <p:ext uri="{BB962C8B-B14F-4D97-AF65-F5344CB8AC3E}">
        <p14:creationId xmlns:p14="http://schemas.microsoft.com/office/powerpoint/2010/main" val="25159933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Managing IT Resources</a:t>
            </a:r>
            <a:br>
              <a:rPr lang="en-US" altLang="en-US" sz="3200" dirty="0"/>
            </a:br>
            <a:r>
              <a:rPr lang="en-US" altLang="en-US" sz="3200" dirty="0"/>
              <a:t>Class Outline: Thursday, Nov 1,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Final Presentation Schedule</a:t>
            </a:r>
          </a:p>
          <a:p>
            <a:pPr eaLnBrk="1" hangingPunct="1">
              <a:lnSpc>
                <a:spcPct val="80000"/>
              </a:lnSpc>
            </a:pPr>
            <a:r>
              <a:rPr lang="en-US" altLang="en-US" sz="2400" dirty="0">
                <a:solidFill>
                  <a:schemeClr val="tx1"/>
                </a:solidFill>
                <a:ea typeface="ＭＳ Ｐゴシック" panose="020B0600070205080204" pitchFamily="34" charset="-128"/>
              </a:rPr>
              <a:t>MITR Term Project</a:t>
            </a:r>
          </a:p>
          <a:p>
            <a:pPr lvl="1" eaLnBrk="1" hangingPunct="1">
              <a:lnSpc>
                <a:spcPct val="80000"/>
              </a:lnSpc>
            </a:pPr>
            <a:r>
              <a:rPr lang="en-US" altLang="en-US" sz="2000" dirty="0">
                <a:solidFill>
                  <a:schemeClr val="tx1"/>
                </a:solidFill>
                <a:ea typeface="ＭＳ Ｐゴシック" panose="020B0600070205080204" pitchFamily="34" charset="-128"/>
              </a:rPr>
              <a:t>Schedule Meetings with Client and Invite Faculty to Meetings</a:t>
            </a:r>
          </a:p>
          <a:p>
            <a:pPr lvl="1" eaLnBrk="1" hangingPunct="1">
              <a:lnSpc>
                <a:spcPct val="80000"/>
              </a:lnSpc>
            </a:pPr>
            <a:r>
              <a:rPr lang="en-US" altLang="en-US" sz="2000" dirty="0">
                <a:solidFill>
                  <a:schemeClr val="tx1"/>
                </a:solidFill>
                <a:ea typeface="ＭＳ Ｐゴシック" panose="020B0600070205080204" pitchFamily="34" charset="-128"/>
              </a:rPr>
              <a:t>Work on Design and Development</a:t>
            </a:r>
          </a:p>
          <a:p>
            <a:pPr lvl="1" eaLnBrk="1" hangingPunct="1">
              <a:lnSpc>
                <a:spcPct val="80000"/>
              </a:lnSpc>
            </a:pPr>
            <a:r>
              <a:rPr lang="en-US" altLang="en-US" sz="2000" dirty="0">
                <a:solidFill>
                  <a:srgbClr val="FF0000"/>
                </a:solidFill>
                <a:ea typeface="ＭＳ Ｐゴシック" panose="020B0600070205080204" pitchFamily="34" charset="-128"/>
              </a:rPr>
              <a:t>Draft of Entire Term Project Final Report on Nov 19 by 9 PM</a:t>
            </a:r>
          </a:p>
          <a:p>
            <a:pPr eaLnBrk="1" hangingPunct="1">
              <a:lnSpc>
                <a:spcPct val="80000"/>
              </a:lnSpc>
            </a:pPr>
            <a:r>
              <a:rPr lang="en-US" altLang="en-US" sz="2400" dirty="0">
                <a:solidFill>
                  <a:schemeClr val="tx1"/>
                </a:solidFill>
                <a:ea typeface="ＭＳ Ｐゴシック" panose="020B0600070205080204" pitchFamily="34" charset="-128"/>
              </a:rPr>
              <a:t>Current Events </a:t>
            </a:r>
          </a:p>
          <a:p>
            <a:r>
              <a:rPr lang="en-US" sz="2400" dirty="0">
                <a:solidFill>
                  <a:schemeClr val="tx1"/>
                </a:solidFill>
              </a:rPr>
              <a:t>HBR Guide: Data - The Prerequisite for Everything Analytical</a:t>
            </a:r>
            <a:endParaRPr lang="en-US" altLang="en-US" sz="2400" dirty="0">
              <a:solidFill>
                <a:schemeClr val="tx1"/>
              </a:solidFill>
              <a:ea typeface="ＭＳ Ｐゴシック" panose="020B0600070205080204" pitchFamily="34" charset="-128"/>
            </a:endParaRPr>
          </a:p>
          <a:p>
            <a:r>
              <a:rPr lang="en-US" altLang="en-US" sz="2400" dirty="0">
                <a:solidFill>
                  <a:schemeClr val="tx1"/>
                </a:solidFill>
                <a:ea typeface="ＭＳ Ｐゴシック" panose="020B0600070205080204" pitchFamily="34" charset="-128"/>
              </a:rPr>
              <a:t>HBR Guide: What It Means to Put Analytics to Work</a:t>
            </a:r>
            <a:endParaRPr lang="en-US" altLang="en-US" sz="2000" dirty="0">
              <a:solidFill>
                <a:schemeClr val="tx1"/>
              </a:solidFill>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565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lvl="1" eaLnBrk="1" hangingPunct="1">
              <a:lnSpc>
                <a:spcPct val="80000"/>
              </a:lnSpc>
            </a:pPr>
            <a:r>
              <a:rPr lang="en-US" altLang="en-US" sz="2000" dirty="0">
                <a:solidFill>
                  <a:schemeClr val="tx1"/>
                </a:solidFill>
                <a:ea typeface="ＭＳ Ｐゴシック" panose="020B0600070205080204" pitchFamily="34" charset="-128"/>
              </a:rPr>
              <a:t>How to Design a Business Experiment</a:t>
            </a:r>
          </a:p>
          <a:p>
            <a:pPr lvl="2" eaLnBrk="1" hangingPunct="1">
              <a:lnSpc>
                <a:spcPct val="80000"/>
              </a:lnSpc>
            </a:pPr>
            <a:r>
              <a:rPr lang="en-US" altLang="en-US" sz="2000" dirty="0">
                <a:solidFill>
                  <a:schemeClr val="tx1"/>
                </a:solidFill>
                <a:ea typeface="ＭＳ Ｐゴシック" panose="020B0600070205080204" pitchFamily="34" charset="-128"/>
              </a:rPr>
              <a:t>Identify the Narrow Question</a:t>
            </a:r>
          </a:p>
          <a:p>
            <a:pPr lvl="2" eaLnBrk="1" hangingPunct="1">
              <a:lnSpc>
                <a:spcPct val="80000"/>
              </a:lnSpc>
            </a:pPr>
            <a:r>
              <a:rPr lang="en-US" altLang="en-US" sz="2000" dirty="0">
                <a:solidFill>
                  <a:schemeClr val="tx1"/>
                </a:solidFill>
                <a:ea typeface="ＭＳ Ｐゴシック" panose="020B0600070205080204" pitchFamily="34" charset="-128"/>
              </a:rPr>
              <a:t>Use a Big Hammer</a:t>
            </a:r>
          </a:p>
          <a:p>
            <a:pPr lvl="2" eaLnBrk="1" hangingPunct="1">
              <a:lnSpc>
                <a:spcPct val="80000"/>
              </a:lnSpc>
            </a:pPr>
            <a:r>
              <a:rPr lang="en-US" altLang="en-US" sz="2000" dirty="0">
                <a:solidFill>
                  <a:schemeClr val="tx1"/>
                </a:solidFill>
                <a:ea typeface="ＭＳ Ｐゴシック" panose="020B0600070205080204" pitchFamily="34" charset="-128"/>
              </a:rPr>
              <a:t>Perform a Data Audit</a:t>
            </a:r>
          </a:p>
          <a:p>
            <a:pPr lvl="2" eaLnBrk="1" hangingPunct="1">
              <a:lnSpc>
                <a:spcPct val="80000"/>
              </a:lnSpc>
            </a:pPr>
            <a:r>
              <a:rPr lang="en-US" altLang="en-US" sz="2000" dirty="0">
                <a:solidFill>
                  <a:schemeClr val="tx1"/>
                </a:solidFill>
                <a:ea typeface="ＭＳ Ｐゴシック" panose="020B0600070205080204" pitchFamily="34" charset="-128"/>
              </a:rPr>
              <a:t>Select a Study Population</a:t>
            </a:r>
          </a:p>
          <a:p>
            <a:pPr lvl="2" eaLnBrk="1" hangingPunct="1">
              <a:lnSpc>
                <a:spcPct val="80000"/>
              </a:lnSpc>
            </a:pPr>
            <a:r>
              <a:rPr lang="en-US" altLang="en-US" sz="2000" dirty="0">
                <a:solidFill>
                  <a:schemeClr val="tx1"/>
                </a:solidFill>
                <a:ea typeface="ＭＳ Ｐゴシック" panose="020B0600070205080204" pitchFamily="34" charset="-128"/>
              </a:rPr>
              <a:t>Randomize</a:t>
            </a:r>
          </a:p>
          <a:p>
            <a:pPr lvl="2" eaLnBrk="1" hangingPunct="1">
              <a:lnSpc>
                <a:spcPct val="80000"/>
              </a:lnSpc>
            </a:pPr>
            <a:r>
              <a:rPr lang="en-US" altLang="en-US" sz="2000" dirty="0">
                <a:solidFill>
                  <a:schemeClr val="tx1"/>
                </a:solidFill>
                <a:ea typeface="ＭＳ Ｐゴシック" panose="020B0600070205080204" pitchFamily="34" charset="-128"/>
              </a:rPr>
              <a:t>Commit to a Plan, and Stick to it</a:t>
            </a:r>
          </a:p>
          <a:p>
            <a:pPr lvl="2" eaLnBrk="1" hangingPunct="1">
              <a:lnSpc>
                <a:spcPct val="80000"/>
              </a:lnSpc>
            </a:pPr>
            <a:r>
              <a:rPr lang="en-US" altLang="en-US" sz="2000" dirty="0">
                <a:solidFill>
                  <a:schemeClr val="tx1"/>
                </a:solidFill>
                <a:ea typeface="ＭＳ Ｐゴシック" panose="020B0600070205080204" pitchFamily="34" charset="-128"/>
              </a:rPr>
              <a:t>Let the Data Speak</a:t>
            </a:r>
          </a:p>
        </p:txBody>
      </p:sp>
    </p:spTree>
    <p:extLst>
      <p:ext uri="{BB962C8B-B14F-4D97-AF65-F5344CB8AC3E}">
        <p14:creationId xmlns:p14="http://schemas.microsoft.com/office/powerpoint/2010/main" val="25748636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21748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lvl="1" eaLnBrk="1" hangingPunct="1">
              <a:lnSpc>
                <a:spcPct val="80000"/>
              </a:lnSpc>
            </a:pPr>
            <a:r>
              <a:rPr lang="en-US" altLang="en-US" sz="2000" dirty="0">
                <a:solidFill>
                  <a:schemeClr val="tx1"/>
                </a:solidFill>
                <a:ea typeface="ＭＳ Ｐゴシック" panose="020B0600070205080204" pitchFamily="34" charset="-128"/>
              </a:rPr>
              <a:t>Know the Difference Between Your Data and Your Metrics</a:t>
            </a:r>
          </a:p>
          <a:p>
            <a:pPr lvl="2" eaLnBrk="1" hangingPunct="1">
              <a:lnSpc>
                <a:spcPct val="80000"/>
              </a:lnSpc>
            </a:pPr>
            <a:r>
              <a:rPr lang="en-US" altLang="en-US" sz="2000" dirty="0">
                <a:solidFill>
                  <a:schemeClr val="tx1"/>
                </a:solidFill>
                <a:ea typeface="ＭＳ Ｐゴシック" panose="020B0600070205080204" pitchFamily="34" charset="-128"/>
              </a:rPr>
              <a:t>You Can’t Pick Your Data, but You Must Pick Your Metrics</a:t>
            </a:r>
          </a:p>
          <a:p>
            <a:pPr lvl="2" eaLnBrk="1" hangingPunct="1">
              <a:lnSpc>
                <a:spcPct val="80000"/>
              </a:lnSpc>
            </a:pPr>
            <a:r>
              <a:rPr lang="en-US" altLang="en-US" sz="2000" dirty="0">
                <a:solidFill>
                  <a:schemeClr val="tx1"/>
                </a:solidFill>
                <a:ea typeface="ＭＳ Ｐゴシック" panose="020B0600070205080204" pitchFamily="34" charset="-128"/>
              </a:rPr>
              <a:t>Organizations Become Their Metrics</a:t>
            </a:r>
          </a:p>
          <a:p>
            <a:pPr lvl="2" eaLnBrk="1" hangingPunct="1">
              <a:lnSpc>
                <a:spcPct val="80000"/>
              </a:lnSpc>
            </a:pPr>
            <a:r>
              <a:rPr lang="en-US" altLang="en-US" sz="2000" dirty="0">
                <a:solidFill>
                  <a:schemeClr val="tx1"/>
                </a:solidFill>
                <a:ea typeface="ＭＳ Ｐゴシック" panose="020B0600070205080204" pitchFamily="34" charset="-128"/>
              </a:rPr>
              <a:t>Metrics Are only Valuable if You Can Manage to Them</a:t>
            </a: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1460859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717549"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Gather the Right Information</a:t>
            </a:r>
            <a:r>
              <a:rPr lang="en-US" altLang="en-US" sz="2400" dirty="0">
                <a:ea typeface="ＭＳ Ｐゴシック" panose="020B0600070205080204" pitchFamily="34" charset="-128"/>
              </a:rPr>
              <a:t> </a:t>
            </a:r>
          </a:p>
          <a:p>
            <a:pPr lvl="1" eaLnBrk="1" hangingPunct="1">
              <a:lnSpc>
                <a:spcPct val="80000"/>
              </a:lnSpc>
            </a:pPr>
            <a:r>
              <a:rPr lang="en-US" altLang="en-US" sz="2000" dirty="0">
                <a:solidFill>
                  <a:schemeClr val="tx1"/>
                </a:solidFill>
                <a:ea typeface="ＭＳ Ｐゴシック" panose="020B0600070205080204" pitchFamily="34" charset="-128"/>
              </a:rPr>
              <a:t>The Secret to Better Netflix Recommendations and Better Decision Making</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2" eaLnBrk="1" hangingPunct="1">
              <a:lnSpc>
                <a:spcPct val="80000"/>
              </a:lnSpc>
            </a:pPr>
            <a:r>
              <a:rPr lang="en-US" altLang="en-US" sz="2000" dirty="0">
                <a:solidFill>
                  <a:schemeClr val="tx1"/>
                </a:solidFill>
                <a:ea typeface="ＭＳ Ｐゴシック" panose="020B0600070205080204" pitchFamily="34" charset="-128"/>
              </a:rPr>
              <a:t>Can Your Data Be Trusted</a:t>
            </a:r>
          </a:p>
          <a:p>
            <a:pPr lvl="2" eaLnBrk="1" hangingPunct="1">
              <a:lnSpc>
                <a:spcPct val="80000"/>
              </a:lnSpc>
            </a:pPr>
            <a:r>
              <a:rPr lang="en-US" altLang="en-US" sz="2000" dirty="0">
                <a:solidFill>
                  <a:schemeClr val="tx1"/>
                </a:solidFill>
                <a:ea typeface="ＭＳ Ｐゴシック" panose="020B0600070205080204" pitchFamily="34" charset="-128"/>
              </a:rPr>
              <a:t>Evaluate Where It Came From</a:t>
            </a:r>
          </a:p>
          <a:p>
            <a:pPr lvl="2" eaLnBrk="1" hangingPunct="1">
              <a:lnSpc>
                <a:spcPct val="80000"/>
              </a:lnSpc>
            </a:pPr>
            <a:r>
              <a:rPr lang="en-US" altLang="en-US" sz="2000" dirty="0">
                <a:solidFill>
                  <a:schemeClr val="tx1"/>
                </a:solidFill>
                <a:ea typeface="ＭＳ Ｐゴシック" panose="020B0600070205080204" pitchFamily="34" charset="-128"/>
              </a:rPr>
              <a:t>Assess Data Quality Independently</a:t>
            </a:r>
          </a:p>
          <a:p>
            <a:pPr lvl="2" eaLnBrk="1" hangingPunct="1">
              <a:lnSpc>
                <a:spcPct val="80000"/>
              </a:lnSpc>
            </a:pPr>
            <a:r>
              <a:rPr lang="en-US" altLang="en-US" sz="2000" dirty="0">
                <a:solidFill>
                  <a:schemeClr val="tx1"/>
                </a:solidFill>
                <a:ea typeface="ＭＳ Ｐゴシック" panose="020B0600070205080204" pitchFamily="34" charset="-128"/>
              </a:rPr>
              <a:t>Clean the Data</a:t>
            </a:r>
          </a:p>
          <a:p>
            <a:pPr lvl="2" eaLnBrk="1" hangingPunct="1">
              <a:lnSpc>
                <a:spcPct val="80000"/>
              </a:lnSpc>
            </a:pPr>
            <a:r>
              <a:rPr lang="en-US" altLang="en-US" sz="2000" dirty="0">
                <a:solidFill>
                  <a:schemeClr val="tx1"/>
                </a:solidFill>
                <a:ea typeface="ＭＳ Ｐゴシック" panose="020B0600070205080204" pitchFamily="34" charset="-128"/>
              </a:rPr>
              <a:t>Ensure High-Quality Data Integration</a:t>
            </a:r>
          </a:p>
          <a:p>
            <a:pPr marL="385762" lvl="1" indent="0" eaLnBrk="1" hangingPunct="1">
              <a:lnSpc>
                <a:spcPct val="80000"/>
              </a:lnSpc>
              <a:buNone/>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3791837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107949" y="10366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lvl="1" eaLnBrk="1" hangingPunct="1">
              <a:lnSpc>
                <a:spcPct val="80000"/>
              </a:lnSpc>
            </a:pPr>
            <a:r>
              <a:rPr lang="en-US" altLang="en-US" sz="2200" dirty="0">
                <a:solidFill>
                  <a:schemeClr val="tx1"/>
                </a:solidFill>
                <a:ea typeface="ＭＳ Ｐゴシック" panose="020B0600070205080204" pitchFamily="34" charset="-128"/>
              </a:rPr>
              <a:t>Two Ways to Keep You Data from Tricking You</a:t>
            </a:r>
          </a:p>
          <a:p>
            <a:pPr marL="385762" lvl="1" indent="0" eaLnBrk="1" hangingPunct="1">
              <a:lnSpc>
                <a:spcPct val="80000"/>
              </a:lnSpc>
              <a:buNone/>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Human beings are experts at motivated reasoning.</a:t>
            </a:r>
          </a:p>
          <a:p>
            <a:pPr lvl="1" eaLnBrk="1" hangingPunct="1">
              <a:lnSpc>
                <a:spcPct val="80000"/>
              </a:lnSpc>
            </a:pPr>
            <a:r>
              <a:rPr lang="en-US" altLang="en-US" sz="2200" dirty="0">
                <a:solidFill>
                  <a:schemeClr val="tx1"/>
                </a:solidFill>
                <a:ea typeface="ＭＳ Ｐゴシック" panose="020B0600070205080204" pitchFamily="34" charset="-128"/>
              </a:rPr>
              <a:t>Mechanisms of motivated reasoning kick in unconsciously from the moment we look at data.</a:t>
            </a:r>
          </a:p>
          <a:p>
            <a:pPr lvl="1" eaLnBrk="1" hangingPunct="1">
              <a:lnSpc>
                <a:spcPct val="80000"/>
              </a:lnSpc>
            </a:pPr>
            <a:r>
              <a:rPr lang="en-US" altLang="en-US" sz="2200" dirty="0">
                <a:solidFill>
                  <a:schemeClr val="tx1"/>
                </a:solidFill>
                <a:ea typeface="ＭＳ Ｐゴシック" panose="020B0600070205080204" pitchFamily="34" charset="-128"/>
              </a:rPr>
              <a:t>As a result, there is a tendency to see what we expect to see.</a:t>
            </a:r>
          </a:p>
          <a:p>
            <a:pPr lvl="1" eaLnBrk="1" hangingPunct="1">
              <a:lnSpc>
                <a:spcPct val="80000"/>
              </a:lnSpc>
            </a:pPr>
            <a:r>
              <a:rPr lang="en-US" altLang="en-US" sz="2200" dirty="0">
                <a:solidFill>
                  <a:schemeClr val="tx1"/>
                </a:solidFill>
                <a:ea typeface="ＭＳ Ｐゴシック" panose="020B0600070205080204" pitchFamily="34" charset="-128"/>
              </a:rPr>
              <a:t>In order to counteract motivated reasoning, it is crucial to start treating data the way scientists do.</a:t>
            </a:r>
          </a:p>
          <a:p>
            <a:pPr lvl="1" eaLnBrk="1" hangingPunct="1">
              <a:lnSpc>
                <a:spcPct val="80000"/>
              </a:lnSpc>
            </a:pPr>
            <a:r>
              <a:rPr lang="en-US" altLang="en-US" sz="2200" dirty="0">
                <a:solidFill>
                  <a:schemeClr val="tx1"/>
                </a:solidFill>
                <a:ea typeface="ＭＳ Ｐゴシック" panose="020B0600070205080204" pitchFamily="34" charset="-128"/>
              </a:rPr>
              <a:t>The scientific method starts by making predictions about what you would expect to observe if a particular belief about the world is correct.  If that prediction is inconsistent with the data, then you have to revise your understanding of the world.</a:t>
            </a:r>
          </a:p>
          <a:p>
            <a:pPr marL="385762" lvl="1" indent="0" eaLnBrk="1" hangingPunct="1">
              <a:lnSpc>
                <a:spcPct val="80000"/>
              </a:lnSpc>
              <a:buNone/>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 second reason why it is important to make predictions about what you expect to see first, before looking at the data, is that patterns of data are often quite subtle.  Often, we imagine that there is some big obvious pattern.</a:t>
            </a:r>
          </a:p>
          <a:p>
            <a:pPr lvl="1" eaLnBrk="1" hangingPunct="1">
              <a:lnSpc>
                <a:spcPct val="80000"/>
              </a:lnSpc>
            </a:pPr>
            <a:r>
              <a:rPr lang="en-US" altLang="en-US" sz="2200" dirty="0">
                <a:solidFill>
                  <a:schemeClr val="tx1"/>
                </a:solidFill>
                <a:ea typeface="ＭＳ Ｐゴシック" panose="020B0600070205080204" pitchFamily="34" charset="-128"/>
              </a:rPr>
              <a:t>Instead, most of the key insights in data involve interactions.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575821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7938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 Predictive Analytics Primer</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The Data – need good data</a:t>
            </a:r>
          </a:p>
          <a:p>
            <a:pPr lvl="1" eaLnBrk="1" hangingPunct="1">
              <a:lnSpc>
                <a:spcPct val="80000"/>
              </a:lnSpc>
            </a:pPr>
            <a:r>
              <a:rPr lang="en-US" altLang="en-US" sz="2200" dirty="0">
                <a:solidFill>
                  <a:schemeClr val="tx1"/>
                </a:solidFill>
                <a:ea typeface="ＭＳ Ｐゴシック" panose="020B0600070205080204" pitchFamily="34" charset="-128"/>
              </a:rPr>
              <a:t>The Statistics – regression analysis is the primary tool</a:t>
            </a:r>
          </a:p>
          <a:p>
            <a:pPr lvl="1" eaLnBrk="1" hangingPunct="1">
              <a:lnSpc>
                <a:spcPct val="80000"/>
              </a:lnSpc>
            </a:pPr>
            <a:r>
              <a:rPr lang="en-US" altLang="en-US" sz="2200" dirty="0">
                <a:solidFill>
                  <a:schemeClr val="tx1"/>
                </a:solidFill>
                <a:ea typeface="ＭＳ Ｐゴシック" panose="020B0600070205080204" pitchFamily="34" charset="-128"/>
              </a:rPr>
              <a:t>The Assumptions critical</a:t>
            </a:r>
          </a:p>
          <a:p>
            <a:pPr lvl="2" eaLnBrk="1" hangingPunct="1">
              <a:lnSpc>
                <a:spcPct val="80000"/>
              </a:lnSpc>
            </a:pPr>
            <a:r>
              <a:rPr lang="en-US" altLang="en-US" sz="2000" dirty="0">
                <a:solidFill>
                  <a:schemeClr val="tx1"/>
                </a:solidFill>
                <a:ea typeface="ＭＳ Ｐゴシック" panose="020B0600070205080204" pitchFamily="34" charset="-128"/>
              </a:rPr>
              <a:t>Can you tell me something about the source of the data you used in your analysis</a:t>
            </a:r>
          </a:p>
          <a:p>
            <a:pPr lvl="2" eaLnBrk="1" hangingPunct="1">
              <a:lnSpc>
                <a:spcPct val="80000"/>
              </a:lnSpc>
            </a:pPr>
            <a:r>
              <a:rPr lang="en-US" altLang="en-US" sz="2000" dirty="0">
                <a:solidFill>
                  <a:schemeClr val="tx1"/>
                </a:solidFill>
                <a:ea typeface="ＭＳ Ｐゴシック" panose="020B0600070205080204" pitchFamily="34" charset="-128"/>
              </a:rPr>
              <a:t>Are you sure the sample data is representative of the population</a:t>
            </a:r>
          </a:p>
          <a:p>
            <a:pPr lvl="2" eaLnBrk="1" hangingPunct="1">
              <a:lnSpc>
                <a:spcPct val="80000"/>
              </a:lnSpc>
            </a:pPr>
            <a:r>
              <a:rPr lang="en-US" altLang="en-US" sz="2000" dirty="0">
                <a:solidFill>
                  <a:schemeClr val="tx1"/>
                </a:solidFill>
                <a:ea typeface="ＭＳ Ｐゴシック" panose="020B0600070205080204" pitchFamily="34" charset="-128"/>
              </a:rPr>
              <a:t>Are there any outliers in you data-distribution?  How do they affect the results?</a:t>
            </a:r>
          </a:p>
          <a:p>
            <a:pPr lvl="2" eaLnBrk="1" hangingPunct="1">
              <a:lnSpc>
                <a:spcPct val="80000"/>
              </a:lnSpc>
            </a:pPr>
            <a:r>
              <a:rPr lang="en-US" altLang="en-US" sz="2000" dirty="0">
                <a:solidFill>
                  <a:schemeClr val="tx1"/>
                </a:solidFill>
                <a:ea typeface="ＭＳ Ｐゴシック" panose="020B0600070205080204" pitchFamily="34" charset="-128"/>
              </a:rPr>
              <a:t>What assumptions are behind your analysis?</a:t>
            </a:r>
          </a:p>
          <a:p>
            <a:pPr lvl="2" eaLnBrk="1" hangingPunct="1">
              <a:lnSpc>
                <a:spcPct val="80000"/>
              </a:lnSpc>
            </a:pPr>
            <a:r>
              <a:rPr lang="en-US" altLang="en-US" sz="2000" dirty="0">
                <a:solidFill>
                  <a:schemeClr val="tx1"/>
                </a:solidFill>
                <a:ea typeface="ＭＳ Ｐゴシック" panose="020B0600070205080204" pitchFamily="34" charset="-128"/>
              </a:rPr>
              <a:t>Are there any conditions that would make your assumptions invalid?</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427805894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Understanding Regression Analysis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What is regression analysis?</a:t>
            </a:r>
          </a:p>
          <a:p>
            <a:pPr lvl="1" eaLnBrk="1" hangingPunct="1">
              <a:lnSpc>
                <a:spcPct val="80000"/>
              </a:lnSpc>
            </a:pPr>
            <a:r>
              <a:rPr lang="en-US" altLang="en-US" sz="2200" dirty="0">
                <a:solidFill>
                  <a:schemeClr val="tx1"/>
                </a:solidFill>
                <a:ea typeface="ＭＳ Ｐゴシック" panose="020B0600070205080204" pitchFamily="34" charset="-128"/>
              </a:rPr>
              <a:t>How does it Work?</a:t>
            </a:r>
          </a:p>
          <a:p>
            <a:pPr lvl="1" eaLnBrk="1" hangingPunct="1">
              <a:lnSpc>
                <a:spcPct val="80000"/>
              </a:lnSpc>
            </a:pPr>
            <a:r>
              <a:rPr lang="en-US" altLang="en-US" sz="2200" dirty="0">
                <a:solidFill>
                  <a:schemeClr val="tx1"/>
                </a:solidFill>
                <a:ea typeface="ＭＳ Ｐゴシック" panose="020B0600070205080204" pitchFamily="34" charset="-128"/>
              </a:rPr>
              <a:t>How do companies use it?</a:t>
            </a:r>
          </a:p>
          <a:p>
            <a:pPr lvl="1" eaLnBrk="1" hangingPunct="1">
              <a:lnSpc>
                <a:spcPct val="80000"/>
              </a:lnSpc>
            </a:pPr>
            <a:r>
              <a:rPr lang="en-US" altLang="en-US" sz="2200" dirty="0">
                <a:solidFill>
                  <a:schemeClr val="tx1"/>
                </a:solidFill>
                <a:ea typeface="ＭＳ Ｐゴシック" panose="020B0600070205080204" pitchFamily="34" charset="-128"/>
              </a:rPr>
              <a:t>Correlation is Not Causation</a:t>
            </a:r>
          </a:p>
          <a:p>
            <a:pPr lvl="1" eaLnBrk="1" hangingPunct="1">
              <a:lnSpc>
                <a:spcPct val="80000"/>
              </a:lnSpc>
            </a:pPr>
            <a:r>
              <a:rPr lang="en-US" altLang="en-US" sz="2200" dirty="0">
                <a:solidFill>
                  <a:schemeClr val="tx1"/>
                </a:solidFill>
                <a:ea typeface="ＭＳ Ｐゴシック" panose="020B0600070205080204" pitchFamily="34" charset="-128"/>
              </a:rPr>
              <a:t>What Mistakes Do People Make When Working with Regression Analysis</a:t>
            </a:r>
          </a:p>
          <a:p>
            <a:pPr lvl="2" eaLnBrk="1" hangingPunct="1">
              <a:lnSpc>
                <a:spcPct val="80000"/>
              </a:lnSpc>
            </a:pPr>
            <a:r>
              <a:rPr lang="en-US" altLang="en-US" sz="2000" dirty="0">
                <a:solidFill>
                  <a:schemeClr val="tx1"/>
                </a:solidFill>
                <a:ea typeface="ＭＳ Ｐゴシック" panose="020B0600070205080204" pitchFamily="34" charset="-128"/>
              </a:rPr>
              <a:t>Don’t tell you data analyst to go figure out what is affecting sales.</a:t>
            </a:r>
          </a:p>
          <a:p>
            <a:pPr lvl="2" eaLnBrk="1" hangingPunct="1">
              <a:lnSpc>
                <a:spcPct val="80000"/>
              </a:lnSpc>
            </a:pPr>
            <a:r>
              <a:rPr lang="en-US" altLang="en-US" sz="2000" dirty="0">
                <a:solidFill>
                  <a:schemeClr val="tx1"/>
                </a:solidFill>
                <a:ea typeface="ＭＳ Ｐゴシック" panose="020B0600070205080204" pitchFamily="34" charset="-128"/>
              </a:rPr>
              <a:t>Identify the factors that you suspect are having an impact</a:t>
            </a:r>
          </a:p>
          <a:p>
            <a:pPr lvl="2" eaLnBrk="1" hangingPunct="1">
              <a:lnSpc>
                <a:spcPct val="80000"/>
              </a:lnSpc>
            </a:pPr>
            <a:r>
              <a:rPr lang="en-US" altLang="en-US" sz="2000" dirty="0">
                <a:solidFill>
                  <a:schemeClr val="tx1"/>
                </a:solidFill>
                <a:ea typeface="ＭＳ Ｐゴシック" panose="020B0600070205080204" pitchFamily="34" charset="-128"/>
              </a:rPr>
              <a:t>Can you effect the independent variable being investigated</a:t>
            </a:r>
          </a:p>
          <a:p>
            <a:pPr lvl="2" eaLnBrk="1" hangingPunct="1">
              <a:lnSpc>
                <a:spcPct val="80000"/>
              </a:lnSpc>
            </a:pPr>
            <a:r>
              <a:rPr lang="en-US" altLang="en-US" sz="2000" dirty="0">
                <a:solidFill>
                  <a:schemeClr val="tx1"/>
                </a:solidFill>
                <a:ea typeface="ＭＳ Ｐゴシック" panose="020B0600070205080204" pitchFamily="34" charset="-128"/>
              </a:rPr>
              <a:t>Don’t let data replace intuition</a:t>
            </a:r>
          </a:p>
          <a:p>
            <a:pPr lvl="1" eaLnBrk="1" hangingPunct="1">
              <a:lnSpc>
                <a:spcPct val="80000"/>
              </a:lnSpc>
            </a:pPr>
            <a:r>
              <a:rPr lang="en-US" altLang="en-US" sz="2200" dirty="0">
                <a:solidFill>
                  <a:schemeClr val="tx1"/>
                </a:solidFill>
                <a:ea typeface="ＭＳ Ｐゴシック" panose="020B0600070205080204" pitchFamily="34" charset="-128"/>
              </a:rPr>
              <a:t>Beware of Spurious Correlations</a:t>
            </a:r>
          </a:p>
          <a:p>
            <a:pPr lvl="2" eaLnBrk="1" hangingPunct="1">
              <a:lnSpc>
                <a:spcPct val="80000"/>
              </a:lnSpc>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282018452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lvl="1" eaLnBrk="1" hangingPunct="1">
              <a:lnSpc>
                <a:spcPct val="80000"/>
              </a:lnSpc>
            </a:pPr>
            <a:r>
              <a:rPr lang="en-US" altLang="en-US" sz="2200" dirty="0">
                <a:solidFill>
                  <a:schemeClr val="tx1"/>
                </a:solidFill>
                <a:ea typeface="ＭＳ Ｐゴシック" panose="020B0600070205080204" pitchFamily="34" charset="-128"/>
              </a:rPr>
              <a:t>When to Act on Correlation, and When Not To</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Can I take action on the basis of the correlation finding?  It depends on two factors:</a:t>
            </a:r>
          </a:p>
          <a:p>
            <a:pPr lvl="2" eaLnBrk="1" hangingPunct="1">
              <a:lnSpc>
                <a:spcPct val="80000"/>
              </a:lnSpc>
            </a:pPr>
            <a:r>
              <a:rPr lang="en-US" altLang="en-US" sz="2000" dirty="0">
                <a:solidFill>
                  <a:schemeClr val="tx1"/>
                </a:solidFill>
                <a:ea typeface="ＭＳ Ｐゴシック" panose="020B0600070205080204" pitchFamily="34" charset="-128"/>
              </a:rPr>
              <a:t>Confidence that correlation will reliably recur in the future.</a:t>
            </a:r>
          </a:p>
          <a:p>
            <a:pPr lvl="2" eaLnBrk="1" hangingPunct="1">
              <a:lnSpc>
                <a:spcPct val="80000"/>
              </a:lnSpc>
            </a:pPr>
            <a:r>
              <a:rPr lang="en-US" altLang="en-US" sz="2000" dirty="0">
                <a:solidFill>
                  <a:schemeClr val="tx1"/>
                </a:solidFill>
                <a:ea typeface="ＭＳ Ｐゴシック" panose="020B0600070205080204" pitchFamily="34" charset="-128"/>
              </a:rPr>
              <a:t>The trade-off between the risk and reward of acting.</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pic>
        <p:nvPicPr>
          <p:cNvPr id="2" name="Picture 1">
            <a:extLst>
              <a:ext uri="{FF2B5EF4-FFF2-40B4-BE49-F238E27FC236}">
                <a16:creationId xmlns:a16="http://schemas.microsoft.com/office/drawing/2014/main" id="{ED703A94-E01E-4BD8-80A4-B092D9AEF5C5}"/>
              </a:ext>
            </a:extLst>
          </p:cNvPr>
          <p:cNvPicPr>
            <a:picLocks noChangeAspect="1"/>
          </p:cNvPicPr>
          <p:nvPr/>
        </p:nvPicPr>
        <p:blipFill rotWithShape="1">
          <a:blip r:embed="rId3"/>
          <a:srcRect l="14473" t="15984" r="18252" b="13717"/>
          <a:stretch/>
        </p:blipFill>
        <p:spPr>
          <a:xfrm>
            <a:off x="4354512" y="3638567"/>
            <a:ext cx="5562600" cy="3875070"/>
          </a:xfrm>
          <a:prstGeom prst="rect">
            <a:avLst/>
          </a:prstGeom>
        </p:spPr>
      </p:pic>
    </p:spTree>
    <p:extLst>
      <p:ext uri="{BB962C8B-B14F-4D97-AF65-F5344CB8AC3E}">
        <p14:creationId xmlns:p14="http://schemas.microsoft.com/office/powerpoint/2010/main" val="27634689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Analyze the Data</a:t>
            </a:r>
          </a:p>
          <a:p>
            <a:pPr lvl="1" eaLnBrk="1" hangingPunct="1">
              <a:lnSpc>
                <a:spcPct val="80000"/>
              </a:lnSpc>
            </a:pPr>
            <a:r>
              <a:rPr lang="en-US" altLang="en-US" sz="2000" dirty="0">
                <a:solidFill>
                  <a:schemeClr val="tx1"/>
                </a:solidFill>
                <a:ea typeface="ＭＳ Ｐゴシック" panose="020B0600070205080204" pitchFamily="34" charset="-128"/>
              </a:rPr>
              <a:t>A Refresher on Statistical Significance</a:t>
            </a:r>
          </a:p>
          <a:p>
            <a:pPr lvl="2" eaLnBrk="1" hangingPunct="1">
              <a:lnSpc>
                <a:spcPct val="80000"/>
              </a:lnSpc>
            </a:pPr>
            <a:r>
              <a:rPr lang="en-US" altLang="en-US" sz="2000" dirty="0">
                <a:solidFill>
                  <a:schemeClr val="tx1"/>
                </a:solidFill>
                <a:ea typeface="ＭＳ Ｐゴシック" panose="020B0600070205080204" pitchFamily="34" charset="-128"/>
              </a:rPr>
              <a:t>Statistical Significance helps quantify whether a result is likely due to chance or to some factor of interest.  When a finding is significant, it simply means you can feel confident that that it’s real, not that you just got lucky.</a:t>
            </a:r>
          </a:p>
          <a:p>
            <a:pPr lvl="2" eaLnBrk="1" hangingPunct="1">
              <a:lnSpc>
                <a:spcPct val="80000"/>
              </a:lnSpc>
            </a:pPr>
            <a:r>
              <a:rPr lang="en-US" altLang="en-US" sz="2000" dirty="0">
                <a:solidFill>
                  <a:schemeClr val="tx1"/>
                </a:solidFill>
                <a:ea typeface="ＭＳ Ｐゴシック" panose="020B0600070205080204" pitchFamily="34" charset="-128"/>
              </a:rPr>
              <a:t>Population Variation is important</a:t>
            </a:r>
          </a:p>
          <a:p>
            <a:pPr lvl="2" eaLnBrk="1" hangingPunct="1">
              <a:lnSpc>
                <a:spcPct val="80000"/>
              </a:lnSpc>
            </a:pPr>
            <a:r>
              <a:rPr lang="en-US" altLang="en-US" sz="2000" dirty="0">
                <a:solidFill>
                  <a:schemeClr val="tx1"/>
                </a:solidFill>
                <a:ea typeface="ＭＳ Ｐゴシック" panose="020B0600070205080204" pitchFamily="34" charset="-128"/>
              </a:rPr>
              <a:t>Non-sampling error involves things where the experimental and measurement protocols didn’t happen according to plan.</a:t>
            </a:r>
          </a:p>
          <a:p>
            <a:pPr lvl="2"/>
            <a:r>
              <a:rPr lang="en-US" dirty="0"/>
              <a:t>Statistic (not to be confused with Statistics)</a:t>
            </a:r>
          </a:p>
          <a:p>
            <a:pPr lvl="3"/>
            <a:r>
              <a:rPr lang="en-US" dirty="0"/>
              <a:t>Characteristic or measure obtained from a sample.</a:t>
            </a:r>
          </a:p>
          <a:p>
            <a:pPr lvl="2"/>
            <a:r>
              <a:rPr lang="en-US" dirty="0"/>
              <a:t>Statistics</a:t>
            </a:r>
          </a:p>
          <a:p>
            <a:pPr lvl="3"/>
            <a:r>
              <a:rPr lang="en-US" dirty="0"/>
              <a:t>Collection of methods for planning experiments, obtaining data, and then organizing, summarizing, presenting, analyzing, interpreting, and drawing conclusions.</a:t>
            </a:r>
          </a:p>
          <a:p>
            <a:pPr lvl="2" eaLnBrk="1" hangingPunct="1">
              <a:lnSpc>
                <a:spcPct val="80000"/>
              </a:lnSpc>
            </a:pPr>
            <a:endParaRPr lang="en-US" altLang="en-US" sz="2000" dirty="0">
              <a:solidFill>
                <a:schemeClr val="tx1"/>
              </a:solidFill>
              <a:ea typeface="ＭＳ Ｐゴシック" panose="020B0600070205080204" pitchFamily="34" charset="-128"/>
            </a:endParaRPr>
          </a:p>
        </p:txBody>
      </p:sp>
    </p:spTree>
    <p:extLst>
      <p:ext uri="{BB962C8B-B14F-4D97-AF65-F5344CB8AC3E}">
        <p14:creationId xmlns:p14="http://schemas.microsoft.com/office/powerpoint/2010/main" val="20808427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a:xfrm>
            <a:off x="357514" y="1636180"/>
            <a:ext cx="9365597" cy="5636507"/>
          </a:xfrm>
        </p:spPr>
        <p:txBody>
          <a:bodyPr/>
          <a:lstStyle/>
          <a:p>
            <a:r>
              <a:rPr lang="en-CA" altLang="x-none" dirty="0">
                <a:solidFill>
                  <a:srgbClr val="000000"/>
                </a:solidFill>
              </a:rPr>
              <a:t>A </a:t>
            </a:r>
            <a:r>
              <a:rPr lang="en-CA" altLang="x-none" dirty="0">
                <a:solidFill>
                  <a:srgbClr val="0066CC"/>
                </a:solidFill>
              </a:rPr>
              <a:t>population</a:t>
            </a:r>
            <a:r>
              <a:rPr lang="en-CA" altLang="x-none" dirty="0">
                <a:solidFill>
                  <a:srgbClr val="FF0000"/>
                </a:solidFill>
              </a:rPr>
              <a:t> </a:t>
            </a:r>
            <a:r>
              <a:rPr lang="en-CA" altLang="x-none" dirty="0">
                <a:solidFill>
                  <a:srgbClr val="000000"/>
                </a:solidFill>
              </a:rPr>
              <a:t>= </a:t>
            </a:r>
            <a:r>
              <a:rPr lang="en-CA" altLang="en-US" dirty="0">
                <a:solidFill>
                  <a:srgbClr val="000000"/>
                </a:solidFill>
              </a:rPr>
              <a:t>“</a:t>
            </a:r>
            <a:r>
              <a:rPr lang="en-CA" altLang="x-none" dirty="0">
                <a:solidFill>
                  <a:srgbClr val="000000"/>
                </a:solidFill>
              </a:rPr>
              <a:t>all</a:t>
            </a:r>
            <a:r>
              <a:rPr lang="en-CA" altLang="en-US" dirty="0">
                <a:solidFill>
                  <a:srgbClr val="000000"/>
                </a:solidFill>
              </a:rPr>
              <a:t>”</a:t>
            </a:r>
            <a:r>
              <a:rPr lang="en-CA" altLang="x-none" dirty="0">
                <a:solidFill>
                  <a:srgbClr val="000000"/>
                </a:solidFill>
              </a:rPr>
              <a:t> of the data, if you can get it (BIG Data)</a:t>
            </a:r>
          </a:p>
          <a:p>
            <a:pPr lvl="1"/>
            <a:r>
              <a:rPr lang="en-CA" altLang="x-none" dirty="0">
                <a:solidFill>
                  <a:srgbClr val="000000"/>
                </a:solidFill>
              </a:rPr>
              <a:t>This is what is different about the methods you use</a:t>
            </a:r>
            <a:endParaRPr lang="en-CA" altLang="x-none" dirty="0">
              <a:solidFill>
                <a:srgbClr val="00B050"/>
              </a:solidFill>
            </a:endParaRPr>
          </a:p>
          <a:p>
            <a:pPr lvl="1">
              <a:buFontTx/>
              <a:buNone/>
            </a:pPr>
            <a:endParaRPr lang="en-CA" altLang="x-none" i="1" dirty="0">
              <a:solidFill>
                <a:srgbClr val="00B050"/>
              </a:solidFill>
            </a:endParaRPr>
          </a:p>
          <a:p>
            <a:r>
              <a:rPr lang="en-CA" altLang="x-none" dirty="0">
                <a:solidFill>
                  <a:srgbClr val="000000"/>
                </a:solidFill>
              </a:rPr>
              <a:t>A </a:t>
            </a:r>
            <a:r>
              <a:rPr lang="en-CA" altLang="x-none" dirty="0">
                <a:solidFill>
                  <a:srgbClr val="0066CC"/>
                </a:solidFill>
              </a:rPr>
              <a:t>sample</a:t>
            </a:r>
            <a:r>
              <a:rPr lang="en-CA" altLang="x-none" dirty="0">
                <a:solidFill>
                  <a:srgbClr val="FF0000"/>
                </a:solidFill>
              </a:rPr>
              <a:t> </a:t>
            </a:r>
            <a:r>
              <a:rPr lang="en-CA" altLang="x-none" dirty="0">
                <a:solidFill>
                  <a:srgbClr val="000000"/>
                </a:solidFill>
              </a:rPr>
              <a:t>= </a:t>
            </a:r>
            <a:r>
              <a:rPr lang="en-CA" altLang="en-US" dirty="0">
                <a:solidFill>
                  <a:srgbClr val="000000"/>
                </a:solidFill>
              </a:rPr>
              <a:t>“</a:t>
            </a:r>
            <a:r>
              <a:rPr lang="en-CA" altLang="x-none" dirty="0">
                <a:solidFill>
                  <a:srgbClr val="000000"/>
                </a:solidFill>
              </a:rPr>
              <a:t>some</a:t>
            </a:r>
            <a:r>
              <a:rPr lang="en-CA" altLang="en-US" dirty="0">
                <a:solidFill>
                  <a:srgbClr val="000000"/>
                </a:solidFill>
              </a:rPr>
              <a:t>”</a:t>
            </a:r>
            <a:r>
              <a:rPr lang="en-CA" altLang="x-none" dirty="0">
                <a:solidFill>
                  <a:srgbClr val="000000"/>
                </a:solidFill>
              </a:rPr>
              <a:t> of the data, and you may not know how representative it is</a:t>
            </a:r>
          </a:p>
          <a:p>
            <a:pPr lvl="1"/>
            <a:r>
              <a:rPr lang="en-CA" altLang="x-none" dirty="0">
                <a:solidFill>
                  <a:srgbClr val="000000"/>
                </a:solidFill>
              </a:rPr>
              <a:t>This is what limits analysis but certainly the development of models</a:t>
            </a:r>
            <a:endParaRPr lang="en-CA" altLang="x-none" dirty="0">
              <a:solidFill>
                <a:srgbClr val="00B050"/>
              </a:solidFill>
            </a:endParaRPr>
          </a:p>
          <a:p>
            <a:endParaRPr lang="en-US" altLang="x-none" dirty="0"/>
          </a:p>
        </p:txBody>
      </p:sp>
      <p:sp>
        <p:nvSpPr>
          <p:cNvPr id="54274" name="Title 1"/>
          <p:cNvSpPr>
            <a:spLocks noGrp="1"/>
          </p:cNvSpPr>
          <p:nvPr>
            <p:ph type="title"/>
          </p:nvPr>
        </p:nvSpPr>
        <p:spPr/>
        <p:txBody>
          <a:bodyPr/>
          <a:lstStyle/>
          <a:p>
            <a:r>
              <a:rPr lang="en-CA" altLang="x-none" dirty="0">
                <a:solidFill>
                  <a:schemeClr val="tx1"/>
                </a:solidFill>
              </a:rPr>
              <a:t>Populations and samples</a:t>
            </a:r>
            <a:endParaRPr lang="en-US" altLang="x-none" dirty="0">
              <a:solidFill>
                <a:schemeClr val="tx1"/>
              </a:solidFill>
            </a:endParaRPr>
          </a:p>
        </p:txBody>
      </p:sp>
      <p:sp>
        <p:nvSpPr>
          <p:cNvPr id="54275" name="Slide Number Placeholder 1"/>
          <p:cNvSpPr txBox="1">
            <a:spLocks/>
          </p:cNvSpPr>
          <p:nvPr/>
        </p:nvSpPr>
        <p:spPr bwMode="auto">
          <a:xfrm>
            <a:off x="7955687" y="7281437"/>
            <a:ext cx="2099910" cy="2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r" defTabSz="1007943"/>
            <a:fld id="{05154288-E05D-9043-9A59-BF47F24CC7C5}" type="slidenum">
              <a:rPr lang="en-US" altLang="x-none" sz="1543">
                <a:solidFill>
                  <a:srgbClr val="7F7F7F"/>
                </a:solidFill>
              </a:rPr>
              <a:pPr algn="r" defTabSz="1007943"/>
              <a:t>28</a:t>
            </a:fld>
            <a:endParaRPr lang="en-US" altLang="x-none" sz="1543" dirty="0">
              <a:solidFill>
                <a:srgbClr val="7F7F7F"/>
              </a:solidFill>
            </a:endParaRPr>
          </a:p>
        </p:txBody>
      </p:sp>
      <p:sp>
        <p:nvSpPr>
          <p:cNvPr id="54276" name="TextBox 1"/>
          <p:cNvSpPr txBox="1">
            <a:spLocks noChangeArrowheads="1"/>
          </p:cNvSpPr>
          <p:nvPr/>
        </p:nvSpPr>
        <p:spPr bwMode="auto">
          <a:xfrm>
            <a:off x="119524" y="7183442"/>
            <a:ext cx="4854214" cy="3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defTabSz="1007943"/>
            <a:r>
              <a:rPr lang="en-US" altLang="x-none" sz="1984" dirty="0">
                <a:solidFill>
                  <a:srgbClr val="000000"/>
                </a:solidFill>
              </a:rPr>
              <a:t>Courtesy Marshall Ma (and prior sources)</a:t>
            </a:r>
          </a:p>
        </p:txBody>
      </p:sp>
    </p:spTree>
    <p:extLst>
      <p:ext uri="{BB962C8B-B14F-4D97-AF65-F5344CB8AC3E}">
        <p14:creationId xmlns:p14="http://schemas.microsoft.com/office/powerpoint/2010/main" val="3477960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Data is Worthless If You Don’t Communicate It</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Framework for communicating about each analysis:</a:t>
            </a:r>
          </a:p>
          <a:p>
            <a:pPr lvl="2" eaLnBrk="1" hangingPunct="1">
              <a:lnSpc>
                <a:spcPct val="80000"/>
              </a:lnSpc>
            </a:pPr>
            <a:r>
              <a:rPr lang="en-US" altLang="en-US" sz="2000" dirty="0">
                <a:solidFill>
                  <a:schemeClr val="tx1"/>
                </a:solidFill>
                <a:ea typeface="ＭＳ Ｐゴシック" panose="020B0600070205080204" pitchFamily="34" charset="-128"/>
              </a:rPr>
              <a:t>My understanding of the business problem</a:t>
            </a:r>
          </a:p>
          <a:p>
            <a:pPr lvl="2" eaLnBrk="1" hangingPunct="1">
              <a:lnSpc>
                <a:spcPct val="80000"/>
              </a:lnSpc>
            </a:pPr>
            <a:r>
              <a:rPr lang="en-US" altLang="en-US" sz="2000" dirty="0">
                <a:solidFill>
                  <a:schemeClr val="tx1"/>
                </a:solidFill>
                <a:ea typeface="ＭＳ Ｐゴシック" panose="020B0600070205080204" pitchFamily="34" charset="-128"/>
              </a:rPr>
              <a:t>How I will measure the business impact</a:t>
            </a:r>
          </a:p>
          <a:p>
            <a:pPr lvl="2" eaLnBrk="1" hangingPunct="1">
              <a:lnSpc>
                <a:spcPct val="80000"/>
              </a:lnSpc>
            </a:pPr>
            <a:r>
              <a:rPr lang="en-US" altLang="en-US" sz="2000" dirty="0">
                <a:solidFill>
                  <a:schemeClr val="tx1"/>
                </a:solidFill>
                <a:ea typeface="ＭＳ Ｐゴシック" panose="020B0600070205080204" pitchFamily="34" charset="-128"/>
              </a:rPr>
              <a:t>What data is available</a:t>
            </a:r>
          </a:p>
          <a:p>
            <a:pPr lvl="2" eaLnBrk="1" hangingPunct="1">
              <a:lnSpc>
                <a:spcPct val="80000"/>
              </a:lnSpc>
            </a:pPr>
            <a:r>
              <a:rPr lang="en-US" altLang="en-US" sz="2000" dirty="0">
                <a:solidFill>
                  <a:schemeClr val="tx1"/>
                </a:solidFill>
                <a:ea typeface="ＭＳ Ｐゴシック" panose="020B0600070205080204" pitchFamily="34" charset="-128"/>
              </a:rPr>
              <a:t>The initial solution hypothesis</a:t>
            </a:r>
          </a:p>
          <a:p>
            <a:pPr lvl="2" eaLnBrk="1" hangingPunct="1">
              <a:lnSpc>
                <a:spcPct val="80000"/>
              </a:lnSpc>
            </a:pPr>
            <a:r>
              <a:rPr lang="en-US" altLang="en-US" sz="2000" dirty="0">
                <a:solidFill>
                  <a:schemeClr val="tx1"/>
                </a:solidFill>
                <a:ea typeface="ＭＳ Ｐゴシック" panose="020B0600070205080204" pitchFamily="34" charset="-128"/>
              </a:rPr>
              <a:t>The solution</a:t>
            </a:r>
          </a:p>
          <a:p>
            <a:pPr lvl="2" eaLnBrk="1" hangingPunct="1">
              <a:lnSpc>
                <a:spcPct val="80000"/>
              </a:lnSpc>
            </a:pPr>
            <a:r>
              <a:rPr lang="en-US" altLang="en-US" sz="2000" dirty="0">
                <a:solidFill>
                  <a:schemeClr val="tx1"/>
                </a:solidFill>
                <a:ea typeface="ＭＳ Ｐゴシック" panose="020B0600070205080204" pitchFamily="34" charset="-128"/>
              </a:rPr>
              <a:t>The business impact of the solution</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5023646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Randomly Assigned </a:t>
            </a:r>
            <a:br>
              <a:rPr lang="en-US" altLang="en-US" sz="3200" dirty="0"/>
            </a:br>
            <a:r>
              <a:rPr lang="en-US" altLang="en-US" sz="3200" dirty="0"/>
              <a:t>Final Presentation Schedule</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5700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Thursday Dec 6</a:t>
            </a:r>
          </a:p>
          <a:p>
            <a:pPr lvl="1" eaLnBrk="1" hangingPunct="1">
              <a:lnSpc>
                <a:spcPct val="80000"/>
              </a:lnSpc>
            </a:pPr>
            <a:r>
              <a:rPr lang="en-US" altLang="en-US" sz="2200" dirty="0">
                <a:solidFill>
                  <a:schemeClr val="tx1"/>
                </a:solidFill>
                <a:ea typeface="ＭＳ Ｐゴシック" panose="020B0600070205080204" pitchFamily="34" charset="-128"/>
              </a:rPr>
              <a:t>Team 5</a:t>
            </a:r>
          </a:p>
          <a:p>
            <a:pPr lvl="1" eaLnBrk="1" hangingPunct="1">
              <a:lnSpc>
                <a:spcPct val="80000"/>
              </a:lnSpc>
            </a:pPr>
            <a:r>
              <a:rPr lang="en-US" altLang="en-US" sz="2200" dirty="0">
                <a:solidFill>
                  <a:schemeClr val="tx1"/>
                </a:solidFill>
                <a:ea typeface="ＭＳ Ｐゴシック" panose="020B0600070205080204" pitchFamily="34" charset="-128"/>
              </a:rPr>
              <a:t>Team 2</a:t>
            </a:r>
          </a:p>
          <a:p>
            <a:pPr lvl="1" eaLnBrk="1" hangingPunct="1">
              <a:lnSpc>
                <a:spcPct val="80000"/>
              </a:lnSpc>
            </a:pPr>
            <a:r>
              <a:rPr lang="en-US" altLang="en-US" sz="2200" dirty="0">
                <a:solidFill>
                  <a:schemeClr val="tx1"/>
                </a:solidFill>
                <a:ea typeface="ＭＳ Ｐゴシック" panose="020B0600070205080204" pitchFamily="34" charset="-128"/>
              </a:rPr>
              <a:t>Team 4</a:t>
            </a:r>
          </a:p>
          <a:p>
            <a:pPr eaLnBrk="1" hangingPunct="1">
              <a:lnSpc>
                <a:spcPct val="80000"/>
              </a:lnSpc>
            </a:pPr>
            <a:r>
              <a:rPr lang="en-US" altLang="en-US" sz="2400" dirty="0">
                <a:solidFill>
                  <a:schemeClr val="tx1"/>
                </a:solidFill>
                <a:ea typeface="ＭＳ Ｐゴシック" panose="020B0600070205080204" pitchFamily="34" charset="-128"/>
              </a:rPr>
              <a:t>Monday Dec 10</a:t>
            </a:r>
          </a:p>
          <a:p>
            <a:pPr lvl="1" eaLnBrk="1" hangingPunct="1">
              <a:lnSpc>
                <a:spcPct val="80000"/>
              </a:lnSpc>
            </a:pPr>
            <a:r>
              <a:rPr lang="en-US" altLang="en-US" dirty="0">
                <a:solidFill>
                  <a:schemeClr val="tx1"/>
                </a:solidFill>
                <a:ea typeface="ＭＳ Ｐゴシック" panose="020B0600070205080204" pitchFamily="34" charset="-128"/>
              </a:rPr>
              <a:t>Team 3</a:t>
            </a:r>
          </a:p>
          <a:p>
            <a:pPr lvl="1" eaLnBrk="1" hangingPunct="1">
              <a:lnSpc>
                <a:spcPct val="80000"/>
              </a:lnSpc>
            </a:pPr>
            <a:r>
              <a:rPr lang="en-US" altLang="en-US" dirty="0">
                <a:solidFill>
                  <a:schemeClr val="tx1"/>
                </a:solidFill>
                <a:ea typeface="ＭＳ Ｐゴシック" panose="020B0600070205080204" pitchFamily="34" charset="-128"/>
              </a:rPr>
              <a:t>Team 1</a:t>
            </a:r>
          </a:p>
          <a:p>
            <a:pPr lvl="1" eaLnBrk="1" hangingPunct="1">
              <a:lnSpc>
                <a:spcPct val="80000"/>
              </a:lnSpc>
            </a:pPr>
            <a:r>
              <a:rPr lang="en-US" altLang="en-US" dirty="0">
                <a:solidFill>
                  <a:schemeClr val="tx1"/>
                </a:solidFill>
                <a:ea typeface="ＭＳ Ｐゴシック" panose="020B0600070205080204" pitchFamily="34" charset="-128"/>
              </a:rPr>
              <a:t>Team 6</a:t>
            </a:r>
            <a:endParaRPr lang="en-US" altLang="en-US" sz="1800" dirty="0">
              <a:ea typeface="ＭＳ Ｐゴシック" panose="020B0600070205080204" pitchFamily="34" charset="-128"/>
            </a:endParaRPr>
          </a:p>
        </p:txBody>
      </p:sp>
      <p:sp>
        <p:nvSpPr>
          <p:cNvPr id="2" name="TextBox 1">
            <a:extLst>
              <a:ext uri="{FF2B5EF4-FFF2-40B4-BE49-F238E27FC236}">
                <a16:creationId xmlns:a16="http://schemas.microsoft.com/office/drawing/2014/main" id="{D93BFDA5-4F34-49C0-A454-BAF9A33DD8AE}"/>
              </a:ext>
            </a:extLst>
          </p:cNvPr>
          <p:cNvSpPr txBox="1"/>
          <p:nvPr/>
        </p:nvSpPr>
        <p:spPr>
          <a:xfrm>
            <a:off x="5116512" y="1570037"/>
            <a:ext cx="4354513" cy="5632311"/>
          </a:xfrm>
          <a:prstGeom prst="rect">
            <a:avLst/>
          </a:prstGeom>
          <a:noFill/>
        </p:spPr>
        <p:txBody>
          <a:bodyPr wrap="square" rtlCol="0">
            <a:spAutoFit/>
          </a:bodyPr>
          <a:lstStyle/>
          <a:p>
            <a:r>
              <a:rPr lang="en-US" b="1" u="sng" dirty="0">
                <a:solidFill>
                  <a:srgbClr val="00B050"/>
                </a:solidFill>
              </a:rPr>
              <a:t>Invite your Clients to </a:t>
            </a:r>
            <a:r>
              <a:rPr lang="en-US" dirty="0">
                <a:solidFill>
                  <a:srgbClr val="00B050"/>
                </a:solidFill>
              </a:rPr>
              <a:t>attend your class presentation and any or all of the other presentations on the two days.  </a:t>
            </a:r>
          </a:p>
          <a:p>
            <a:endParaRPr lang="en-US" dirty="0">
              <a:solidFill>
                <a:srgbClr val="00B050"/>
              </a:solidFill>
            </a:endParaRPr>
          </a:p>
          <a:p>
            <a:r>
              <a:rPr lang="en-US" b="1" u="sng" dirty="0">
                <a:solidFill>
                  <a:srgbClr val="00B050"/>
                </a:solidFill>
              </a:rPr>
              <a:t>In Addition</a:t>
            </a:r>
            <a:r>
              <a:rPr lang="en-US" dirty="0">
                <a:solidFill>
                  <a:srgbClr val="00B050"/>
                </a:solidFill>
              </a:rPr>
              <a:t>, offer to present in a longer format (~ 1 hour) at the Client’s Location or on a Video Link to the Client’s Location.</a:t>
            </a:r>
          </a:p>
          <a:p>
            <a:endParaRPr lang="en-US" dirty="0">
              <a:solidFill>
                <a:srgbClr val="00B050"/>
              </a:solidFill>
            </a:endParaRPr>
          </a:p>
          <a:p>
            <a:r>
              <a:rPr lang="en-US" b="1" u="sng" dirty="0">
                <a:solidFill>
                  <a:srgbClr val="00B050"/>
                </a:solidFill>
              </a:rPr>
              <a:t>If your Client cannot attend the day scheduled</a:t>
            </a:r>
            <a:r>
              <a:rPr lang="en-US" b="1" dirty="0">
                <a:solidFill>
                  <a:srgbClr val="00B050"/>
                </a:solidFill>
              </a:rPr>
              <a:t>, </a:t>
            </a:r>
            <a:r>
              <a:rPr lang="en-US" dirty="0">
                <a:solidFill>
                  <a:srgbClr val="00B050"/>
                </a:solidFill>
              </a:rPr>
              <a:t>but could on the other day, let us know and we will try to accommodate.</a:t>
            </a:r>
          </a:p>
          <a:p>
            <a:endParaRPr lang="en-US" dirty="0">
              <a:solidFill>
                <a:srgbClr val="00B050"/>
              </a:solidFill>
            </a:endParaRPr>
          </a:p>
          <a:p>
            <a:r>
              <a:rPr lang="en-US" b="1" u="sng" dirty="0">
                <a:solidFill>
                  <a:srgbClr val="00B050"/>
                </a:solidFill>
              </a:rPr>
              <a:t>Presentations will be 15 minutes long</a:t>
            </a:r>
            <a:r>
              <a:rPr lang="en-US" dirty="0">
                <a:solidFill>
                  <a:srgbClr val="00B050"/>
                </a:solidFill>
              </a:rPr>
              <a:t> with 5 minutes for Q&amp;A.  Time will be monitored and you will be given visual warnings at 3, 2, 1 minutes respectively.</a:t>
            </a:r>
          </a:p>
          <a:p>
            <a:endParaRPr lang="en-US" b="1" u="sng" dirty="0">
              <a:solidFill>
                <a:srgbClr val="00B050"/>
              </a:solidFill>
            </a:endParaRPr>
          </a:p>
          <a:p>
            <a:endParaRPr lang="en-US" b="1" u="sng" dirty="0">
              <a:solidFill>
                <a:srgbClr val="00B050"/>
              </a:solidFill>
            </a:endParaRPr>
          </a:p>
        </p:txBody>
      </p:sp>
    </p:spTree>
    <p:extLst>
      <p:ext uri="{BB962C8B-B14F-4D97-AF65-F5344CB8AC3E}">
        <p14:creationId xmlns:p14="http://schemas.microsoft.com/office/powerpoint/2010/main" val="25009425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lvl="1" eaLnBrk="1" hangingPunct="1">
              <a:lnSpc>
                <a:spcPct val="80000"/>
              </a:lnSpc>
            </a:pPr>
            <a:r>
              <a:rPr lang="en-US" altLang="en-US" sz="2200" dirty="0">
                <a:solidFill>
                  <a:schemeClr val="tx1"/>
                </a:solidFill>
                <a:ea typeface="ＭＳ Ｐゴシック" panose="020B0600070205080204" pitchFamily="34" charset="-128"/>
              </a:rPr>
              <a:t>What IBM Teaches Us About Sharing Data Findings</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Have Something Important to Say</a:t>
            </a:r>
          </a:p>
          <a:p>
            <a:pPr lvl="1" eaLnBrk="1" hangingPunct="1">
              <a:lnSpc>
                <a:spcPct val="80000"/>
              </a:lnSpc>
            </a:pPr>
            <a:r>
              <a:rPr lang="en-US" altLang="en-US" sz="2200" dirty="0">
                <a:solidFill>
                  <a:schemeClr val="tx1"/>
                </a:solidFill>
                <a:ea typeface="ＭＳ Ｐゴシック" panose="020B0600070205080204" pitchFamily="34" charset="-128"/>
              </a:rPr>
              <a:t>Organize Your Thoughts</a:t>
            </a:r>
          </a:p>
          <a:p>
            <a:pPr lvl="1" eaLnBrk="1" hangingPunct="1">
              <a:lnSpc>
                <a:spcPct val="80000"/>
              </a:lnSpc>
            </a:pPr>
            <a:r>
              <a:rPr lang="en-US" altLang="en-US" sz="2200" dirty="0">
                <a:solidFill>
                  <a:schemeClr val="tx1"/>
                </a:solidFill>
                <a:ea typeface="ＭＳ Ｐゴシック" panose="020B0600070205080204" pitchFamily="34" charset="-128"/>
              </a:rPr>
              <a:t>Use Your Data Points Carefully</a:t>
            </a:r>
          </a:p>
          <a:p>
            <a:pPr lvl="1" eaLnBrk="1" hangingPunct="1">
              <a:lnSpc>
                <a:spcPct val="80000"/>
              </a:lnSpc>
            </a:pPr>
            <a:r>
              <a:rPr lang="en-US" altLang="en-US" sz="2200" dirty="0">
                <a:solidFill>
                  <a:schemeClr val="tx1"/>
                </a:solidFill>
                <a:ea typeface="ＭＳ Ｐゴシック" panose="020B0600070205080204" pitchFamily="34" charset="-128"/>
              </a:rPr>
              <a:t>Tell Stories</a:t>
            </a:r>
          </a:p>
          <a:p>
            <a:pPr lvl="1" eaLnBrk="1" hangingPunct="1">
              <a:lnSpc>
                <a:spcPct val="80000"/>
              </a:lnSpc>
            </a:pPr>
            <a:r>
              <a:rPr lang="en-US" altLang="en-US" sz="2200" dirty="0">
                <a:solidFill>
                  <a:schemeClr val="tx1"/>
                </a:solidFill>
                <a:ea typeface="ＭＳ Ｐゴシック" panose="020B0600070205080204" pitchFamily="34" charset="-128"/>
              </a:rPr>
              <a:t>Write Sparingly and Well</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5441565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When Data Visualization Works – and When It Doesn’t</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Three broad reasons for visualizing data</a:t>
            </a:r>
          </a:p>
          <a:p>
            <a:pPr lvl="2" eaLnBrk="1" hangingPunct="1">
              <a:lnSpc>
                <a:spcPct val="80000"/>
              </a:lnSpc>
            </a:pPr>
            <a:r>
              <a:rPr lang="en-US" altLang="en-US" sz="2000" dirty="0">
                <a:solidFill>
                  <a:schemeClr val="tx1"/>
                </a:solidFill>
                <a:ea typeface="ＭＳ Ｐゴシック" panose="020B0600070205080204" pitchFamily="34" charset="-128"/>
              </a:rPr>
              <a:t>Confirmation</a:t>
            </a:r>
          </a:p>
          <a:p>
            <a:pPr lvl="2" eaLnBrk="1" hangingPunct="1">
              <a:lnSpc>
                <a:spcPct val="80000"/>
              </a:lnSpc>
            </a:pPr>
            <a:r>
              <a:rPr lang="en-US" altLang="en-US" sz="2000" dirty="0">
                <a:solidFill>
                  <a:schemeClr val="tx1"/>
                </a:solidFill>
                <a:ea typeface="ＭＳ Ｐゴシック" panose="020B0600070205080204" pitchFamily="34" charset="-128"/>
              </a:rPr>
              <a:t>Education</a:t>
            </a:r>
          </a:p>
          <a:p>
            <a:pPr lvl="2" eaLnBrk="1" hangingPunct="1">
              <a:lnSpc>
                <a:spcPct val="80000"/>
              </a:lnSpc>
            </a:pPr>
            <a:r>
              <a:rPr lang="en-US" altLang="en-US" sz="2000" dirty="0">
                <a:solidFill>
                  <a:schemeClr val="tx1"/>
                </a:solidFill>
                <a:ea typeface="ＭＳ Ｐゴシック" panose="020B0600070205080204" pitchFamily="34" charset="-128"/>
              </a:rPr>
              <a:t>Exploration</a:t>
            </a:r>
          </a:p>
          <a:p>
            <a:pPr lvl="2" eaLnBrk="1" hangingPunct="1">
              <a:lnSpc>
                <a:spcPct val="80000"/>
              </a:lnSpc>
            </a:pPr>
            <a:endParaRPr lang="en-US" altLang="en-US" sz="20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Our ability to understand and control three areas of risk can define the visualization’s resulting value</a:t>
            </a:r>
          </a:p>
          <a:p>
            <a:pPr lvl="2" eaLnBrk="1" hangingPunct="1">
              <a:lnSpc>
                <a:spcPct val="80000"/>
              </a:lnSpc>
            </a:pPr>
            <a:r>
              <a:rPr lang="en-US" altLang="en-US" sz="2000" dirty="0">
                <a:solidFill>
                  <a:schemeClr val="tx1"/>
                </a:solidFill>
                <a:ea typeface="ＭＳ Ｐゴシック" panose="020B0600070205080204" pitchFamily="34" charset="-128"/>
              </a:rPr>
              <a:t>Data Quality</a:t>
            </a:r>
          </a:p>
          <a:p>
            <a:pPr lvl="2" eaLnBrk="1" hangingPunct="1">
              <a:lnSpc>
                <a:spcPct val="80000"/>
              </a:lnSpc>
            </a:pPr>
            <a:r>
              <a:rPr lang="en-US" altLang="en-US" sz="2000" dirty="0">
                <a:solidFill>
                  <a:schemeClr val="tx1"/>
                </a:solidFill>
                <a:ea typeface="ＭＳ Ｐゴシック" panose="020B0600070205080204" pitchFamily="34" charset="-128"/>
              </a:rPr>
              <a:t>Context</a:t>
            </a:r>
          </a:p>
          <a:p>
            <a:pPr lvl="2" eaLnBrk="1" hangingPunct="1">
              <a:lnSpc>
                <a:spcPct val="80000"/>
              </a:lnSpc>
            </a:pPr>
            <a:r>
              <a:rPr lang="en-US" altLang="en-US" sz="2000" dirty="0">
                <a:solidFill>
                  <a:schemeClr val="tx1"/>
                </a:solidFill>
                <a:ea typeface="ＭＳ Ｐゴシック" panose="020B0600070205080204" pitchFamily="34" charset="-128"/>
              </a:rPr>
              <a:t>Biases</a:t>
            </a: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20583177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How to Make Visuals That Pop and Persuade</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Am I Presenting or Circulating My Data?</a:t>
            </a:r>
          </a:p>
          <a:p>
            <a:pPr lvl="1" eaLnBrk="1" hangingPunct="1">
              <a:lnSpc>
                <a:spcPct val="80000"/>
              </a:lnSpc>
            </a:pPr>
            <a:r>
              <a:rPr lang="en-US" altLang="en-US" sz="2200" dirty="0">
                <a:solidFill>
                  <a:schemeClr val="tx1"/>
                </a:solidFill>
                <a:ea typeface="ＭＳ Ｐゴシック" panose="020B0600070205080204" pitchFamily="34" charset="-128"/>
              </a:rPr>
              <a:t>Am I Using the Right Kind of Chart of Table?</a:t>
            </a:r>
          </a:p>
          <a:p>
            <a:pPr lvl="1" eaLnBrk="1" hangingPunct="1">
              <a:lnSpc>
                <a:spcPct val="80000"/>
              </a:lnSpc>
            </a:pPr>
            <a:r>
              <a:rPr lang="en-US" altLang="en-US" sz="2200" dirty="0">
                <a:solidFill>
                  <a:schemeClr val="tx1"/>
                </a:solidFill>
                <a:ea typeface="ＭＳ Ｐゴシック" panose="020B0600070205080204" pitchFamily="34" charset="-128"/>
              </a:rPr>
              <a:t>What Message Am I Trying to Convey?</a:t>
            </a:r>
          </a:p>
          <a:p>
            <a:pPr lvl="1" eaLnBrk="1" hangingPunct="1">
              <a:lnSpc>
                <a:spcPct val="80000"/>
              </a:lnSpc>
            </a:pPr>
            <a:r>
              <a:rPr lang="en-US" altLang="en-US" sz="2200" dirty="0">
                <a:solidFill>
                  <a:schemeClr val="tx1"/>
                </a:solidFill>
                <a:ea typeface="ＭＳ Ｐゴシック" panose="020B0600070205080204" pitchFamily="34" charset="-128"/>
              </a:rPr>
              <a:t>Do My Visuals Accurately Reflect the Numbers?</a:t>
            </a:r>
          </a:p>
          <a:p>
            <a:pPr lvl="1" eaLnBrk="1" hangingPunct="1">
              <a:lnSpc>
                <a:spcPct val="80000"/>
              </a:lnSpc>
            </a:pPr>
            <a:r>
              <a:rPr lang="en-US" altLang="en-US" sz="2200" dirty="0">
                <a:solidFill>
                  <a:schemeClr val="tx1"/>
                </a:solidFill>
                <a:ea typeface="ＭＳ Ｐゴシック" panose="020B0600070205080204" pitchFamily="34" charset="-128"/>
              </a:rPr>
              <a:t>Is My Data Memorable?</a:t>
            </a:r>
          </a:p>
        </p:txBody>
      </p:sp>
    </p:spTree>
    <p:extLst>
      <p:ext uri="{BB962C8B-B14F-4D97-AF65-F5344CB8AC3E}">
        <p14:creationId xmlns:p14="http://schemas.microsoft.com/office/powerpoint/2010/main" val="34467368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endParaRPr lang="en-US" altLang="en-US" sz="2200" dirty="0">
              <a:solidFill>
                <a:schemeClr val="tx1"/>
              </a:solidFill>
              <a:ea typeface="ＭＳ Ｐゴシック" panose="020B0600070205080204" pitchFamily="34" charset="-128"/>
            </a:endParaRPr>
          </a:p>
          <a:p>
            <a:pPr eaLnBrk="1" hangingPunct="1">
              <a:lnSpc>
                <a:spcPct val="80000"/>
              </a:lnSpc>
            </a:pPr>
            <a:r>
              <a:rPr lang="en-US" altLang="en-US" sz="2400" dirty="0">
                <a:solidFill>
                  <a:schemeClr val="tx1"/>
                </a:solidFill>
                <a:ea typeface="ＭＳ Ｐゴシック" panose="020B0600070205080204" pitchFamily="34" charset="-128"/>
              </a:rPr>
              <a:t>Communicate Your Findings</a:t>
            </a: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Decisions Don’t Start with Data</a:t>
            </a: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203391011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4B25A0F-C0F5-47BC-AEAE-077A26573BDC}"/>
              </a:ext>
            </a:extLst>
          </p:cNvPr>
          <p:cNvSpPr>
            <a:spLocks noGrp="1"/>
          </p:cNvSpPr>
          <p:nvPr>
            <p:ph type="title"/>
          </p:nvPr>
        </p:nvSpPr>
        <p:spPr>
          <a:xfrm>
            <a:off x="604838" y="-334963"/>
            <a:ext cx="8866187" cy="1473200"/>
          </a:xfrm>
        </p:spPr>
        <p:txBody>
          <a:bodyPr/>
          <a:lstStyle/>
          <a:p>
            <a:r>
              <a:rPr lang="en-AU" altLang="en-US" dirty="0"/>
              <a:t>The nature of the challenge</a:t>
            </a:r>
          </a:p>
        </p:txBody>
      </p:sp>
      <p:sp>
        <p:nvSpPr>
          <p:cNvPr id="30723" name="Slide Number Placeholder 3">
            <a:extLst>
              <a:ext uri="{FF2B5EF4-FFF2-40B4-BE49-F238E27FC236}">
                <a16:creationId xmlns:a16="http://schemas.microsoft.com/office/drawing/2014/main" id="{FCE790D0-7AD5-4F8C-90CB-3813EE8805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defTabSz="1007943">
              <a:spcBef>
                <a:spcPct val="0"/>
              </a:spcBef>
              <a:buNone/>
            </a:pPr>
            <a:fld id="{5DE99DBB-33D3-49A2-B493-4CC2A5255D3E}" type="slidenum">
              <a:rPr lang="en-US" altLang="en-US" sz="1543">
                <a:solidFill>
                  <a:srgbClr val="000000"/>
                </a:solidFill>
              </a:rPr>
              <a:pPr defTabSz="1007943">
                <a:spcBef>
                  <a:spcPct val="0"/>
                </a:spcBef>
                <a:buNone/>
              </a:pPr>
              <a:t>34</a:t>
            </a:fld>
            <a:endParaRPr lang="en-US" altLang="en-US" sz="1543" dirty="0">
              <a:solidFill>
                <a:srgbClr val="000000"/>
              </a:solidFill>
            </a:endParaRPr>
          </a:p>
        </p:txBody>
      </p:sp>
      <p:pic>
        <p:nvPicPr>
          <p:cNvPr id="30725" name="Picture 5" descr="AnalyticsValueChain3.png">
            <a:extLst>
              <a:ext uri="{FF2B5EF4-FFF2-40B4-BE49-F238E27FC236}">
                <a16:creationId xmlns:a16="http://schemas.microsoft.com/office/drawing/2014/main" id="{68CB999E-80AC-49EB-9E06-0C3D6F570A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28" y="1240697"/>
            <a:ext cx="10074317" cy="593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843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16F73800-67A5-4894-B1F8-767B10B809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defTabSz="1007943">
              <a:spcBef>
                <a:spcPct val="0"/>
              </a:spcBef>
              <a:buNone/>
            </a:pPr>
            <a:fld id="{811AE3BC-7CE9-4D60-B6D5-32E2BC362EF4}" type="slidenum">
              <a:rPr lang="en-US" altLang="en-US" sz="1543">
                <a:solidFill>
                  <a:srgbClr val="000000"/>
                </a:solidFill>
              </a:rPr>
              <a:pPr defTabSz="1007943">
                <a:spcBef>
                  <a:spcPct val="0"/>
                </a:spcBef>
                <a:buNone/>
              </a:pPr>
              <a:t>35</a:t>
            </a:fld>
            <a:endParaRPr lang="en-US" altLang="en-US" sz="1543" dirty="0">
              <a:solidFill>
                <a:srgbClr val="000000"/>
              </a:solidFill>
            </a:endParaRPr>
          </a:p>
        </p:txBody>
      </p:sp>
      <p:pic>
        <p:nvPicPr>
          <p:cNvPr id="32771" name="Picture 3" descr="Enterprise_Analytics_Service_4.jpg">
            <a:extLst>
              <a:ext uri="{FF2B5EF4-FFF2-40B4-BE49-F238E27FC236}">
                <a16:creationId xmlns:a16="http://schemas.microsoft.com/office/drawing/2014/main" id="{D36CB58C-4FAF-4C92-BDCF-403D39B975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59" y="762967"/>
            <a:ext cx="9239603" cy="613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847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Slide Number Placeholder 3">
            <a:extLst>
              <a:ext uri="{FF2B5EF4-FFF2-40B4-BE49-F238E27FC236}">
                <a16:creationId xmlns:a16="http://schemas.microsoft.com/office/drawing/2014/main" id="{4D23E655-141A-46FD-87F8-497FC2A4C7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527">
                <a:solidFill>
                  <a:schemeClr val="tx1"/>
                </a:solidFill>
                <a:latin typeface="Arial" panose="020B0604020202020204" pitchFamily="34" charset="0"/>
                <a:ea typeface="ＭＳ Ｐゴシック" panose="020B0600070205080204" pitchFamily="34" charset="-128"/>
              </a:defRPr>
            </a:lvl1pPr>
            <a:lvl2pPr marL="818954" indent="-314982">
              <a:spcBef>
                <a:spcPct val="20000"/>
              </a:spcBef>
              <a:buChar char="–"/>
              <a:defRPr sz="3086">
                <a:solidFill>
                  <a:schemeClr val="tx1"/>
                </a:solidFill>
                <a:latin typeface="Arial" panose="020B0604020202020204" pitchFamily="34" charset="0"/>
                <a:ea typeface="ＭＳ Ｐゴシック" panose="020B0600070205080204" pitchFamily="34" charset="-128"/>
              </a:defRPr>
            </a:lvl2pPr>
            <a:lvl3pPr marL="1259929" indent="-251986">
              <a:spcBef>
                <a:spcPct val="20000"/>
              </a:spcBef>
              <a:buChar char="•"/>
              <a:defRPr sz="2646">
                <a:solidFill>
                  <a:schemeClr val="tx1"/>
                </a:solidFill>
                <a:latin typeface="Arial" panose="020B0604020202020204" pitchFamily="34" charset="0"/>
                <a:ea typeface="ＭＳ Ｐゴシック" panose="020B0600070205080204" pitchFamily="34" charset="-128"/>
              </a:defRPr>
            </a:lvl3pPr>
            <a:lvl4pPr marL="1763900"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4pPr>
            <a:lvl5pPr marL="2267872" indent="-251986">
              <a:spcBef>
                <a:spcPct val="20000"/>
              </a:spcBef>
              <a:buChar char="»"/>
              <a:defRPr sz="2205">
                <a:solidFill>
                  <a:schemeClr val="tx1"/>
                </a:solidFill>
                <a:latin typeface="Arial" panose="020B0604020202020204" pitchFamily="34" charset="0"/>
                <a:ea typeface="ＭＳ Ｐゴシック" panose="020B0600070205080204" pitchFamily="34" charset="-128"/>
              </a:defRPr>
            </a:lvl5pPr>
            <a:lvl6pPr marL="2771844"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6pPr>
            <a:lvl7pPr marL="3275815"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7pPr>
            <a:lvl8pPr marL="3779787"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8pPr>
            <a:lvl9pPr marL="4283758" indent="-251986" eaLnBrk="0" fontAlgn="base" hangingPunct="0">
              <a:spcBef>
                <a:spcPct val="20000"/>
              </a:spcBef>
              <a:spcAft>
                <a:spcPct val="0"/>
              </a:spcAft>
              <a:buChar char="»"/>
              <a:defRPr sz="2205">
                <a:solidFill>
                  <a:schemeClr val="tx1"/>
                </a:solidFill>
                <a:latin typeface="Arial" panose="020B0604020202020204" pitchFamily="34" charset="0"/>
                <a:ea typeface="ＭＳ Ｐゴシック" panose="020B0600070205080204" pitchFamily="34" charset="-128"/>
              </a:defRPr>
            </a:lvl9pPr>
          </a:lstStyle>
          <a:p>
            <a:pPr defTabSz="1007943">
              <a:spcBef>
                <a:spcPct val="0"/>
              </a:spcBef>
              <a:buNone/>
            </a:pPr>
            <a:fld id="{008D3D0C-B8B8-48DB-B220-91A2642782C2}" type="slidenum">
              <a:rPr lang="en-US" altLang="en-US" sz="1543">
                <a:solidFill>
                  <a:srgbClr val="000000"/>
                </a:solidFill>
              </a:rPr>
              <a:pPr defTabSz="1007943">
                <a:spcBef>
                  <a:spcPct val="0"/>
                </a:spcBef>
                <a:buNone/>
              </a:pPr>
              <a:t>36</a:t>
            </a:fld>
            <a:endParaRPr lang="en-US" altLang="en-US" sz="1543" dirty="0">
              <a:solidFill>
                <a:srgbClr val="000000"/>
              </a:solidFill>
            </a:endParaRPr>
          </a:p>
        </p:txBody>
      </p:sp>
      <p:pic>
        <p:nvPicPr>
          <p:cNvPr id="50181" name="Picture 4" descr="6779091_orig.jpg">
            <a:extLst>
              <a:ext uri="{FF2B5EF4-FFF2-40B4-BE49-F238E27FC236}">
                <a16:creationId xmlns:a16="http://schemas.microsoft.com/office/drawing/2014/main" id="{2F50AC59-D31F-4A4B-9527-3501157C92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912" y="655637"/>
            <a:ext cx="9483726" cy="608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1928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36563"/>
            <a:ext cx="8866187" cy="1473200"/>
          </a:xfrm>
        </p:spPr>
        <p:txBody>
          <a:bodyPr/>
          <a:lstStyle/>
          <a:p>
            <a:pPr eaLnBrk="1" hangingPunct="1">
              <a:defRPr/>
            </a:pPr>
            <a:r>
              <a:rPr lang="en-US" altLang="en-US" sz="3200" dirty="0"/>
              <a:t>HBR Guide: </a:t>
            </a:r>
            <a:br>
              <a:rPr lang="en-US" altLang="en-US" sz="3200" dirty="0"/>
            </a:br>
            <a:r>
              <a:rPr lang="en-US" altLang="en-US" sz="3200" dirty="0"/>
              <a:t>Data Analytics Basics for Managers</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468312" y="1184274"/>
            <a:ext cx="9199563" cy="5795963"/>
          </a:xfrm>
        </p:spPr>
        <p:txBody>
          <a:bodyPr/>
          <a:lstStyle/>
          <a:p>
            <a:pPr eaLnBrk="1" hangingPunct="1">
              <a:lnSpc>
                <a:spcPct val="80000"/>
              </a:lnSpc>
            </a:pPr>
            <a:endParaRPr lang="en-US" altLang="en-US" sz="2200" dirty="0">
              <a:solidFill>
                <a:schemeClr val="tx1"/>
              </a:solidFill>
              <a:ea typeface="ＭＳ Ｐゴシック" panose="020B0600070205080204" pitchFamily="34" charset="-128"/>
            </a:endParaRPr>
          </a:p>
          <a:p>
            <a:pPr eaLnBrk="1" hangingPunct="1">
              <a:lnSpc>
                <a:spcPct val="80000"/>
              </a:lnSpc>
            </a:pPr>
            <a:r>
              <a:rPr lang="en-US" altLang="en-US" sz="2400" dirty="0">
                <a:solidFill>
                  <a:schemeClr val="tx1"/>
                </a:solidFill>
                <a:ea typeface="ＭＳ Ｐゴシック" panose="020B0600070205080204" pitchFamily="34" charset="-128"/>
              </a:rPr>
              <a:t>HBR Analytics Overview</a:t>
            </a:r>
          </a:p>
          <a:p>
            <a:pPr lvl="1" eaLnBrk="1" hangingPunct="1">
              <a:lnSpc>
                <a:spcPct val="80000"/>
              </a:lnSpc>
            </a:pPr>
            <a:r>
              <a:rPr lang="en-US" altLang="en-US" sz="2200" dirty="0">
                <a:solidFill>
                  <a:schemeClr val="tx1"/>
                </a:solidFill>
                <a:ea typeface="ＭＳ Ｐゴシック" panose="020B0600070205080204" pitchFamily="34" charset="-128"/>
                <a:hlinkClick r:id="rId3"/>
              </a:rPr>
              <a:t>https://www.youtube.com/watch?v=jUFPFtU-564</a:t>
            </a:r>
            <a:endParaRPr lang="en-US" altLang="en-US" sz="2200" dirty="0">
              <a:solidFill>
                <a:schemeClr val="tx1"/>
              </a:solidFill>
              <a:ea typeface="ＭＳ Ｐゴシック" panose="020B0600070205080204" pitchFamily="34" charset="-128"/>
            </a:endParaRPr>
          </a:p>
          <a:p>
            <a:pPr eaLnBrk="1" hangingPunct="1">
              <a:lnSpc>
                <a:spcPct val="80000"/>
              </a:lnSpc>
            </a:pPr>
            <a:r>
              <a:rPr lang="en-US" altLang="en-US" sz="2400" dirty="0">
                <a:solidFill>
                  <a:schemeClr val="tx1"/>
                </a:solidFill>
                <a:ea typeface="ＭＳ Ｐゴシック" panose="020B0600070205080204" pitchFamily="34" charset="-128"/>
              </a:rPr>
              <a:t>Analytics In Use</a:t>
            </a:r>
          </a:p>
          <a:p>
            <a:pPr lvl="1" eaLnBrk="1" hangingPunct="1">
              <a:lnSpc>
                <a:spcPct val="80000"/>
              </a:lnSpc>
            </a:pPr>
            <a:r>
              <a:rPr lang="en-US" altLang="en-US" sz="2200" dirty="0">
                <a:solidFill>
                  <a:schemeClr val="tx1"/>
                </a:solidFill>
                <a:ea typeface="ＭＳ Ｐゴシック" panose="020B0600070205080204" pitchFamily="34" charset="-128"/>
                <a:hlinkClick r:id="rId4"/>
              </a:rPr>
              <a:t>https://www.youtube.com/watch?v=J11FMQLkYfM</a:t>
            </a:r>
            <a:r>
              <a:rPr lang="en-US" altLang="en-US" sz="2200" dirty="0">
                <a:solidFill>
                  <a:schemeClr val="tx1"/>
                </a:solidFill>
                <a:ea typeface="ＭＳ Ｐゴシック" panose="020B0600070205080204" pitchFamily="34" charset="-128"/>
              </a:rPr>
              <a:t> </a:t>
            </a:r>
          </a:p>
          <a:p>
            <a:pPr lvl="1" eaLnBrk="1" hangingPunct="1">
              <a:lnSpc>
                <a:spcPct val="80000"/>
              </a:lnSpc>
            </a:pPr>
            <a:r>
              <a:rPr lang="en-US" altLang="en-US" sz="2200" dirty="0">
                <a:solidFill>
                  <a:schemeClr val="tx1"/>
                </a:solidFill>
                <a:ea typeface="ＭＳ Ｐゴシック" panose="020B0600070205080204" pitchFamily="34" charset="-128"/>
              </a:rPr>
              <a:t>IBM</a:t>
            </a:r>
          </a:p>
          <a:p>
            <a:pPr lvl="2" eaLnBrk="1" hangingPunct="1">
              <a:lnSpc>
                <a:spcPct val="80000"/>
              </a:lnSpc>
            </a:pPr>
            <a:r>
              <a:rPr lang="en-US" altLang="en-US" sz="2000" dirty="0">
                <a:solidFill>
                  <a:schemeClr val="tx1"/>
                </a:solidFill>
                <a:ea typeface="ＭＳ Ｐゴシック" panose="020B0600070205080204" pitchFamily="34" charset="-128"/>
                <a:hlinkClick r:id="rId5"/>
              </a:rPr>
              <a:t>https://www.youtube.com/watch?v=V2xuSuNDj0E</a:t>
            </a:r>
            <a:endParaRPr lang="en-US" altLang="en-US" sz="20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Zara</a:t>
            </a:r>
          </a:p>
          <a:p>
            <a:pPr lvl="2" eaLnBrk="1" hangingPunct="1">
              <a:lnSpc>
                <a:spcPct val="80000"/>
              </a:lnSpc>
            </a:pPr>
            <a:r>
              <a:rPr lang="en-US" altLang="en-US" sz="2000" dirty="0">
                <a:solidFill>
                  <a:schemeClr val="tx1"/>
                </a:solidFill>
                <a:ea typeface="ＭＳ Ｐゴシック" panose="020B0600070205080204" pitchFamily="34" charset="-128"/>
                <a:hlinkClick r:id="rId6"/>
              </a:rPr>
              <a:t>https://www.youtube.com/watch?v=bkcAmCqIaao</a:t>
            </a:r>
            <a:r>
              <a:rPr lang="en-US" altLang="en-US" sz="2000" dirty="0">
                <a:solidFill>
                  <a:schemeClr val="tx1"/>
                </a:solidFill>
                <a:ea typeface="ＭＳ Ｐゴシック" panose="020B0600070205080204" pitchFamily="34" charset="-128"/>
              </a:rPr>
              <a:t> </a:t>
            </a:r>
          </a:p>
          <a:p>
            <a:pPr lvl="1" eaLnBrk="1" hangingPunct="1">
              <a:lnSpc>
                <a:spcPct val="80000"/>
              </a:lnSpc>
            </a:pPr>
            <a:r>
              <a:rPr lang="en-US" altLang="en-US" sz="2200" dirty="0">
                <a:solidFill>
                  <a:schemeClr val="tx1"/>
                </a:solidFill>
                <a:ea typeface="ＭＳ Ｐゴシック" panose="020B0600070205080204" pitchFamily="34" charset="-128"/>
              </a:rPr>
              <a:t>DHL</a:t>
            </a:r>
          </a:p>
          <a:p>
            <a:pPr lvl="2" eaLnBrk="1" hangingPunct="1">
              <a:lnSpc>
                <a:spcPct val="80000"/>
              </a:lnSpc>
            </a:pPr>
            <a:r>
              <a:rPr lang="en-US" altLang="en-US" sz="2000" dirty="0">
                <a:solidFill>
                  <a:schemeClr val="tx1"/>
                </a:solidFill>
                <a:ea typeface="ＭＳ Ｐゴシック" panose="020B0600070205080204" pitchFamily="34" charset="-128"/>
                <a:hlinkClick r:id="rId7"/>
              </a:rPr>
              <a:t>https://www.youtube.com/watch?v=00wOf3xEQD4</a:t>
            </a:r>
            <a:endParaRPr lang="en-US" altLang="en-US" sz="2000" dirty="0">
              <a:solidFill>
                <a:schemeClr val="tx1"/>
              </a:solidFill>
              <a:ea typeface="ＭＳ Ｐゴシック" panose="020B0600070205080204" pitchFamily="34" charset="-128"/>
            </a:endParaRPr>
          </a:p>
          <a:p>
            <a:pPr lvl="1" eaLnBrk="1" hangingPunct="1">
              <a:lnSpc>
                <a:spcPct val="80000"/>
              </a:lnSpc>
            </a:pPr>
            <a:r>
              <a:rPr lang="en-US" altLang="en-US" sz="2200" dirty="0">
                <a:solidFill>
                  <a:schemeClr val="tx1"/>
                </a:solidFill>
                <a:ea typeface="ＭＳ Ｐゴシック" panose="020B0600070205080204" pitchFamily="34" charset="-128"/>
              </a:rPr>
              <a:t>BMW</a:t>
            </a:r>
          </a:p>
          <a:p>
            <a:pPr lvl="2" eaLnBrk="1" hangingPunct="1">
              <a:lnSpc>
                <a:spcPct val="80000"/>
              </a:lnSpc>
            </a:pPr>
            <a:r>
              <a:rPr lang="en-US" altLang="en-US" sz="2000" dirty="0">
                <a:solidFill>
                  <a:schemeClr val="tx1"/>
                </a:solidFill>
                <a:ea typeface="ＭＳ Ｐゴシック" panose="020B0600070205080204" pitchFamily="34" charset="-128"/>
                <a:hlinkClick r:id="rId8"/>
              </a:rPr>
              <a:t>https://www.youtube.com/watch?v=SUIcf2U6pu4</a:t>
            </a:r>
            <a:r>
              <a:rPr lang="en-US" altLang="en-US" sz="2000" dirty="0">
                <a:solidFill>
                  <a:schemeClr val="tx1"/>
                </a:solidFill>
                <a:ea typeface="ＭＳ Ｐゴシック" panose="020B0600070205080204" pitchFamily="34" charset="-128"/>
              </a:rPr>
              <a:t>  </a:t>
            </a:r>
          </a:p>
          <a:p>
            <a:pPr lvl="1" eaLnBrk="1" hangingPunct="1">
              <a:lnSpc>
                <a:spcPct val="80000"/>
              </a:lnSpc>
            </a:pPr>
            <a:r>
              <a:rPr lang="en-US" altLang="en-US" sz="2200" dirty="0">
                <a:solidFill>
                  <a:schemeClr val="tx1"/>
                </a:solidFill>
                <a:ea typeface="ＭＳ Ｐゴシック" panose="020B0600070205080204" pitchFamily="34" charset="-128"/>
              </a:rPr>
              <a:t>Moneyball</a:t>
            </a:r>
          </a:p>
          <a:p>
            <a:pPr lvl="2" eaLnBrk="1" hangingPunct="1">
              <a:lnSpc>
                <a:spcPct val="80000"/>
              </a:lnSpc>
            </a:pPr>
            <a:r>
              <a:rPr lang="en-US" altLang="en-US" sz="2000" dirty="0">
                <a:solidFill>
                  <a:schemeClr val="tx1"/>
                </a:solidFill>
                <a:ea typeface="ＭＳ Ｐゴシック" panose="020B0600070205080204" pitchFamily="34" charset="-128"/>
                <a:hlinkClick r:id="rId9"/>
              </a:rPr>
              <a:t>https://www.youtube.com/watch?v=CkY6RA4hOfo</a:t>
            </a:r>
            <a:r>
              <a:rPr lang="en-US" altLang="en-US" sz="2000" dirty="0">
                <a:solidFill>
                  <a:schemeClr val="tx1"/>
                </a:solidFill>
                <a:ea typeface="ＭＳ Ｐゴシック" panose="020B0600070205080204" pitchFamily="34" charset="-128"/>
              </a:rPr>
              <a:t>   </a:t>
            </a:r>
          </a:p>
          <a:p>
            <a:pPr lvl="2" eaLnBrk="1" hangingPunct="1">
              <a:lnSpc>
                <a:spcPct val="80000"/>
              </a:lnSpc>
            </a:pPr>
            <a:endParaRPr lang="en-US" altLang="en-US" sz="2000" dirty="0">
              <a:solidFill>
                <a:schemeClr val="tx1"/>
              </a:solidFill>
              <a:ea typeface="ＭＳ Ｐゴシック" panose="020B0600070205080204" pitchFamily="34" charset="-128"/>
            </a:endParaRPr>
          </a:p>
          <a:p>
            <a:pPr eaLnBrk="1" hangingPunct="1">
              <a:lnSpc>
                <a:spcPct val="80000"/>
              </a:lnSpc>
            </a:pPr>
            <a:endParaRPr lang="en-US" altLang="en-US" sz="24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solidFill>
                <a:schemeClr val="tx1"/>
              </a:solidFill>
              <a:ea typeface="ＭＳ Ｐゴシック" panose="020B0600070205080204" pitchFamily="34" charset="-128"/>
            </a:endParaRPr>
          </a:p>
          <a:p>
            <a:pPr lvl="1" eaLnBrk="1" hangingPunct="1">
              <a:lnSpc>
                <a:spcPct val="80000"/>
              </a:lnSpc>
            </a:pP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15137410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3:  	Client Organization and Description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8:	IS/IT </a:t>
            </a:r>
            <a:r>
              <a:rPr lang="en-US" altLang="en-US" sz="1400" b="1" dirty="0">
                <a:solidFill>
                  <a:srgbClr val="FF0000"/>
                </a:solidFill>
                <a:ea typeface="ＭＳ Ｐゴシック" panose="020B0600070205080204" pitchFamily="34" charset="-128"/>
                <a:cs typeface="Times New Roman" panose="02020603050405020304" pitchFamily="18" charset="0"/>
              </a:rPr>
              <a:t>Requirements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9:  	IS/IT Design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10:  </a:t>
            </a:r>
            <a:r>
              <a:rPr lang="en-US" altLang="en-US" sz="1400" b="1" dirty="0">
                <a:solidFill>
                  <a:srgbClr val="FF0000"/>
                </a:solidFill>
                <a:ea typeface="ＭＳ Ｐゴシック" panose="020B0600070205080204" pitchFamily="34" charset="-128"/>
                <a:cs typeface="Times New Roman" panose="02020603050405020304" pitchFamily="18" charset="0"/>
              </a:rPr>
              <a:t>Cost-Benefit Analysis with (Risk Mgmt)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11: </a:t>
            </a:r>
            <a:r>
              <a:rPr lang="en-US" altLang="en-US" sz="1400" b="1" dirty="0">
                <a:solidFill>
                  <a:srgbClr val="FF0000"/>
                </a:solidFill>
                <a:ea typeface="ＭＳ Ｐゴシック" panose="020B0600070205080204" pitchFamily="34" charset="-128"/>
                <a:cs typeface="Times New Roman" panose="02020603050405020304" pitchFamily="18" charset="0"/>
              </a:rPr>
              <a:t>Project Plan/Schedule/Resources</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endParaRPr lang="en-US" altLang="en-US" sz="1600" b="1" dirty="0">
              <a:solidFill>
                <a:schemeClr val="accent5">
                  <a:lumMod val="75000"/>
                </a:schemeClr>
              </a:solidFill>
              <a:ea typeface="ＭＳ Ｐゴシック" panose="020B0600070205080204" pitchFamily="34" charset="-128"/>
            </a:endParaRPr>
          </a:p>
        </p:txBody>
      </p:sp>
      <p:sp>
        <p:nvSpPr>
          <p:cNvPr id="9" name="Right Brace 8">
            <a:extLst>
              <a:ext uri="{FF2B5EF4-FFF2-40B4-BE49-F238E27FC236}">
                <a16:creationId xmlns:a16="http://schemas.microsoft.com/office/drawing/2014/main" id="{31B606BA-BD81-41A2-816B-CC83362D774F}"/>
              </a:ext>
            </a:extLst>
          </p:cNvPr>
          <p:cNvSpPr/>
          <p:nvPr/>
        </p:nvSpPr>
        <p:spPr>
          <a:xfrm>
            <a:off x="5954712" y="1112837"/>
            <a:ext cx="1146048" cy="6248400"/>
          </a:xfrm>
          <a:prstGeom prst="rightBrace">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8D256089-3647-4F2D-8223-4970C22DEF2D}"/>
              </a:ext>
            </a:extLst>
          </p:cNvPr>
          <p:cNvSpPr txBox="1"/>
          <p:nvPr/>
        </p:nvSpPr>
        <p:spPr>
          <a:xfrm>
            <a:off x="7250112" y="2865437"/>
            <a:ext cx="2590800" cy="2677656"/>
          </a:xfrm>
          <a:prstGeom prst="rect">
            <a:avLst/>
          </a:prstGeom>
          <a:noFill/>
        </p:spPr>
        <p:txBody>
          <a:bodyPr wrap="square" rtlCol="0">
            <a:spAutoFit/>
          </a:bodyPr>
          <a:lstStyle/>
          <a:p>
            <a:r>
              <a:rPr lang="en-US" sz="2400" b="1" dirty="0">
                <a:solidFill>
                  <a:schemeClr val="accent5">
                    <a:lumMod val="75000"/>
                  </a:schemeClr>
                </a:solidFill>
              </a:rPr>
              <a:t>All Sections of Final Report in Draft due by Nov 19 (Mon before Thanksgiving) at 9 PM</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1036637"/>
            <a:ext cx="9067800"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Keep it short – 2-3 sentences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Only 2 objectives: provide a little context for the project and pique interest to read on</a:t>
            </a:r>
          </a:p>
          <a:p>
            <a:pPr marL="0"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3: Client Organization and Description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Give some idea of the size of the organization: number of employees, number of locations, etc.</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Client Contact name and contact information</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6: IS/IT Solution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If solution has changed throughout semester, make reference to the original solution concept and then describe current/latest solution concept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marL="671512" lvl="1" indent="-285750" eaLnBrk="1" hangingPunct="1">
              <a:lnSpc>
                <a:spcPct val="90000"/>
              </a:lnSpc>
            </a:pP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Brief</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description of </a:t>
            </a: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how</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each major aspect of project was done e.g. a cost benefit analysis focused on NPV and IRR was used to assess financial viability of the project.  Don’t’ be repetitive with subject section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project/client selection, requirements, development methodology, financial viability, project management, implementation methodology, and client feedback method</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306685315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1036637"/>
            <a:ext cx="9067800"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Should be able to “stand on its own”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Provides an “executive” overview of the entire project</a:t>
            </a:r>
          </a:p>
          <a:p>
            <a:pPr lvl="2"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What are the important points that an executive would need to know?</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The best summaries effectively balance details with a concise writing style</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23830519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849312" y="1112837"/>
            <a:ext cx="8904287"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8: IS/IT Requirements</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Categorize both Functional and Non-Functional Requirements</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9:  IS/IT Design and Development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Use-Case Summary (part of narrative) and Use-Case Diagram</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 Flow Diagram (logic that connect back-end with front-end)</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Back-end Design including Data Work Flow and Database Design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Front-end Design including Mock-ups, Wireframes, Screen Shots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Working System including link to working system or prototype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Access to Code in Code Repository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Test Plan(s) and Test Results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Narrative of All Design and Development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10: Cost Benefit Analysis with Risk Management</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Combine the Excel Sheets for CBA and Risk Management into one Excel Workbook</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Combine the CBA and Risk Management into one Narrative</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428257345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3" y="1544637"/>
            <a:ext cx="8686800"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11: Project Management/Resource/Schedule</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reference to separate Gantter project plan</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screenshot showing entire project in report</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Summary of major project phases including the duration, work effort, costs for each phase. Can be organized into a summary table	</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Installation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Training</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Documentation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Future support and maintenance plan      	</a:t>
            </a:r>
          </a:p>
        </p:txBody>
      </p:sp>
    </p:spTree>
    <p:extLst>
      <p:ext uri="{BB962C8B-B14F-4D97-AF65-F5344CB8AC3E}">
        <p14:creationId xmlns:p14="http://schemas.microsoft.com/office/powerpoint/2010/main" val="17336393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2" y="1392237"/>
            <a:ext cx="8675687"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what functionality was delivered when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Results showing that the System meets the “Requirements” or not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Client Feedback</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were the “lessons learned” by the team</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worked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didn’t work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would you do differently “next time”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team dynamics, client dynamics, and technology</a:t>
            </a:r>
          </a:p>
        </p:txBody>
      </p:sp>
    </p:spTree>
    <p:extLst>
      <p:ext uri="{BB962C8B-B14F-4D97-AF65-F5344CB8AC3E}">
        <p14:creationId xmlns:p14="http://schemas.microsoft.com/office/powerpoint/2010/main" val="4131010046"/>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36105</TotalTime>
  <Words>2797</Words>
  <Application>Microsoft Macintosh PowerPoint</Application>
  <PresentationFormat>Custom</PresentationFormat>
  <Paragraphs>413</Paragraphs>
  <Slides>37</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ＭＳ Ｐゴシック</vt:lpstr>
      <vt:lpstr>Arial</vt:lpstr>
      <vt:lpstr>Bitstream Vera Sans</vt:lpstr>
      <vt:lpstr>News Gothic MT</vt:lpstr>
      <vt:lpstr>Tahoma</vt:lpstr>
      <vt:lpstr>Times New Roman</vt:lpstr>
      <vt:lpstr>Wingdings</vt:lpstr>
      <vt:lpstr>Wingdings 2</vt:lpstr>
      <vt:lpstr>Breeze</vt:lpstr>
      <vt:lpstr>Managing Information Technology Resources ITWS 4310</vt:lpstr>
      <vt:lpstr>Managing IT Resources Class Outline: Thursday, Nov 1, 2018</vt:lpstr>
      <vt:lpstr>Randomly Assigned  Final Presentation Schedule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Quiz!</vt:lpstr>
      <vt:lpstr>Technology Current Events: “GE slashes 119-year old dividend to a penny”, CNN, October 30, 2018. https://www.cnn.com/2018/10/30/investing/ge-dividend-cut-earnings-culp/index.html </vt:lpstr>
      <vt:lpstr>Technology Current Events: “Walmart's clever plan to keep checkout lines moving during the holiday season”, Yahoo Finance, October 30, 2018. https://finance.yahoo.com/news/walmarts-clever-plan-keep-checkout-lines-short-holiday-season-105558184.html </vt:lpstr>
      <vt:lpstr>Technology Current Events: “Mark Zuckerberg Says Apple's iMessage is Facebook's 'Biggest Competitor by Far’”, MacRumors, October 31, 2018. https://www.macrumors.com/2018/10/31/mark-zuckerberg-says-imessage/ </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Populations and samples</vt:lpstr>
      <vt:lpstr>HBR Guide:  Data Analytics Basics for Managers</vt:lpstr>
      <vt:lpstr>HBR Guide:  Data Analytics Basics for Managers</vt:lpstr>
      <vt:lpstr>HBR Guide:  Data Analytics Basics for Managers</vt:lpstr>
      <vt:lpstr>HBR Guide:  Data Analytics Basics for Managers</vt:lpstr>
      <vt:lpstr>HBR Guide:  Data Analytics Basics for Managers</vt:lpstr>
      <vt:lpstr>The nature of the challenge</vt:lpstr>
      <vt:lpstr>PowerPoint Presentation</vt:lpstr>
      <vt:lpstr>PowerPoint Presentation</vt:lpstr>
      <vt:lpstr>HBR Guide:  Data Analytics Basics for Managers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Microsoft Office User</cp:lastModifiedBy>
  <cp:revision>608</cp:revision>
  <cp:lastPrinted>2009-08-21T01:49:58Z</cp:lastPrinted>
  <dcterms:created xsi:type="dcterms:W3CDTF">2009-08-23T21:56:42Z</dcterms:created>
  <dcterms:modified xsi:type="dcterms:W3CDTF">2018-11-01T15:50:53Z</dcterms:modified>
</cp:coreProperties>
</file>