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37"/>
  </p:notesMasterIdLst>
  <p:sldIdLst>
    <p:sldId id="257" r:id="rId2"/>
    <p:sldId id="311" r:id="rId3"/>
    <p:sldId id="1188" r:id="rId4"/>
    <p:sldId id="1189" r:id="rId5"/>
    <p:sldId id="1190" r:id="rId6"/>
    <p:sldId id="1191" r:id="rId7"/>
    <p:sldId id="1192" r:id="rId8"/>
    <p:sldId id="1193" r:id="rId9"/>
    <p:sldId id="1194" r:id="rId10"/>
    <p:sldId id="966" r:id="rId11"/>
    <p:sldId id="1045" r:id="rId12"/>
    <p:sldId id="1046" r:id="rId13"/>
    <p:sldId id="1195" r:id="rId14"/>
    <p:sldId id="1075" r:id="rId15"/>
    <p:sldId id="1076" r:id="rId16"/>
    <p:sldId id="1077" r:id="rId17"/>
    <p:sldId id="1078" r:id="rId18"/>
    <p:sldId id="1079" r:id="rId19"/>
    <p:sldId id="1081" r:id="rId20"/>
    <p:sldId id="1097" r:id="rId21"/>
    <p:sldId id="1101" r:id="rId22"/>
    <p:sldId id="1098" r:id="rId23"/>
    <p:sldId id="1099" r:id="rId24"/>
    <p:sldId id="1100" r:id="rId25"/>
    <p:sldId id="1103" r:id="rId26"/>
    <p:sldId id="1104" r:id="rId27"/>
    <p:sldId id="1105" r:id="rId28"/>
    <p:sldId id="1106" r:id="rId29"/>
    <p:sldId id="1107" r:id="rId30"/>
    <p:sldId id="1108" r:id="rId31"/>
    <p:sldId id="1109" r:id="rId32"/>
    <p:sldId id="1110" r:id="rId33"/>
    <p:sldId id="1111" r:id="rId34"/>
    <p:sldId id="1116" r:id="rId35"/>
    <p:sldId id="1112" r:id="rId36"/>
  </p:sldIdLst>
  <p:sldSz cx="10080625" cy="7559675"/>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318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6477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8636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0795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00000"/>
    <a:srgbClr val="2C7C9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5072" autoAdjust="0"/>
  </p:normalViewPr>
  <p:slideViewPr>
    <p:cSldViewPr>
      <p:cViewPr varScale="1">
        <p:scale>
          <a:sx n="105" d="100"/>
          <a:sy n="105" d="100"/>
        </p:scale>
        <p:origin x="1000" y="19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51554976-ADF3-4306-A2DB-694C1C96941C}"/>
              </a:ext>
            </a:extLst>
          </p:cNvPr>
          <p:cNvSpPr>
            <a:spLocks noGrp="1" noRot="1" noChangeAspect="1" noChangeArrowheads="1"/>
          </p:cNvSpPr>
          <p:nvPr>
            <p:ph type="sldImg"/>
          </p:nvPr>
        </p:nvSpPr>
        <p:spPr bwMode="auto">
          <a:xfrm>
            <a:off x="1371600" y="763588"/>
            <a:ext cx="5027613"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050" name="Rectangle 2">
            <a:extLst>
              <a:ext uri="{FF2B5EF4-FFF2-40B4-BE49-F238E27FC236}">
                <a16:creationId xmlns:a16="http://schemas.microsoft.com/office/drawing/2014/main" id="{A74677C7-82B4-4187-9336-019CF81A8100}"/>
              </a:ext>
            </a:extLst>
          </p:cNvPr>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2051" name="Rectangle 3">
            <a:extLst>
              <a:ext uri="{FF2B5EF4-FFF2-40B4-BE49-F238E27FC236}">
                <a16:creationId xmlns:a16="http://schemas.microsoft.com/office/drawing/2014/main" id="{FF5BAE7A-9606-4672-ABD7-BF19975B068D}"/>
              </a:ext>
            </a:extLst>
          </p:cNvPr>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eaLnBrk="1">
              <a:lnSpc>
                <a:spcPct val="96000"/>
              </a:lnSpc>
              <a:buClr>
                <a:srgbClr val="000000"/>
              </a:buClr>
              <a:buSzPct val="45000"/>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a:p>
        </p:txBody>
      </p:sp>
      <p:sp>
        <p:nvSpPr>
          <p:cNvPr id="2052" name="Rectangle 4">
            <a:extLst>
              <a:ext uri="{FF2B5EF4-FFF2-40B4-BE49-F238E27FC236}">
                <a16:creationId xmlns:a16="http://schemas.microsoft.com/office/drawing/2014/main" id="{CA9CE930-53E1-435E-9255-AE717EF09C07}"/>
              </a:ext>
            </a:extLst>
          </p:cNvPr>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a:lnSpc>
                <a:spcPct val="96000"/>
              </a:lnSpc>
              <a:buClr>
                <a:srgbClr val="000000"/>
              </a:buClr>
              <a:buSzPct val="45000"/>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a:p>
        </p:txBody>
      </p:sp>
      <p:sp>
        <p:nvSpPr>
          <p:cNvPr id="2053" name="Rectangle 5">
            <a:extLst>
              <a:ext uri="{FF2B5EF4-FFF2-40B4-BE49-F238E27FC236}">
                <a16:creationId xmlns:a16="http://schemas.microsoft.com/office/drawing/2014/main" id="{C905E21B-76C8-4E5F-A29C-9DDAB58CFACD}"/>
              </a:ext>
            </a:extLst>
          </p:cNvPr>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eaLnBrk="1">
              <a:lnSpc>
                <a:spcPct val="96000"/>
              </a:lnSpc>
              <a:buClr>
                <a:srgbClr val="000000"/>
              </a:buClr>
              <a:buSzPct val="45000"/>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a:p>
        </p:txBody>
      </p:sp>
      <p:sp>
        <p:nvSpPr>
          <p:cNvPr id="2054" name="Rectangle 6">
            <a:extLst>
              <a:ext uri="{FF2B5EF4-FFF2-40B4-BE49-F238E27FC236}">
                <a16:creationId xmlns:a16="http://schemas.microsoft.com/office/drawing/2014/main" id="{E83FB038-EC9D-4D31-BF16-EDFE431B541D}"/>
              </a:ext>
            </a:extLst>
          </p:cNvPr>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eaLnBrk="1">
              <a:lnSpc>
                <a:spcPct val="96000"/>
              </a:lnSpc>
              <a:buClr>
                <a:srgbClr val="000000"/>
              </a:buClr>
              <a:buSzPct val="45000"/>
              <a:buFont typeface="Wingdings" panose="05000000000000000000" pitchFamily="2" charset="2"/>
              <a:buNone/>
              <a:tabLst>
                <a:tab pos="723900" algn="l"/>
                <a:tab pos="1447800" algn="l"/>
                <a:tab pos="2171700" algn="l"/>
                <a:tab pos="2895600" algn="l"/>
              </a:tabLst>
              <a:defRPr sz="1400">
                <a:solidFill>
                  <a:srgbClr val="000000"/>
                </a:solidFill>
                <a:latin typeface="Times New Roman" panose="02020603050405020304" pitchFamily="18" charset="0"/>
              </a:defRPr>
            </a:lvl1pPr>
          </a:lstStyle>
          <a:p>
            <a:pPr>
              <a:defRPr/>
            </a:pPr>
            <a:fld id="{8652C302-3A22-402C-93EE-256CC9CC05A3}"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ＭＳ Ｐゴシック" pitchFamily="-109" charset="-128"/>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en.wikipedia.org/wiki/Storage_media" TargetMode="External"/><Relationship Id="rId3" Type="http://schemas.openxmlformats.org/officeDocument/2006/relationships/hyperlink" Target="http://en.wikipedia.org/wiki/Context" TargetMode="External"/><Relationship Id="rId7" Type="http://schemas.openxmlformats.org/officeDocument/2006/relationships/hyperlink" Target="http://en.wikipedia.org/wiki/Data_storage"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en.wikipedia.org/wiki/Codification" TargetMode="External"/><Relationship Id="rId5" Type="http://schemas.openxmlformats.org/officeDocument/2006/relationships/hyperlink" Target="http://en.wikipedia.org/wiki/Articulation" TargetMode="External"/><Relationship Id="rId4" Type="http://schemas.openxmlformats.org/officeDocument/2006/relationships/hyperlink" Target="http://en.wikipedia.org/wiki/Knowledge"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7184D4B4-8B05-4D29-8841-82605D4E82B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hangingPunct="1">
              <a:spcBef>
                <a:spcPct val="0"/>
              </a:spcBef>
              <a:buSzPct val="45000"/>
              <a:buFont typeface="Wingdings" panose="05000000000000000000" pitchFamily="2" charset="2"/>
              <a:buNone/>
            </a:pPr>
            <a:fld id="{0E8BB056-1504-435C-92D6-74D90C5D4C5E}" type="slidenum">
              <a:rPr lang="en-US" altLang="en-US" sz="1300" smtClean="0">
                <a:solidFill>
                  <a:schemeClr val="tx1"/>
                </a:solidFill>
              </a:rPr>
              <a:pPr hangingPunct="1">
                <a:spcBef>
                  <a:spcPct val="0"/>
                </a:spcBef>
                <a:buSzPct val="45000"/>
                <a:buFont typeface="Wingdings" panose="05000000000000000000" pitchFamily="2" charset="2"/>
                <a:buNone/>
              </a:pPr>
              <a:t>1</a:t>
            </a:fld>
            <a:endParaRPr lang="en-US" altLang="en-US" sz="1300">
              <a:solidFill>
                <a:schemeClr val="tx1"/>
              </a:solidFill>
            </a:endParaRPr>
          </a:p>
        </p:txBody>
      </p:sp>
      <p:sp>
        <p:nvSpPr>
          <p:cNvPr id="5123" name="Rectangle 2">
            <a:extLst>
              <a:ext uri="{FF2B5EF4-FFF2-40B4-BE49-F238E27FC236}">
                <a16:creationId xmlns:a16="http://schemas.microsoft.com/office/drawing/2014/main" id="{F825E5F3-2D51-4618-A2FB-C6C478F89532}"/>
              </a:ext>
            </a:extLst>
          </p:cNvPr>
          <p:cNvSpPr>
            <a:spLocks noGrp="1" noRot="1" noChangeAspect="1" noChangeArrowheads="1" noTextEdit="1"/>
          </p:cNvSpPr>
          <p:nvPr>
            <p:ph type="sldImg"/>
          </p:nvPr>
        </p:nvSpPr>
        <p:spPr/>
      </p:sp>
      <p:sp>
        <p:nvSpPr>
          <p:cNvPr id="5124" name="Rectangle 3">
            <a:extLst>
              <a:ext uri="{FF2B5EF4-FFF2-40B4-BE49-F238E27FC236}">
                <a16:creationId xmlns:a16="http://schemas.microsoft.com/office/drawing/2014/main" id="{69078F99-11AF-4C16-BD3A-89CB68CB1F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55952" indent="-290751">
              <a:defRPr>
                <a:solidFill>
                  <a:schemeClr val="tx1"/>
                </a:solidFill>
                <a:latin typeface="Times New Roman" pitchFamily="18" charset="0"/>
              </a:defRPr>
            </a:lvl2pPr>
            <a:lvl3pPr marL="1163003" indent="-232601">
              <a:defRPr>
                <a:solidFill>
                  <a:schemeClr val="tx1"/>
                </a:solidFill>
                <a:latin typeface="Times New Roman" pitchFamily="18" charset="0"/>
              </a:defRPr>
            </a:lvl3pPr>
            <a:lvl4pPr marL="1628204" indent="-232601">
              <a:defRPr>
                <a:solidFill>
                  <a:schemeClr val="tx1"/>
                </a:solidFill>
                <a:latin typeface="Times New Roman" pitchFamily="18" charset="0"/>
              </a:defRPr>
            </a:lvl4pPr>
            <a:lvl5pPr marL="2093405" indent="-232601">
              <a:defRPr>
                <a:solidFill>
                  <a:schemeClr val="tx1"/>
                </a:solidFill>
                <a:latin typeface="Times New Roman" pitchFamily="18" charset="0"/>
              </a:defRPr>
            </a:lvl5pPr>
            <a:lvl6pPr marL="2558606" indent="-232601" eaLnBrk="0" fontAlgn="base" hangingPunct="0">
              <a:spcBef>
                <a:spcPct val="0"/>
              </a:spcBef>
              <a:spcAft>
                <a:spcPct val="0"/>
              </a:spcAft>
              <a:defRPr>
                <a:solidFill>
                  <a:schemeClr val="tx1"/>
                </a:solidFill>
                <a:latin typeface="Times New Roman" pitchFamily="18" charset="0"/>
              </a:defRPr>
            </a:lvl6pPr>
            <a:lvl7pPr marL="3023807" indent="-232601" eaLnBrk="0" fontAlgn="base" hangingPunct="0">
              <a:spcBef>
                <a:spcPct val="0"/>
              </a:spcBef>
              <a:spcAft>
                <a:spcPct val="0"/>
              </a:spcAft>
              <a:defRPr>
                <a:solidFill>
                  <a:schemeClr val="tx1"/>
                </a:solidFill>
                <a:latin typeface="Times New Roman" pitchFamily="18" charset="0"/>
              </a:defRPr>
            </a:lvl7pPr>
            <a:lvl8pPr marL="3489008" indent="-232601" eaLnBrk="0" fontAlgn="base" hangingPunct="0">
              <a:spcBef>
                <a:spcPct val="0"/>
              </a:spcBef>
              <a:spcAft>
                <a:spcPct val="0"/>
              </a:spcAft>
              <a:defRPr>
                <a:solidFill>
                  <a:schemeClr val="tx1"/>
                </a:solidFill>
                <a:latin typeface="Times New Roman" pitchFamily="18" charset="0"/>
              </a:defRPr>
            </a:lvl8pPr>
            <a:lvl9pPr marL="3954209" indent="-232601" eaLnBrk="0" fontAlgn="base" hangingPunct="0">
              <a:spcBef>
                <a:spcPct val="0"/>
              </a:spcBef>
              <a:spcAft>
                <a:spcPct val="0"/>
              </a:spcAft>
              <a:defRPr>
                <a:solidFill>
                  <a:schemeClr val="tx1"/>
                </a:solidFill>
                <a:latin typeface="Times New Roman" pitchFamily="18" charset="0"/>
              </a:defRPr>
            </a:lvl9pPr>
          </a:lstStyle>
          <a:p>
            <a:fld id="{B33107AE-F135-4F86-A073-0BDF09B13A3C}" type="slidenum">
              <a:rPr lang="en-US" altLang="en-US" smtClean="0">
                <a:solidFill>
                  <a:schemeClr val="tx2"/>
                </a:solidFill>
              </a:rPr>
              <a:pPr/>
              <a:t>14</a:t>
            </a:fld>
            <a:endParaRPr lang="en-US" altLang="en-US">
              <a:solidFill>
                <a:schemeClr val="tx2"/>
              </a:solidFill>
            </a:endParaRPr>
          </a:p>
        </p:txBody>
      </p:sp>
    </p:spTree>
    <p:extLst>
      <p:ext uri="{BB962C8B-B14F-4D97-AF65-F5344CB8AC3E}">
        <p14:creationId xmlns:p14="http://schemas.microsoft.com/office/powerpoint/2010/main" val="3461633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55952" indent="-290751">
              <a:defRPr>
                <a:solidFill>
                  <a:schemeClr val="tx1"/>
                </a:solidFill>
                <a:latin typeface="Times New Roman" pitchFamily="18" charset="0"/>
              </a:defRPr>
            </a:lvl2pPr>
            <a:lvl3pPr marL="1163003" indent="-232601">
              <a:defRPr>
                <a:solidFill>
                  <a:schemeClr val="tx1"/>
                </a:solidFill>
                <a:latin typeface="Times New Roman" pitchFamily="18" charset="0"/>
              </a:defRPr>
            </a:lvl3pPr>
            <a:lvl4pPr marL="1628204" indent="-232601">
              <a:defRPr>
                <a:solidFill>
                  <a:schemeClr val="tx1"/>
                </a:solidFill>
                <a:latin typeface="Times New Roman" pitchFamily="18" charset="0"/>
              </a:defRPr>
            </a:lvl4pPr>
            <a:lvl5pPr marL="2093405" indent="-232601">
              <a:defRPr>
                <a:solidFill>
                  <a:schemeClr val="tx1"/>
                </a:solidFill>
                <a:latin typeface="Times New Roman" pitchFamily="18" charset="0"/>
              </a:defRPr>
            </a:lvl5pPr>
            <a:lvl6pPr marL="2558606" indent="-232601" eaLnBrk="0" fontAlgn="base" hangingPunct="0">
              <a:spcBef>
                <a:spcPct val="0"/>
              </a:spcBef>
              <a:spcAft>
                <a:spcPct val="0"/>
              </a:spcAft>
              <a:defRPr>
                <a:solidFill>
                  <a:schemeClr val="tx1"/>
                </a:solidFill>
                <a:latin typeface="Times New Roman" pitchFamily="18" charset="0"/>
              </a:defRPr>
            </a:lvl6pPr>
            <a:lvl7pPr marL="3023807" indent="-232601" eaLnBrk="0" fontAlgn="base" hangingPunct="0">
              <a:spcBef>
                <a:spcPct val="0"/>
              </a:spcBef>
              <a:spcAft>
                <a:spcPct val="0"/>
              </a:spcAft>
              <a:defRPr>
                <a:solidFill>
                  <a:schemeClr val="tx1"/>
                </a:solidFill>
                <a:latin typeface="Times New Roman" pitchFamily="18" charset="0"/>
              </a:defRPr>
            </a:lvl7pPr>
            <a:lvl8pPr marL="3489008" indent="-232601" eaLnBrk="0" fontAlgn="base" hangingPunct="0">
              <a:spcBef>
                <a:spcPct val="0"/>
              </a:spcBef>
              <a:spcAft>
                <a:spcPct val="0"/>
              </a:spcAft>
              <a:defRPr>
                <a:solidFill>
                  <a:schemeClr val="tx1"/>
                </a:solidFill>
                <a:latin typeface="Times New Roman" pitchFamily="18" charset="0"/>
              </a:defRPr>
            </a:lvl8pPr>
            <a:lvl9pPr marL="3954209" indent="-232601" eaLnBrk="0" fontAlgn="base" hangingPunct="0">
              <a:spcBef>
                <a:spcPct val="0"/>
              </a:spcBef>
              <a:spcAft>
                <a:spcPct val="0"/>
              </a:spcAft>
              <a:defRPr>
                <a:solidFill>
                  <a:schemeClr val="tx1"/>
                </a:solidFill>
                <a:latin typeface="Times New Roman" pitchFamily="18" charset="0"/>
              </a:defRPr>
            </a:lvl9pPr>
          </a:lstStyle>
          <a:p>
            <a:fld id="{5E11CB43-9087-47E1-8C07-2FC0B0DE8A3E}" type="slidenum">
              <a:rPr lang="en-US" altLang="en-US" smtClean="0">
                <a:solidFill>
                  <a:schemeClr val="tx2"/>
                </a:solidFill>
              </a:rPr>
              <a:pPr/>
              <a:t>15</a:t>
            </a:fld>
            <a:endParaRPr lang="en-US" altLang="en-US">
              <a:solidFill>
                <a:schemeClr val="tx2"/>
              </a:solidFill>
            </a:endParaRPr>
          </a:p>
        </p:txBody>
      </p:sp>
    </p:spTree>
    <p:extLst>
      <p:ext uri="{BB962C8B-B14F-4D97-AF65-F5344CB8AC3E}">
        <p14:creationId xmlns:p14="http://schemas.microsoft.com/office/powerpoint/2010/main" val="2449545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t>Task students to bring examples of knowledge levels.  For instance, airport manning model  is an example of tacit knowledge.</a:t>
            </a:r>
          </a:p>
          <a:p>
            <a:endParaRPr lang="en-US" altLang="en-US" b="1"/>
          </a:p>
          <a:p>
            <a:r>
              <a:rPr lang="en-US" altLang="en-US" b="1"/>
              <a:t>According to wikipedia.org:</a:t>
            </a:r>
          </a:p>
          <a:p>
            <a:endParaRPr lang="en-US" altLang="en-US" b="1"/>
          </a:p>
          <a:p>
            <a:r>
              <a:rPr lang="en-US" altLang="en-US" b="1"/>
              <a:t>Tacit knowledge</a:t>
            </a:r>
            <a:r>
              <a:rPr lang="en-US" altLang="en-US"/>
              <a:t>, people are not often aware of the knowledge they possess or how it can be valuable to others. Tacit knowledge is considered more valuable because it provides </a:t>
            </a:r>
            <a:r>
              <a:rPr lang="en-US" altLang="en-US">
                <a:hlinkClick r:id="rId3" action="ppaction://hlinkfile" tooltip="Context"/>
              </a:rPr>
              <a:t>context</a:t>
            </a:r>
            <a:r>
              <a:rPr lang="en-US" altLang="en-US"/>
              <a:t> for people, places, ideas, and experiences.</a:t>
            </a:r>
          </a:p>
          <a:p>
            <a:endParaRPr lang="en-US" altLang="en-US"/>
          </a:p>
          <a:p>
            <a:r>
              <a:rPr lang="en-US" altLang="en-US" b="1"/>
              <a:t>Explicit knowledge</a:t>
            </a:r>
            <a:r>
              <a:rPr lang="en-US" altLang="en-US"/>
              <a:t> is </a:t>
            </a:r>
            <a:r>
              <a:rPr lang="en-US" altLang="en-US">
                <a:hlinkClick r:id="rId4" action="ppaction://hlinkfile" tooltip="Knowledge"/>
              </a:rPr>
              <a:t>knowledge</a:t>
            </a:r>
            <a:r>
              <a:rPr lang="en-US" altLang="en-US"/>
              <a:t> that has been or can be </a:t>
            </a:r>
            <a:r>
              <a:rPr lang="en-US" altLang="en-US">
                <a:hlinkClick r:id="rId5" action="ppaction://hlinkfile" tooltip="Articulation"/>
              </a:rPr>
              <a:t>articulated</a:t>
            </a:r>
            <a:r>
              <a:rPr lang="en-US" altLang="en-US"/>
              <a:t>, </a:t>
            </a:r>
            <a:r>
              <a:rPr lang="en-US" altLang="en-US">
                <a:hlinkClick r:id="rId6" action="ppaction://hlinkfile" tooltip="Codification"/>
              </a:rPr>
              <a:t>codified</a:t>
            </a:r>
            <a:r>
              <a:rPr lang="en-US" altLang="en-US"/>
              <a:t>, and </a:t>
            </a:r>
            <a:r>
              <a:rPr lang="en-US" altLang="en-US">
                <a:hlinkClick r:id="rId7" action="ppaction://hlinkfile" tooltip="Data storage"/>
              </a:rPr>
              <a:t>stored</a:t>
            </a:r>
            <a:r>
              <a:rPr lang="en-US" altLang="en-US"/>
              <a:t> in certain </a:t>
            </a:r>
            <a:r>
              <a:rPr lang="en-US" altLang="en-US">
                <a:hlinkClick r:id="rId8" action="ppaction://hlinkfile" tooltip="Storage media"/>
              </a:rPr>
              <a:t>media</a:t>
            </a:r>
            <a:r>
              <a:rPr lang="en-US" altLang="en-US"/>
              <a:t>. It can be readily transmitted to others.</a:t>
            </a:r>
          </a:p>
          <a:p>
            <a:endParaRPr lang="en-US" altLang="en-US"/>
          </a:p>
          <a:p>
            <a:r>
              <a:rPr lang="en-US" altLang="en-US" b="1"/>
              <a:t>Goal of knowledge management</a:t>
            </a:r>
            <a:r>
              <a:rPr lang="en-US" altLang="en-US"/>
              <a:t> is for an organization to be aware of individual &amp; collective knowledge so that it may make the most effective use of the knowledge it has.</a:t>
            </a: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55952" indent="-290751">
              <a:defRPr>
                <a:solidFill>
                  <a:schemeClr val="tx1"/>
                </a:solidFill>
                <a:latin typeface="Times New Roman" pitchFamily="18" charset="0"/>
              </a:defRPr>
            </a:lvl2pPr>
            <a:lvl3pPr marL="1163003" indent="-232601">
              <a:defRPr>
                <a:solidFill>
                  <a:schemeClr val="tx1"/>
                </a:solidFill>
                <a:latin typeface="Times New Roman" pitchFamily="18" charset="0"/>
              </a:defRPr>
            </a:lvl3pPr>
            <a:lvl4pPr marL="1628204" indent="-232601">
              <a:defRPr>
                <a:solidFill>
                  <a:schemeClr val="tx1"/>
                </a:solidFill>
                <a:latin typeface="Times New Roman" pitchFamily="18" charset="0"/>
              </a:defRPr>
            </a:lvl4pPr>
            <a:lvl5pPr marL="2093405" indent="-232601">
              <a:defRPr>
                <a:solidFill>
                  <a:schemeClr val="tx1"/>
                </a:solidFill>
                <a:latin typeface="Times New Roman" pitchFamily="18" charset="0"/>
              </a:defRPr>
            </a:lvl5pPr>
            <a:lvl6pPr marL="2558606" indent="-232601" eaLnBrk="0" fontAlgn="base" hangingPunct="0">
              <a:spcBef>
                <a:spcPct val="0"/>
              </a:spcBef>
              <a:spcAft>
                <a:spcPct val="0"/>
              </a:spcAft>
              <a:defRPr>
                <a:solidFill>
                  <a:schemeClr val="tx1"/>
                </a:solidFill>
                <a:latin typeface="Times New Roman" pitchFamily="18" charset="0"/>
              </a:defRPr>
            </a:lvl6pPr>
            <a:lvl7pPr marL="3023807" indent="-232601" eaLnBrk="0" fontAlgn="base" hangingPunct="0">
              <a:spcBef>
                <a:spcPct val="0"/>
              </a:spcBef>
              <a:spcAft>
                <a:spcPct val="0"/>
              </a:spcAft>
              <a:defRPr>
                <a:solidFill>
                  <a:schemeClr val="tx1"/>
                </a:solidFill>
                <a:latin typeface="Times New Roman" pitchFamily="18" charset="0"/>
              </a:defRPr>
            </a:lvl7pPr>
            <a:lvl8pPr marL="3489008" indent="-232601" eaLnBrk="0" fontAlgn="base" hangingPunct="0">
              <a:spcBef>
                <a:spcPct val="0"/>
              </a:spcBef>
              <a:spcAft>
                <a:spcPct val="0"/>
              </a:spcAft>
              <a:defRPr>
                <a:solidFill>
                  <a:schemeClr val="tx1"/>
                </a:solidFill>
                <a:latin typeface="Times New Roman" pitchFamily="18" charset="0"/>
              </a:defRPr>
            </a:lvl8pPr>
            <a:lvl9pPr marL="3954209" indent="-232601" eaLnBrk="0" fontAlgn="base" hangingPunct="0">
              <a:spcBef>
                <a:spcPct val="0"/>
              </a:spcBef>
              <a:spcAft>
                <a:spcPct val="0"/>
              </a:spcAft>
              <a:defRPr>
                <a:solidFill>
                  <a:schemeClr val="tx1"/>
                </a:solidFill>
                <a:latin typeface="Times New Roman" pitchFamily="18" charset="0"/>
              </a:defRPr>
            </a:lvl9pPr>
          </a:lstStyle>
          <a:p>
            <a:fld id="{48B914EF-257E-4380-BFE2-61B71A1575EF}" type="slidenum">
              <a:rPr lang="en-US" altLang="en-US" smtClean="0">
                <a:solidFill>
                  <a:schemeClr val="tx2"/>
                </a:solidFill>
              </a:rPr>
              <a:pPr/>
              <a:t>16</a:t>
            </a:fld>
            <a:endParaRPr lang="en-US" altLang="en-US">
              <a:solidFill>
                <a:schemeClr val="tx2"/>
              </a:solidFill>
            </a:endParaRPr>
          </a:p>
        </p:txBody>
      </p:sp>
    </p:spTree>
    <p:extLst>
      <p:ext uri="{BB962C8B-B14F-4D97-AF65-F5344CB8AC3E}">
        <p14:creationId xmlns:p14="http://schemas.microsoft.com/office/powerpoint/2010/main" val="4194650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55952" indent="-290751">
              <a:defRPr>
                <a:solidFill>
                  <a:schemeClr val="tx1"/>
                </a:solidFill>
                <a:latin typeface="Times New Roman" pitchFamily="18" charset="0"/>
              </a:defRPr>
            </a:lvl2pPr>
            <a:lvl3pPr marL="1163003" indent="-232601">
              <a:defRPr>
                <a:solidFill>
                  <a:schemeClr val="tx1"/>
                </a:solidFill>
                <a:latin typeface="Times New Roman" pitchFamily="18" charset="0"/>
              </a:defRPr>
            </a:lvl3pPr>
            <a:lvl4pPr marL="1628204" indent="-232601">
              <a:defRPr>
                <a:solidFill>
                  <a:schemeClr val="tx1"/>
                </a:solidFill>
                <a:latin typeface="Times New Roman" pitchFamily="18" charset="0"/>
              </a:defRPr>
            </a:lvl4pPr>
            <a:lvl5pPr marL="2093405" indent="-232601">
              <a:defRPr>
                <a:solidFill>
                  <a:schemeClr val="tx1"/>
                </a:solidFill>
                <a:latin typeface="Times New Roman" pitchFamily="18" charset="0"/>
              </a:defRPr>
            </a:lvl5pPr>
            <a:lvl6pPr marL="2558606" indent="-232601" eaLnBrk="0" fontAlgn="base" hangingPunct="0">
              <a:spcBef>
                <a:spcPct val="0"/>
              </a:spcBef>
              <a:spcAft>
                <a:spcPct val="0"/>
              </a:spcAft>
              <a:defRPr>
                <a:solidFill>
                  <a:schemeClr val="tx1"/>
                </a:solidFill>
                <a:latin typeface="Times New Roman" pitchFamily="18" charset="0"/>
              </a:defRPr>
            </a:lvl6pPr>
            <a:lvl7pPr marL="3023807" indent="-232601" eaLnBrk="0" fontAlgn="base" hangingPunct="0">
              <a:spcBef>
                <a:spcPct val="0"/>
              </a:spcBef>
              <a:spcAft>
                <a:spcPct val="0"/>
              </a:spcAft>
              <a:defRPr>
                <a:solidFill>
                  <a:schemeClr val="tx1"/>
                </a:solidFill>
                <a:latin typeface="Times New Roman" pitchFamily="18" charset="0"/>
              </a:defRPr>
            </a:lvl7pPr>
            <a:lvl8pPr marL="3489008" indent="-232601" eaLnBrk="0" fontAlgn="base" hangingPunct="0">
              <a:spcBef>
                <a:spcPct val="0"/>
              </a:spcBef>
              <a:spcAft>
                <a:spcPct val="0"/>
              </a:spcAft>
              <a:defRPr>
                <a:solidFill>
                  <a:schemeClr val="tx1"/>
                </a:solidFill>
                <a:latin typeface="Times New Roman" pitchFamily="18" charset="0"/>
              </a:defRPr>
            </a:lvl8pPr>
            <a:lvl9pPr marL="3954209" indent="-232601" eaLnBrk="0" fontAlgn="base" hangingPunct="0">
              <a:spcBef>
                <a:spcPct val="0"/>
              </a:spcBef>
              <a:spcAft>
                <a:spcPct val="0"/>
              </a:spcAft>
              <a:defRPr>
                <a:solidFill>
                  <a:schemeClr val="tx1"/>
                </a:solidFill>
                <a:latin typeface="Times New Roman" pitchFamily="18" charset="0"/>
              </a:defRPr>
            </a:lvl9pPr>
          </a:lstStyle>
          <a:p>
            <a:fld id="{AC76D74B-B017-48E3-BAC5-0E2B6F71C5C8}" type="slidenum">
              <a:rPr lang="en-US" altLang="en-US" smtClean="0">
                <a:solidFill>
                  <a:schemeClr val="tx2"/>
                </a:solidFill>
              </a:rPr>
              <a:pPr/>
              <a:t>17</a:t>
            </a:fld>
            <a:endParaRPr lang="en-US" altLang="en-US">
              <a:solidFill>
                <a:schemeClr val="tx2"/>
              </a:solidFill>
            </a:endParaRPr>
          </a:p>
        </p:txBody>
      </p:sp>
    </p:spTree>
    <p:extLst>
      <p:ext uri="{BB962C8B-B14F-4D97-AF65-F5344CB8AC3E}">
        <p14:creationId xmlns:p14="http://schemas.microsoft.com/office/powerpoint/2010/main" val="775779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55952" indent="-290751">
              <a:defRPr>
                <a:solidFill>
                  <a:schemeClr val="tx1"/>
                </a:solidFill>
                <a:latin typeface="Times New Roman" pitchFamily="18" charset="0"/>
              </a:defRPr>
            </a:lvl2pPr>
            <a:lvl3pPr marL="1163003" indent="-232601">
              <a:defRPr>
                <a:solidFill>
                  <a:schemeClr val="tx1"/>
                </a:solidFill>
                <a:latin typeface="Times New Roman" pitchFamily="18" charset="0"/>
              </a:defRPr>
            </a:lvl3pPr>
            <a:lvl4pPr marL="1628204" indent="-232601">
              <a:defRPr>
                <a:solidFill>
                  <a:schemeClr val="tx1"/>
                </a:solidFill>
                <a:latin typeface="Times New Roman" pitchFamily="18" charset="0"/>
              </a:defRPr>
            </a:lvl4pPr>
            <a:lvl5pPr marL="2093405" indent="-232601">
              <a:defRPr>
                <a:solidFill>
                  <a:schemeClr val="tx1"/>
                </a:solidFill>
                <a:latin typeface="Times New Roman" pitchFamily="18" charset="0"/>
              </a:defRPr>
            </a:lvl5pPr>
            <a:lvl6pPr marL="2558606" indent="-232601" eaLnBrk="0" fontAlgn="base" hangingPunct="0">
              <a:spcBef>
                <a:spcPct val="0"/>
              </a:spcBef>
              <a:spcAft>
                <a:spcPct val="0"/>
              </a:spcAft>
              <a:defRPr>
                <a:solidFill>
                  <a:schemeClr val="tx1"/>
                </a:solidFill>
                <a:latin typeface="Times New Roman" pitchFamily="18" charset="0"/>
              </a:defRPr>
            </a:lvl6pPr>
            <a:lvl7pPr marL="3023807" indent="-232601" eaLnBrk="0" fontAlgn="base" hangingPunct="0">
              <a:spcBef>
                <a:spcPct val="0"/>
              </a:spcBef>
              <a:spcAft>
                <a:spcPct val="0"/>
              </a:spcAft>
              <a:defRPr>
                <a:solidFill>
                  <a:schemeClr val="tx1"/>
                </a:solidFill>
                <a:latin typeface="Times New Roman" pitchFamily="18" charset="0"/>
              </a:defRPr>
            </a:lvl7pPr>
            <a:lvl8pPr marL="3489008" indent="-232601" eaLnBrk="0" fontAlgn="base" hangingPunct="0">
              <a:spcBef>
                <a:spcPct val="0"/>
              </a:spcBef>
              <a:spcAft>
                <a:spcPct val="0"/>
              </a:spcAft>
              <a:defRPr>
                <a:solidFill>
                  <a:schemeClr val="tx1"/>
                </a:solidFill>
                <a:latin typeface="Times New Roman" pitchFamily="18" charset="0"/>
              </a:defRPr>
            </a:lvl8pPr>
            <a:lvl9pPr marL="3954209" indent="-232601" eaLnBrk="0" fontAlgn="base" hangingPunct="0">
              <a:spcBef>
                <a:spcPct val="0"/>
              </a:spcBef>
              <a:spcAft>
                <a:spcPct val="0"/>
              </a:spcAft>
              <a:defRPr>
                <a:solidFill>
                  <a:schemeClr val="tx1"/>
                </a:solidFill>
                <a:latin typeface="Times New Roman" pitchFamily="18" charset="0"/>
              </a:defRPr>
            </a:lvl9pPr>
          </a:lstStyle>
          <a:p>
            <a:fld id="{53538D2F-97EB-4519-93D4-85D88AE40678}" type="slidenum">
              <a:rPr lang="en-US" altLang="en-US" smtClean="0">
                <a:solidFill>
                  <a:schemeClr val="tx2"/>
                </a:solidFill>
              </a:rPr>
              <a:pPr/>
              <a:t>18</a:t>
            </a:fld>
            <a:endParaRPr lang="en-US" altLang="en-US">
              <a:solidFill>
                <a:schemeClr val="tx2"/>
              </a:solidFill>
            </a:endParaRPr>
          </a:p>
        </p:txBody>
      </p:sp>
    </p:spTree>
    <p:extLst>
      <p:ext uri="{BB962C8B-B14F-4D97-AF65-F5344CB8AC3E}">
        <p14:creationId xmlns:p14="http://schemas.microsoft.com/office/powerpoint/2010/main" val="831343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55952" indent="-290751">
              <a:defRPr>
                <a:solidFill>
                  <a:schemeClr val="tx1"/>
                </a:solidFill>
                <a:latin typeface="Times New Roman" pitchFamily="18" charset="0"/>
              </a:defRPr>
            </a:lvl2pPr>
            <a:lvl3pPr marL="1163003" indent="-232601">
              <a:defRPr>
                <a:solidFill>
                  <a:schemeClr val="tx1"/>
                </a:solidFill>
                <a:latin typeface="Times New Roman" pitchFamily="18" charset="0"/>
              </a:defRPr>
            </a:lvl3pPr>
            <a:lvl4pPr marL="1628204" indent="-232601">
              <a:defRPr>
                <a:solidFill>
                  <a:schemeClr val="tx1"/>
                </a:solidFill>
                <a:latin typeface="Times New Roman" pitchFamily="18" charset="0"/>
              </a:defRPr>
            </a:lvl4pPr>
            <a:lvl5pPr marL="2093405" indent="-232601">
              <a:defRPr>
                <a:solidFill>
                  <a:schemeClr val="tx1"/>
                </a:solidFill>
                <a:latin typeface="Times New Roman" pitchFamily="18" charset="0"/>
              </a:defRPr>
            </a:lvl5pPr>
            <a:lvl6pPr marL="2558606" indent="-232601" eaLnBrk="0" fontAlgn="base" hangingPunct="0">
              <a:spcBef>
                <a:spcPct val="0"/>
              </a:spcBef>
              <a:spcAft>
                <a:spcPct val="0"/>
              </a:spcAft>
              <a:defRPr>
                <a:solidFill>
                  <a:schemeClr val="tx1"/>
                </a:solidFill>
                <a:latin typeface="Times New Roman" pitchFamily="18" charset="0"/>
              </a:defRPr>
            </a:lvl6pPr>
            <a:lvl7pPr marL="3023807" indent="-232601" eaLnBrk="0" fontAlgn="base" hangingPunct="0">
              <a:spcBef>
                <a:spcPct val="0"/>
              </a:spcBef>
              <a:spcAft>
                <a:spcPct val="0"/>
              </a:spcAft>
              <a:defRPr>
                <a:solidFill>
                  <a:schemeClr val="tx1"/>
                </a:solidFill>
                <a:latin typeface="Times New Roman" pitchFamily="18" charset="0"/>
              </a:defRPr>
            </a:lvl7pPr>
            <a:lvl8pPr marL="3489008" indent="-232601" eaLnBrk="0" fontAlgn="base" hangingPunct="0">
              <a:spcBef>
                <a:spcPct val="0"/>
              </a:spcBef>
              <a:spcAft>
                <a:spcPct val="0"/>
              </a:spcAft>
              <a:defRPr>
                <a:solidFill>
                  <a:schemeClr val="tx1"/>
                </a:solidFill>
                <a:latin typeface="Times New Roman" pitchFamily="18" charset="0"/>
              </a:defRPr>
            </a:lvl8pPr>
            <a:lvl9pPr marL="3954209" indent="-232601" eaLnBrk="0" fontAlgn="base" hangingPunct="0">
              <a:spcBef>
                <a:spcPct val="0"/>
              </a:spcBef>
              <a:spcAft>
                <a:spcPct val="0"/>
              </a:spcAft>
              <a:defRPr>
                <a:solidFill>
                  <a:schemeClr val="tx1"/>
                </a:solidFill>
                <a:latin typeface="Times New Roman" pitchFamily="18" charset="0"/>
              </a:defRPr>
            </a:lvl9pPr>
          </a:lstStyle>
          <a:p>
            <a:fld id="{8F5AD8A1-7AA1-480B-925E-2CDADDF58855}" type="slidenum">
              <a:rPr lang="en-US" altLang="en-US" smtClean="0">
                <a:solidFill>
                  <a:schemeClr val="tx2"/>
                </a:solidFill>
              </a:rPr>
              <a:pPr/>
              <a:t>19</a:t>
            </a:fld>
            <a:endParaRPr lang="en-US" altLang="en-US">
              <a:solidFill>
                <a:schemeClr val="tx2"/>
              </a:solidFill>
            </a:endParaRPr>
          </a:p>
        </p:txBody>
      </p:sp>
    </p:spTree>
    <p:extLst>
      <p:ext uri="{BB962C8B-B14F-4D97-AF65-F5344CB8AC3E}">
        <p14:creationId xmlns:p14="http://schemas.microsoft.com/office/powerpoint/2010/main" val="2450376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55952" indent="-290751">
              <a:defRPr>
                <a:solidFill>
                  <a:schemeClr val="tx1"/>
                </a:solidFill>
                <a:latin typeface="Times New Roman" pitchFamily="18" charset="0"/>
              </a:defRPr>
            </a:lvl2pPr>
            <a:lvl3pPr marL="1163003" indent="-232601">
              <a:defRPr>
                <a:solidFill>
                  <a:schemeClr val="tx1"/>
                </a:solidFill>
                <a:latin typeface="Times New Roman" pitchFamily="18" charset="0"/>
              </a:defRPr>
            </a:lvl3pPr>
            <a:lvl4pPr marL="1628204" indent="-232601">
              <a:defRPr>
                <a:solidFill>
                  <a:schemeClr val="tx1"/>
                </a:solidFill>
                <a:latin typeface="Times New Roman" pitchFamily="18" charset="0"/>
              </a:defRPr>
            </a:lvl4pPr>
            <a:lvl5pPr marL="2093405" indent="-232601">
              <a:defRPr>
                <a:solidFill>
                  <a:schemeClr val="tx1"/>
                </a:solidFill>
                <a:latin typeface="Times New Roman" pitchFamily="18" charset="0"/>
              </a:defRPr>
            </a:lvl5pPr>
            <a:lvl6pPr marL="2558606" indent="-232601" eaLnBrk="0" fontAlgn="base" hangingPunct="0">
              <a:spcBef>
                <a:spcPct val="0"/>
              </a:spcBef>
              <a:spcAft>
                <a:spcPct val="0"/>
              </a:spcAft>
              <a:defRPr>
                <a:solidFill>
                  <a:schemeClr val="tx1"/>
                </a:solidFill>
                <a:latin typeface="Times New Roman" pitchFamily="18" charset="0"/>
              </a:defRPr>
            </a:lvl6pPr>
            <a:lvl7pPr marL="3023807" indent="-232601" eaLnBrk="0" fontAlgn="base" hangingPunct="0">
              <a:spcBef>
                <a:spcPct val="0"/>
              </a:spcBef>
              <a:spcAft>
                <a:spcPct val="0"/>
              </a:spcAft>
              <a:defRPr>
                <a:solidFill>
                  <a:schemeClr val="tx1"/>
                </a:solidFill>
                <a:latin typeface="Times New Roman" pitchFamily="18" charset="0"/>
              </a:defRPr>
            </a:lvl7pPr>
            <a:lvl8pPr marL="3489008" indent="-232601" eaLnBrk="0" fontAlgn="base" hangingPunct="0">
              <a:spcBef>
                <a:spcPct val="0"/>
              </a:spcBef>
              <a:spcAft>
                <a:spcPct val="0"/>
              </a:spcAft>
              <a:defRPr>
                <a:solidFill>
                  <a:schemeClr val="tx1"/>
                </a:solidFill>
                <a:latin typeface="Times New Roman" pitchFamily="18" charset="0"/>
              </a:defRPr>
            </a:lvl8pPr>
            <a:lvl9pPr marL="3954209" indent="-232601" eaLnBrk="0" fontAlgn="base" hangingPunct="0">
              <a:spcBef>
                <a:spcPct val="0"/>
              </a:spcBef>
              <a:spcAft>
                <a:spcPct val="0"/>
              </a:spcAft>
              <a:defRPr>
                <a:solidFill>
                  <a:schemeClr val="tx1"/>
                </a:solidFill>
                <a:latin typeface="Times New Roman" pitchFamily="18" charset="0"/>
              </a:defRPr>
            </a:lvl9pPr>
          </a:lstStyle>
          <a:p>
            <a:fld id="{4AC9154F-22ED-4F63-A628-373A018CD6CC}" type="slidenum">
              <a:rPr lang="en-US" altLang="en-US" smtClean="0">
                <a:solidFill>
                  <a:schemeClr val="tx2"/>
                </a:solidFill>
              </a:rPr>
              <a:pPr/>
              <a:t>20</a:t>
            </a:fld>
            <a:endParaRPr lang="en-US" altLang="en-US">
              <a:solidFill>
                <a:schemeClr val="tx2"/>
              </a:solidFill>
            </a:endParaRPr>
          </a:p>
        </p:txBody>
      </p:sp>
    </p:spTree>
    <p:extLst>
      <p:ext uri="{BB962C8B-B14F-4D97-AF65-F5344CB8AC3E}">
        <p14:creationId xmlns:p14="http://schemas.microsoft.com/office/powerpoint/2010/main" val="3975095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2</a:t>
            </a:fld>
            <a:endParaRPr lang="en-US" altLang="en-US">
              <a:solidFill>
                <a:schemeClr val="tx2"/>
              </a:solidFill>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3</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041547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4</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269970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5</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1117025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6</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1089562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7</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842273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8</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262764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9</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1197650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356A59-D242-4DB3-97D2-93C7DE47EFA9}"/>
              </a:ext>
            </a:extLst>
          </p:cNvPr>
          <p:cNvSpPr/>
          <p:nvPr/>
        </p:nvSpPr>
        <p:spPr>
          <a:xfrm>
            <a:off x="1463675" y="1427163"/>
            <a:ext cx="7153275" cy="3476625"/>
          </a:xfrm>
          <a:prstGeom prst="rect">
            <a:avLst/>
          </a:prstGeom>
          <a:ln w="3175">
            <a:solidFill>
              <a:schemeClr val="bg1"/>
            </a:solidFill>
          </a:ln>
          <a:effectLst>
            <a:outerShdw blurRad="63500" sx="100500" sy="100500" algn="ctr" rotWithShape="0">
              <a:prstClr val="black">
                <a:alpha val="50000"/>
              </a:prstClr>
            </a:outerShdw>
          </a:effectLst>
        </p:spPr>
        <p:txBody>
          <a:bodyPr lIns="100794" tIns="50397" rIns="100794" bIns="50397">
            <a:normAutofit/>
          </a:bodyPr>
          <a:lstStyle/>
          <a:p>
            <a:pPr defTabSz="1006475" eaLnBrk="1" hangingPunct="1">
              <a:lnSpc>
                <a:spcPct val="96000"/>
              </a:lnSpc>
              <a:spcBef>
                <a:spcPts val="2200"/>
              </a:spcBef>
              <a:buClr>
                <a:srgbClr val="6FB7D7"/>
              </a:buClr>
              <a:buSzPct val="110000"/>
              <a:buFont typeface="Wingdings 2" pitchFamily="-109" charset="2"/>
              <a:buNone/>
              <a:defRPr/>
            </a:pPr>
            <a:endParaRPr lang="en-US" sz="3500">
              <a:solidFill>
                <a:srgbClr val="595959"/>
              </a:solidFill>
              <a:latin typeface="News Gothic MT" pitchFamily="-109" charset="0"/>
              <a:ea typeface="ＭＳ Ｐゴシック" pitchFamily="-109" charset="-128"/>
            </a:endParaRPr>
          </a:p>
        </p:txBody>
      </p:sp>
      <p:sp>
        <p:nvSpPr>
          <p:cNvPr id="2" name="Title 1"/>
          <p:cNvSpPr>
            <a:spLocks noGrp="1"/>
          </p:cNvSpPr>
          <p:nvPr>
            <p:ph type="ctrTitle"/>
          </p:nvPr>
        </p:nvSpPr>
        <p:spPr>
          <a:xfrm>
            <a:off x="1458429" y="1679927"/>
            <a:ext cx="7163768" cy="1901346"/>
          </a:xfrm>
        </p:spPr>
        <p:txBody>
          <a:bodyPr rtlCol="0">
            <a:noAutofit/>
          </a:bodyPr>
          <a:lstStyle>
            <a:lvl1pPr marL="0" indent="0" algn="ctr" defTabSz="1007943" rtl="0" eaLnBrk="1" latinLnBrk="0" hangingPunct="1">
              <a:spcBef>
                <a:spcPct val="0"/>
              </a:spcBef>
              <a:buClr>
                <a:schemeClr val="accent1">
                  <a:lumMod val="60000"/>
                  <a:lumOff val="40000"/>
                </a:schemeClr>
              </a:buClr>
              <a:buSzPct val="110000"/>
              <a:buFont typeface="Wingdings 2" pitchFamily="18" charset="2"/>
              <a:buNone/>
              <a:defRPr sz="51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458429" y="3636550"/>
            <a:ext cx="7163769" cy="1010427"/>
          </a:xfrm>
        </p:spPr>
        <p:txBody>
          <a:bodyPr rtlCol="0">
            <a:normAutofit/>
          </a:bodyPr>
          <a:lstStyle>
            <a:lvl1pPr marL="0" indent="0" algn="ctr" defTabSz="1007943" rtl="0" eaLnBrk="1" latinLnBrk="0" hangingPunct="1">
              <a:spcBef>
                <a:spcPts val="331"/>
              </a:spcBef>
              <a:buClr>
                <a:schemeClr val="accent1">
                  <a:lumMod val="60000"/>
                  <a:lumOff val="40000"/>
                </a:schemeClr>
              </a:buClr>
              <a:buSzPct val="110000"/>
              <a:buFont typeface="Wingdings 2" pitchFamily="18" charset="2"/>
              <a:buNone/>
              <a:defRPr sz="2000" kern="1200">
                <a:solidFill>
                  <a:schemeClr val="tx1">
                    <a:tint val="75000"/>
                  </a:schemeClr>
                </a:solidFill>
                <a:latin typeface="+mn-lt"/>
                <a:ea typeface="+mn-ea"/>
                <a:cs typeface="+mn-cs"/>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a:p>
        </p:txBody>
      </p:sp>
      <p:sp>
        <p:nvSpPr>
          <p:cNvPr id="5" name="Date Placeholder 3">
            <a:extLst>
              <a:ext uri="{FF2B5EF4-FFF2-40B4-BE49-F238E27FC236}">
                <a16:creationId xmlns:a16="http://schemas.microsoft.com/office/drawing/2014/main" id="{FFB65BA3-B8F8-4AC8-A687-519B35D45E62}"/>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764FB07C-C569-465A-8258-7D568A8127C1}"/>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452A1004-3FF3-455B-8F0E-77245339E2BF}"/>
              </a:ext>
            </a:extLst>
          </p:cNvPr>
          <p:cNvSpPr>
            <a:spLocks noGrp="1"/>
          </p:cNvSpPr>
          <p:nvPr>
            <p:ph type="sldNum" sz="quarter" idx="12"/>
          </p:nvPr>
        </p:nvSpPr>
        <p:spPr/>
        <p:txBody>
          <a:bodyPr/>
          <a:lstStyle>
            <a:lvl1pPr>
              <a:defRPr/>
            </a:lvl1pPr>
          </a:lstStyle>
          <a:p>
            <a:pPr>
              <a:defRPr/>
            </a:pPr>
            <a:fld id="{09705B6A-9559-41D5-98A8-DF6D93B36C8B}" type="slidenum">
              <a:rPr lang="en-GB" altLang="en-US"/>
              <a:pPr>
                <a:defRPr/>
              </a:pPr>
              <a:t>‹#›</a:t>
            </a:fld>
            <a:endParaRPr lang="en-GB" altLang="en-US"/>
          </a:p>
        </p:txBody>
      </p:sp>
    </p:spTree>
    <p:extLst>
      <p:ext uri="{BB962C8B-B14F-4D97-AF65-F5344CB8AC3E}">
        <p14:creationId xmlns:p14="http://schemas.microsoft.com/office/powerpoint/2010/main" val="586052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035" y="674476"/>
            <a:ext cx="4497415" cy="1280945"/>
          </a:xfrm>
        </p:spPr>
        <p:txBody>
          <a:bodyPr/>
          <a:lstStyle>
            <a:lvl1pPr algn="ctr">
              <a:defRPr sz="4000" b="0"/>
            </a:lvl1pPr>
          </a:lstStyle>
          <a:p>
            <a:r>
              <a:rPr lang="en-US"/>
              <a:t>Click to edit Master title style</a:t>
            </a:r>
            <a:endParaRPr/>
          </a:p>
        </p:txBody>
      </p:sp>
      <p:sp>
        <p:nvSpPr>
          <p:cNvPr id="4" name="Text Placeholder 3"/>
          <p:cNvSpPr>
            <a:spLocks noGrp="1"/>
          </p:cNvSpPr>
          <p:nvPr>
            <p:ph type="body" sz="half" idx="2"/>
          </p:nvPr>
        </p:nvSpPr>
        <p:spPr>
          <a:xfrm>
            <a:off x="588035" y="1970780"/>
            <a:ext cx="4497415" cy="4100779"/>
          </a:xfrm>
        </p:spPr>
        <p:txBody>
          <a:bodyPr>
            <a:normAutofit/>
          </a:bodyPr>
          <a:lstStyle>
            <a:lvl1pPr marL="0" indent="0" algn="ctr">
              <a:buNone/>
              <a:defRPr sz="20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a:t>Click to edit Master text styles</a:t>
            </a:r>
          </a:p>
        </p:txBody>
      </p:sp>
      <p:sp>
        <p:nvSpPr>
          <p:cNvPr id="8" name="Picture Placeholder 2"/>
          <p:cNvSpPr>
            <a:spLocks noGrp="1"/>
          </p:cNvSpPr>
          <p:nvPr>
            <p:ph type="pic" idx="1"/>
          </p:nvPr>
        </p:nvSpPr>
        <p:spPr>
          <a:xfrm>
            <a:off x="5612052" y="396164"/>
            <a:ext cx="4032250" cy="5862195"/>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1007943" rtl="0" eaLnBrk="1" latinLnBrk="0" hangingPunct="1">
              <a:spcBef>
                <a:spcPts val="2205"/>
              </a:spcBef>
              <a:buClr>
                <a:schemeClr val="accent1">
                  <a:lumMod val="60000"/>
                  <a:lumOff val="40000"/>
                </a:schemeClr>
              </a:buClr>
              <a:buSzPct val="110000"/>
              <a:buFont typeface="Wingdings 2" pitchFamily="18" charset="2"/>
              <a:buNone/>
              <a:defRPr sz="3500" kern="1200">
                <a:solidFill>
                  <a:schemeClr val="tx1">
                    <a:lumMod val="65000"/>
                    <a:lumOff val="35000"/>
                  </a:schemeClr>
                </a:solidFill>
                <a:latin typeface="+mn-lt"/>
                <a:ea typeface="+mn-ea"/>
                <a:cs typeface="+mn-cs"/>
              </a:defRPr>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pPr lvl="0"/>
            <a:r>
              <a:rPr lang="en-US" noProof="0"/>
              <a:t>Click icon to add picture</a:t>
            </a:r>
            <a:endParaRPr noProof="0"/>
          </a:p>
        </p:txBody>
      </p:sp>
      <p:sp>
        <p:nvSpPr>
          <p:cNvPr id="5" name="Date Placeholder 3">
            <a:extLst>
              <a:ext uri="{FF2B5EF4-FFF2-40B4-BE49-F238E27FC236}">
                <a16:creationId xmlns:a16="http://schemas.microsoft.com/office/drawing/2014/main" id="{F1A9546D-2DCC-446A-A91E-B52DCC91B2C1}"/>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C06E17F2-42C9-41E1-81E2-5416CBF820C8}"/>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53E27487-996E-4830-A405-58BD3DA8602A}"/>
              </a:ext>
            </a:extLst>
          </p:cNvPr>
          <p:cNvSpPr>
            <a:spLocks noGrp="1"/>
          </p:cNvSpPr>
          <p:nvPr>
            <p:ph type="sldNum" sz="quarter" idx="12"/>
          </p:nvPr>
        </p:nvSpPr>
        <p:spPr/>
        <p:txBody>
          <a:bodyPr/>
          <a:lstStyle>
            <a:lvl1pPr>
              <a:defRPr/>
            </a:lvl1pPr>
          </a:lstStyle>
          <a:p>
            <a:pPr>
              <a:defRPr/>
            </a:pPr>
            <a:fld id="{FD534C2B-D7CD-43D4-836E-76EC530E3D12}" type="slidenum">
              <a:rPr lang="en-GB" altLang="en-US"/>
              <a:pPr>
                <a:defRPr/>
              </a:pPr>
              <a:t>‹#›</a:t>
            </a:fld>
            <a:endParaRPr lang="en-GB" altLang="en-US"/>
          </a:p>
        </p:txBody>
      </p:sp>
    </p:spTree>
    <p:extLst>
      <p:ext uri="{BB962C8B-B14F-4D97-AF65-F5344CB8AC3E}">
        <p14:creationId xmlns:p14="http://schemas.microsoft.com/office/powerpoint/2010/main" val="159030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E09388A3-0B5C-4AFC-9998-9A6C9AB8ED11}"/>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A1F275F5-B88C-47CF-834D-0465E6AC0A41}"/>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B1AA3B09-9109-42F7-ADEC-0F00EC585A73}"/>
              </a:ext>
            </a:extLst>
          </p:cNvPr>
          <p:cNvSpPr>
            <a:spLocks noGrp="1"/>
          </p:cNvSpPr>
          <p:nvPr>
            <p:ph type="sldNum" sz="quarter" idx="12"/>
          </p:nvPr>
        </p:nvSpPr>
        <p:spPr/>
        <p:txBody>
          <a:bodyPr/>
          <a:lstStyle>
            <a:lvl1pPr>
              <a:defRPr/>
            </a:lvl1pPr>
          </a:lstStyle>
          <a:p>
            <a:pPr>
              <a:defRPr/>
            </a:pPr>
            <a:fld id="{9A2824B4-3D92-4B3D-BFDF-9A63E1B0F660}" type="slidenum">
              <a:rPr lang="en-GB" altLang="en-US"/>
              <a:pPr>
                <a:defRPr/>
              </a:pPr>
              <a:t>‹#›</a:t>
            </a:fld>
            <a:endParaRPr lang="en-GB" altLang="en-US"/>
          </a:p>
        </p:txBody>
      </p:sp>
    </p:spTree>
    <p:extLst>
      <p:ext uri="{BB962C8B-B14F-4D97-AF65-F5344CB8AC3E}">
        <p14:creationId xmlns:p14="http://schemas.microsoft.com/office/powerpoint/2010/main" val="351488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24684" y="405984"/>
            <a:ext cx="1680104" cy="6145736"/>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5537" y="405984"/>
            <a:ext cx="7374958" cy="61457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A5BC1DC6-AEC2-4AF8-BC5F-619CF4D9E390}"/>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5EC033CE-92D3-4031-B8F9-A03FD5A550C7}"/>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6DA5546C-977D-438E-BF13-BDB224CEF4C5}"/>
              </a:ext>
            </a:extLst>
          </p:cNvPr>
          <p:cNvSpPr>
            <a:spLocks noGrp="1"/>
          </p:cNvSpPr>
          <p:nvPr>
            <p:ph type="sldNum" sz="quarter" idx="12"/>
          </p:nvPr>
        </p:nvSpPr>
        <p:spPr/>
        <p:txBody>
          <a:bodyPr/>
          <a:lstStyle>
            <a:lvl1pPr>
              <a:defRPr/>
            </a:lvl1pPr>
          </a:lstStyle>
          <a:p>
            <a:pPr>
              <a:defRPr/>
            </a:pPr>
            <a:fld id="{6DE439C1-E9B0-4431-9F22-5974C7C26E62}" type="slidenum">
              <a:rPr lang="en-GB" altLang="en-US"/>
              <a:pPr>
                <a:defRPr/>
              </a:pPr>
              <a:t>‹#›</a:t>
            </a:fld>
            <a:endParaRPr lang="en-GB" altLang="en-US"/>
          </a:p>
        </p:txBody>
      </p:sp>
    </p:spTree>
    <p:extLst>
      <p:ext uri="{BB962C8B-B14F-4D97-AF65-F5344CB8AC3E}">
        <p14:creationId xmlns:p14="http://schemas.microsoft.com/office/powerpoint/2010/main" val="2954150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Emphasis Box">
    <p:spTree>
      <p:nvGrpSpPr>
        <p:cNvPr id="1" name=""/>
        <p:cNvGrpSpPr/>
        <p:nvPr/>
      </p:nvGrpSpPr>
      <p:grpSpPr>
        <a:xfrm>
          <a:off x="0" y="0"/>
          <a:ext cx="0" cy="0"/>
          <a:chOff x="0" y="0"/>
          <a:chExt cx="0" cy="0"/>
        </a:xfrm>
      </p:grpSpPr>
      <p:sp>
        <p:nvSpPr>
          <p:cNvPr id="20" name="Rounded Rectangle 19"/>
          <p:cNvSpPr/>
          <p:nvPr/>
        </p:nvSpPr>
        <p:spPr>
          <a:xfrm>
            <a:off x="1092068" y="1847920"/>
            <a:ext cx="7896490" cy="2099910"/>
          </a:xfrm>
          <a:prstGeom prst="roundRect">
            <a:avLst/>
          </a:prstGeom>
          <a:solidFill>
            <a:srgbClr val="1B2B5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5597" tIns="37798" rIns="75597" bIns="37798" numCol="1" spcCol="0" rtlCol="0" fromWordArt="0" anchor="ctr" anchorCtr="0" forceAA="0" compatLnSpc="1">
            <a:prstTxWarp prst="textNoShape">
              <a:avLst/>
            </a:prstTxWarp>
            <a:noAutofit/>
          </a:bodyPr>
          <a:lstStyle/>
          <a:p>
            <a:pPr algn="ctr"/>
            <a:endParaRPr lang="en-US" sz="1488"/>
          </a:p>
        </p:txBody>
      </p:sp>
      <p:sp>
        <p:nvSpPr>
          <p:cNvPr id="2" name="Title 1"/>
          <p:cNvSpPr>
            <a:spLocks noGrp="1"/>
          </p:cNvSpPr>
          <p:nvPr>
            <p:ph type="title" hasCustomPrompt="1"/>
          </p:nvPr>
        </p:nvSpPr>
        <p:spPr/>
        <p:txBody>
          <a:bodyPr/>
          <a:lstStyle>
            <a:lvl1pPr>
              <a:defRPr sz="2646">
                <a:solidFill>
                  <a:srgbClr val="1B2B51"/>
                </a:solidFill>
              </a:defRPr>
            </a:lvl1pPr>
          </a:lstStyle>
          <a:p>
            <a:r>
              <a:rPr lang="en-US" dirty="0"/>
              <a:t>TO Highlight a definition or concept</a:t>
            </a:r>
          </a:p>
        </p:txBody>
      </p:sp>
      <p:sp>
        <p:nvSpPr>
          <p:cNvPr id="11" name="Text Placeholder 10"/>
          <p:cNvSpPr>
            <a:spLocks noGrp="1"/>
          </p:cNvSpPr>
          <p:nvPr>
            <p:ph type="body" sz="quarter" idx="11"/>
          </p:nvPr>
        </p:nvSpPr>
        <p:spPr>
          <a:xfrm>
            <a:off x="1275259" y="4031843"/>
            <a:ext cx="7476464" cy="2519893"/>
          </a:xfrm>
        </p:spPr>
        <p:txBody>
          <a:bodyPr>
            <a:normAutofit/>
          </a:bodyPr>
          <a:lstStyle>
            <a:lvl1pPr>
              <a:defRPr sz="2205"/>
            </a:lvl1pPr>
            <a:lvl2pPr>
              <a:defRPr sz="2205"/>
            </a:lvl2pPr>
            <a:lvl3pPr>
              <a:defRPr sz="2205"/>
            </a:lvl3pPr>
            <a:lvl4pPr>
              <a:defRPr sz="2205"/>
            </a:lvl4pPr>
            <a:lvl5pPr>
              <a:defRPr sz="220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8"/>
          <p:cNvSpPr>
            <a:spLocks noGrp="1"/>
          </p:cNvSpPr>
          <p:nvPr>
            <p:ph type="body" sz="quarter" idx="12" hasCustomPrompt="1"/>
          </p:nvPr>
        </p:nvSpPr>
        <p:spPr>
          <a:xfrm>
            <a:off x="1359836" y="2015913"/>
            <a:ext cx="7292702" cy="1763924"/>
          </a:xfrm>
        </p:spPr>
        <p:txBody>
          <a:bodyPr>
            <a:normAutofit/>
          </a:bodyPr>
          <a:lstStyle>
            <a:lvl1pPr marL="0" indent="0" algn="ctr">
              <a:buNone/>
              <a:defRPr sz="2646" cap="all" baseline="0">
                <a:solidFill>
                  <a:schemeClr val="bg1"/>
                </a:solidFill>
              </a:defRPr>
            </a:lvl1pPr>
          </a:lstStyle>
          <a:p>
            <a:pPr lvl="0"/>
            <a:r>
              <a:rPr lang="en-US" dirty="0"/>
              <a:t>Important Things</a:t>
            </a:r>
          </a:p>
        </p:txBody>
      </p:sp>
    </p:spTree>
    <p:extLst>
      <p:ext uri="{BB962C8B-B14F-4D97-AF65-F5344CB8AC3E}">
        <p14:creationId xmlns:p14="http://schemas.microsoft.com/office/powerpoint/2010/main" val="358540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3AAA098E-16D9-412F-AA9F-3C8515C3BECC}"/>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85B91584-9F63-4193-A510-1A4119E39023}"/>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2D4E3E82-2895-4504-9057-8AE7C582ECBE}"/>
              </a:ext>
            </a:extLst>
          </p:cNvPr>
          <p:cNvSpPr>
            <a:spLocks noGrp="1"/>
          </p:cNvSpPr>
          <p:nvPr>
            <p:ph type="sldNum" sz="quarter" idx="12"/>
          </p:nvPr>
        </p:nvSpPr>
        <p:spPr/>
        <p:txBody>
          <a:bodyPr/>
          <a:lstStyle>
            <a:lvl1pPr>
              <a:defRPr/>
            </a:lvl1pPr>
          </a:lstStyle>
          <a:p>
            <a:pPr>
              <a:defRPr/>
            </a:pPr>
            <a:fld id="{3C826AA6-253B-466D-96E0-FE4F89E86B28}" type="slidenum">
              <a:rPr lang="en-GB" altLang="en-US"/>
              <a:pPr>
                <a:defRPr/>
              </a:pPr>
              <a:t>‹#›</a:t>
            </a:fld>
            <a:endParaRPr lang="en-GB" altLang="en-US"/>
          </a:p>
        </p:txBody>
      </p:sp>
    </p:spTree>
    <p:extLst>
      <p:ext uri="{BB962C8B-B14F-4D97-AF65-F5344CB8AC3E}">
        <p14:creationId xmlns:p14="http://schemas.microsoft.com/office/powerpoint/2010/main" val="1227546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00776" y="3695843"/>
            <a:ext cx="9279075" cy="1620430"/>
          </a:xfrm>
        </p:spPr>
        <p:txBody>
          <a:bodyPr/>
          <a:lstStyle/>
          <a:p>
            <a:r>
              <a:rPr lang="en-US"/>
              <a:t>Click to edit Master title style</a:t>
            </a:r>
            <a:endParaRPr/>
          </a:p>
        </p:txBody>
      </p:sp>
      <p:sp>
        <p:nvSpPr>
          <p:cNvPr id="3" name="Subtitle 2"/>
          <p:cNvSpPr>
            <a:spLocks noGrp="1"/>
          </p:cNvSpPr>
          <p:nvPr>
            <p:ph type="subTitle" idx="1"/>
          </p:nvPr>
        </p:nvSpPr>
        <p:spPr>
          <a:xfrm>
            <a:off x="400776" y="5259176"/>
            <a:ext cx="9279075" cy="1072190"/>
          </a:xfrm>
        </p:spPr>
        <p:txBody>
          <a:bodyPr>
            <a:normAutofit/>
          </a:bodyPr>
          <a:lstStyle>
            <a:lvl1pPr marL="0" indent="0" algn="ctr">
              <a:spcBef>
                <a:spcPts val="331"/>
              </a:spcBef>
              <a:buNone/>
              <a:defRPr sz="2000">
                <a:solidFill>
                  <a:schemeClr val="tx1">
                    <a:tint val="75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a:p>
        </p:txBody>
      </p:sp>
      <p:sp>
        <p:nvSpPr>
          <p:cNvPr id="9" name="Picture Placeholder 2"/>
          <p:cNvSpPr>
            <a:spLocks noGrp="1"/>
          </p:cNvSpPr>
          <p:nvPr>
            <p:ph type="pic" idx="13"/>
          </p:nvPr>
        </p:nvSpPr>
        <p:spPr>
          <a:xfrm>
            <a:off x="408980" y="400733"/>
            <a:ext cx="9262666" cy="3127115"/>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500"/>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pPr lvl="0"/>
            <a:r>
              <a:rPr lang="en-US" noProof="0"/>
              <a:t>Click icon to add picture</a:t>
            </a:r>
            <a:endParaRPr noProof="0"/>
          </a:p>
        </p:txBody>
      </p:sp>
      <p:sp>
        <p:nvSpPr>
          <p:cNvPr id="5" name="Date Placeholder 3">
            <a:extLst>
              <a:ext uri="{FF2B5EF4-FFF2-40B4-BE49-F238E27FC236}">
                <a16:creationId xmlns:a16="http://schemas.microsoft.com/office/drawing/2014/main" id="{5A7A8FFB-0818-4D0B-901C-D4EE32B5E1B9}"/>
              </a:ext>
            </a:extLst>
          </p:cNvPr>
          <p:cNvSpPr>
            <a:spLocks noGrp="1"/>
          </p:cNvSpPr>
          <p:nvPr>
            <p:ph type="dt" sz="half" idx="14"/>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E9F0BC9E-AA2A-4875-B33F-7A842B77DFDA}"/>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38C67443-4E65-430E-9876-7CD50119D942}"/>
              </a:ext>
            </a:extLst>
          </p:cNvPr>
          <p:cNvSpPr>
            <a:spLocks noGrp="1"/>
          </p:cNvSpPr>
          <p:nvPr>
            <p:ph type="sldNum" sz="quarter" idx="16"/>
          </p:nvPr>
        </p:nvSpPr>
        <p:spPr/>
        <p:txBody>
          <a:bodyPr/>
          <a:lstStyle>
            <a:lvl1pPr>
              <a:defRPr/>
            </a:lvl1pPr>
          </a:lstStyle>
          <a:p>
            <a:pPr>
              <a:defRPr/>
            </a:pPr>
            <a:fld id="{B4FD6A33-06CE-4B87-93B4-9ABC25CE5746}" type="slidenum">
              <a:rPr lang="en-GB" altLang="en-US"/>
              <a:pPr>
                <a:defRPr/>
              </a:pPr>
              <a:t>‹#›</a:t>
            </a:fld>
            <a:endParaRPr lang="en-GB" altLang="en-US"/>
          </a:p>
        </p:txBody>
      </p:sp>
    </p:spTree>
    <p:extLst>
      <p:ext uri="{BB962C8B-B14F-4D97-AF65-F5344CB8AC3E}">
        <p14:creationId xmlns:p14="http://schemas.microsoft.com/office/powerpoint/2010/main" val="1406975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5538" y="2649022"/>
            <a:ext cx="8881801" cy="1501435"/>
          </a:xfrm>
        </p:spPr>
        <p:txBody>
          <a:bodyPr/>
          <a:lstStyle>
            <a:lvl1pPr algn="ctr">
              <a:defRPr sz="5100" b="0" cap="none" baseline="0"/>
            </a:lvl1pPr>
          </a:lstStyle>
          <a:p>
            <a:r>
              <a:rPr lang="en-US"/>
              <a:t>Click to edit Master title style</a:t>
            </a:r>
            <a:endParaRPr/>
          </a:p>
        </p:txBody>
      </p:sp>
      <p:sp>
        <p:nvSpPr>
          <p:cNvPr id="3" name="Text Placeholder 2"/>
          <p:cNvSpPr>
            <a:spLocks noGrp="1"/>
          </p:cNvSpPr>
          <p:nvPr>
            <p:ph type="body" idx="1"/>
          </p:nvPr>
        </p:nvSpPr>
        <p:spPr>
          <a:xfrm>
            <a:off x="605538" y="4118254"/>
            <a:ext cx="8881801" cy="1653678"/>
          </a:xfrm>
        </p:spPr>
        <p:txBody>
          <a:bodyPr>
            <a:normAutofit/>
          </a:bodyPr>
          <a:lstStyle>
            <a:lvl1pPr marL="0" indent="0" algn="ctr">
              <a:spcBef>
                <a:spcPts val="331"/>
              </a:spcBef>
              <a:buNone/>
              <a:defRPr sz="2000">
                <a:solidFill>
                  <a:schemeClr val="tx1">
                    <a:tint val="75000"/>
                  </a:schemeClr>
                </a:solidFill>
              </a:defRPr>
            </a:lvl1pPr>
            <a:lvl2pPr marL="503972" indent="0">
              <a:buNone/>
              <a:defRPr sz="2000">
                <a:solidFill>
                  <a:schemeClr val="tx1">
                    <a:tint val="75000"/>
                  </a:schemeClr>
                </a:solidFill>
              </a:defRPr>
            </a:lvl2pPr>
            <a:lvl3pPr marL="1007943" indent="0">
              <a:buNone/>
              <a:defRPr sz="1800">
                <a:solidFill>
                  <a:schemeClr val="tx1">
                    <a:tint val="75000"/>
                  </a:schemeClr>
                </a:solidFill>
              </a:defRPr>
            </a:lvl3pPr>
            <a:lvl4pPr marL="1511915" indent="0">
              <a:buNone/>
              <a:defRPr sz="1500">
                <a:solidFill>
                  <a:schemeClr val="tx1">
                    <a:tint val="75000"/>
                  </a:schemeClr>
                </a:solidFill>
              </a:defRPr>
            </a:lvl4pPr>
            <a:lvl5pPr marL="2015886" indent="0">
              <a:buNone/>
              <a:defRPr sz="1500">
                <a:solidFill>
                  <a:schemeClr val="tx1">
                    <a:tint val="75000"/>
                  </a:schemeClr>
                </a:solidFill>
              </a:defRPr>
            </a:lvl5pPr>
            <a:lvl6pPr marL="2519858" indent="0">
              <a:buNone/>
              <a:defRPr sz="1500">
                <a:solidFill>
                  <a:schemeClr val="tx1">
                    <a:tint val="75000"/>
                  </a:schemeClr>
                </a:solidFill>
              </a:defRPr>
            </a:lvl6pPr>
            <a:lvl7pPr marL="3023829" indent="0">
              <a:buNone/>
              <a:defRPr sz="1500">
                <a:solidFill>
                  <a:schemeClr val="tx1">
                    <a:tint val="75000"/>
                  </a:schemeClr>
                </a:solidFill>
              </a:defRPr>
            </a:lvl7pPr>
            <a:lvl8pPr marL="3527801" indent="0">
              <a:buNone/>
              <a:defRPr sz="1500">
                <a:solidFill>
                  <a:schemeClr val="tx1">
                    <a:tint val="75000"/>
                  </a:schemeClr>
                </a:solidFill>
              </a:defRPr>
            </a:lvl8pPr>
            <a:lvl9pPr marL="4031772" indent="0">
              <a:buNone/>
              <a:defRPr sz="15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AFF7C7-82BA-4F1B-9990-F144C8DBDF45}"/>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0576746D-2CAB-4A2F-BEF9-4AD5A257D9F6}"/>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AF185811-C648-4AAA-B2CC-E3832A09142F}"/>
              </a:ext>
            </a:extLst>
          </p:cNvPr>
          <p:cNvSpPr>
            <a:spLocks noGrp="1"/>
          </p:cNvSpPr>
          <p:nvPr>
            <p:ph type="sldNum" sz="quarter" idx="12"/>
          </p:nvPr>
        </p:nvSpPr>
        <p:spPr/>
        <p:txBody>
          <a:bodyPr/>
          <a:lstStyle>
            <a:lvl1pPr>
              <a:defRPr/>
            </a:lvl1pPr>
          </a:lstStyle>
          <a:p>
            <a:pPr>
              <a:defRPr/>
            </a:pPr>
            <a:fld id="{041CE8CD-C920-4B96-9B2A-638823584A05}" type="slidenum">
              <a:rPr lang="en-GB" altLang="en-US"/>
              <a:pPr>
                <a:defRPr/>
              </a:pPr>
              <a:t>‹#›</a:t>
            </a:fld>
            <a:endParaRPr lang="en-GB" altLang="en-US"/>
          </a:p>
        </p:txBody>
      </p:sp>
    </p:spTree>
    <p:extLst>
      <p:ext uri="{BB962C8B-B14F-4D97-AF65-F5344CB8AC3E}">
        <p14:creationId xmlns:p14="http://schemas.microsoft.com/office/powerpoint/2010/main" val="1773551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5537" y="118583"/>
            <a:ext cx="8866051" cy="1473746"/>
          </a:xfrm>
        </p:spPr>
        <p:txBody>
          <a:bodyPr/>
          <a:lstStyle/>
          <a:p>
            <a:r>
              <a:rPr lang="en-US"/>
              <a:t>Click to edit Master title style</a:t>
            </a:r>
            <a:endParaRPr/>
          </a:p>
        </p:txBody>
      </p:sp>
      <p:sp>
        <p:nvSpPr>
          <p:cNvPr id="3" name="Content Placeholder 2"/>
          <p:cNvSpPr>
            <a:spLocks noGrp="1"/>
          </p:cNvSpPr>
          <p:nvPr>
            <p:ph sz="half" idx="1"/>
          </p:nvPr>
        </p:nvSpPr>
        <p:spPr>
          <a:xfrm>
            <a:off x="605537" y="1763925"/>
            <a:ext cx="4233863" cy="4787794"/>
          </a:xfrm>
        </p:spPr>
        <p:txBody>
          <a:bodyPr>
            <a:normAutofit/>
          </a:bodyPr>
          <a:lstStyle>
            <a:lvl1pPr>
              <a:spcBef>
                <a:spcPts val="1764"/>
              </a:spcBef>
              <a:defRPr sz="22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237726" y="1763925"/>
            <a:ext cx="4233863" cy="4787794"/>
          </a:xfrm>
        </p:spPr>
        <p:txBody>
          <a:bodyPr>
            <a:normAutofit/>
          </a:bodyPr>
          <a:lstStyle>
            <a:lvl1pPr>
              <a:spcBef>
                <a:spcPts val="1764"/>
              </a:spcBef>
              <a:defRPr sz="22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3">
            <a:extLst>
              <a:ext uri="{FF2B5EF4-FFF2-40B4-BE49-F238E27FC236}">
                <a16:creationId xmlns:a16="http://schemas.microsoft.com/office/drawing/2014/main" id="{04F00BF3-8EF0-45BC-8DCD-280CCE7D6B09}"/>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9B74617E-D2D2-47E8-B08C-F90FC3FBB1E9}"/>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09675CDD-8BCB-4D0D-B995-660546C5981C}"/>
              </a:ext>
            </a:extLst>
          </p:cNvPr>
          <p:cNvSpPr>
            <a:spLocks noGrp="1"/>
          </p:cNvSpPr>
          <p:nvPr>
            <p:ph type="sldNum" sz="quarter" idx="12"/>
          </p:nvPr>
        </p:nvSpPr>
        <p:spPr/>
        <p:txBody>
          <a:bodyPr/>
          <a:lstStyle>
            <a:lvl1pPr>
              <a:defRPr/>
            </a:lvl1pPr>
          </a:lstStyle>
          <a:p>
            <a:pPr>
              <a:defRPr/>
            </a:pPr>
            <a:fld id="{FA321B50-92F4-49E2-ADAE-E6399CBFF632}" type="slidenum">
              <a:rPr lang="en-GB" altLang="en-US"/>
              <a:pPr>
                <a:defRPr/>
              </a:pPr>
              <a:t>‹#›</a:t>
            </a:fld>
            <a:endParaRPr lang="en-GB" altLang="en-US"/>
          </a:p>
        </p:txBody>
      </p:sp>
    </p:spTree>
    <p:extLst>
      <p:ext uri="{BB962C8B-B14F-4D97-AF65-F5344CB8AC3E}">
        <p14:creationId xmlns:p14="http://schemas.microsoft.com/office/powerpoint/2010/main" val="314557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5536" y="118583"/>
            <a:ext cx="8866051" cy="147374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05536" y="1601911"/>
            <a:ext cx="4233863" cy="827714"/>
          </a:xfrm>
        </p:spPr>
        <p:txBody>
          <a:bodyPr anchor="b">
            <a:noAutofit/>
          </a:bodyPr>
          <a:lstStyle>
            <a:lvl1pPr marL="0" indent="0" algn="ctr">
              <a:spcBef>
                <a:spcPts val="0"/>
              </a:spcBef>
              <a:buNone/>
              <a:defRPr sz="2600" b="0">
                <a:solidFill>
                  <a:schemeClr val="accent1">
                    <a:lumMod val="60000"/>
                    <a:lumOff val="40000"/>
                  </a:schemeClr>
                </a:solidFill>
              </a:defRPr>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a:t>Click to edit Master text styles</a:t>
            </a:r>
          </a:p>
        </p:txBody>
      </p:sp>
      <p:sp>
        <p:nvSpPr>
          <p:cNvPr id="4" name="Content Placeholder 3"/>
          <p:cNvSpPr>
            <a:spLocks noGrp="1"/>
          </p:cNvSpPr>
          <p:nvPr>
            <p:ph sz="half" idx="2"/>
          </p:nvPr>
        </p:nvSpPr>
        <p:spPr>
          <a:xfrm>
            <a:off x="605536" y="2587591"/>
            <a:ext cx="4233863" cy="3964128"/>
          </a:xfrm>
        </p:spPr>
        <p:txBody>
          <a:bodyPr>
            <a:normAutofit/>
          </a:bodyPr>
          <a:lstStyle>
            <a:lvl1pPr>
              <a:spcBef>
                <a:spcPts val="1764"/>
              </a:spcBef>
              <a:defRPr sz="22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237724" y="1601911"/>
            <a:ext cx="4233863" cy="827714"/>
          </a:xfrm>
        </p:spPr>
        <p:txBody>
          <a:bodyPr anchor="b">
            <a:noAutofit/>
          </a:bodyPr>
          <a:lstStyle>
            <a:lvl1pPr marL="0" indent="0" algn="ctr">
              <a:spcBef>
                <a:spcPts val="0"/>
              </a:spcBef>
              <a:buNone/>
              <a:defRPr sz="2600" b="0">
                <a:solidFill>
                  <a:schemeClr val="accent1">
                    <a:lumMod val="60000"/>
                    <a:lumOff val="40000"/>
                  </a:schemeClr>
                </a:solidFill>
              </a:defRPr>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237724" y="2587591"/>
            <a:ext cx="4233863" cy="3964128"/>
          </a:xfrm>
        </p:spPr>
        <p:txBody>
          <a:bodyPr>
            <a:normAutofit/>
          </a:bodyPr>
          <a:lstStyle>
            <a:lvl1pPr>
              <a:spcBef>
                <a:spcPts val="1764"/>
              </a:spcBef>
              <a:defRPr sz="22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a:extLst>
              <a:ext uri="{FF2B5EF4-FFF2-40B4-BE49-F238E27FC236}">
                <a16:creationId xmlns:a16="http://schemas.microsoft.com/office/drawing/2014/main" id="{3D41C2D1-7EC1-42D0-8B8A-82E5AF6C0C9D}"/>
              </a:ext>
            </a:extLst>
          </p:cNvPr>
          <p:cNvSpPr>
            <a:spLocks noGrp="1"/>
          </p:cNvSpPr>
          <p:nvPr>
            <p:ph type="dt" sz="half" idx="10"/>
          </p:nvPr>
        </p:nvSpPr>
        <p:spPr/>
        <p:txBody>
          <a:bodyPr/>
          <a:lstStyle>
            <a:lvl1pPr>
              <a:defRPr/>
            </a:lvl1pPr>
          </a:lstStyle>
          <a:p>
            <a:pPr>
              <a:defRPr/>
            </a:pPr>
            <a:endParaRPr lang="en-GB"/>
          </a:p>
        </p:txBody>
      </p:sp>
      <p:sp>
        <p:nvSpPr>
          <p:cNvPr id="8" name="Footer Placeholder 4">
            <a:extLst>
              <a:ext uri="{FF2B5EF4-FFF2-40B4-BE49-F238E27FC236}">
                <a16:creationId xmlns:a16="http://schemas.microsoft.com/office/drawing/2014/main" id="{9EDD33F0-F081-4FC7-A80C-AAADA5409A65}"/>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68592A80-A2C8-41D9-AACE-9BC8E11E80D5}"/>
              </a:ext>
            </a:extLst>
          </p:cNvPr>
          <p:cNvSpPr>
            <a:spLocks noGrp="1"/>
          </p:cNvSpPr>
          <p:nvPr>
            <p:ph type="sldNum" sz="quarter" idx="12"/>
          </p:nvPr>
        </p:nvSpPr>
        <p:spPr/>
        <p:txBody>
          <a:bodyPr/>
          <a:lstStyle>
            <a:lvl1pPr>
              <a:defRPr/>
            </a:lvl1pPr>
          </a:lstStyle>
          <a:p>
            <a:pPr>
              <a:defRPr/>
            </a:pPr>
            <a:fld id="{74AC82A3-91A5-4BEE-8BC9-41FE73EC5653}" type="slidenum">
              <a:rPr lang="en-GB" altLang="en-US"/>
              <a:pPr>
                <a:defRPr/>
              </a:pPr>
              <a:t>‹#›</a:t>
            </a:fld>
            <a:endParaRPr lang="en-GB" altLang="en-US"/>
          </a:p>
        </p:txBody>
      </p:sp>
    </p:spTree>
    <p:extLst>
      <p:ext uri="{BB962C8B-B14F-4D97-AF65-F5344CB8AC3E}">
        <p14:creationId xmlns:p14="http://schemas.microsoft.com/office/powerpoint/2010/main" val="3298117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3">
            <a:extLst>
              <a:ext uri="{FF2B5EF4-FFF2-40B4-BE49-F238E27FC236}">
                <a16:creationId xmlns:a16="http://schemas.microsoft.com/office/drawing/2014/main" id="{DC7553E4-7395-48E5-A627-6FF4D0CDA51B}"/>
              </a:ext>
            </a:extLst>
          </p:cNvPr>
          <p:cNvSpPr>
            <a:spLocks noGrp="1"/>
          </p:cNvSpPr>
          <p:nvPr>
            <p:ph type="dt" sz="half" idx="10"/>
          </p:nvPr>
        </p:nvSpPr>
        <p:spPr/>
        <p:txBody>
          <a:bodyPr/>
          <a:lstStyle>
            <a:lvl1pPr>
              <a:defRPr/>
            </a:lvl1pPr>
          </a:lstStyle>
          <a:p>
            <a:pPr>
              <a:defRPr/>
            </a:pPr>
            <a:endParaRPr lang="en-GB"/>
          </a:p>
        </p:txBody>
      </p:sp>
      <p:sp>
        <p:nvSpPr>
          <p:cNvPr id="4" name="Footer Placeholder 4">
            <a:extLst>
              <a:ext uri="{FF2B5EF4-FFF2-40B4-BE49-F238E27FC236}">
                <a16:creationId xmlns:a16="http://schemas.microsoft.com/office/drawing/2014/main" id="{C4E4B23F-F61D-4772-9480-55C6EED106E2}"/>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B7FE3EFB-CC8F-498B-A1AE-A15707702341}"/>
              </a:ext>
            </a:extLst>
          </p:cNvPr>
          <p:cNvSpPr>
            <a:spLocks noGrp="1"/>
          </p:cNvSpPr>
          <p:nvPr>
            <p:ph type="sldNum" sz="quarter" idx="12"/>
          </p:nvPr>
        </p:nvSpPr>
        <p:spPr/>
        <p:txBody>
          <a:bodyPr/>
          <a:lstStyle>
            <a:lvl1pPr>
              <a:defRPr/>
            </a:lvl1pPr>
          </a:lstStyle>
          <a:p>
            <a:pPr>
              <a:defRPr/>
            </a:pPr>
            <a:fld id="{74E5981F-B6E5-47B6-9B59-FE6F7AFDB337}" type="slidenum">
              <a:rPr lang="en-GB" altLang="en-US"/>
              <a:pPr>
                <a:defRPr/>
              </a:pPr>
              <a:t>‹#›</a:t>
            </a:fld>
            <a:endParaRPr lang="en-GB" altLang="en-US"/>
          </a:p>
        </p:txBody>
      </p:sp>
    </p:spTree>
    <p:extLst>
      <p:ext uri="{BB962C8B-B14F-4D97-AF65-F5344CB8AC3E}">
        <p14:creationId xmlns:p14="http://schemas.microsoft.com/office/powerpoint/2010/main" val="231604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7E5E645-BE30-4A25-8D75-D84E04D35C54}"/>
              </a:ext>
            </a:extLst>
          </p:cNvPr>
          <p:cNvSpPr>
            <a:spLocks noGrp="1"/>
          </p:cNvSpPr>
          <p:nvPr>
            <p:ph type="dt" sz="half" idx="10"/>
          </p:nvPr>
        </p:nvSpPr>
        <p:spPr/>
        <p:txBody>
          <a:bodyPr/>
          <a:lstStyle>
            <a:lvl1pPr>
              <a:defRPr/>
            </a:lvl1pPr>
          </a:lstStyle>
          <a:p>
            <a:pPr>
              <a:defRPr/>
            </a:pPr>
            <a:endParaRPr lang="en-GB"/>
          </a:p>
        </p:txBody>
      </p:sp>
      <p:sp>
        <p:nvSpPr>
          <p:cNvPr id="3" name="Footer Placeholder 4">
            <a:extLst>
              <a:ext uri="{FF2B5EF4-FFF2-40B4-BE49-F238E27FC236}">
                <a16:creationId xmlns:a16="http://schemas.microsoft.com/office/drawing/2014/main" id="{1BA38C93-6585-49F4-A217-6185FDFD8455}"/>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2C467423-328C-4DED-9414-D968E01D2C3F}"/>
              </a:ext>
            </a:extLst>
          </p:cNvPr>
          <p:cNvSpPr>
            <a:spLocks noGrp="1"/>
          </p:cNvSpPr>
          <p:nvPr>
            <p:ph type="sldNum" sz="quarter" idx="12"/>
          </p:nvPr>
        </p:nvSpPr>
        <p:spPr/>
        <p:txBody>
          <a:bodyPr/>
          <a:lstStyle>
            <a:lvl1pPr>
              <a:defRPr/>
            </a:lvl1pPr>
          </a:lstStyle>
          <a:p>
            <a:pPr>
              <a:defRPr/>
            </a:pPr>
            <a:fld id="{64B99728-C594-49C4-8D4D-7C1A22DC1879}" type="slidenum">
              <a:rPr lang="en-GB" altLang="en-US"/>
              <a:pPr>
                <a:defRPr/>
              </a:pPr>
              <a:t>‹#›</a:t>
            </a:fld>
            <a:endParaRPr lang="en-GB" altLang="en-US"/>
          </a:p>
        </p:txBody>
      </p:sp>
    </p:spTree>
    <p:extLst>
      <p:ext uri="{BB962C8B-B14F-4D97-AF65-F5344CB8AC3E}">
        <p14:creationId xmlns:p14="http://schemas.microsoft.com/office/powerpoint/2010/main" val="158847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035" y="674476"/>
            <a:ext cx="4233863" cy="1280945"/>
          </a:xfrm>
        </p:spPr>
        <p:txBody>
          <a:bodyPr/>
          <a:lstStyle>
            <a:lvl1pPr algn="ctr">
              <a:defRPr sz="4000" b="0"/>
            </a:lvl1pPr>
          </a:lstStyle>
          <a:p>
            <a:r>
              <a:rPr lang="en-US"/>
              <a:t>Click to edit Master title style</a:t>
            </a:r>
            <a:endParaRPr/>
          </a:p>
        </p:txBody>
      </p:sp>
      <p:sp>
        <p:nvSpPr>
          <p:cNvPr id="3" name="Content Placeholder 2"/>
          <p:cNvSpPr>
            <a:spLocks noGrp="1"/>
          </p:cNvSpPr>
          <p:nvPr>
            <p:ph idx="1"/>
          </p:nvPr>
        </p:nvSpPr>
        <p:spPr>
          <a:xfrm>
            <a:off x="5228634" y="405982"/>
            <a:ext cx="4233863" cy="6145736"/>
          </a:xfrm>
        </p:spPr>
        <p:txBody>
          <a:bodyPr>
            <a:normAutofit/>
          </a:bodyPr>
          <a:lstStyle>
            <a:lvl1pPr>
              <a:spcBef>
                <a:spcPts val="2205"/>
              </a:spcBef>
              <a:defRPr sz="2400"/>
            </a:lvl1pPr>
            <a:lvl2pPr>
              <a:defRPr sz="2200"/>
            </a:lvl2pPr>
            <a:lvl3pPr>
              <a:defRPr sz="2000"/>
            </a:lvl3pPr>
            <a:lvl4pPr>
              <a:defRPr sz="2000"/>
            </a:lvl4pPr>
            <a:lvl5pPr>
              <a:defRPr sz="20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88035" y="1970780"/>
            <a:ext cx="4233863" cy="4100779"/>
          </a:xfrm>
        </p:spPr>
        <p:txBody>
          <a:bodyPr>
            <a:normAutofit/>
          </a:bodyPr>
          <a:lstStyle>
            <a:lvl1pPr marL="0" indent="0" algn="ctr">
              <a:buNone/>
              <a:defRPr sz="20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04C89D9E-CB5E-4253-8E10-F3F8C6EECA96}"/>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8B1BCE78-872E-491E-A33F-860A6BF195D2}"/>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A98F76A4-FE21-494F-BCF5-2803B6F74940}"/>
              </a:ext>
            </a:extLst>
          </p:cNvPr>
          <p:cNvSpPr>
            <a:spLocks noGrp="1"/>
          </p:cNvSpPr>
          <p:nvPr>
            <p:ph type="sldNum" sz="quarter" idx="12"/>
          </p:nvPr>
        </p:nvSpPr>
        <p:spPr/>
        <p:txBody>
          <a:bodyPr/>
          <a:lstStyle>
            <a:lvl1pPr>
              <a:defRPr/>
            </a:lvl1pPr>
          </a:lstStyle>
          <a:p>
            <a:pPr>
              <a:defRPr/>
            </a:pPr>
            <a:fld id="{CC138296-1113-4364-B146-F58E275490AD}" type="slidenum">
              <a:rPr lang="en-GB" altLang="en-US"/>
              <a:pPr>
                <a:defRPr/>
              </a:pPr>
              <a:t>‹#›</a:t>
            </a:fld>
            <a:endParaRPr lang="en-GB" altLang="en-US"/>
          </a:p>
        </p:txBody>
      </p:sp>
    </p:spTree>
    <p:extLst>
      <p:ext uri="{BB962C8B-B14F-4D97-AF65-F5344CB8AC3E}">
        <p14:creationId xmlns:p14="http://schemas.microsoft.com/office/powerpoint/2010/main" val="325925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93B83F0-FCD5-41E2-B30D-675EA9E25C45}"/>
              </a:ext>
            </a:extLst>
          </p:cNvPr>
          <p:cNvSpPr>
            <a:spLocks noGrp="1"/>
          </p:cNvSpPr>
          <p:nvPr>
            <p:ph type="title"/>
          </p:nvPr>
        </p:nvSpPr>
        <p:spPr bwMode="auto">
          <a:xfrm>
            <a:off x="604838" y="119063"/>
            <a:ext cx="8866187"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94" tIns="50397" rIns="100794" bIns="50397"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B3DD73E-2B8C-4417-BF4E-03CC72AA66BC}"/>
              </a:ext>
            </a:extLst>
          </p:cNvPr>
          <p:cNvSpPr>
            <a:spLocks noGrp="1"/>
          </p:cNvSpPr>
          <p:nvPr>
            <p:ph type="body" idx="1"/>
          </p:nvPr>
        </p:nvSpPr>
        <p:spPr bwMode="auto">
          <a:xfrm>
            <a:off x="604838" y="1763713"/>
            <a:ext cx="8866187"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94" tIns="50397" rIns="100794" bIns="50397"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9DBD9E3-7392-4CA4-8448-BB5D28B1B3A8}"/>
              </a:ext>
            </a:extLst>
          </p:cNvPr>
          <p:cNvSpPr>
            <a:spLocks noGrp="1"/>
          </p:cNvSpPr>
          <p:nvPr>
            <p:ph type="dt" sz="half" idx="2"/>
          </p:nvPr>
        </p:nvSpPr>
        <p:spPr>
          <a:xfrm>
            <a:off x="6207125" y="6918325"/>
            <a:ext cx="2351088" cy="401638"/>
          </a:xfrm>
          <a:prstGeom prst="rect">
            <a:avLst/>
          </a:prstGeom>
        </p:spPr>
        <p:txBody>
          <a:bodyPr vert="horz" lIns="100794" tIns="50397" rIns="100794" bIns="50397" rtlCol="0" anchor="ctr"/>
          <a:lstStyle>
            <a:lvl1pPr algn="r" eaLnBrk="1">
              <a:lnSpc>
                <a:spcPct val="96000"/>
              </a:lnSpc>
              <a:buClr>
                <a:srgbClr val="000000"/>
              </a:buClr>
              <a:buSzPct val="45000"/>
              <a:buFont typeface="Wingdings" pitchFamily="-109" charset="2"/>
              <a:buNone/>
              <a:defRPr sz="1300">
                <a:solidFill>
                  <a:schemeClr val="bg1"/>
                </a:solidFill>
                <a:latin typeface="Arial" pitchFamily="-109" charset="0"/>
                <a:ea typeface="+mn-ea"/>
              </a:defRPr>
            </a:lvl1pPr>
          </a:lstStyle>
          <a:p>
            <a:pPr>
              <a:defRPr/>
            </a:pPr>
            <a:endParaRPr lang="en-GB"/>
          </a:p>
        </p:txBody>
      </p:sp>
      <p:sp>
        <p:nvSpPr>
          <p:cNvPr id="5" name="Footer Placeholder 4">
            <a:extLst>
              <a:ext uri="{FF2B5EF4-FFF2-40B4-BE49-F238E27FC236}">
                <a16:creationId xmlns:a16="http://schemas.microsoft.com/office/drawing/2014/main" id="{805DB195-246D-4A34-B296-315E271074B8}"/>
              </a:ext>
            </a:extLst>
          </p:cNvPr>
          <p:cNvSpPr>
            <a:spLocks noGrp="1"/>
          </p:cNvSpPr>
          <p:nvPr>
            <p:ph type="ftr" sz="quarter" idx="3"/>
          </p:nvPr>
        </p:nvSpPr>
        <p:spPr>
          <a:xfrm>
            <a:off x="292100" y="6918325"/>
            <a:ext cx="5335588" cy="401638"/>
          </a:xfrm>
          <a:prstGeom prst="rect">
            <a:avLst/>
          </a:prstGeom>
        </p:spPr>
        <p:txBody>
          <a:bodyPr vert="horz" lIns="100794" tIns="50397" rIns="100794" bIns="50397" rtlCol="0" anchor="ctr"/>
          <a:lstStyle>
            <a:lvl1pPr algn="l" eaLnBrk="1">
              <a:lnSpc>
                <a:spcPct val="96000"/>
              </a:lnSpc>
              <a:buClr>
                <a:srgbClr val="000000"/>
              </a:buClr>
              <a:buSzPct val="45000"/>
              <a:buFont typeface="Wingdings" pitchFamily="-109" charset="2"/>
              <a:buNone/>
              <a:defRPr sz="1300">
                <a:solidFill>
                  <a:schemeClr val="bg1"/>
                </a:solidFill>
                <a:latin typeface="Arial" pitchFamily="-109" charset="0"/>
                <a:ea typeface="+mn-ea"/>
              </a:defRPr>
            </a:lvl1pPr>
          </a:lstStyle>
          <a:p>
            <a:pPr>
              <a:defRPr/>
            </a:pPr>
            <a:endParaRPr lang="en-GB"/>
          </a:p>
        </p:txBody>
      </p:sp>
      <p:sp>
        <p:nvSpPr>
          <p:cNvPr id="6" name="Slide Number Placeholder 5">
            <a:extLst>
              <a:ext uri="{FF2B5EF4-FFF2-40B4-BE49-F238E27FC236}">
                <a16:creationId xmlns:a16="http://schemas.microsoft.com/office/drawing/2014/main" id="{B0E887E3-44D8-442D-876C-C01FCEFEBE4D}"/>
              </a:ext>
            </a:extLst>
          </p:cNvPr>
          <p:cNvSpPr>
            <a:spLocks noGrp="1"/>
          </p:cNvSpPr>
          <p:nvPr>
            <p:ph type="sldNum" sz="quarter" idx="4"/>
          </p:nvPr>
        </p:nvSpPr>
        <p:spPr>
          <a:xfrm>
            <a:off x="8707438" y="6918325"/>
            <a:ext cx="1092200" cy="401638"/>
          </a:xfrm>
          <a:prstGeom prst="rect">
            <a:avLst/>
          </a:prstGeom>
        </p:spPr>
        <p:txBody>
          <a:bodyPr vert="horz" wrap="square" lIns="100794" tIns="50397" rIns="100794" bIns="50397" numCol="1" anchor="ctr" anchorCtr="0" compatLnSpc="1">
            <a:prstTxWarp prst="textNoShape">
              <a:avLst/>
            </a:prstTxWarp>
          </a:bodyPr>
          <a:lstStyle>
            <a:lvl1pPr algn="r" eaLnBrk="1">
              <a:lnSpc>
                <a:spcPct val="96000"/>
              </a:lnSpc>
              <a:buClr>
                <a:srgbClr val="000000"/>
              </a:buClr>
              <a:buSzPct val="45000"/>
              <a:buFont typeface="Wingdings" panose="05000000000000000000" pitchFamily="2" charset="2"/>
              <a:buNone/>
              <a:defRPr sz="4000">
                <a:solidFill>
                  <a:schemeClr val="bg1"/>
                </a:solidFill>
              </a:defRPr>
            </a:lvl1pPr>
          </a:lstStyle>
          <a:p>
            <a:pPr>
              <a:defRPr/>
            </a:pPr>
            <a:fld id="{78F66A4F-DB68-4495-BAA5-B01CE4C6F345}"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4240" r:id="rId1"/>
    <p:sldLayoutId id="2147484229" r:id="rId2"/>
    <p:sldLayoutId id="2147484230" r:id="rId3"/>
    <p:sldLayoutId id="2147484231" r:id="rId4"/>
    <p:sldLayoutId id="2147484232" r:id="rId5"/>
    <p:sldLayoutId id="2147484233" r:id="rId6"/>
    <p:sldLayoutId id="2147484234" r:id="rId7"/>
    <p:sldLayoutId id="2147484235" r:id="rId8"/>
    <p:sldLayoutId id="2147484236" r:id="rId9"/>
    <p:sldLayoutId id="2147484237" r:id="rId10"/>
    <p:sldLayoutId id="2147484238" r:id="rId11"/>
    <p:sldLayoutId id="2147484239" r:id="rId12"/>
    <p:sldLayoutId id="2147484241" r:id="rId13"/>
  </p:sldLayoutIdLst>
  <p:txStyles>
    <p:titleStyle>
      <a:lvl1pPr algn="ctr" defTabSz="1006475" rtl="0" eaLnBrk="0" fontAlgn="base" hangingPunct="0">
        <a:spcBef>
          <a:spcPct val="0"/>
        </a:spcBef>
        <a:spcAft>
          <a:spcPct val="0"/>
        </a:spcAft>
        <a:defRPr sz="5100" kern="1200">
          <a:solidFill>
            <a:schemeClr val="accent1"/>
          </a:solidFill>
          <a:latin typeface="+mj-lt"/>
          <a:ea typeface="ＭＳ Ｐゴシック" pitchFamily="-109" charset="-128"/>
          <a:cs typeface="+mj-cs"/>
        </a:defRPr>
      </a:lvl1pPr>
      <a:lvl2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2pPr>
      <a:lvl3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3pPr>
      <a:lvl4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4pPr>
      <a:lvl5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5pPr>
      <a:lvl6pPr marL="4572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6pPr>
      <a:lvl7pPr marL="9144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7pPr>
      <a:lvl8pPr marL="13716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8pPr>
      <a:lvl9pPr marL="18288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9pPr>
    </p:titleStyle>
    <p:bodyStyle>
      <a:lvl1pPr marL="384175" indent="-384175" algn="l" defTabSz="1006475" rtl="0" eaLnBrk="0" fontAlgn="base" hangingPunct="0">
        <a:spcBef>
          <a:spcPts val="2200"/>
        </a:spcBef>
        <a:spcAft>
          <a:spcPct val="0"/>
        </a:spcAft>
        <a:buClr>
          <a:srgbClr val="6FB7D7"/>
        </a:buClr>
        <a:buSzPct val="110000"/>
        <a:buFont typeface="Wingdings 2" panose="05020102010507070707" pitchFamily="18" charset="2"/>
        <a:buChar char=""/>
        <a:defRPr sz="2600" kern="1200">
          <a:solidFill>
            <a:srgbClr val="595959"/>
          </a:solidFill>
          <a:latin typeface="+mn-lt"/>
          <a:ea typeface="ＭＳ Ｐゴシック" pitchFamily="-109" charset="-128"/>
          <a:cs typeface="+mn-cs"/>
        </a:defRPr>
      </a:lvl1pPr>
      <a:lvl2pPr marL="755650" indent="-369888" algn="l" defTabSz="1006475" rtl="0" eaLnBrk="0" fontAlgn="base" hangingPunct="0">
        <a:spcBef>
          <a:spcPts val="663"/>
        </a:spcBef>
        <a:spcAft>
          <a:spcPct val="0"/>
        </a:spcAft>
        <a:buClr>
          <a:srgbClr val="215D77"/>
        </a:buClr>
        <a:buSzPct val="110000"/>
        <a:buFont typeface="Wingdings 2" panose="05020102010507070707" pitchFamily="18" charset="2"/>
        <a:buChar char=""/>
        <a:defRPr sz="2400" kern="1200">
          <a:solidFill>
            <a:srgbClr val="595959"/>
          </a:solidFill>
          <a:latin typeface="+mn-lt"/>
          <a:ea typeface="ＭＳ Ｐゴシック" pitchFamily="-109" charset="-128"/>
          <a:cs typeface="+mn-cs"/>
        </a:defRPr>
      </a:lvl2pPr>
      <a:lvl3pPr marL="1066800" indent="-311150" algn="l" defTabSz="1006475" rtl="0" eaLnBrk="0" fontAlgn="base" hangingPunct="0">
        <a:spcBef>
          <a:spcPts val="663"/>
        </a:spcBef>
        <a:spcAft>
          <a:spcPct val="0"/>
        </a:spcAft>
        <a:buClr>
          <a:srgbClr val="6FB7D7"/>
        </a:buClr>
        <a:buSzPct val="110000"/>
        <a:buFont typeface="Wingdings 2" panose="05020102010507070707" pitchFamily="18" charset="2"/>
        <a:buChar char=""/>
        <a:defRPr sz="2200" kern="1200">
          <a:solidFill>
            <a:srgbClr val="595959"/>
          </a:solidFill>
          <a:latin typeface="+mn-lt"/>
          <a:ea typeface="ＭＳ Ｐゴシック" pitchFamily="-109" charset="-128"/>
          <a:cs typeface="+mn-cs"/>
        </a:defRPr>
      </a:lvl3pPr>
      <a:lvl4pPr marL="1392238" indent="-325438" algn="l" defTabSz="1006475" rtl="0" eaLnBrk="0" fontAlgn="base" hangingPunct="0">
        <a:spcBef>
          <a:spcPts val="663"/>
        </a:spcBef>
        <a:spcAft>
          <a:spcPct val="0"/>
        </a:spcAft>
        <a:buClr>
          <a:srgbClr val="215D77"/>
        </a:buClr>
        <a:buSzPct val="110000"/>
        <a:buFont typeface="Wingdings 2" panose="05020102010507070707" pitchFamily="18" charset="2"/>
        <a:buChar char=""/>
        <a:defRPr sz="2000" kern="1200">
          <a:solidFill>
            <a:srgbClr val="595959"/>
          </a:solidFill>
          <a:latin typeface="+mn-lt"/>
          <a:ea typeface="ＭＳ Ｐゴシック" pitchFamily="-109" charset="-128"/>
          <a:cs typeface="+mn-cs"/>
        </a:defRPr>
      </a:lvl4pPr>
      <a:lvl5pPr marL="1703388" indent="-311150" algn="l" defTabSz="1006475" rtl="0" eaLnBrk="0" fontAlgn="base" hangingPunct="0">
        <a:spcBef>
          <a:spcPts val="663"/>
        </a:spcBef>
        <a:spcAft>
          <a:spcPct val="0"/>
        </a:spcAft>
        <a:buClr>
          <a:srgbClr val="6FB7D7"/>
        </a:buClr>
        <a:buSzPct val="110000"/>
        <a:buFont typeface="Wingdings 2" panose="05020102010507070707" pitchFamily="18" charset="2"/>
        <a:buChar char=""/>
        <a:defRPr sz="2000" kern="1200">
          <a:solidFill>
            <a:srgbClr val="595959"/>
          </a:solidFill>
          <a:latin typeface="+mn-lt"/>
          <a:ea typeface="ＭＳ Ｐゴシック" pitchFamily="-109" charset="-128"/>
          <a:cs typeface="+mn-cs"/>
        </a:defRPr>
      </a:lvl5pPr>
      <a:lvl6pPr marL="2771844"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cnbc.com/quotes/?symbol=AMZN" TargetMode="External"/><Relationship Id="rId7" Type="http://schemas.openxmlformats.org/officeDocument/2006/relationships/image" Target="../media/image3.tiff"/><Relationship Id="rId2" Type="http://schemas.openxmlformats.org/officeDocument/2006/relationships/hyperlink" Target="https://www.cnbc.com/2018/11/02/jeff-bezos-says-he-will-decide-amazon-hq2s-location-on-intuition.html" TargetMode="External"/><Relationship Id="rId1" Type="http://schemas.openxmlformats.org/officeDocument/2006/relationships/slideLayout" Target="../slideLayouts/slideLayout2.xml"/><Relationship Id="rId6" Type="http://schemas.openxmlformats.org/officeDocument/2006/relationships/hyperlink" Target="https://www.wsj.com/articles/amazon-revisits-some-cities-as-h2q-decision-looms-1539941400?mod=hp_lead_pos5" TargetMode="External"/><Relationship Id="rId5" Type="http://schemas.openxmlformats.org/officeDocument/2006/relationships/hyperlink" Target="https://www.cnbc.com/2018/10/19/amazon-executives-revisit-hq2-shortlist-cities.html" TargetMode="External"/><Relationship Id="rId4" Type="http://schemas.openxmlformats.org/officeDocument/2006/relationships/hyperlink" Target="https://www.cnbc.com/jeff-bezo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nypost.com/2018/10/31/why-spotify-might-take-a-page-out-of-netflixs-playbook/" TargetMode="External"/><Relationship Id="rId2" Type="http://schemas.openxmlformats.org/officeDocument/2006/relationships/hyperlink" Target="https://www.tvweek.com/tvbizwire/2018/11/why-spotify-could-disappear-next-year/" TargetMode="External"/><Relationship Id="rId1" Type="http://schemas.openxmlformats.org/officeDocument/2006/relationships/slideLayout" Target="../slideLayouts/slideLayout2.xml"/><Relationship Id="rId4" Type="http://schemas.openxmlformats.org/officeDocument/2006/relationships/image" Target="../media/image4.tiff"/></Relationships>
</file>

<file path=ppt/slides/_rels/slide12.xml.rels><?xml version="1.0" encoding="UTF-8" standalone="yes"?>
<Relationships xmlns="http://schemas.openxmlformats.org/package/2006/relationships"><Relationship Id="rId3" Type="http://schemas.openxmlformats.org/officeDocument/2006/relationships/hyperlink" Target="https://www.cnn.com/2018/11/01/tech/apple-earnings-q4/index.html" TargetMode="External"/><Relationship Id="rId2" Type="http://schemas.openxmlformats.org/officeDocument/2006/relationships/hyperlink" Target="https://www.cnn.com/2018/11/02/tech/apple-iphone-metrics-problem/index.html" TargetMode="External"/><Relationship Id="rId1" Type="http://schemas.openxmlformats.org/officeDocument/2006/relationships/slideLayout" Target="../slideLayouts/slideLayout2.xml"/><Relationship Id="rId4" Type="http://schemas.openxmlformats.org/officeDocument/2006/relationships/hyperlink" Target="https://loupventures.com/apples-message-think-apple-as-a-servic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cs.manchester.ac.uk/" TargetMode="External"/><Relationship Id="rId2" Type="http://schemas.openxmlformats.org/officeDocument/2006/relationships/hyperlink" Target="https://www.techspot.com/news/77224-world-largest-neuromorphic-supercomputer-switched.html" TargetMode="External"/><Relationship Id="rId1" Type="http://schemas.openxmlformats.org/officeDocument/2006/relationships/slideLayout" Target="../slideLayouts/slideLayout2.xml"/><Relationship Id="rId4" Type="http://schemas.openxmlformats.org/officeDocument/2006/relationships/hyperlink" Target="https://www.research.manchester.ac.uk/portal/steve.furber.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E600968-BB90-4446-9916-2ADC5CAE22DE}"/>
              </a:ext>
            </a:extLst>
          </p:cNvPr>
          <p:cNvSpPr>
            <a:spLocks noGrp="1"/>
          </p:cNvSpPr>
          <p:nvPr>
            <p:ph type="title"/>
          </p:nvPr>
        </p:nvSpPr>
        <p:spPr>
          <a:xfrm>
            <a:off x="620713" y="2178050"/>
            <a:ext cx="8305800" cy="915988"/>
          </a:xfrm>
        </p:spPr>
        <p:txBody>
          <a:bodyPr/>
          <a:lstStyle/>
          <a:p>
            <a:pPr eaLnBrk="1" hangingPunct="1"/>
            <a:r>
              <a:rPr lang="en-US" altLang="en-US" sz="4400">
                <a:latin typeface="Arial" panose="020B0604020202020204" pitchFamily="34" charset="0"/>
                <a:ea typeface="ＭＳ Ｐゴシック" panose="020B0600070205080204" pitchFamily="34" charset="-128"/>
                <a:cs typeface="Arial" panose="020B0604020202020204" pitchFamily="34" charset="0"/>
              </a:rPr>
              <a:t>Managing Information Technology Resources</a:t>
            </a:r>
            <a:br>
              <a:rPr lang="en-US" altLang="en-US" sz="4400">
                <a:latin typeface="Arial" panose="020B0604020202020204" pitchFamily="34" charset="0"/>
                <a:ea typeface="ＭＳ Ｐゴシック" panose="020B0600070205080204" pitchFamily="34" charset="-128"/>
                <a:cs typeface="Arial" panose="020B0604020202020204" pitchFamily="34" charset="0"/>
              </a:rPr>
            </a:br>
            <a:r>
              <a:rPr lang="en-US" altLang="en-US" sz="4400">
                <a:latin typeface="Arial" panose="020B0604020202020204" pitchFamily="34" charset="0"/>
                <a:ea typeface="ＭＳ Ｐゴシック" panose="020B0600070205080204" pitchFamily="34" charset="-128"/>
                <a:cs typeface="Arial" panose="020B0604020202020204" pitchFamily="34" charset="0"/>
              </a:rPr>
              <a:t>ITWS 4310</a:t>
            </a:r>
            <a:endParaRPr lang="en-US" altLang="en-US" sz="3600">
              <a:latin typeface="Arial" panose="020B0604020202020204" pitchFamily="34" charset="0"/>
              <a:ea typeface="ＭＳ Ｐゴシック" panose="020B0600070205080204" pitchFamily="34" charset="-128"/>
              <a:cs typeface="Arial" panose="020B0604020202020204" pitchFamily="34" charset="0"/>
            </a:endParaRPr>
          </a:p>
        </p:txBody>
      </p:sp>
      <p:sp>
        <p:nvSpPr>
          <p:cNvPr id="4099" name="Rectangle 3">
            <a:extLst>
              <a:ext uri="{FF2B5EF4-FFF2-40B4-BE49-F238E27FC236}">
                <a16:creationId xmlns:a16="http://schemas.microsoft.com/office/drawing/2014/main" id="{1DB86753-00B6-4601-BF38-8582EBE79DC2}"/>
              </a:ext>
            </a:extLst>
          </p:cNvPr>
          <p:cNvSpPr>
            <a:spLocks noGrp="1"/>
          </p:cNvSpPr>
          <p:nvPr>
            <p:ph type="body" idx="1"/>
          </p:nvPr>
        </p:nvSpPr>
        <p:spPr>
          <a:xfrm>
            <a:off x="468312" y="3703638"/>
            <a:ext cx="9037638" cy="4535487"/>
          </a:xfrm>
        </p:spPr>
        <p:txBody>
          <a:bodyPr/>
          <a:lstStyle/>
          <a:p>
            <a:pPr marL="0" indent="0" algn="ctr" eaLnBrk="1" hangingPunct="1">
              <a:buFont typeface="Wingdings 2" panose="05020102010507070707" pitchFamily="18" charset="2"/>
              <a:buNone/>
            </a:pPr>
            <a:r>
              <a:rPr lang="en-US" altLang="en-US" sz="3600" dirty="0">
                <a:latin typeface="Arial" panose="020B0604020202020204" pitchFamily="34" charset="0"/>
                <a:ea typeface="ＭＳ Ｐゴシック" panose="020B0600070205080204" pitchFamily="34" charset="-128"/>
                <a:cs typeface="Arial" panose="020B0604020202020204" pitchFamily="34" charset="0"/>
              </a:rPr>
              <a:t>Machine Learning</a:t>
            </a:r>
          </a:p>
          <a:p>
            <a:pPr marL="0" indent="0" algn="ctr" eaLnBrk="1" hangingPunct="1">
              <a:buFont typeface="Wingdings 2" panose="05020102010507070707" pitchFamily="18" charset="2"/>
              <a:buNone/>
            </a:pPr>
            <a:r>
              <a:rPr lang="en-US" altLang="en-US" sz="3600" dirty="0">
                <a:latin typeface="Arial" panose="020B0604020202020204" pitchFamily="34" charset="0"/>
                <a:ea typeface="ＭＳ Ｐゴシック" panose="020B0600070205080204" pitchFamily="34" charset="-128"/>
                <a:cs typeface="Arial" panose="020B0604020202020204" pitchFamily="34" charset="0"/>
              </a:rPr>
              <a:t>Knowledge Management </a:t>
            </a:r>
          </a:p>
          <a:p>
            <a:pPr marL="0" indent="0" algn="ctr" eaLnBrk="1" hangingPunct="1">
              <a:buFont typeface="Wingdings 2" panose="05020102010507070707" pitchFamily="18" charset="2"/>
              <a:buNone/>
            </a:pPr>
            <a:r>
              <a:rPr lang="en-US" altLang="en-US" sz="3600" dirty="0">
                <a:latin typeface="Arial" panose="020B0604020202020204" pitchFamily="34" charset="0"/>
                <a:ea typeface="ＭＳ Ｐゴシック" panose="020B0600070205080204" pitchFamily="34" charset="-128"/>
                <a:cs typeface="Arial" panose="020B0604020202020204" pitchFamily="34" charset="0"/>
              </a:rPr>
              <a:t>November 5, 2018</a:t>
            </a:r>
          </a:p>
          <a:p>
            <a:pPr marL="0" indent="0" algn="ctr" eaLnBrk="1" hangingPunct="1">
              <a:buFont typeface="Wingdings 2" panose="05020102010507070707" pitchFamily="18" charset="2"/>
              <a:buNone/>
            </a:pPr>
            <a:endParaRPr lang="en-US" altLang="en-US" sz="3200" dirty="0">
              <a:latin typeface="Tahoma" panose="020B0604030504040204" pitchFamily="34" charset="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39712" y="249237"/>
            <a:ext cx="9448801" cy="939800"/>
          </a:xfrm>
        </p:spPr>
        <p:txBody>
          <a:bodyPr/>
          <a:lstStyle/>
          <a:p>
            <a:pPr algn="l"/>
            <a:r>
              <a:rPr lang="en-US" altLang="en-US" sz="1800" dirty="0">
                <a:ea typeface="ＭＳ Ｐゴシック" panose="020B0600070205080204" pitchFamily="34" charset="-128"/>
              </a:rPr>
              <a:t>Technology Current Events: “</a:t>
            </a:r>
            <a:r>
              <a:rPr lang="en-US" sz="1800" dirty="0"/>
              <a:t>Jeff Bezos says he will ultimately decide Amazon HQ2's location on 'intuition'”, CNBC, November 2, 2018. </a:t>
            </a:r>
            <a:r>
              <a:rPr lang="en-US" sz="1800" dirty="0">
                <a:hlinkClick r:id="rId2"/>
              </a:rPr>
              <a:t>https://www.cnbc.com/2018/11/02/jeff-bezos-says-he-will-decide-amazon-hq2s-location-on-intuition.html</a:t>
            </a:r>
            <a:r>
              <a:rPr lang="en-US" sz="1800" dirty="0"/>
              <a:t> </a:t>
            </a:r>
            <a:endParaRPr lang="en-US" altLang="en-US" sz="1800" u="sng" dirty="0">
              <a:ea typeface="ＭＳ Ｐゴシック" panose="020B0600070205080204" pitchFamily="34" charset="-128"/>
            </a:endParaRPr>
          </a:p>
        </p:txBody>
      </p:sp>
      <p:sp>
        <p:nvSpPr>
          <p:cNvPr id="2" name="TextBox 1">
            <a:extLst>
              <a:ext uri="{FF2B5EF4-FFF2-40B4-BE49-F238E27FC236}">
                <a16:creationId xmlns:a16="http://schemas.microsoft.com/office/drawing/2014/main" id="{E93BE77A-2304-49AF-8565-F33DD981970A}"/>
              </a:ext>
            </a:extLst>
          </p:cNvPr>
          <p:cNvSpPr txBox="1"/>
          <p:nvPr/>
        </p:nvSpPr>
        <p:spPr>
          <a:xfrm>
            <a:off x="239712" y="1276905"/>
            <a:ext cx="9601200" cy="4801314"/>
          </a:xfrm>
          <a:prstGeom prst="rect">
            <a:avLst/>
          </a:prstGeom>
          <a:noFill/>
        </p:spPr>
        <p:txBody>
          <a:bodyPr wrap="square" rtlCol="0">
            <a:spAutoFit/>
          </a:bodyPr>
          <a:lstStyle/>
          <a:p>
            <a:r>
              <a:rPr lang="en-US" dirty="0"/>
              <a:t>As </a:t>
            </a:r>
            <a:r>
              <a:rPr lang="en-US" dirty="0">
                <a:hlinkClick r:id="rId3"/>
              </a:rPr>
              <a:t>Amazon</a:t>
            </a:r>
            <a:r>
              <a:rPr lang="en-US" dirty="0"/>
              <a:t> continues to assess the 20 locations on its shortlist for its second headquarters ahead of its self-imposed year-end deadline, CEO </a:t>
            </a:r>
            <a:r>
              <a:rPr lang="en-US" dirty="0">
                <a:hlinkClick r:id="rId4"/>
              </a:rPr>
              <a:t>Jeff Bezos</a:t>
            </a:r>
            <a:r>
              <a:rPr lang="en-US" dirty="0"/>
              <a:t> said the decision is ultimately one you make "with your heart.”</a:t>
            </a:r>
          </a:p>
          <a:p>
            <a:endParaRPr lang="en-US" dirty="0"/>
          </a:p>
          <a:p>
            <a:r>
              <a:rPr lang="en-US" dirty="0"/>
              <a:t>In an on-stage interview in New York on Thursday with journalist and author Walter Isaacson, Bezos did not leave any hints about which of the cities on his shortlist he is leaning toward for HQ2. But he clarified that after Amazon has all the data to back up its options, in the end the decision will come down to a gut feeling.</a:t>
            </a:r>
          </a:p>
          <a:p>
            <a:endParaRPr lang="en-US" dirty="0"/>
          </a:p>
          <a:p>
            <a:r>
              <a:rPr lang="en-US" dirty="0"/>
              <a:t>"Ultimately the decision will be made with intuition after gathering and studying a lot of data," Bezos said. "[T]he best way to make it is you collect as much data as you can, you immerse yourself in that data, but then you make that decision with your heart.”</a:t>
            </a:r>
          </a:p>
          <a:p>
            <a:endParaRPr lang="en-US" dirty="0"/>
          </a:p>
          <a:p>
            <a:r>
              <a:rPr lang="en-US" dirty="0"/>
              <a:t>Over the past few months, Amazon executives have reportedly </a:t>
            </a:r>
            <a:r>
              <a:rPr lang="en-US" dirty="0">
                <a:hlinkClick r:id="rId5"/>
              </a:rPr>
              <a:t>revisited</a:t>
            </a:r>
            <a:r>
              <a:rPr lang="en-US" dirty="0"/>
              <a:t> several of the locations on its shortlist, including Newark, New Jersey, New York City and Chicago, according to an October report in The </a:t>
            </a:r>
            <a:r>
              <a:rPr lang="en-US" dirty="0">
                <a:hlinkClick r:id="rId6"/>
              </a:rPr>
              <a:t>Wall Street Journal</a:t>
            </a:r>
            <a:r>
              <a:rPr lang="en-US" dirty="0"/>
              <a:t>.</a:t>
            </a:r>
          </a:p>
          <a:p>
            <a:endParaRPr lang="en-US" dirty="0"/>
          </a:p>
        </p:txBody>
      </p:sp>
      <p:pic>
        <p:nvPicPr>
          <p:cNvPr id="3" name="Picture 2">
            <a:extLst>
              <a:ext uri="{FF2B5EF4-FFF2-40B4-BE49-F238E27FC236}">
                <a16:creationId xmlns:a16="http://schemas.microsoft.com/office/drawing/2014/main" id="{9E8631CA-1324-8447-A71E-990BD52903D5}"/>
              </a:ext>
            </a:extLst>
          </p:cNvPr>
          <p:cNvPicPr>
            <a:picLocks noChangeAspect="1"/>
          </p:cNvPicPr>
          <p:nvPr/>
        </p:nvPicPr>
        <p:blipFill>
          <a:blip r:embed="rId7"/>
          <a:stretch>
            <a:fillRect/>
          </a:stretch>
        </p:blipFill>
        <p:spPr>
          <a:xfrm>
            <a:off x="6488112" y="5545137"/>
            <a:ext cx="3365500" cy="1892300"/>
          </a:xfrm>
          <a:prstGeom prst="rect">
            <a:avLst/>
          </a:prstGeom>
        </p:spPr>
      </p:pic>
    </p:spTree>
    <p:extLst>
      <p:ext uri="{BB962C8B-B14F-4D97-AF65-F5344CB8AC3E}">
        <p14:creationId xmlns:p14="http://schemas.microsoft.com/office/powerpoint/2010/main" val="2365190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39712" y="122237"/>
            <a:ext cx="9448801" cy="939800"/>
          </a:xfrm>
        </p:spPr>
        <p:txBody>
          <a:bodyPr/>
          <a:lstStyle/>
          <a:p>
            <a:pPr algn="l"/>
            <a:r>
              <a:rPr lang="en-US" altLang="en-US" sz="1800" dirty="0">
                <a:ea typeface="ＭＳ Ｐゴシック" panose="020B0600070205080204" pitchFamily="34" charset="-128"/>
              </a:rPr>
              <a:t>Technology Current Events: “</a:t>
            </a:r>
            <a:r>
              <a:rPr lang="en-US" sz="1800" dirty="0"/>
              <a:t>Why Spotify Could Disappear Next Year”, Yahoo Finance, November 1, 2018. </a:t>
            </a:r>
            <a:r>
              <a:rPr lang="en-US" sz="1800" dirty="0">
                <a:hlinkClick r:id="rId2"/>
              </a:rPr>
              <a:t>https://www.tvweek.com/tvbizwire/2018/11/why-spotify-could-disappear-next-year/</a:t>
            </a:r>
            <a:r>
              <a:rPr lang="en-US" sz="1800" dirty="0"/>
              <a:t> </a:t>
            </a:r>
            <a:endParaRPr lang="en-US" altLang="en-US" sz="1800" u="sng" dirty="0">
              <a:ea typeface="ＭＳ Ｐゴシック" panose="020B0600070205080204" pitchFamily="34" charset="-128"/>
            </a:endParaRPr>
          </a:p>
        </p:txBody>
      </p:sp>
      <p:sp>
        <p:nvSpPr>
          <p:cNvPr id="2" name="TextBox 1">
            <a:extLst>
              <a:ext uri="{FF2B5EF4-FFF2-40B4-BE49-F238E27FC236}">
                <a16:creationId xmlns:a16="http://schemas.microsoft.com/office/drawing/2014/main" id="{E93BE77A-2304-49AF-8565-F33DD981970A}"/>
              </a:ext>
            </a:extLst>
          </p:cNvPr>
          <p:cNvSpPr txBox="1"/>
          <p:nvPr/>
        </p:nvSpPr>
        <p:spPr>
          <a:xfrm>
            <a:off x="239712" y="1265237"/>
            <a:ext cx="9753600" cy="4524315"/>
          </a:xfrm>
          <a:prstGeom prst="rect">
            <a:avLst/>
          </a:prstGeom>
          <a:noFill/>
        </p:spPr>
        <p:txBody>
          <a:bodyPr wrap="square" rtlCol="0">
            <a:spAutoFit/>
          </a:bodyPr>
          <a:lstStyle/>
          <a:p>
            <a:r>
              <a:rPr lang="en-US" dirty="0"/>
              <a:t>Even though Spotify has become a key component of how music is consumed in the digital age, the streaming service faces financial challenges and, according to some observers, is at risk of going away.</a:t>
            </a:r>
          </a:p>
          <a:p>
            <a:endParaRPr lang="en-US" dirty="0"/>
          </a:p>
          <a:p>
            <a:r>
              <a:rPr lang="en-US" dirty="0"/>
              <a:t>That’s in large part because the company’s contracts with the “big three” music labels — Universal Music Group, Sony Music Entertainment and Warner Music Group — are up for renewal next year.</a:t>
            </a:r>
          </a:p>
          <a:p>
            <a:endParaRPr lang="en-US" dirty="0">
              <a:hlinkClick r:id="rId3"/>
            </a:endParaRPr>
          </a:p>
          <a:p>
            <a:r>
              <a:rPr lang="en-US" dirty="0">
                <a:hlinkClick r:id="rId3"/>
              </a:rPr>
              <a:t>The New York Post</a:t>
            </a:r>
            <a:r>
              <a:rPr lang="en-US" dirty="0"/>
              <a:t> cites a label executive warning that the license-renewal talks will be “less collegial” than they were last time around, in 2016.</a:t>
            </a:r>
          </a:p>
          <a:p>
            <a:endParaRPr lang="en-US" dirty="0"/>
          </a:p>
          <a:p>
            <a:r>
              <a:rPr lang="en-US" dirty="0"/>
              <a:t>If Spotify, whose paid subscriber base has grown to 83 million, fails to sign with even one of the big three, it could be disastrous.</a:t>
            </a:r>
          </a:p>
          <a:p>
            <a:endParaRPr lang="en-US" dirty="0"/>
          </a:p>
          <a:p>
            <a:r>
              <a:rPr lang="en-US" dirty="0"/>
              <a:t>“If we don’t renew with Spotify, it would be a bad year for us,” the executive is quoted saying. “But it would be fatal for them.”</a:t>
            </a:r>
          </a:p>
        </p:txBody>
      </p:sp>
      <p:pic>
        <p:nvPicPr>
          <p:cNvPr id="3" name="Picture 2">
            <a:extLst>
              <a:ext uri="{FF2B5EF4-FFF2-40B4-BE49-F238E27FC236}">
                <a16:creationId xmlns:a16="http://schemas.microsoft.com/office/drawing/2014/main" id="{B37A6303-67D8-B644-A62D-1956A0BF17D3}"/>
              </a:ext>
            </a:extLst>
          </p:cNvPr>
          <p:cNvPicPr>
            <a:picLocks noChangeAspect="1"/>
          </p:cNvPicPr>
          <p:nvPr/>
        </p:nvPicPr>
        <p:blipFill>
          <a:blip r:embed="rId4"/>
          <a:stretch>
            <a:fillRect/>
          </a:stretch>
        </p:blipFill>
        <p:spPr>
          <a:xfrm>
            <a:off x="2601912" y="5748337"/>
            <a:ext cx="4876800" cy="1765300"/>
          </a:xfrm>
          <a:prstGeom prst="rect">
            <a:avLst/>
          </a:prstGeom>
        </p:spPr>
      </p:pic>
    </p:spTree>
    <p:extLst>
      <p:ext uri="{BB962C8B-B14F-4D97-AF65-F5344CB8AC3E}">
        <p14:creationId xmlns:p14="http://schemas.microsoft.com/office/powerpoint/2010/main" val="995421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87312" y="46037"/>
            <a:ext cx="9906000" cy="939800"/>
          </a:xfrm>
        </p:spPr>
        <p:txBody>
          <a:bodyPr/>
          <a:lstStyle/>
          <a:p>
            <a:pPr algn="l"/>
            <a:r>
              <a:rPr lang="en-US" altLang="en-US" sz="1800" dirty="0">
                <a:ea typeface="ＭＳ Ｐゴシック" panose="020B0600070205080204" pitchFamily="34" charset="-128"/>
              </a:rPr>
              <a:t>Technology Current Events: “</a:t>
            </a:r>
            <a:r>
              <a:rPr lang="en-US" sz="1800" dirty="0"/>
              <a:t>Apple has a problem it doesn't want to talk about”, CNN Business, November 2, 2018. </a:t>
            </a:r>
            <a:r>
              <a:rPr lang="en-US" sz="1800" dirty="0">
                <a:hlinkClick r:id="rId2"/>
              </a:rPr>
              <a:t>https://www.cnn.com/2018/11/02/tech/apple-iphone-metrics-problem/index.html</a:t>
            </a:r>
            <a:r>
              <a:rPr lang="en-US" sz="1800" dirty="0"/>
              <a:t> </a:t>
            </a:r>
            <a:endParaRPr lang="en-US" altLang="en-US" sz="1800" u="sng" dirty="0">
              <a:ea typeface="ＭＳ Ｐゴシック" panose="020B0600070205080204" pitchFamily="34" charset="-128"/>
            </a:endParaRPr>
          </a:p>
        </p:txBody>
      </p:sp>
      <p:sp>
        <p:nvSpPr>
          <p:cNvPr id="2" name="TextBox 1">
            <a:extLst>
              <a:ext uri="{FF2B5EF4-FFF2-40B4-BE49-F238E27FC236}">
                <a16:creationId xmlns:a16="http://schemas.microsoft.com/office/drawing/2014/main" id="{E93BE77A-2304-49AF-8565-F33DD981970A}"/>
              </a:ext>
            </a:extLst>
          </p:cNvPr>
          <p:cNvSpPr txBox="1"/>
          <p:nvPr/>
        </p:nvSpPr>
        <p:spPr>
          <a:xfrm>
            <a:off x="87312" y="960437"/>
            <a:ext cx="9906000" cy="6740307"/>
          </a:xfrm>
          <a:prstGeom prst="rect">
            <a:avLst/>
          </a:prstGeom>
          <a:noFill/>
        </p:spPr>
        <p:txBody>
          <a:bodyPr wrap="square" rtlCol="0">
            <a:spAutoFit/>
          </a:bodyPr>
          <a:lstStyle/>
          <a:p>
            <a:r>
              <a:rPr lang="en-US" sz="1600" dirty="0"/>
              <a:t>The era of rapid iPhone growth ended years ago. Now Apple is making a change to ensure it doesn't have to talk as much about that problem.</a:t>
            </a:r>
          </a:p>
          <a:p>
            <a:endParaRPr lang="en-US" sz="1600" dirty="0"/>
          </a:p>
          <a:p>
            <a:r>
              <a:rPr lang="en-US" sz="1600" dirty="0"/>
              <a:t>On a conference call Thursday, top Apple executives laid out their plans to stop disclosing the number of iPhones, iPads and Macs it sells each quarter. It's a move that shocked analysts and only added to jitters around a </a:t>
            </a:r>
            <a:r>
              <a:rPr lang="en-US" sz="1600" dirty="0">
                <a:hlinkClick r:id="rId3"/>
              </a:rPr>
              <a:t>mixed earnings report</a:t>
            </a:r>
            <a:r>
              <a:rPr lang="en-US" sz="1600" dirty="0"/>
              <a:t>.</a:t>
            </a:r>
          </a:p>
          <a:p>
            <a:endParaRPr lang="en-US" sz="1600" dirty="0"/>
          </a:p>
          <a:p>
            <a:r>
              <a:rPr lang="en-US" sz="1600" dirty="0"/>
              <a:t>Daniel Ives, an analyst with Wedbush, called the announcement a "jaw dropper" in an investor note Friday morning, particularly because Apple is at a "critical juncture." He said Apple is trying to make up for slowing unit sales growth by charging more for its lineup of devices.</a:t>
            </a:r>
          </a:p>
          <a:p>
            <a:endParaRPr lang="en-US" sz="1600" dirty="0"/>
          </a:p>
          <a:p>
            <a:r>
              <a:rPr lang="en-US" sz="1600" dirty="0"/>
              <a:t>Sure enough, in the three month period ending in September, Apple sold just shy of 47 million iPhones, representing 0% growth in the number of smartphones sold from the prior year. In future quarters, the number of iPhones Apple sells could decline -- but we probably won't know about it.</a:t>
            </a:r>
          </a:p>
          <a:p>
            <a:endParaRPr lang="en-US" sz="1600" dirty="0"/>
          </a:p>
          <a:p>
            <a:r>
              <a:rPr lang="en-US" sz="1600" dirty="0"/>
              <a:t>Apple's Mac and iPad unit sales fell by 2% and 6%, respectively, during the quarter compared to a year ago.</a:t>
            </a:r>
          </a:p>
          <a:p>
            <a:r>
              <a:rPr lang="en-US" sz="1600" dirty="0"/>
              <a:t>Yet Apple's overall revenue continues to climb from one year to the next. That's in large part because the company is hiking prices across the board. Apple made $8 billion more dollars selling iPhones than it did a year earlier (when it sold almost the exact same number of iPhones).</a:t>
            </a:r>
          </a:p>
          <a:p>
            <a:endParaRPr lang="en-US" sz="1600" dirty="0"/>
          </a:p>
          <a:p>
            <a:r>
              <a:rPr lang="en-US" sz="1600" dirty="0"/>
              <a:t>What matters now, in other words, isn't necessarily how many devices Apple sells from one quarter to the next, but how much it makes from the devices sells. That's a tough pill to swallow for Wall Street.  "The elimination of reporting unit metrics for iPhone, iPad, and Mac is significant — the Street obsesses over them," Gene Munster, an analyst with Loup Ventures, wrote in a </a:t>
            </a:r>
            <a:r>
              <a:rPr lang="en-US" sz="1600" dirty="0">
                <a:hlinkClick r:id="rId4"/>
              </a:rPr>
              <a:t>note</a:t>
            </a:r>
            <a:r>
              <a:rPr lang="en-US" sz="1600" dirty="0"/>
              <a:t> Friday.  More than that, the decision once again raises concerns about what the next big driver of growth will be for the world's largest company. Apple has never disclosed unit sales for the Apple Watch, its most recent new hardware category. </a:t>
            </a:r>
          </a:p>
        </p:txBody>
      </p:sp>
    </p:spTree>
    <p:extLst>
      <p:ext uri="{BB962C8B-B14F-4D97-AF65-F5344CB8AC3E}">
        <p14:creationId xmlns:p14="http://schemas.microsoft.com/office/powerpoint/2010/main" val="266668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87312" y="46037"/>
            <a:ext cx="9906000" cy="939800"/>
          </a:xfrm>
        </p:spPr>
        <p:txBody>
          <a:bodyPr/>
          <a:lstStyle/>
          <a:p>
            <a:pPr algn="l"/>
            <a:r>
              <a:rPr lang="en-US" altLang="en-US" sz="1800" dirty="0">
                <a:ea typeface="ＭＳ Ｐゴシック" panose="020B0600070205080204" pitchFamily="34" charset="-128"/>
              </a:rPr>
              <a:t>Technology Current Events: “</a:t>
            </a:r>
            <a:r>
              <a:rPr lang="en-US" sz="1800" dirty="0"/>
              <a:t>World's largest neuromorphic supercomputer is switched on”, </a:t>
            </a:r>
            <a:r>
              <a:rPr lang="en-US" sz="1800" dirty="0" err="1"/>
              <a:t>TechSpot</a:t>
            </a:r>
            <a:r>
              <a:rPr lang="en-US" sz="1800" dirty="0"/>
              <a:t>, November 2, 2018. </a:t>
            </a:r>
            <a:r>
              <a:rPr lang="en-US" sz="1800" dirty="0">
                <a:hlinkClick r:id="rId2"/>
              </a:rPr>
              <a:t>https://www.techspot.com/news/77224-world-largest-neuromorphic-supercomputer-switched.html</a:t>
            </a:r>
            <a:r>
              <a:rPr lang="en-US" sz="1800" dirty="0"/>
              <a:t> </a:t>
            </a:r>
            <a:endParaRPr lang="en-US" altLang="en-US" sz="1800" u="sng" dirty="0">
              <a:ea typeface="ＭＳ Ｐゴシック" panose="020B0600070205080204" pitchFamily="34" charset="-128"/>
            </a:endParaRPr>
          </a:p>
        </p:txBody>
      </p:sp>
      <p:sp>
        <p:nvSpPr>
          <p:cNvPr id="2" name="TextBox 1">
            <a:extLst>
              <a:ext uri="{FF2B5EF4-FFF2-40B4-BE49-F238E27FC236}">
                <a16:creationId xmlns:a16="http://schemas.microsoft.com/office/drawing/2014/main" id="{E93BE77A-2304-49AF-8565-F33DD981970A}"/>
              </a:ext>
            </a:extLst>
          </p:cNvPr>
          <p:cNvSpPr txBox="1"/>
          <p:nvPr/>
        </p:nvSpPr>
        <p:spPr>
          <a:xfrm>
            <a:off x="87312" y="1054794"/>
            <a:ext cx="9906000" cy="6001643"/>
          </a:xfrm>
          <a:prstGeom prst="rect">
            <a:avLst/>
          </a:prstGeom>
          <a:noFill/>
        </p:spPr>
        <p:txBody>
          <a:bodyPr wrap="square" rtlCol="0">
            <a:spAutoFit/>
          </a:bodyPr>
          <a:lstStyle/>
          <a:p>
            <a:r>
              <a:rPr lang="en-US" sz="1600" dirty="0"/>
              <a:t>Forward-looking: We’re used to hearing about supercomputers such as IBM’s 200-petaflop Summit machine, but the million-processor-core ‘Spiking Neural Network Architecture’ </a:t>
            </a:r>
            <a:r>
              <a:rPr lang="en-US" sz="1600" dirty="0" err="1"/>
              <a:t>mahcine</a:t>
            </a:r>
            <a:r>
              <a:rPr lang="en-US" sz="1600" dirty="0"/>
              <a:t>, or ‘</a:t>
            </a:r>
            <a:r>
              <a:rPr lang="en-US" sz="1600" dirty="0" err="1"/>
              <a:t>SpiNNaker</a:t>
            </a:r>
            <a:r>
              <a:rPr lang="en-US" sz="1600" dirty="0"/>
              <a:t>,’ is a bit different. It’s the world’s largest neuromorphic supercomputer, designed to copy the workings of the human brain and unlock its secrets, and it’s been switched on for the first time.</a:t>
            </a:r>
          </a:p>
          <a:p>
            <a:endParaRPr lang="en-US" sz="1600" dirty="0"/>
          </a:p>
          <a:p>
            <a:r>
              <a:rPr lang="en-US" sz="1600" dirty="0"/>
              <a:t>Built by the University of Manchester’s </a:t>
            </a:r>
            <a:r>
              <a:rPr lang="en-US" sz="1600" dirty="0">
                <a:hlinkClick r:id="rId3"/>
              </a:rPr>
              <a:t>School of Computer Science</a:t>
            </a:r>
            <a:r>
              <a:rPr lang="en-US" sz="1600" dirty="0"/>
              <a:t>, it took 12 years and $19.5 million to complete the project, which had its one-millionth processor core fitted last week. </a:t>
            </a:r>
            <a:r>
              <a:rPr lang="en-US" sz="1600" dirty="0" err="1"/>
              <a:t>SpiNNaker</a:t>
            </a:r>
            <a:r>
              <a:rPr lang="en-US" sz="1600" dirty="0"/>
              <a:t> is capable of performing 200 million million actions per second, with each chip containing 100 million moving parts.</a:t>
            </a:r>
          </a:p>
          <a:p>
            <a:endParaRPr lang="en-US" sz="1600" dirty="0"/>
          </a:p>
          <a:p>
            <a:r>
              <a:rPr lang="en-US" sz="1600" dirty="0"/>
              <a:t>The machine can model more biological neurons in real time than any other computer in the world. These neurons are basic brain cells present in the nervous system that communicate primarily by emitting ‘spikes’ of pure electro-chemical energy.</a:t>
            </a:r>
          </a:p>
          <a:p>
            <a:endParaRPr lang="en-US" sz="1600" dirty="0"/>
          </a:p>
          <a:p>
            <a:r>
              <a:rPr lang="en-US" sz="1600" dirty="0" err="1"/>
              <a:t>SpiNNaker</a:t>
            </a:r>
            <a:r>
              <a:rPr lang="en-US" sz="1600" dirty="0"/>
              <a:t> works by sending billions of small amounts of information simultaneously to thousands of different destinations, thereby mimicking the parallel communication architecture of the brain. This makes it different from traditional computers, which send large amounts of data from one point to another via a standard network.</a:t>
            </a:r>
          </a:p>
          <a:p>
            <a:endParaRPr lang="en-US" sz="1600" dirty="0"/>
          </a:p>
          <a:p>
            <a:r>
              <a:rPr lang="en-US" sz="1600" dirty="0"/>
              <a:t>“</a:t>
            </a:r>
            <a:r>
              <a:rPr lang="en-US" sz="1600" dirty="0" err="1"/>
              <a:t>SpiNNaker</a:t>
            </a:r>
            <a:r>
              <a:rPr lang="en-US" sz="1600" dirty="0"/>
              <a:t> completely re-thinks the way conventional computers work. We’ve essentially created a machine that works more like a brain than a traditional computer, which is extremely exciting,” said </a:t>
            </a:r>
            <a:r>
              <a:rPr lang="en-US" sz="1600" dirty="0">
                <a:hlinkClick r:id="rId4"/>
              </a:rPr>
              <a:t>Steve Furber, Professor of Computer Engineering</a:t>
            </a:r>
            <a:r>
              <a:rPr lang="en-US" sz="1600" dirty="0"/>
              <a:t>.</a:t>
            </a:r>
          </a:p>
          <a:p>
            <a:endParaRPr lang="en-US" sz="1600" dirty="0"/>
          </a:p>
          <a:p>
            <a:r>
              <a:rPr lang="en-US" sz="1600" dirty="0"/>
              <a:t>“The ultimate objective for the project has always been a million cores in a single computer for real-time brain modeling applications, and we have now achieved it, which is fantastic.”</a:t>
            </a:r>
          </a:p>
        </p:txBody>
      </p:sp>
    </p:spTree>
    <p:extLst>
      <p:ext uri="{BB962C8B-B14F-4D97-AF65-F5344CB8AC3E}">
        <p14:creationId xmlns:p14="http://schemas.microsoft.com/office/powerpoint/2010/main" val="3386065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077912" y="-139312"/>
            <a:ext cx="8315643" cy="1175949"/>
          </a:xfrm>
        </p:spPr>
        <p:txBody>
          <a:bodyPr/>
          <a:lstStyle/>
          <a:p>
            <a:r>
              <a:rPr lang="en-US" altLang="en-US" sz="4409" dirty="0"/>
              <a:t>Enterprise Systems Overview</a:t>
            </a:r>
          </a:p>
        </p:txBody>
      </p:sp>
      <p:pic>
        <p:nvPicPr>
          <p:cNvPr id="2560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1" y="2179637"/>
            <a:ext cx="10071003"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677431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849312" y="-182563"/>
            <a:ext cx="8567632" cy="1091953"/>
          </a:xfrm>
        </p:spPr>
        <p:txBody>
          <a:bodyPr/>
          <a:lstStyle/>
          <a:p>
            <a:r>
              <a:rPr lang="en-US" altLang="en-US" dirty="0"/>
              <a:t>Knowledge </a:t>
            </a:r>
          </a:p>
        </p:txBody>
      </p:sp>
      <p:sp>
        <p:nvSpPr>
          <p:cNvPr id="50180" name="Rectangle 3"/>
          <p:cNvSpPr>
            <a:spLocks noGrp="1" noChangeArrowheads="1"/>
          </p:cNvSpPr>
          <p:nvPr>
            <p:ph type="body" idx="1"/>
          </p:nvPr>
        </p:nvSpPr>
        <p:spPr>
          <a:xfrm>
            <a:off x="1512464" y="1259945"/>
            <a:ext cx="7643671" cy="3779838"/>
          </a:xfrm>
          <a:noFill/>
        </p:spPr>
        <p:txBody>
          <a:bodyPr/>
          <a:lstStyle/>
          <a:p>
            <a:pPr marL="446225" indent="-446225">
              <a:lnSpc>
                <a:spcPct val="90000"/>
              </a:lnSpc>
              <a:tabLst>
                <a:tab pos="316733" algn="l"/>
              </a:tabLst>
            </a:pPr>
            <a:r>
              <a:rPr lang="en-US" altLang="zh-TW" sz="3086" dirty="0">
                <a:solidFill>
                  <a:srgbClr val="CC0000"/>
                </a:solidFill>
              </a:rPr>
              <a:t>Data</a:t>
            </a:r>
            <a:r>
              <a:rPr lang="en-US" altLang="zh-TW" sz="3086" dirty="0"/>
              <a:t> are a collection of:</a:t>
            </a:r>
          </a:p>
          <a:p>
            <a:pPr marL="820704" lvl="1" indent="-248486">
              <a:lnSpc>
                <a:spcPct val="90000"/>
              </a:lnSpc>
              <a:tabLst>
                <a:tab pos="316733" algn="l"/>
              </a:tabLst>
            </a:pPr>
            <a:r>
              <a:rPr lang="en-US" altLang="zh-TW" dirty="0"/>
              <a:t>Facts</a:t>
            </a:r>
          </a:p>
          <a:p>
            <a:pPr marL="820704" lvl="1" indent="-248486">
              <a:lnSpc>
                <a:spcPct val="90000"/>
              </a:lnSpc>
              <a:tabLst>
                <a:tab pos="316733" algn="l"/>
              </a:tabLst>
            </a:pPr>
            <a:r>
              <a:rPr lang="en-US" altLang="zh-TW" dirty="0"/>
              <a:t>Measurements</a:t>
            </a:r>
          </a:p>
          <a:p>
            <a:pPr marL="820704" lvl="1" indent="-248486">
              <a:lnSpc>
                <a:spcPct val="90000"/>
              </a:lnSpc>
              <a:tabLst>
                <a:tab pos="316733" algn="l"/>
              </a:tabLst>
            </a:pPr>
            <a:r>
              <a:rPr lang="en-US" altLang="zh-TW" dirty="0"/>
              <a:t>Statistics</a:t>
            </a:r>
          </a:p>
          <a:p>
            <a:pPr marL="446225" indent="-446225">
              <a:lnSpc>
                <a:spcPct val="90000"/>
              </a:lnSpc>
              <a:tabLst>
                <a:tab pos="316733" algn="l"/>
              </a:tabLst>
            </a:pPr>
            <a:r>
              <a:rPr lang="en-US" altLang="zh-TW" sz="3086" dirty="0">
                <a:solidFill>
                  <a:srgbClr val="CC0000"/>
                </a:solidFill>
              </a:rPr>
              <a:t>Information</a:t>
            </a:r>
            <a:r>
              <a:rPr lang="en-US" altLang="zh-TW" sz="3086" dirty="0"/>
              <a:t> is organized or processed data that are:</a:t>
            </a:r>
          </a:p>
          <a:p>
            <a:pPr marL="820704" lvl="1" indent="-248486">
              <a:lnSpc>
                <a:spcPct val="90000"/>
              </a:lnSpc>
              <a:tabLst>
                <a:tab pos="316733" algn="l"/>
              </a:tabLst>
            </a:pPr>
            <a:r>
              <a:rPr lang="en-US" altLang="zh-TW" dirty="0"/>
              <a:t>Timely</a:t>
            </a:r>
          </a:p>
          <a:p>
            <a:pPr marL="820704" lvl="1" indent="-248486">
              <a:lnSpc>
                <a:spcPct val="90000"/>
              </a:lnSpc>
              <a:tabLst>
                <a:tab pos="316733" algn="l"/>
              </a:tabLst>
            </a:pPr>
            <a:r>
              <a:rPr lang="en-US" altLang="zh-TW" dirty="0"/>
              <a:t>Accurate</a:t>
            </a:r>
          </a:p>
          <a:p>
            <a:pPr marL="446225" indent="-446225">
              <a:lnSpc>
                <a:spcPct val="90000"/>
              </a:lnSpc>
              <a:tabLst>
                <a:tab pos="316733" algn="l"/>
              </a:tabLst>
            </a:pPr>
            <a:r>
              <a:rPr lang="en-US" altLang="zh-TW" sz="3086" dirty="0"/>
              <a:t> </a:t>
            </a:r>
            <a:r>
              <a:rPr lang="en-US" altLang="zh-TW" sz="3086" dirty="0">
                <a:solidFill>
                  <a:srgbClr val="CC0000"/>
                </a:solidFill>
              </a:rPr>
              <a:t>Knowledge</a:t>
            </a:r>
            <a:r>
              <a:rPr lang="en-US" altLang="zh-TW" sz="3086" dirty="0"/>
              <a:t> is information that is:</a:t>
            </a:r>
          </a:p>
          <a:p>
            <a:pPr marL="820704" lvl="1" indent="-248486">
              <a:lnSpc>
                <a:spcPct val="90000"/>
              </a:lnSpc>
              <a:tabLst>
                <a:tab pos="316733" algn="l"/>
              </a:tabLst>
            </a:pPr>
            <a:r>
              <a:rPr lang="en-US" altLang="zh-TW" dirty="0"/>
              <a:t>Contextual</a:t>
            </a:r>
          </a:p>
          <a:p>
            <a:pPr marL="820704" lvl="1" indent="-248486">
              <a:lnSpc>
                <a:spcPct val="90000"/>
              </a:lnSpc>
              <a:tabLst>
                <a:tab pos="316733" algn="l"/>
              </a:tabLst>
            </a:pPr>
            <a:r>
              <a:rPr lang="en-US" altLang="zh-TW" dirty="0"/>
              <a:t>Relevant</a:t>
            </a:r>
          </a:p>
          <a:p>
            <a:pPr marL="820704" lvl="1" indent="-248486">
              <a:lnSpc>
                <a:spcPct val="90000"/>
              </a:lnSpc>
              <a:tabLst>
                <a:tab pos="316733" algn="l"/>
              </a:tabLst>
            </a:pPr>
            <a:r>
              <a:rPr lang="en-US" altLang="zh-TW" dirty="0"/>
              <a:t>Actionable</a:t>
            </a:r>
          </a:p>
        </p:txBody>
      </p:sp>
    </p:spTree>
    <p:extLst>
      <p:ext uri="{BB962C8B-B14F-4D97-AF65-F5344CB8AC3E}">
        <p14:creationId xmlns:p14="http://schemas.microsoft.com/office/powerpoint/2010/main" val="360576437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04838" y="-411163"/>
            <a:ext cx="8866187" cy="1473200"/>
          </a:xfrm>
        </p:spPr>
        <p:txBody>
          <a:bodyPr/>
          <a:lstStyle/>
          <a:p>
            <a:r>
              <a:rPr lang="en-US" altLang="en-US" sz="4409" dirty="0"/>
              <a:t>Knowledge Characteristics</a:t>
            </a:r>
          </a:p>
        </p:txBody>
      </p:sp>
      <p:sp>
        <p:nvSpPr>
          <p:cNvPr id="3" name="Content Placeholder 2"/>
          <p:cNvSpPr>
            <a:spLocks noGrp="1"/>
          </p:cNvSpPr>
          <p:nvPr>
            <p:ph idx="1"/>
          </p:nvPr>
        </p:nvSpPr>
        <p:spPr>
          <a:xfrm>
            <a:off x="756496" y="1427938"/>
            <a:ext cx="8819621" cy="5627758"/>
          </a:xfrm>
        </p:spPr>
        <p:txBody>
          <a:bodyPr>
            <a:normAutofit/>
          </a:bodyPr>
          <a:lstStyle/>
          <a:p>
            <a:pPr>
              <a:defRPr/>
            </a:pPr>
            <a:r>
              <a:rPr lang="en-US" dirty="0"/>
              <a:t>Extraordinary leverage &amp; increasing returns.</a:t>
            </a:r>
          </a:p>
          <a:p>
            <a:pPr>
              <a:defRPr/>
            </a:pPr>
            <a:r>
              <a:rPr lang="en-US" dirty="0"/>
              <a:t>Fragmentation, leakage &amp; the need to refresh.</a:t>
            </a:r>
          </a:p>
          <a:p>
            <a:pPr>
              <a:defRPr/>
            </a:pPr>
            <a:r>
              <a:rPr lang="en-US" dirty="0"/>
              <a:t>Uncertain value.</a:t>
            </a:r>
          </a:p>
          <a:p>
            <a:pPr>
              <a:defRPr/>
            </a:pPr>
            <a:r>
              <a:rPr lang="en-US" dirty="0"/>
              <a:t>Uncertain value of sharing.</a:t>
            </a:r>
          </a:p>
          <a:p>
            <a:pPr>
              <a:defRPr/>
            </a:pPr>
            <a:r>
              <a:rPr lang="en-US" dirty="0"/>
              <a:t>Rooted in time.</a:t>
            </a:r>
          </a:p>
          <a:p>
            <a:pPr>
              <a:defRPr/>
            </a:pPr>
            <a:r>
              <a:rPr lang="en-US" i="1" dirty="0">
                <a:solidFill>
                  <a:srgbClr val="FF0000"/>
                </a:solidFill>
              </a:rPr>
              <a:t>What does all this predict about a CBA?</a:t>
            </a:r>
          </a:p>
          <a:p>
            <a:pPr>
              <a:defRPr/>
            </a:pPr>
            <a:r>
              <a:rPr lang="en-US" dirty="0"/>
              <a:t>Intellectual capital (intellectual assets) is another term used for knowledge; an implied financial value to knowledge.</a:t>
            </a:r>
          </a:p>
        </p:txBody>
      </p:sp>
    </p:spTree>
    <p:extLst>
      <p:ext uri="{BB962C8B-B14F-4D97-AF65-F5344CB8AC3E}">
        <p14:creationId xmlns:p14="http://schemas.microsoft.com/office/powerpoint/2010/main" val="3695262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773112" y="-258763"/>
            <a:ext cx="8567632" cy="1259946"/>
          </a:xfrm>
        </p:spPr>
        <p:txBody>
          <a:bodyPr/>
          <a:lstStyle/>
          <a:p>
            <a:r>
              <a:rPr lang="en-US" altLang="en-US" dirty="0"/>
              <a:t>Explicit Knowledge</a:t>
            </a:r>
          </a:p>
        </p:txBody>
      </p:sp>
      <p:sp>
        <p:nvSpPr>
          <p:cNvPr id="52228" name="Rectangle 3"/>
          <p:cNvSpPr>
            <a:spLocks noGrp="1" noChangeArrowheads="1"/>
          </p:cNvSpPr>
          <p:nvPr>
            <p:ph type="body" idx="1"/>
          </p:nvPr>
        </p:nvSpPr>
        <p:spPr>
          <a:xfrm>
            <a:off x="239712" y="1265237"/>
            <a:ext cx="9491592" cy="5127280"/>
          </a:xfrm>
          <a:noFill/>
        </p:spPr>
        <p:txBody>
          <a:bodyPr/>
          <a:lstStyle/>
          <a:p>
            <a:pPr marL="446225" indent="-446225">
              <a:lnSpc>
                <a:spcPct val="80000"/>
              </a:lnSpc>
              <a:tabLst>
                <a:tab pos="316733" algn="l"/>
              </a:tabLst>
            </a:pPr>
            <a:r>
              <a:rPr lang="en-US" altLang="zh-TW" sz="2976" dirty="0">
                <a:solidFill>
                  <a:srgbClr val="CC0000"/>
                </a:solidFill>
              </a:rPr>
              <a:t>Explicit knowledge</a:t>
            </a:r>
            <a:r>
              <a:rPr lang="en-US" altLang="zh-TW" sz="2535" dirty="0"/>
              <a:t> (or leaky knowledge) deals with objective, codified, and documented actionable and relevant information.</a:t>
            </a:r>
          </a:p>
          <a:p>
            <a:pPr marL="820704" lvl="1" indent="-248486">
              <a:lnSpc>
                <a:spcPct val="80000"/>
              </a:lnSpc>
              <a:tabLst>
                <a:tab pos="316733" algn="l"/>
              </a:tabLst>
            </a:pPr>
            <a:r>
              <a:rPr lang="en-US" altLang="zh-TW" sz="2315" dirty="0"/>
              <a:t>Data</a:t>
            </a:r>
          </a:p>
          <a:p>
            <a:pPr marL="820704" lvl="1" indent="-248486">
              <a:lnSpc>
                <a:spcPct val="80000"/>
              </a:lnSpc>
              <a:tabLst>
                <a:tab pos="316733" algn="l"/>
              </a:tabLst>
            </a:pPr>
            <a:r>
              <a:rPr lang="en-US" altLang="zh-TW" sz="2315" dirty="0"/>
              <a:t>Policies</a:t>
            </a:r>
          </a:p>
          <a:p>
            <a:pPr marL="820704" lvl="1" indent="-248486">
              <a:lnSpc>
                <a:spcPct val="80000"/>
              </a:lnSpc>
              <a:tabLst>
                <a:tab pos="316733" algn="l"/>
              </a:tabLst>
            </a:pPr>
            <a:r>
              <a:rPr lang="en-US" altLang="zh-TW" sz="2315" dirty="0"/>
              <a:t>Procedures</a:t>
            </a:r>
          </a:p>
          <a:p>
            <a:pPr marL="820704" lvl="1" indent="-248486">
              <a:lnSpc>
                <a:spcPct val="80000"/>
              </a:lnSpc>
              <a:tabLst>
                <a:tab pos="316733" algn="l"/>
              </a:tabLst>
            </a:pPr>
            <a:r>
              <a:rPr lang="en-US" altLang="zh-TW" sz="2315" dirty="0"/>
              <a:t>Software</a:t>
            </a:r>
          </a:p>
          <a:p>
            <a:pPr marL="820704" lvl="1" indent="-248486">
              <a:lnSpc>
                <a:spcPct val="80000"/>
              </a:lnSpc>
              <a:tabLst>
                <a:tab pos="316733" algn="l"/>
              </a:tabLst>
            </a:pPr>
            <a:r>
              <a:rPr lang="en-US" altLang="zh-TW" sz="2315" dirty="0"/>
              <a:t>Documents</a:t>
            </a:r>
          </a:p>
          <a:p>
            <a:pPr marL="820704" lvl="1" indent="-248486">
              <a:lnSpc>
                <a:spcPct val="80000"/>
              </a:lnSpc>
              <a:tabLst>
                <a:tab pos="316733" algn="l"/>
              </a:tabLst>
            </a:pPr>
            <a:r>
              <a:rPr lang="en-US" altLang="zh-TW" sz="2315" dirty="0"/>
              <a:t>Products</a:t>
            </a:r>
          </a:p>
          <a:p>
            <a:pPr marL="820704" lvl="1" indent="-248486">
              <a:lnSpc>
                <a:spcPct val="80000"/>
              </a:lnSpc>
              <a:tabLst>
                <a:tab pos="316733" algn="l"/>
              </a:tabLst>
            </a:pPr>
            <a:r>
              <a:rPr lang="en-US" altLang="zh-TW" sz="2315" dirty="0"/>
              <a:t>Strategies</a:t>
            </a:r>
          </a:p>
          <a:p>
            <a:pPr marL="820704" lvl="1" indent="-248486">
              <a:lnSpc>
                <a:spcPct val="80000"/>
              </a:lnSpc>
              <a:tabLst>
                <a:tab pos="316733" algn="l"/>
              </a:tabLst>
            </a:pPr>
            <a:r>
              <a:rPr lang="en-US" altLang="zh-TW" sz="2315" dirty="0"/>
              <a:t>Goals</a:t>
            </a:r>
          </a:p>
          <a:p>
            <a:pPr marL="820704" lvl="1" indent="-248486">
              <a:lnSpc>
                <a:spcPct val="80000"/>
              </a:lnSpc>
              <a:tabLst>
                <a:tab pos="316733" algn="l"/>
              </a:tabLst>
            </a:pPr>
            <a:r>
              <a:rPr lang="en-US" altLang="zh-TW" sz="2315" dirty="0"/>
              <a:t>Mission</a:t>
            </a:r>
          </a:p>
          <a:p>
            <a:pPr marL="820704" lvl="1" indent="-248486">
              <a:lnSpc>
                <a:spcPct val="80000"/>
              </a:lnSpc>
              <a:tabLst>
                <a:tab pos="316733" algn="l"/>
              </a:tabLst>
            </a:pPr>
            <a:r>
              <a:rPr lang="en-US" altLang="zh-TW" sz="2315" dirty="0"/>
              <a:t>Core competencies </a:t>
            </a:r>
            <a:endParaRPr lang="en-US" altLang="zh-TW" sz="1764" dirty="0"/>
          </a:p>
        </p:txBody>
      </p:sp>
      <p:sp>
        <p:nvSpPr>
          <p:cNvPr id="985092" name="Rectangle 4"/>
          <p:cNvSpPr>
            <a:spLocks noChangeArrowheads="1"/>
          </p:cNvSpPr>
          <p:nvPr/>
        </p:nvSpPr>
        <p:spPr bwMode="auto">
          <a:xfrm>
            <a:off x="672500" y="6299729"/>
            <a:ext cx="8735624" cy="906658"/>
          </a:xfrm>
          <a:prstGeom prst="rect">
            <a:avLst/>
          </a:prstGeom>
          <a:noFill/>
          <a:ln w="9525" algn="ctr">
            <a:noFill/>
            <a:miter lim="800000"/>
            <a:headEnd/>
            <a:tailEnd/>
          </a:ln>
          <a:effectLst/>
        </p:spPr>
        <p:txBody>
          <a:bodyPr>
            <a:spAutoFit/>
          </a:bodyPr>
          <a:lstStyle/>
          <a:p>
            <a:pPr>
              <a:defRPr/>
            </a:pPr>
            <a:r>
              <a:rPr lang="en-US" sz="2646" dirty="0">
                <a:solidFill>
                  <a:srgbClr val="0066FF"/>
                </a:solidFill>
                <a:effectLst>
                  <a:outerShdw blurRad="38100" dist="38100" dir="2700000" algn="tl">
                    <a:srgbClr val="C0C0C0"/>
                  </a:outerShdw>
                </a:effectLst>
                <a:latin typeface="Verdana" pitchFamily="34" charset="0"/>
              </a:rPr>
              <a:t>The more knowledge is made explicit, the more economically it can be transferred.</a:t>
            </a:r>
          </a:p>
        </p:txBody>
      </p:sp>
    </p:spTree>
    <p:extLst>
      <p:ext uri="{BB962C8B-B14F-4D97-AF65-F5344CB8AC3E}">
        <p14:creationId xmlns:p14="http://schemas.microsoft.com/office/powerpoint/2010/main" val="374460494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544512" y="-106363"/>
            <a:ext cx="8567632" cy="1025456"/>
          </a:xfrm>
        </p:spPr>
        <p:txBody>
          <a:bodyPr/>
          <a:lstStyle/>
          <a:p>
            <a:r>
              <a:rPr lang="en-US" altLang="en-US" sz="4400" dirty="0"/>
              <a:t>Tacit Knowledge</a:t>
            </a:r>
          </a:p>
        </p:txBody>
      </p:sp>
      <p:sp>
        <p:nvSpPr>
          <p:cNvPr id="53252" name="Rectangle 3"/>
          <p:cNvSpPr>
            <a:spLocks noGrp="1" noChangeArrowheads="1"/>
          </p:cNvSpPr>
          <p:nvPr>
            <p:ph type="body" idx="1"/>
          </p:nvPr>
        </p:nvSpPr>
        <p:spPr>
          <a:xfrm>
            <a:off x="168522" y="1112837"/>
            <a:ext cx="9743581" cy="3023870"/>
          </a:xfrm>
          <a:noFill/>
        </p:spPr>
        <p:txBody>
          <a:bodyPr/>
          <a:lstStyle/>
          <a:p>
            <a:pPr>
              <a:lnSpc>
                <a:spcPct val="80000"/>
              </a:lnSpc>
              <a:tabLst>
                <a:tab pos="316733" algn="l"/>
              </a:tabLst>
            </a:pPr>
            <a:r>
              <a:rPr lang="en-US" altLang="zh-TW" sz="2976" dirty="0">
                <a:solidFill>
                  <a:srgbClr val="CC0000"/>
                </a:solidFill>
              </a:rPr>
              <a:t>Tacit knowledge</a:t>
            </a:r>
            <a:r>
              <a:rPr lang="en-US" altLang="zh-TW" sz="2976" dirty="0"/>
              <a:t> is skills, ideas, and experiences that people have in their minds.</a:t>
            </a:r>
          </a:p>
          <a:p>
            <a:pPr>
              <a:lnSpc>
                <a:spcPct val="80000"/>
              </a:lnSpc>
              <a:tabLst>
                <a:tab pos="316733" algn="l"/>
              </a:tabLst>
            </a:pPr>
            <a:r>
              <a:rPr lang="en-US" altLang="zh-TW" sz="2976" dirty="0"/>
              <a:t>It can be difficult to articulate verbally.</a:t>
            </a:r>
          </a:p>
          <a:p>
            <a:pPr>
              <a:lnSpc>
                <a:spcPct val="80000"/>
              </a:lnSpc>
              <a:tabLst>
                <a:tab pos="316733" algn="l"/>
              </a:tabLst>
            </a:pPr>
            <a:r>
              <a:rPr lang="en-US" altLang="zh-TW" sz="2976" dirty="0"/>
              <a:t>It includes things like:</a:t>
            </a:r>
          </a:p>
          <a:p>
            <a:pPr marL="820704" lvl="1" indent="-248486">
              <a:lnSpc>
                <a:spcPct val="80000"/>
              </a:lnSpc>
              <a:tabLst>
                <a:tab pos="316733" algn="l"/>
              </a:tabLst>
            </a:pPr>
            <a:r>
              <a:rPr lang="en-US" altLang="zh-TW" sz="2535" dirty="0"/>
              <a:t>Insights</a:t>
            </a:r>
          </a:p>
          <a:p>
            <a:pPr marL="820704" lvl="1" indent="-248486">
              <a:lnSpc>
                <a:spcPct val="80000"/>
              </a:lnSpc>
              <a:tabLst>
                <a:tab pos="316733" algn="l"/>
              </a:tabLst>
            </a:pPr>
            <a:r>
              <a:rPr lang="en-US" altLang="zh-TW" sz="2535" dirty="0"/>
              <a:t>Acumen</a:t>
            </a:r>
          </a:p>
          <a:p>
            <a:pPr marL="820704" lvl="1" indent="-248486">
              <a:lnSpc>
                <a:spcPct val="80000"/>
              </a:lnSpc>
              <a:tabLst>
                <a:tab pos="316733" algn="l"/>
              </a:tabLst>
            </a:pPr>
            <a:r>
              <a:rPr lang="en-US" altLang="zh-TW" sz="2535" dirty="0"/>
              <a:t>Expertise</a:t>
            </a:r>
          </a:p>
          <a:p>
            <a:pPr marL="820704" lvl="1" indent="-248486">
              <a:lnSpc>
                <a:spcPct val="80000"/>
              </a:lnSpc>
              <a:tabLst>
                <a:tab pos="316733" algn="l"/>
              </a:tabLst>
            </a:pPr>
            <a:r>
              <a:rPr lang="en-US" altLang="zh-TW" sz="2535" dirty="0"/>
              <a:t>Know-how</a:t>
            </a:r>
          </a:p>
          <a:p>
            <a:pPr marL="820704" lvl="1" indent="-248486">
              <a:lnSpc>
                <a:spcPct val="80000"/>
              </a:lnSpc>
              <a:tabLst>
                <a:tab pos="316733" algn="l"/>
              </a:tabLst>
            </a:pPr>
            <a:r>
              <a:rPr lang="en-US" altLang="zh-TW" sz="2535" dirty="0"/>
              <a:t>Trade secrets</a:t>
            </a:r>
          </a:p>
          <a:p>
            <a:pPr marL="820704" lvl="1" indent="-248486">
              <a:lnSpc>
                <a:spcPct val="80000"/>
              </a:lnSpc>
              <a:tabLst>
                <a:tab pos="316733" algn="l"/>
              </a:tabLst>
            </a:pPr>
            <a:r>
              <a:rPr lang="en-US" altLang="zh-TW" sz="2535" dirty="0"/>
              <a:t>Skill sets</a:t>
            </a:r>
          </a:p>
          <a:p>
            <a:pPr marL="820704" lvl="1" indent="-248486">
              <a:lnSpc>
                <a:spcPct val="80000"/>
              </a:lnSpc>
              <a:tabLst>
                <a:tab pos="316733" algn="l"/>
              </a:tabLst>
            </a:pPr>
            <a:r>
              <a:rPr lang="en-US" altLang="zh-TW" sz="2535" dirty="0"/>
              <a:t>Learning of an organization </a:t>
            </a:r>
          </a:p>
          <a:p>
            <a:pPr marL="820704" lvl="1" indent="-248486">
              <a:lnSpc>
                <a:spcPct val="80000"/>
              </a:lnSpc>
              <a:tabLst>
                <a:tab pos="316733" algn="l"/>
              </a:tabLst>
            </a:pPr>
            <a:r>
              <a:rPr lang="en-US" altLang="zh-TW" sz="2535" dirty="0"/>
              <a:t>The organizational culture</a:t>
            </a:r>
          </a:p>
        </p:txBody>
      </p:sp>
      <p:sp>
        <p:nvSpPr>
          <p:cNvPr id="986116" name="Rectangle 4"/>
          <p:cNvSpPr>
            <a:spLocks noChangeArrowheads="1"/>
          </p:cNvSpPr>
          <p:nvPr/>
        </p:nvSpPr>
        <p:spPr bwMode="auto">
          <a:xfrm>
            <a:off x="640291" y="6606979"/>
            <a:ext cx="8819621" cy="906658"/>
          </a:xfrm>
          <a:prstGeom prst="rect">
            <a:avLst/>
          </a:prstGeom>
          <a:solidFill>
            <a:schemeClr val="bg1"/>
          </a:solidFill>
          <a:ln w="9525">
            <a:noFill/>
            <a:miter lim="800000"/>
            <a:headEnd/>
            <a:tailEnd/>
          </a:ln>
          <a:effectLst/>
        </p:spPr>
        <p:txBody>
          <a:bodyPr>
            <a:spAutoFit/>
          </a:bodyPr>
          <a:lstStyle/>
          <a:p>
            <a:pPr>
              <a:defRPr/>
            </a:pPr>
            <a:r>
              <a:rPr lang="en-US" sz="2646" dirty="0">
                <a:solidFill>
                  <a:srgbClr val="0066FF"/>
                </a:solidFill>
                <a:effectLst>
                  <a:outerShdw blurRad="38100" dist="38100" dir="2700000" algn="tl">
                    <a:srgbClr val="C0C0C0"/>
                  </a:outerShdw>
                </a:effectLst>
                <a:latin typeface="Verdana" pitchFamily="34" charset="0"/>
              </a:rPr>
              <a:t>Tacit knowledge is generally slow and costly to transfer and can be plagued by ambiguity.</a:t>
            </a:r>
          </a:p>
        </p:txBody>
      </p:sp>
    </p:spTree>
    <p:extLst>
      <p:ext uri="{BB962C8B-B14F-4D97-AF65-F5344CB8AC3E}">
        <p14:creationId xmlns:p14="http://schemas.microsoft.com/office/powerpoint/2010/main" val="154694025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2"/>
          </p:nvPr>
        </p:nvSpPr>
        <p:spPr/>
        <p:txBody>
          <a:bodyPr/>
          <a:lstStyle/>
          <a:p>
            <a:pPr>
              <a:defRPr/>
            </a:pPr>
            <a:fld id="{4570A700-B646-41EA-ABFF-6ECABD9D9E95}" type="slidenum">
              <a:rPr lang="en-US" smtClean="0">
                <a:latin typeface="Arial" pitchFamily="34" charset="0"/>
              </a:rPr>
              <a:pPr>
                <a:defRPr/>
              </a:pPr>
              <a:t>19</a:t>
            </a:fld>
            <a:endParaRPr lang="en-US">
              <a:latin typeface="Arial" pitchFamily="34" charset="0"/>
            </a:endParaRPr>
          </a:p>
        </p:txBody>
      </p:sp>
      <p:sp>
        <p:nvSpPr>
          <p:cNvPr id="54275" name="Rectangle 2"/>
          <p:cNvSpPr>
            <a:spLocks noChangeArrowheads="1"/>
          </p:cNvSpPr>
          <p:nvPr/>
        </p:nvSpPr>
        <p:spPr bwMode="auto">
          <a:xfrm>
            <a:off x="529" y="3581001"/>
            <a:ext cx="65" cy="39767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rIns="0" anchor="ct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en-US" altLang="en-US" sz="1984">
              <a:latin typeface="Times New Roman" pitchFamily="18" charset="0"/>
            </a:endParaRPr>
          </a:p>
        </p:txBody>
      </p:sp>
      <p:sp>
        <p:nvSpPr>
          <p:cNvPr id="54276" name="Rectangle 3"/>
          <p:cNvSpPr>
            <a:spLocks noChangeArrowheads="1"/>
          </p:cNvSpPr>
          <p:nvPr/>
        </p:nvSpPr>
        <p:spPr bwMode="auto">
          <a:xfrm>
            <a:off x="1556626" y="122237"/>
            <a:ext cx="7293686" cy="657972"/>
          </a:xfrm>
          <a:prstGeom prst="rect">
            <a:avLst/>
          </a:prstGeom>
          <a:solidFill>
            <a:srgbClr val="CCD0F4"/>
          </a:solidFill>
          <a:ln w="12700">
            <a:solidFill>
              <a:schemeClr val="tx1"/>
            </a:solidFill>
            <a:miter lim="800000"/>
            <a:headEnd/>
            <a:tailEnd/>
          </a:ln>
        </p:spPr>
        <p:txBody>
          <a:bodyPr wrap="none" lIns="99746" tIns="48998" rIns="99746" bIns="48998"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defRPr/>
            </a:pPr>
            <a:r>
              <a:rPr lang="en-US" altLang="en-US" sz="3086" dirty="0">
                <a:latin typeface="+mj-lt"/>
              </a:rPr>
              <a:t>Knowledge Transfer Mechanisms</a:t>
            </a:r>
          </a:p>
        </p:txBody>
      </p:sp>
      <p:sp>
        <p:nvSpPr>
          <p:cNvPr id="54277" name="Rectangle 4"/>
          <p:cNvSpPr>
            <a:spLocks noChangeArrowheads="1"/>
          </p:cNvSpPr>
          <p:nvPr/>
        </p:nvSpPr>
        <p:spPr bwMode="auto">
          <a:xfrm>
            <a:off x="427510" y="755967"/>
            <a:ext cx="426982" cy="6467722"/>
          </a:xfrm>
          <a:prstGeom prst="rect">
            <a:avLst/>
          </a:prstGeom>
          <a:solidFill>
            <a:srgbClr val="CCD0F4"/>
          </a:solidFill>
          <a:ln w="12700">
            <a:solidFill>
              <a:schemeClr val="tx1"/>
            </a:solidFill>
            <a:miter lim="800000"/>
            <a:headEnd/>
            <a:tailEnd/>
          </a:ln>
        </p:spPr>
        <p:txBody>
          <a:bodyPr wrap="none" lIns="99746" tIns="48998" rIns="99746" bIns="48998"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1984" b="1">
                <a:latin typeface="Arial" charset="0"/>
              </a:rPr>
              <a:t>D</a:t>
            </a:r>
          </a:p>
          <a:p>
            <a:pPr algn="ctr">
              <a:spcBef>
                <a:spcPct val="0"/>
              </a:spcBef>
              <a:buFontTx/>
              <a:buNone/>
            </a:pPr>
            <a:r>
              <a:rPr lang="en-US" altLang="en-US" sz="1984" b="1">
                <a:latin typeface="Arial" charset="0"/>
              </a:rPr>
              <a:t>I</a:t>
            </a:r>
          </a:p>
          <a:p>
            <a:pPr algn="ctr">
              <a:spcBef>
                <a:spcPct val="0"/>
              </a:spcBef>
              <a:buFontTx/>
              <a:buNone/>
            </a:pPr>
            <a:r>
              <a:rPr lang="en-US" altLang="en-US" sz="1984" b="1">
                <a:latin typeface="Arial" charset="0"/>
              </a:rPr>
              <a:t>S</a:t>
            </a:r>
          </a:p>
          <a:p>
            <a:pPr algn="ctr">
              <a:spcBef>
                <a:spcPct val="0"/>
              </a:spcBef>
              <a:buFontTx/>
              <a:buNone/>
            </a:pPr>
            <a:r>
              <a:rPr lang="en-US" altLang="en-US" sz="1984" b="1">
                <a:latin typeface="Arial" charset="0"/>
              </a:rPr>
              <a:t>S</a:t>
            </a:r>
          </a:p>
          <a:p>
            <a:pPr algn="ctr">
              <a:spcBef>
                <a:spcPct val="0"/>
              </a:spcBef>
              <a:buFontTx/>
              <a:buNone/>
            </a:pPr>
            <a:r>
              <a:rPr lang="en-US" altLang="en-US" sz="1984" b="1">
                <a:latin typeface="Arial" charset="0"/>
              </a:rPr>
              <a:t>E</a:t>
            </a:r>
          </a:p>
          <a:p>
            <a:pPr algn="ctr">
              <a:spcBef>
                <a:spcPct val="0"/>
              </a:spcBef>
              <a:buFontTx/>
              <a:buNone/>
            </a:pPr>
            <a:r>
              <a:rPr lang="en-US" altLang="en-US" sz="1984" b="1">
                <a:latin typeface="Arial" charset="0"/>
              </a:rPr>
              <a:t>M</a:t>
            </a:r>
          </a:p>
          <a:p>
            <a:pPr algn="ctr">
              <a:spcBef>
                <a:spcPct val="0"/>
              </a:spcBef>
              <a:buFontTx/>
              <a:buNone/>
            </a:pPr>
            <a:r>
              <a:rPr lang="en-US" altLang="en-US" sz="1984" b="1">
                <a:latin typeface="Arial" charset="0"/>
              </a:rPr>
              <a:t>I</a:t>
            </a:r>
          </a:p>
          <a:p>
            <a:pPr algn="ctr">
              <a:spcBef>
                <a:spcPct val="0"/>
              </a:spcBef>
              <a:buFontTx/>
              <a:buNone/>
            </a:pPr>
            <a:r>
              <a:rPr lang="en-US" altLang="en-US" sz="1984" b="1">
                <a:latin typeface="Arial" charset="0"/>
              </a:rPr>
              <a:t>N</a:t>
            </a:r>
          </a:p>
          <a:p>
            <a:pPr algn="ctr">
              <a:spcBef>
                <a:spcPct val="0"/>
              </a:spcBef>
              <a:buFontTx/>
              <a:buNone/>
            </a:pPr>
            <a:r>
              <a:rPr lang="en-US" altLang="en-US" sz="1984" b="1">
                <a:latin typeface="Arial" charset="0"/>
              </a:rPr>
              <a:t>A</a:t>
            </a:r>
          </a:p>
          <a:p>
            <a:pPr algn="ctr">
              <a:spcBef>
                <a:spcPct val="0"/>
              </a:spcBef>
              <a:buFontTx/>
              <a:buNone/>
            </a:pPr>
            <a:r>
              <a:rPr lang="en-US" altLang="en-US" sz="1984" b="1">
                <a:latin typeface="Arial" charset="0"/>
              </a:rPr>
              <a:t>T</a:t>
            </a:r>
          </a:p>
          <a:p>
            <a:pPr algn="ctr">
              <a:spcBef>
                <a:spcPct val="0"/>
              </a:spcBef>
              <a:buFontTx/>
              <a:buNone/>
            </a:pPr>
            <a:r>
              <a:rPr lang="en-US" altLang="en-US" sz="1984" b="1">
                <a:latin typeface="Arial" charset="0"/>
              </a:rPr>
              <a:t>I</a:t>
            </a:r>
          </a:p>
          <a:p>
            <a:pPr algn="ctr">
              <a:spcBef>
                <a:spcPct val="0"/>
              </a:spcBef>
              <a:buFontTx/>
              <a:buNone/>
            </a:pPr>
            <a:r>
              <a:rPr lang="en-US" altLang="en-US" sz="1984" b="1">
                <a:latin typeface="Arial" charset="0"/>
              </a:rPr>
              <a:t>O</a:t>
            </a:r>
          </a:p>
          <a:p>
            <a:pPr algn="ctr">
              <a:spcBef>
                <a:spcPct val="0"/>
              </a:spcBef>
              <a:buFontTx/>
              <a:buNone/>
            </a:pPr>
            <a:r>
              <a:rPr lang="en-US" altLang="en-US" sz="1984" b="1">
                <a:latin typeface="Arial" charset="0"/>
              </a:rPr>
              <a:t>N</a:t>
            </a:r>
          </a:p>
          <a:p>
            <a:pPr algn="ctr">
              <a:spcBef>
                <a:spcPct val="0"/>
              </a:spcBef>
              <a:buFontTx/>
              <a:buNone/>
            </a:pPr>
            <a:endParaRPr lang="en-US" altLang="en-US" sz="1984" b="1">
              <a:latin typeface="Arial" charset="0"/>
            </a:endParaRPr>
          </a:p>
          <a:p>
            <a:pPr algn="ctr">
              <a:spcBef>
                <a:spcPct val="0"/>
              </a:spcBef>
              <a:buFontTx/>
              <a:buNone/>
            </a:pPr>
            <a:r>
              <a:rPr lang="en-US" altLang="en-US" sz="1984" b="1">
                <a:latin typeface="Arial" charset="0"/>
              </a:rPr>
              <a:t>B</a:t>
            </a:r>
          </a:p>
          <a:p>
            <a:pPr algn="ctr">
              <a:spcBef>
                <a:spcPct val="0"/>
              </a:spcBef>
              <a:buFontTx/>
              <a:buNone/>
            </a:pPr>
            <a:r>
              <a:rPr lang="en-US" altLang="en-US" sz="1984" b="1">
                <a:latin typeface="Arial" charset="0"/>
              </a:rPr>
              <a:t>R</a:t>
            </a:r>
          </a:p>
          <a:p>
            <a:pPr algn="ctr">
              <a:spcBef>
                <a:spcPct val="0"/>
              </a:spcBef>
              <a:buFontTx/>
              <a:buNone/>
            </a:pPr>
            <a:r>
              <a:rPr lang="en-US" altLang="en-US" sz="1984" b="1">
                <a:latin typeface="Arial" charset="0"/>
              </a:rPr>
              <a:t>E</a:t>
            </a:r>
          </a:p>
          <a:p>
            <a:pPr algn="ctr">
              <a:spcBef>
                <a:spcPct val="0"/>
              </a:spcBef>
              <a:buFontTx/>
              <a:buNone/>
            </a:pPr>
            <a:r>
              <a:rPr lang="en-US" altLang="en-US" sz="1984" b="1">
                <a:latin typeface="Arial" charset="0"/>
              </a:rPr>
              <a:t>A</a:t>
            </a:r>
          </a:p>
          <a:p>
            <a:pPr algn="ctr">
              <a:spcBef>
                <a:spcPct val="0"/>
              </a:spcBef>
              <a:buFontTx/>
              <a:buNone/>
            </a:pPr>
            <a:r>
              <a:rPr lang="en-US" altLang="en-US" sz="1984" b="1">
                <a:latin typeface="Arial" charset="0"/>
              </a:rPr>
              <a:t>D</a:t>
            </a:r>
          </a:p>
          <a:p>
            <a:pPr algn="ctr">
              <a:spcBef>
                <a:spcPct val="0"/>
              </a:spcBef>
              <a:buFontTx/>
              <a:buNone/>
            </a:pPr>
            <a:r>
              <a:rPr lang="en-US" altLang="en-US" sz="1984" b="1">
                <a:latin typeface="Arial" charset="0"/>
              </a:rPr>
              <a:t>T</a:t>
            </a:r>
          </a:p>
          <a:p>
            <a:pPr algn="ctr">
              <a:spcBef>
                <a:spcPct val="0"/>
              </a:spcBef>
              <a:buFontTx/>
              <a:buNone/>
            </a:pPr>
            <a:r>
              <a:rPr lang="en-US" altLang="en-US" sz="1984" b="1">
                <a:latin typeface="Arial" charset="0"/>
              </a:rPr>
              <a:t>H</a:t>
            </a:r>
            <a:endParaRPr lang="en-US" altLang="en-US" sz="1764" b="1">
              <a:latin typeface="Arial" charset="0"/>
            </a:endParaRPr>
          </a:p>
        </p:txBody>
      </p:sp>
      <p:sp>
        <p:nvSpPr>
          <p:cNvPr id="54278" name="Rectangle 5"/>
          <p:cNvSpPr>
            <a:spLocks noChangeArrowheads="1"/>
          </p:cNvSpPr>
          <p:nvPr/>
        </p:nvSpPr>
        <p:spPr bwMode="auto">
          <a:xfrm>
            <a:off x="931489" y="1266945"/>
            <a:ext cx="321986" cy="1245946"/>
          </a:xfrm>
          <a:prstGeom prst="rect">
            <a:avLst/>
          </a:prstGeom>
          <a:solidFill>
            <a:srgbClr val="E0E2F8"/>
          </a:solidFill>
          <a:ln w="12700">
            <a:solidFill>
              <a:schemeClr val="tx1"/>
            </a:solidFill>
            <a:miter lim="800000"/>
            <a:headEnd/>
            <a:tailEnd/>
          </a:ln>
        </p:spPr>
        <p:txBody>
          <a:bodyPr wrap="none" lIns="99746" tIns="48998" rIns="99746" bIns="48998"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1764" b="1">
                <a:latin typeface="Arial" charset="0"/>
              </a:rPr>
              <a:t>M</a:t>
            </a:r>
          </a:p>
          <a:p>
            <a:pPr algn="ctr">
              <a:spcBef>
                <a:spcPct val="0"/>
              </a:spcBef>
              <a:buFontTx/>
              <a:buNone/>
            </a:pPr>
            <a:r>
              <a:rPr lang="en-US" altLang="en-US" sz="1764" b="1">
                <a:latin typeface="Arial" charset="0"/>
              </a:rPr>
              <a:t>a</a:t>
            </a:r>
          </a:p>
          <a:p>
            <a:pPr algn="ctr">
              <a:spcBef>
                <a:spcPct val="0"/>
              </a:spcBef>
              <a:buFontTx/>
              <a:buNone/>
            </a:pPr>
            <a:r>
              <a:rPr lang="en-US" altLang="en-US" sz="1764" b="1">
                <a:latin typeface="Arial" charset="0"/>
              </a:rPr>
              <a:t>n</a:t>
            </a:r>
          </a:p>
          <a:p>
            <a:pPr algn="ctr">
              <a:spcBef>
                <a:spcPct val="0"/>
              </a:spcBef>
              <a:buFontTx/>
              <a:buNone/>
            </a:pPr>
            <a:r>
              <a:rPr lang="en-US" altLang="en-US" sz="1764" b="1">
                <a:latin typeface="Arial" charset="0"/>
              </a:rPr>
              <a:t>y</a:t>
            </a:r>
            <a:endParaRPr lang="en-US" altLang="en-US" sz="1764">
              <a:latin typeface="Arial" charset="0"/>
            </a:endParaRPr>
          </a:p>
        </p:txBody>
      </p:sp>
      <p:sp>
        <p:nvSpPr>
          <p:cNvPr id="54279" name="Rectangle 6"/>
          <p:cNvSpPr>
            <a:spLocks noChangeArrowheads="1"/>
          </p:cNvSpPr>
          <p:nvPr/>
        </p:nvSpPr>
        <p:spPr bwMode="auto">
          <a:xfrm>
            <a:off x="931489" y="5550761"/>
            <a:ext cx="321986" cy="1161950"/>
          </a:xfrm>
          <a:prstGeom prst="rect">
            <a:avLst/>
          </a:prstGeom>
          <a:solidFill>
            <a:srgbClr val="E0E2F8"/>
          </a:solidFill>
          <a:ln w="12700">
            <a:solidFill>
              <a:schemeClr val="tx1"/>
            </a:solidFill>
            <a:miter lim="800000"/>
            <a:headEnd/>
            <a:tailEnd/>
          </a:ln>
        </p:spPr>
        <p:txBody>
          <a:bodyPr wrap="none" lIns="99746" tIns="48998" rIns="99746" bIns="48998"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1764" b="1">
                <a:latin typeface="Arial" charset="0"/>
              </a:rPr>
              <a:t>F</a:t>
            </a:r>
          </a:p>
          <a:p>
            <a:pPr algn="ctr">
              <a:spcBef>
                <a:spcPct val="0"/>
              </a:spcBef>
              <a:buFontTx/>
              <a:buNone/>
            </a:pPr>
            <a:r>
              <a:rPr lang="en-US" altLang="en-US" sz="1764" b="1">
                <a:latin typeface="Arial" charset="0"/>
              </a:rPr>
              <a:t>e</a:t>
            </a:r>
          </a:p>
          <a:p>
            <a:pPr algn="ctr">
              <a:spcBef>
                <a:spcPct val="0"/>
              </a:spcBef>
              <a:buFontTx/>
              <a:buNone/>
            </a:pPr>
            <a:r>
              <a:rPr lang="en-US" altLang="en-US" sz="1764" b="1">
                <a:latin typeface="Arial" charset="0"/>
              </a:rPr>
              <a:t>w</a:t>
            </a:r>
            <a:endParaRPr lang="en-US" altLang="en-US" sz="1764">
              <a:latin typeface="Arial" charset="0"/>
            </a:endParaRPr>
          </a:p>
        </p:txBody>
      </p:sp>
      <p:sp>
        <p:nvSpPr>
          <p:cNvPr id="54280" name="Line 7"/>
          <p:cNvSpPr>
            <a:spLocks noChangeShapeType="1"/>
          </p:cNvSpPr>
          <p:nvPr/>
        </p:nvSpPr>
        <p:spPr bwMode="auto">
          <a:xfrm>
            <a:off x="1428467" y="1182948"/>
            <a:ext cx="0" cy="5613759"/>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1" name="Line 8"/>
          <p:cNvSpPr>
            <a:spLocks noChangeShapeType="1"/>
          </p:cNvSpPr>
          <p:nvPr/>
        </p:nvSpPr>
        <p:spPr bwMode="auto">
          <a:xfrm>
            <a:off x="1435467" y="6803707"/>
            <a:ext cx="8385639"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282" name="Rectangle 9"/>
          <p:cNvSpPr>
            <a:spLocks noChangeArrowheads="1"/>
          </p:cNvSpPr>
          <p:nvPr/>
        </p:nvSpPr>
        <p:spPr bwMode="auto">
          <a:xfrm>
            <a:off x="3955358" y="7062696"/>
            <a:ext cx="3429853" cy="405983"/>
          </a:xfrm>
          <a:prstGeom prst="rect">
            <a:avLst/>
          </a:prstGeom>
          <a:solidFill>
            <a:srgbClr val="CCD0F4"/>
          </a:solidFill>
          <a:ln w="12700">
            <a:solidFill>
              <a:schemeClr val="tx1"/>
            </a:solidFill>
            <a:miter lim="800000"/>
            <a:headEnd/>
            <a:tailEnd/>
          </a:ln>
        </p:spPr>
        <p:txBody>
          <a:bodyPr wrap="none" lIns="99746" tIns="48998" rIns="99746" bIns="48998"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1984" b="1">
                <a:latin typeface="Arial" charset="0"/>
              </a:rPr>
              <a:t>ABILITY TO CODIFY</a:t>
            </a:r>
            <a:endParaRPr lang="en-US" altLang="en-US" sz="1764">
              <a:latin typeface="Arial" charset="0"/>
            </a:endParaRPr>
          </a:p>
        </p:txBody>
      </p:sp>
      <p:sp>
        <p:nvSpPr>
          <p:cNvPr id="54283" name="Rectangle 10"/>
          <p:cNvSpPr>
            <a:spLocks noChangeArrowheads="1"/>
          </p:cNvSpPr>
          <p:nvPr/>
        </p:nvSpPr>
        <p:spPr bwMode="auto">
          <a:xfrm>
            <a:off x="7819193" y="6894703"/>
            <a:ext cx="2001914" cy="573975"/>
          </a:xfrm>
          <a:prstGeom prst="rect">
            <a:avLst/>
          </a:prstGeom>
          <a:solidFill>
            <a:srgbClr val="E0E2F8"/>
          </a:solidFill>
          <a:ln w="12700">
            <a:solidFill>
              <a:schemeClr val="tx1"/>
            </a:solidFill>
            <a:miter lim="800000"/>
            <a:headEnd/>
            <a:tailEnd/>
          </a:ln>
        </p:spPr>
        <p:txBody>
          <a:bodyPr wrap="none" lIns="99746" tIns="48998" rIns="99746" bIns="48998"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1764" b="1">
                <a:latin typeface="Arial" charset="0"/>
              </a:rPr>
              <a:t>High</a:t>
            </a:r>
            <a:r>
              <a:rPr lang="en-US" altLang="en-US" sz="1764">
                <a:latin typeface="Arial" charset="0"/>
              </a:rPr>
              <a:t> (explicit</a:t>
            </a:r>
          </a:p>
          <a:p>
            <a:pPr algn="ctr">
              <a:spcBef>
                <a:spcPct val="0"/>
              </a:spcBef>
              <a:buFontTx/>
              <a:buNone/>
            </a:pPr>
            <a:r>
              <a:rPr lang="en-US" altLang="en-US" sz="1764">
                <a:latin typeface="Arial" charset="0"/>
              </a:rPr>
              <a:t>kn.. &amp; information</a:t>
            </a:r>
          </a:p>
        </p:txBody>
      </p:sp>
      <p:sp>
        <p:nvSpPr>
          <p:cNvPr id="54284" name="Rectangle 11"/>
          <p:cNvSpPr>
            <a:spLocks noChangeArrowheads="1"/>
          </p:cNvSpPr>
          <p:nvPr/>
        </p:nvSpPr>
        <p:spPr bwMode="auto">
          <a:xfrm>
            <a:off x="1344471" y="6887703"/>
            <a:ext cx="2085910" cy="671971"/>
          </a:xfrm>
          <a:prstGeom prst="rect">
            <a:avLst/>
          </a:prstGeom>
          <a:solidFill>
            <a:srgbClr val="E0E2F8"/>
          </a:solidFill>
          <a:ln w="12700">
            <a:solidFill>
              <a:schemeClr val="tx1"/>
            </a:solidFill>
            <a:miter lim="800000"/>
            <a:headEnd/>
            <a:tailEnd/>
          </a:ln>
        </p:spPr>
        <p:txBody>
          <a:bodyPr wrap="none" lIns="99746" tIns="48998" rIns="99746" bIns="48998"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1764" b="1">
                <a:latin typeface="Arial" charset="0"/>
              </a:rPr>
              <a:t>Low </a:t>
            </a:r>
            <a:r>
              <a:rPr lang="en-US" altLang="en-US" sz="1764">
                <a:latin typeface="Arial" charset="0"/>
              </a:rPr>
              <a:t>(know-how &amp;</a:t>
            </a:r>
          </a:p>
          <a:p>
            <a:pPr algn="ctr">
              <a:spcBef>
                <a:spcPct val="0"/>
              </a:spcBef>
              <a:buFontTx/>
              <a:buNone/>
            </a:pPr>
            <a:r>
              <a:rPr lang="en-US" altLang="en-US" sz="1764">
                <a:latin typeface="Arial" charset="0"/>
              </a:rPr>
              <a:t>contextual kn..)</a:t>
            </a:r>
          </a:p>
        </p:txBody>
      </p:sp>
      <p:sp>
        <p:nvSpPr>
          <p:cNvPr id="54285" name="Oval 12"/>
          <p:cNvSpPr>
            <a:spLocks noChangeArrowheads="1"/>
          </p:cNvSpPr>
          <p:nvPr/>
        </p:nvSpPr>
        <p:spPr bwMode="auto">
          <a:xfrm>
            <a:off x="1519463" y="4626801"/>
            <a:ext cx="1413939" cy="2001914"/>
          </a:xfrm>
          <a:prstGeom prst="ellipse">
            <a:avLst/>
          </a:prstGeom>
          <a:solidFill>
            <a:srgbClr val="E0E2F8"/>
          </a:solidFill>
          <a:ln w="12700">
            <a:solidFill>
              <a:schemeClr val="tx1"/>
            </a:solidFill>
            <a:round/>
            <a:headEnd/>
            <a:tailEnd/>
          </a:ln>
        </p:spPr>
        <p:txBody>
          <a:bodyPr wrap="none" lIns="99746" tIns="48998" rIns="99746" bIns="48998"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1764" b="1">
                <a:latin typeface="Arial" charset="0"/>
              </a:rPr>
              <a:t>Personnel</a:t>
            </a:r>
          </a:p>
          <a:p>
            <a:pPr algn="ctr">
              <a:spcBef>
                <a:spcPct val="0"/>
              </a:spcBef>
              <a:buFontTx/>
              <a:buNone/>
            </a:pPr>
            <a:r>
              <a:rPr lang="en-US" altLang="en-US" sz="1764" b="1">
                <a:latin typeface="Arial" charset="0"/>
              </a:rPr>
              <a:t>transfer</a:t>
            </a:r>
          </a:p>
        </p:txBody>
      </p:sp>
      <p:sp>
        <p:nvSpPr>
          <p:cNvPr id="54286" name="Oval 13"/>
          <p:cNvSpPr>
            <a:spLocks noChangeArrowheads="1"/>
          </p:cNvSpPr>
          <p:nvPr/>
        </p:nvSpPr>
        <p:spPr bwMode="auto">
          <a:xfrm>
            <a:off x="1603460" y="3198862"/>
            <a:ext cx="1245946" cy="1665928"/>
          </a:xfrm>
          <a:prstGeom prst="ellipse">
            <a:avLst/>
          </a:prstGeom>
          <a:solidFill>
            <a:srgbClr val="E0E2F8"/>
          </a:solidFill>
          <a:ln w="12700">
            <a:solidFill>
              <a:schemeClr val="tx1"/>
            </a:solidFill>
            <a:round/>
            <a:headEnd/>
            <a:tailEnd/>
          </a:ln>
        </p:spPr>
        <p:txBody>
          <a:bodyPr wrap="none" lIns="99746" tIns="48998" rIns="99746" bIns="48998"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1764" b="1">
                <a:latin typeface="Arial" charset="0"/>
              </a:rPr>
              <a:t>Internal</a:t>
            </a:r>
          </a:p>
          <a:p>
            <a:pPr algn="ctr">
              <a:spcBef>
                <a:spcPct val="0"/>
              </a:spcBef>
              <a:buFontTx/>
              <a:buNone/>
            </a:pPr>
            <a:r>
              <a:rPr lang="en-US" altLang="en-US" sz="1764" b="1">
                <a:latin typeface="Arial" charset="0"/>
              </a:rPr>
              <a:t>consultants</a:t>
            </a:r>
          </a:p>
        </p:txBody>
      </p:sp>
      <p:sp>
        <p:nvSpPr>
          <p:cNvPr id="54287" name="Oval 14"/>
          <p:cNvSpPr>
            <a:spLocks noChangeArrowheads="1"/>
          </p:cNvSpPr>
          <p:nvPr/>
        </p:nvSpPr>
        <p:spPr bwMode="auto">
          <a:xfrm>
            <a:off x="2779409" y="5382768"/>
            <a:ext cx="1497936" cy="1413939"/>
          </a:xfrm>
          <a:prstGeom prst="ellipse">
            <a:avLst/>
          </a:prstGeom>
          <a:solidFill>
            <a:srgbClr val="E0E2F8"/>
          </a:solidFill>
          <a:ln w="12700">
            <a:solidFill>
              <a:schemeClr val="tx1"/>
            </a:solidFill>
            <a:round/>
            <a:headEnd/>
            <a:tailEnd/>
          </a:ln>
        </p:spPr>
        <p:txBody>
          <a:bodyPr wrap="none" lIns="99746" tIns="48998" rIns="99746" bIns="48998"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1764" b="1">
                <a:latin typeface="Arial" charset="0"/>
              </a:rPr>
              <a:t>On-the job </a:t>
            </a:r>
          </a:p>
          <a:p>
            <a:pPr algn="ctr">
              <a:spcBef>
                <a:spcPct val="0"/>
              </a:spcBef>
              <a:buFontTx/>
              <a:buNone/>
            </a:pPr>
            <a:r>
              <a:rPr lang="en-US" altLang="en-US" sz="1764" b="1">
                <a:latin typeface="Arial" charset="0"/>
              </a:rPr>
              <a:t>training</a:t>
            </a:r>
          </a:p>
        </p:txBody>
      </p:sp>
      <p:sp>
        <p:nvSpPr>
          <p:cNvPr id="54288" name="Oval 15"/>
          <p:cNvSpPr>
            <a:spLocks noChangeArrowheads="1"/>
          </p:cNvSpPr>
          <p:nvPr/>
        </p:nvSpPr>
        <p:spPr bwMode="auto">
          <a:xfrm>
            <a:off x="4711326" y="3618844"/>
            <a:ext cx="1245946" cy="2085910"/>
          </a:xfrm>
          <a:prstGeom prst="ellipse">
            <a:avLst/>
          </a:prstGeom>
          <a:solidFill>
            <a:srgbClr val="E0E2F8"/>
          </a:solidFill>
          <a:ln w="12700">
            <a:solidFill>
              <a:schemeClr val="tx1"/>
            </a:solidFill>
            <a:round/>
            <a:headEnd/>
            <a:tailEnd/>
          </a:ln>
        </p:spPr>
        <p:txBody>
          <a:bodyPr wrap="none" lIns="99746" tIns="48998" rIns="99746" bIns="48998"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1764" b="1">
                <a:latin typeface="Arial" charset="0"/>
              </a:rPr>
              <a:t>Training</a:t>
            </a:r>
          </a:p>
          <a:p>
            <a:pPr algn="ctr">
              <a:spcBef>
                <a:spcPct val="0"/>
              </a:spcBef>
              <a:buFontTx/>
              <a:buNone/>
            </a:pPr>
            <a:r>
              <a:rPr lang="en-US" altLang="en-US" sz="1764" b="1">
                <a:latin typeface="Arial" charset="0"/>
              </a:rPr>
              <a:t>seminars</a:t>
            </a:r>
          </a:p>
          <a:p>
            <a:pPr algn="ctr">
              <a:spcBef>
                <a:spcPct val="0"/>
              </a:spcBef>
              <a:buFontTx/>
              <a:buNone/>
            </a:pPr>
            <a:r>
              <a:rPr lang="en-US" altLang="en-US" sz="1764" b="1">
                <a:latin typeface="Arial" charset="0"/>
              </a:rPr>
              <a:t>&amp;</a:t>
            </a:r>
          </a:p>
          <a:p>
            <a:pPr algn="ctr">
              <a:spcBef>
                <a:spcPct val="0"/>
              </a:spcBef>
              <a:buFontTx/>
              <a:buNone/>
            </a:pPr>
            <a:r>
              <a:rPr lang="en-US" altLang="en-US" sz="1764" b="1">
                <a:latin typeface="Arial" charset="0"/>
              </a:rPr>
              <a:t>courses</a:t>
            </a:r>
          </a:p>
        </p:txBody>
      </p:sp>
      <p:sp>
        <p:nvSpPr>
          <p:cNvPr id="54289" name="Oval 16"/>
          <p:cNvSpPr>
            <a:spLocks noChangeArrowheads="1"/>
          </p:cNvSpPr>
          <p:nvPr/>
        </p:nvSpPr>
        <p:spPr bwMode="auto">
          <a:xfrm>
            <a:off x="3787366" y="2526891"/>
            <a:ext cx="1497936" cy="1245946"/>
          </a:xfrm>
          <a:prstGeom prst="ellipse">
            <a:avLst/>
          </a:prstGeom>
          <a:solidFill>
            <a:srgbClr val="E0E2F8"/>
          </a:solidFill>
          <a:ln w="12700">
            <a:solidFill>
              <a:schemeClr val="tx1"/>
            </a:solidFill>
            <a:round/>
            <a:headEnd/>
            <a:tailEnd/>
          </a:ln>
        </p:spPr>
        <p:txBody>
          <a:bodyPr wrap="none" lIns="99746" tIns="48998" rIns="99746" bIns="48998"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1764" b="1">
                <a:latin typeface="Arial" charset="0"/>
              </a:rPr>
              <a:t>Communities</a:t>
            </a:r>
          </a:p>
          <a:p>
            <a:pPr algn="ctr">
              <a:spcBef>
                <a:spcPct val="0"/>
              </a:spcBef>
              <a:buFontTx/>
              <a:buNone/>
            </a:pPr>
            <a:r>
              <a:rPr lang="en-US" altLang="en-US" sz="1764" b="1">
                <a:latin typeface="Arial" charset="0"/>
              </a:rPr>
              <a:t>-of-practice</a:t>
            </a:r>
          </a:p>
        </p:txBody>
      </p:sp>
      <p:sp>
        <p:nvSpPr>
          <p:cNvPr id="54290" name="Oval 17"/>
          <p:cNvSpPr>
            <a:spLocks noChangeArrowheads="1"/>
          </p:cNvSpPr>
          <p:nvPr/>
        </p:nvSpPr>
        <p:spPr bwMode="auto">
          <a:xfrm>
            <a:off x="5215305" y="2106909"/>
            <a:ext cx="1413939" cy="1497936"/>
          </a:xfrm>
          <a:prstGeom prst="ellipse">
            <a:avLst/>
          </a:prstGeom>
          <a:solidFill>
            <a:srgbClr val="E0E2F8"/>
          </a:solidFill>
          <a:ln w="12700">
            <a:solidFill>
              <a:schemeClr val="tx1"/>
            </a:solidFill>
            <a:round/>
            <a:headEnd/>
            <a:tailEnd/>
          </a:ln>
        </p:spPr>
        <p:txBody>
          <a:bodyPr wrap="none" lIns="99746" tIns="48998" rIns="99746" bIns="48998"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1764" b="1">
                <a:latin typeface="Arial" charset="0"/>
              </a:rPr>
              <a:t>Communities </a:t>
            </a:r>
          </a:p>
          <a:p>
            <a:pPr algn="ctr">
              <a:spcBef>
                <a:spcPct val="0"/>
              </a:spcBef>
              <a:buFontTx/>
              <a:buNone/>
            </a:pPr>
            <a:r>
              <a:rPr lang="en-US" altLang="en-US" sz="1764" b="1">
                <a:latin typeface="Arial" charset="0"/>
              </a:rPr>
              <a:t>-of-interest</a:t>
            </a:r>
          </a:p>
        </p:txBody>
      </p:sp>
      <p:sp>
        <p:nvSpPr>
          <p:cNvPr id="54291" name="Oval 18"/>
          <p:cNvSpPr>
            <a:spLocks noChangeArrowheads="1"/>
          </p:cNvSpPr>
          <p:nvPr/>
        </p:nvSpPr>
        <p:spPr bwMode="auto">
          <a:xfrm>
            <a:off x="4039355" y="5466765"/>
            <a:ext cx="1665928" cy="993957"/>
          </a:xfrm>
          <a:prstGeom prst="ellipse">
            <a:avLst/>
          </a:prstGeom>
          <a:solidFill>
            <a:srgbClr val="E0E2F8"/>
          </a:solidFill>
          <a:ln w="12700">
            <a:solidFill>
              <a:schemeClr val="tx1"/>
            </a:solidFill>
            <a:round/>
            <a:headEnd/>
            <a:tailEnd/>
          </a:ln>
        </p:spPr>
        <p:txBody>
          <a:bodyPr wrap="none" lIns="99746" tIns="48998" rIns="99746" bIns="48998"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1764" b="1">
                <a:latin typeface="Arial" charset="0"/>
              </a:rPr>
              <a:t>Informal</a:t>
            </a:r>
          </a:p>
          <a:p>
            <a:pPr algn="ctr">
              <a:spcBef>
                <a:spcPct val="0"/>
              </a:spcBef>
              <a:buFontTx/>
              <a:buNone/>
            </a:pPr>
            <a:r>
              <a:rPr lang="en-US" altLang="en-US" sz="1764" b="1">
                <a:latin typeface="Arial" charset="0"/>
              </a:rPr>
              <a:t>visits</a:t>
            </a:r>
          </a:p>
        </p:txBody>
      </p:sp>
      <p:sp>
        <p:nvSpPr>
          <p:cNvPr id="54292" name="Oval 19"/>
          <p:cNvSpPr>
            <a:spLocks noChangeArrowheads="1"/>
          </p:cNvSpPr>
          <p:nvPr/>
        </p:nvSpPr>
        <p:spPr bwMode="auto">
          <a:xfrm>
            <a:off x="8407167" y="3534848"/>
            <a:ext cx="1329943" cy="2925874"/>
          </a:xfrm>
          <a:prstGeom prst="ellipse">
            <a:avLst/>
          </a:prstGeom>
          <a:solidFill>
            <a:srgbClr val="E0E2F8"/>
          </a:solidFill>
          <a:ln w="12700">
            <a:solidFill>
              <a:schemeClr val="tx1"/>
            </a:solidFill>
            <a:round/>
            <a:headEnd/>
            <a:tailEnd/>
          </a:ln>
        </p:spPr>
        <p:txBody>
          <a:bodyPr wrap="none" lIns="99746" tIns="48998" rIns="99746" bIns="48998"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1764" b="1">
                <a:latin typeface="Arial" charset="0"/>
              </a:rPr>
              <a:t>Data</a:t>
            </a:r>
          </a:p>
          <a:p>
            <a:pPr algn="ctr">
              <a:spcBef>
                <a:spcPct val="0"/>
              </a:spcBef>
              <a:buFontTx/>
              <a:buNone/>
            </a:pPr>
            <a:r>
              <a:rPr lang="en-US" altLang="en-US" sz="1764" b="1">
                <a:latin typeface="Arial" charset="0"/>
              </a:rPr>
              <a:t>exchange</a:t>
            </a:r>
          </a:p>
        </p:txBody>
      </p:sp>
      <p:sp>
        <p:nvSpPr>
          <p:cNvPr id="54293" name="Oval 20"/>
          <p:cNvSpPr>
            <a:spLocks noChangeArrowheads="1"/>
          </p:cNvSpPr>
          <p:nvPr/>
        </p:nvSpPr>
        <p:spPr bwMode="auto">
          <a:xfrm>
            <a:off x="8491164" y="930959"/>
            <a:ext cx="1161950" cy="3093867"/>
          </a:xfrm>
          <a:prstGeom prst="ellipse">
            <a:avLst/>
          </a:prstGeom>
          <a:solidFill>
            <a:srgbClr val="E0E2F8"/>
          </a:solidFill>
          <a:ln w="12700">
            <a:solidFill>
              <a:schemeClr val="tx1"/>
            </a:solidFill>
            <a:round/>
            <a:headEnd/>
            <a:tailEnd/>
          </a:ln>
        </p:spPr>
        <p:txBody>
          <a:bodyPr wrap="none" lIns="99746" tIns="48998" rIns="99746" bIns="48998"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1764" b="1">
                <a:latin typeface="Arial" charset="0"/>
              </a:rPr>
              <a:t>Shared </a:t>
            </a:r>
          </a:p>
          <a:p>
            <a:pPr algn="ctr">
              <a:spcBef>
                <a:spcPct val="0"/>
              </a:spcBef>
              <a:buFontTx/>
              <a:buNone/>
            </a:pPr>
            <a:r>
              <a:rPr lang="en-US" altLang="en-US" sz="1764" b="1">
                <a:latin typeface="Arial" charset="0"/>
              </a:rPr>
              <a:t>data</a:t>
            </a:r>
          </a:p>
          <a:p>
            <a:pPr algn="ctr">
              <a:spcBef>
                <a:spcPct val="0"/>
              </a:spcBef>
              <a:buFontTx/>
              <a:buNone/>
            </a:pPr>
            <a:r>
              <a:rPr lang="en-US" altLang="en-US" sz="1764" b="1">
                <a:latin typeface="Arial" charset="0"/>
              </a:rPr>
              <a:t>bases</a:t>
            </a:r>
          </a:p>
        </p:txBody>
      </p:sp>
      <p:sp>
        <p:nvSpPr>
          <p:cNvPr id="54294" name="Oval 21"/>
          <p:cNvSpPr>
            <a:spLocks noChangeArrowheads="1"/>
          </p:cNvSpPr>
          <p:nvPr/>
        </p:nvSpPr>
        <p:spPr bwMode="auto">
          <a:xfrm>
            <a:off x="7735196" y="1014956"/>
            <a:ext cx="825964" cy="5697755"/>
          </a:xfrm>
          <a:prstGeom prst="ellipse">
            <a:avLst/>
          </a:prstGeom>
          <a:solidFill>
            <a:srgbClr val="E0E2F8"/>
          </a:solidFill>
          <a:ln w="12700">
            <a:solidFill>
              <a:schemeClr val="tx1"/>
            </a:solidFill>
            <a:round/>
            <a:headEnd/>
            <a:tailEnd/>
          </a:ln>
        </p:spPr>
        <p:txBody>
          <a:bodyPr wrap="none" lIns="99746" tIns="48998" rIns="99746" bIns="48998"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1764" b="1">
                <a:latin typeface="Arial" charset="0"/>
              </a:rPr>
              <a:t> E-mail</a:t>
            </a:r>
          </a:p>
          <a:p>
            <a:pPr algn="ctr">
              <a:spcBef>
                <a:spcPct val="0"/>
              </a:spcBef>
              <a:buFontTx/>
              <a:buNone/>
            </a:pPr>
            <a:endParaRPr lang="en-US" altLang="en-US" sz="1764" b="1">
              <a:latin typeface="Arial" charset="0"/>
            </a:endParaRPr>
          </a:p>
          <a:p>
            <a:pPr algn="ctr">
              <a:spcBef>
                <a:spcPct val="0"/>
              </a:spcBef>
              <a:buFontTx/>
              <a:buNone/>
            </a:pPr>
            <a:endParaRPr lang="en-US" altLang="en-US" sz="1764" b="1">
              <a:latin typeface="Arial" charset="0"/>
            </a:endParaRPr>
          </a:p>
          <a:p>
            <a:pPr algn="ctr">
              <a:spcBef>
                <a:spcPct val="0"/>
              </a:spcBef>
              <a:buFontTx/>
              <a:buNone/>
            </a:pPr>
            <a:endParaRPr lang="en-US" altLang="en-US" sz="1764" b="1">
              <a:latin typeface="Arial" charset="0"/>
            </a:endParaRPr>
          </a:p>
          <a:p>
            <a:pPr algn="ctr" eaLnBrk="1" hangingPunct="1">
              <a:spcBef>
                <a:spcPct val="0"/>
              </a:spcBef>
              <a:buFontTx/>
              <a:buNone/>
            </a:pPr>
            <a:endParaRPr lang="en-US" altLang="en-US" sz="1764" b="1">
              <a:latin typeface="Arial" charset="0"/>
            </a:endParaRPr>
          </a:p>
        </p:txBody>
      </p:sp>
      <p:sp>
        <p:nvSpPr>
          <p:cNvPr id="54295" name="Oval 22"/>
          <p:cNvSpPr>
            <a:spLocks noChangeArrowheads="1"/>
          </p:cNvSpPr>
          <p:nvPr/>
        </p:nvSpPr>
        <p:spPr bwMode="auto">
          <a:xfrm>
            <a:off x="7063225" y="2274902"/>
            <a:ext cx="741968" cy="2925874"/>
          </a:xfrm>
          <a:prstGeom prst="ellipse">
            <a:avLst/>
          </a:prstGeom>
          <a:solidFill>
            <a:srgbClr val="E0E2F8"/>
          </a:solidFill>
          <a:ln w="12700">
            <a:solidFill>
              <a:schemeClr val="tx1"/>
            </a:solidFill>
            <a:round/>
            <a:headEnd/>
            <a:tailEnd/>
          </a:ln>
        </p:spPr>
        <p:txBody>
          <a:bodyPr wrap="none" lIns="99746" tIns="48998" rIns="99746" bIns="48998"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1764" b="1">
                <a:latin typeface="Arial" charset="0"/>
              </a:rPr>
              <a:t>Group</a:t>
            </a:r>
          </a:p>
          <a:p>
            <a:pPr algn="ctr">
              <a:spcBef>
                <a:spcPct val="0"/>
              </a:spcBef>
              <a:buFontTx/>
              <a:buNone/>
            </a:pPr>
            <a:r>
              <a:rPr lang="en-US" altLang="en-US" sz="1764" b="1">
                <a:latin typeface="Arial" charset="0"/>
              </a:rPr>
              <a:t>-ware</a:t>
            </a:r>
          </a:p>
        </p:txBody>
      </p:sp>
      <p:sp>
        <p:nvSpPr>
          <p:cNvPr id="54296" name="Oval 23"/>
          <p:cNvSpPr>
            <a:spLocks noChangeArrowheads="1"/>
          </p:cNvSpPr>
          <p:nvPr/>
        </p:nvSpPr>
        <p:spPr bwMode="auto">
          <a:xfrm>
            <a:off x="5551290" y="6306728"/>
            <a:ext cx="2001914" cy="405983"/>
          </a:xfrm>
          <a:prstGeom prst="ellipse">
            <a:avLst/>
          </a:prstGeom>
          <a:solidFill>
            <a:srgbClr val="E0E2F8"/>
          </a:solidFill>
          <a:ln w="12700">
            <a:solidFill>
              <a:schemeClr val="tx1"/>
            </a:solidFill>
            <a:round/>
            <a:headEnd/>
            <a:tailEnd/>
          </a:ln>
        </p:spPr>
        <p:txBody>
          <a:bodyPr wrap="none" lIns="99746" tIns="48998" rIns="99746" bIns="48998"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1764" b="1">
                <a:latin typeface="Arial" charset="0"/>
              </a:rPr>
              <a:t>Telephone</a:t>
            </a:r>
          </a:p>
        </p:txBody>
      </p:sp>
      <p:sp>
        <p:nvSpPr>
          <p:cNvPr id="54297" name="Oval 24"/>
          <p:cNvSpPr>
            <a:spLocks noChangeArrowheads="1"/>
          </p:cNvSpPr>
          <p:nvPr/>
        </p:nvSpPr>
        <p:spPr bwMode="auto">
          <a:xfrm>
            <a:off x="6727239" y="5550761"/>
            <a:ext cx="1497936" cy="657972"/>
          </a:xfrm>
          <a:prstGeom prst="ellipse">
            <a:avLst/>
          </a:prstGeom>
          <a:solidFill>
            <a:srgbClr val="E0E2F8"/>
          </a:solidFill>
          <a:ln w="12700">
            <a:solidFill>
              <a:schemeClr val="tx1"/>
            </a:solidFill>
            <a:round/>
            <a:headEnd/>
            <a:tailEnd/>
          </a:ln>
        </p:spPr>
        <p:txBody>
          <a:bodyPr wrap="none" lIns="99746" tIns="48998" rIns="99746" bIns="48998"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1764" b="1">
                <a:latin typeface="Arial" charset="0"/>
              </a:rPr>
              <a:t>Fax</a:t>
            </a:r>
          </a:p>
        </p:txBody>
      </p:sp>
      <p:sp>
        <p:nvSpPr>
          <p:cNvPr id="54298" name="Oval 25"/>
          <p:cNvSpPr>
            <a:spLocks noChangeArrowheads="1"/>
          </p:cNvSpPr>
          <p:nvPr/>
        </p:nvSpPr>
        <p:spPr bwMode="auto">
          <a:xfrm>
            <a:off x="6475250" y="4458808"/>
            <a:ext cx="1581932" cy="657972"/>
          </a:xfrm>
          <a:prstGeom prst="ellipse">
            <a:avLst/>
          </a:prstGeom>
          <a:solidFill>
            <a:srgbClr val="E0E2F8"/>
          </a:solidFill>
          <a:ln w="12700">
            <a:solidFill>
              <a:schemeClr val="tx1"/>
            </a:solidFill>
            <a:round/>
            <a:headEnd/>
            <a:tailEnd/>
          </a:ln>
        </p:spPr>
        <p:txBody>
          <a:bodyPr wrap="none" lIns="99746" tIns="48998" rIns="99746" bIns="48998"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1764" b="1">
                <a:latin typeface="Arial" charset="0"/>
              </a:rPr>
              <a:t>Video</a:t>
            </a:r>
          </a:p>
          <a:p>
            <a:pPr algn="ctr">
              <a:spcBef>
                <a:spcPct val="0"/>
              </a:spcBef>
              <a:buFontTx/>
              <a:buNone/>
            </a:pPr>
            <a:r>
              <a:rPr lang="en-US" altLang="en-US" sz="1764" b="1">
                <a:latin typeface="Arial" charset="0"/>
              </a:rPr>
              <a:t>conferencing</a:t>
            </a:r>
          </a:p>
        </p:txBody>
      </p:sp>
      <p:sp>
        <p:nvSpPr>
          <p:cNvPr id="54299" name="Oval 26"/>
          <p:cNvSpPr>
            <a:spLocks noChangeArrowheads="1"/>
          </p:cNvSpPr>
          <p:nvPr/>
        </p:nvSpPr>
        <p:spPr bwMode="auto">
          <a:xfrm>
            <a:off x="5635286" y="4626801"/>
            <a:ext cx="1077954" cy="1413939"/>
          </a:xfrm>
          <a:prstGeom prst="ellipse">
            <a:avLst/>
          </a:prstGeom>
          <a:solidFill>
            <a:srgbClr val="E0E2F8"/>
          </a:solidFill>
          <a:ln w="12700">
            <a:solidFill>
              <a:schemeClr val="tx1"/>
            </a:solidFill>
            <a:round/>
            <a:headEnd/>
            <a:tailEnd/>
          </a:ln>
        </p:spPr>
        <p:txBody>
          <a:bodyPr wrap="none" lIns="99746" tIns="48998" rIns="99746" bIns="48998"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1764" b="1">
                <a:latin typeface="Arial" charset="0"/>
              </a:rPr>
              <a:t>Meetings</a:t>
            </a:r>
          </a:p>
        </p:txBody>
      </p:sp>
      <p:sp>
        <p:nvSpPr>
          <p:cNvPr id="54300" name="Oval 27"/>
          <p:cNvSpPr>
            <a:spLocks noChangeArrowheads="1"/>
          </p:cNvSpPr>
          <p:nvPr/>
        </p:nvSpPr>
        <p:spPr bwMode="auto">
          <a:xfrm>
            <a:off x="2863406" y="1266945"/>
            <a:ext cx="3513849" cy="573975"/>
          </a:xfrm>
          <a:prstGeom prst="ellipse">
            <a:avLst/>
          </a:prstGeom>
          <a:solidFill>
            <a:srgbClr val="E0E2F8"/>
          </a:solidFill>
          <a:ln w="12700">
            <a:solidFill>
              <a:schemeClr val="tx1"/>
            </a:solidFill>
            <a:round/>
            <a:headEnd/>
            <a:tailEnd/>
          </a:ln>
        </p:spPr>
        <p:txBody>
          <a:bodyPr wrap="none" lIns="99746" tIns="48998" rIns="99746" bIns="48998"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1764" b="1">
                <a:latin typeface="Arial" charset="0"/>
              </a:rPr>
              <a:t>Rules, procedures &amp; directives</a:t>
            </a:r>
          </a:p>
        </p:txBody>
      </p:sp>
      <p:sp>
        <p:nvSpPr>
          <p:cNvPr id="54301" name="Oval 28"/>
          <p:cNvSpPr>
            <a:spLocks noChangeArrowheads="1"/>
          </p:cNvSpPr>
          <p:nvPr/>
        </p:nvSpPr>
        <p:spPr bwMode="auto">
          <a:xfrm>
            <a:off x="6223261" y="1854920"/>
            <a:ext cx="1665928" cy="657972"/>
          </a:xfrm>
          <a:prstGeom prst="ellipse">
            <a:avLst/>
          </a:prstGeom>
          <a:solidFill>
            <a:srgbClr val="E0E2F8"/>
          </a:solidFill>
          <a:ln w="12700">
            <a:solidFill>
              <a:schemeClr val="tx1"/>
            </a:solidFill>
            <a:round/>
            <a:headEnd/>
            <a:tailEnd/>
          </a:ln>
        </p:spPr>
        <p:txBody>
          <a:bodyPr wrap="none" lIns="99746" tIns="48998" rIns="99746" bIns="48998"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1764" b="1">
                <a:latin typeface="Arial" charset="0"/>
              </a:rPr>
              <a:t>Manuals &amp;</a:t>
            </a:r>
          </a:p>
          <a:p>
            <a:pPr algn="ctr">
              <a:spcBef>
                <a:spcPct val="0"/>
              </a:spcBef>
              <a:buFontTx/>
              <a:buNone/>
            </a:pPr>
            <a:r>
              <a:rPr lang="en-US" altLang="en-US" sz="1764" b="1">
                <a:latin typeface="Arial" charset="0"/>
              </a:rPr>
              <a:t>reports</a:t>
            </a:r>
          </a:p>
        </p:txBody>
      </p:sp>
      <p:sp>
        <p:nvSpPr>
          <p:cNvPr id="54302" name="Oval 29"/>
          <p:cNvSpPr>
            <a:spLocks noChangeArrowheads="1"/>
          </p:cNvSpPr>
          <p:nvPr/>
        </p:nvSpPr>
        <p:spPr bwMode="auto">
          <a:xfrm>
            <a:off x="2275431" y="2106909"/>
            <a:ext cx="3093867" cy="489979"/>
          </a:xfrm>
          <a:prstGeom prst="ellipse">
            <a:avLst/>
          </a:prstGeom>
          <a:solidFill>
            <a:srgbClr val="E0E2F8"/>
          </a:solidFill>
          <a:ln w="12700">
            <a:solidFill>
              <a:schemeClr val="tx1"/>
            </a:solidFill>
            <a:round/>
            <a:headEnd/>
            <a:tailEnd/>
          </a:ln>
        </p:spPr>
        <p:txBody>
          <a:bodyPr wrap="none" lIns="99746" tIns="48998" rIns="99746" bIns="48998"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1764" b="1">
                <a:latin typeface="Arial" charset="0"/>
              </a:rPr>
              <a:t>Modular integration</a:t>
            </a:r>
          </a:p>
        </p:txBody>
      </p:sp>
      <p:sp>
        <p:nvSpPr>
          <p:cNvPr id="9" name="SMARTPenAnnotation7"/>
          <p:cNvSpPr/>
          <p:nvPr/>
        </p:nvSpPr>
        <p:spPr>
          <a:xfrm>
            <a:off x="8022184" y="6782708"/>
            <a:ext cx="10500" cy="8750"/>
          </a:xfrm>
          <a:custGeom>
            <a:avLst/>
            <a:gdLst/>
            <a:ahLst/>
            <a:cxnLst/>
            <a:rect l="0" t="0" r="0" b="0"/>
            <a:pathLst>
              <a:path w="8931" h="8930">
                <a:moveTo>
                  <a:pt x="0" y="0"/>
                </a:moveTo>
                <a:lnTo>
                  <a:pt x="8930" y="8929"/>
                </a:lnTo>
              </a:path>
            </a:pathLst>
          </a:custGeom>
          <a:ln w="38100" cap="flat" cmpd="sng" algn="ctr">
            <a:solidFill>
              <a:srgbClr val="FF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extLst>
      <p:ext uri="{BB962C8B-B14F-4D97-AF65-F5344CB8AC3E}">
        <p14:creationId xmlns:p14="http://schemas.microsoft.com/office/powerpoint/2010/main" val="348336379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Managing IT Resources</a:t>
            </a:r>
            <a:br>
              <a:rPr lang="en-US" altLang="en-US" sz="3200" dirty="0"/>
            </a:br>
            <a:r>
              <a:rPr lang="en-US" altLang="en-US" sz="3200" dirty="0"/>
              <a:t>Class Outline: Mon, Nov 5, 2018</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696912" y="12604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MITR Term Project</a:t>
            </a:r>
          </a:p>
          <a:p>
            <a:pPr lvl="1" eaLnBrk="1" hangingPunct="1">
              <a:lnSpc>
                <a:spcPct val="80000"/>
              </a:lnSpc>
            </a:pPr>
            <a:r>
              <a:rPr lang="en-US" altLang="en-US" sz="2000" dirty="0">
                <a:solidFill>
                  <a:schemeClr val="tx1"/>
                </a:solidFill>
                <a:ea typeface="ＭＳ Ｐゴシック" panose="020B0600070205080204" pitchFamily="34" charset="-128"/>
              </a:rPr>
              <a:t>Schedule Meetings with Client and Invite Faculty to Meetings</a:t>
            </a:r>
          </a:p>
          <a:p>
            <a:pPr lvl="1" eaLnBrk="1" hangingPunct="1">
              <a:lnSpc>
                <a:spcPct val="80000"/>
              </a:lnSpc>
            </a:pPr>
            <a:r>
              <a:rPr lang="en-US" altLang="en-US" sz="2000" dirty="0">
                <a:solidFill>
                  <a:schemeClr val="tx1"/>
                </a:solidFill>
                <a:ea typeface="ＭＳ Ｐゴシック" panose="020B0600070205080204" pitchFamily="34" charset="-128"/>
              </a:rPr>
              <a:t>Work on Design and Development</a:t>
            </a:r>
          </a:p>
          <a:p>
            <a:pPr lvl="1" eaLnBrk="1" hangingPunct="1">
              <a:lnSpc>
                <a:spcPct val="80000"/>
              </a:lnSpc>
            </a:pPr>
            <a:r>
              <a:rPr lang="en-US" altLang="en-US" sz="2000" dirty="0">
                <a:solidFill>
                  <a:srgbClr val="FF0000"/>
                </a:solidFill>
                <a:ea typeface="ＭＳ Ｐゴシック" panose="020B0600070205080204" pitchFamily="34" charset="-128"/>
              </a:rPr>
              <a:t>Draft of Entire Term Project Final Report on Nov 19 by 9 PM</a:t>
            </a:r>
            <a:r>
              <a:rPr lang="en-US" altLang="en-US" sz="2400" dirty="0">
                <a:solidFill>
                  <a:schemeClr val="tx1"/>
                </a:solidFill>
                <a:ea typeface="ＭＳ Ｐゴシック" panose="020B0600070205080204" pitchFamily="34" charset="-128"/>
              </a:rPr>
              <a:t> </a:t>
            </a:r>
            <a:endParaRPr lang="en-US" sz="2400" dirty="0"/>
          </a:p>
          <a:p>
            <a:r>
              <a:rPr lang="en-US" altLang="en-US" sz="2400" dirty="0">
                <a:ea typeface="ＭＳ Ｐゴシック" panose="020B0600070205080204" pitchFamily="34" charset="-128"/>
              </a:rPr>
              <a:t>Current Events</a:t>
            </a:r>
          </a:p>
          <a:p>
            <a:r>
              <a:rPr lang="en-US" altLang="en-US" sz="2400" dirty="0">
                <a:ea typeface="ＭＳ Ｐゴシック" panose="020B0600070205080204" pitchFamily="34" charset="-128"/>
              </a:rPr>
              <a:t>Knowledge Management</a:t>
            </a:r>
          </a:p>
          <a:p>
            <a:r>
              <a:rPr lang="en-US" altLang="en-US" sz="2400" dirty="0">
                <a:ea typeface="ＭＳ Ｐゴシック" panose="020B0600070205080204" pitchFamily="34" charset="-128"/>
              </a:rPr>
              <a:t>Machine Learning</a:t>
            </a:r>
          </a:p>
          <a:p>
            <a:r>
              <a:rPr lang="en-US" altLang="en-US" sz="2400" dirty="0">
                <a:ea typeface="ＭＳ Ｐゴシック" panose="020B0600070205080204" pitchFamily="34" charset="-128"/>
              </a:rPr>
              <a:t>Google Case on Thurs, Nov 8, Submit Written Answers prior to class</a:t>
            </a:r>
          </a:p>
          <a:p>
            <a:endParaRPr lang="en-US" altLang="en-US" sz="2000" dirty="0">
              <a:ea typeface="ＭＳ Ｐゴシック" panose="020B0600070205080204" pitchFamily="34" charset="-128"/>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001712" y="-487363"/>
            <a:ext cx="8063653" cy="1175949"/>
          </a:xfrm>
        </p:spPr>
        <p:txBody>
          <a:bodyPr/>
          <a:lstStyle/>
          <a:p>
            <a:pPr algn="ctr"/>
            <a:r>
              <a:rPr lang="en-US" altLang="en-US" sz="3968" dirty="0"/>
              <a:t>IBM’s Watson</a:t>
            </a:r>
          </a:p>
        </p:txBody>
      </p:sp>
      <p:pic>
        <p:nvPicPr>
          <p:cNvPr id="2058" name="Picture 10" descr="Image result for IBM Watson images">
            <a:extLst>
              <a:ext uri="{FF2B5EF4-FFF2-40B4-BE49-F238E27FC236}">
                <a16:creationId xmlns:a16="http://schemas.microsoft.com/office/drawing/2014/main" id="{DF674E47-0DCD-4684-9540-658DB74372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163"/>
            <a:ext cx="10080625" cy="7610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5413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54B25A0F-C0F5-47BC-AEAE-077A26573BDC}"/>
              </a:ext>
            </a:extLst>
          </p:cNvPr>
          <p:cNvSpPr>
            <a:spLocks noGrp="1"/>
          </p:cNvSpPr>
          <p:nvPr>
            <p:ph type="title"/>
          </p:nvPr>
        </p:nvSpPr>
        <p:spPr/>
        <p:txBody>
          <a:bodyPr/>
          <a:lstStyle/>
          <a:p>
            <a:r>
              <a:rPr lang="en-AU" altLang="en-US"/>
              <a:t>The nature of the challenge</a:t>
            </a:r>
          </a:p>
        </p:txBody>
      </p:sp>
      <p:sp>
        <p:nvSpPr>
          <p:cNvPr id="30723" name="Slide Number Placeholder 3">
            <a:extLst>
              <a:ext uri="{FF2B5EF4-FFF2-40B4-BE49-F238E27FC236}">
                <a16:creationId xmlns:a16="http://schemas.microsoft.com/office/drawing/2014/main" id="{FCE790D0-7AD5-4F8C-90CB-3813EE8805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527">
                <a:solidFill>
                  <a:schemeClr val="tx1"/>
                </a:solidFill>
                <a:latin typeface="Arial" panose="020B0604020202020204" pitchFamily="34" charset="0"/>
                <a:ea typeface="ＭＳ Ｐゴシック" panose="020B0600070205080204" pitchFamily="34" charset="-128"/>
              </a:defRPr>
            </a:lvl1pPr>
            <a:lvl2pPr marL="818954" indent="-314982">
              <a:spcBef>
                <a:spcPct val="20000"/>
              </a:spcBef>
              <a:buChar char="–"/>
              <a:defRPr sz="3086">
                <a:solidFill>
                  <a:schemeClr val="tx1"/>
                </a:solidFill>
                <a:latin typeface="Arial" panose="020B0604020202020204" pitchFamily="34" charset="0"/>
                <a:ea typeface="ＭＳ Ｐゴシック" panose="020B0600070205080204" pitchFamily="34" charset="-128"/>
              </a:defRPr>
            </a:lvl2pPr>
            <a:lvl3pPr marL="1259929" indent="-251986">
              <a:spcBef>
                <a:spcPct val="20000"/>
              </a:spcBef>
              <a:buChar char="•"/>
              <a:defRPr sz="2646">
                <a:solidFill>
                  <a:schemeClr val="tx1"/>
                </a:solidFill>
                <a:latin typeface="Arial" panose="020B0604020202020204" pitchFamily="34" charset="0"/>
                <a:ea typeface="ＭＳ Ｐゴシック" panose="020B0600070205080204" pitchFamily="34" charset="-128"/>
              </a:defRPr>
            </a:lvl3pPr>
            <a:lvl4pPr marL="1763900" indent="-251986">
              <a:spcBef>
                <a:spcPct val="20000"/>
              </a:spcBef>
              <a:buChar char="–"/>
              <a:defRPr sz="2205">
                <a:solidFill>
                  <a:schemeClr val="tx1"/>
                </a:solidFill>
                <a:latin typeface="Arial" panose="020B0604020202020204" pitchFamily="34" charset="0"/>
                <a:ea typeface="ＭＳ Ｐゴシック" panose="020B0600070205080204" pitchFamily="34" charset="-128"/>
              </a:defRPr>
            </a:lvl4pPr>
            <a:lvl5pPr marL="2267872" indent="-251986">
              <a:spcBef>
                <a:spcPct val="20000"/>
              </a:spcBef>
              <a:buChar char="»"/>
              <a:defRPr sz="2205">
                <a:solidFill>
                  <a:schemeClr val="tx1"/>
                </a:solidFill>
                <a:latin typeface="Arial" panose="020B0604020202020204" pitchFamily="34" charset="0"/>
                <a:ea typeface="ＭＳ Ｐゴシック" panose="020B0600070205080204" pitchFamily="34" charset="-128"/>
              </a:defRPr>
            </a:lvl5pPr>
            <a:lvl6pPr marL="2771844"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6pPr>
            <a:lvl7pPr marL="3275815"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7pPr>
            <a:lvl8pPr marL="3779787"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8pPr>
            <a:lvl9pPr marL="4283758"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9pPr>
          </a:lstStyle>
          <a:p>
            <a:pPr defTabSz="1007943">
              <a:spcBef>
                <a:spcPct val="0"/>
              </a:spcBef>
              <a:buNone/>
            </a:pPr>
            <a:fld id="{5DE99DBB-33D3-49A2-B493-4CC2A5255D3E}" type="slidenum">
              <a:rPr lang="en-US" altLang="en-US" sz="1543">
                <a:solidFill>
                  <a:srgbClr val="000000"/>
                </a:solidFill>
              </a:rPr>
              <a:pPr defTabSz="1007943">
                <a:spcBef>
                  <a:spcPct val="0"/>
                </a:spcBef>
                <a:buNone/>
              </a:pPr>
              <a:t>21</a:t>
            </a:fld>
            <a:endParaRPr lang="en-US" altLang="en-US" sz="1543">
              <a:solidFill>
                <a:srgbClr val="000000"/>
              </a:solidFill>
            </a:endParaRPr>
          </a:p>
        </p:txBody>
      </p:sp>
      <p:pic>
        <p:nvPicPr>
          <p:cNvPr id="30725" name="Picture 5" descr="AnalyticsValueChain3.png">
            <a:extLst>
              <a:ext uri="{FF2B5EF4-FFF2-40B4-BE49-F238E27FC236}">
                <a16:creationId xmlns:a16="http://schemas.microsoft.com/office/drawing/2014/main" id="{68CB999E-80AC-49EB-9E06-0C3D6F570A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28" y="1650592"/>
            <a:ext cx="10074317" cy="593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2406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4838" y="-284163"/>
            <a:ext cx="8866187" cy="1473200"/>
          </a:xfrm>
        </p:spPr>
        <p:txBody>
          <a:bodyPr/>
          <a:lstStyle/>
          <a:p>
            <a:r>
              <a:rPr lang="en-US" sz="4000" dirty="0"/>
              <a:t>Data mining</a:t>
            </a:r>
          </a:p>
        </p:txBody>
      </p:sp>
      <p:sp>
        <p:nvSpPr>
          <p:cNvPr id="5" name="Text Placeholder 4"/>
          <p:cNvSpPr>
            <a:spLocks noGrp="1"/>
          </p:cNvSpPr>
          <p:nvPr>
            <p:ph type="body" sz="quarter" idx="11"/>
          </p:nvPr>
        </p:nvSpPr>
        <p:spPr>
          <a:xfrm>
            <a:off x="1275654" y="4006281"/>
            <a:ext cx="7475679" cy="3301405"/>
          </a:xfrm>
        </p:spPr>
        <p:txBody>
          <a:bodyPr>
            <a:normAutofit fontScale="92500" lnSpcReduction="20000"/>
          </a:bodyPr>
          <a:lstStyle/>
          <a:p>
            <a:r>
              <a:rPr lang="en-US" altLang="en-US" dirty="0"/>
              <a:t>Models based on:</a:t>
            </a:r>
          </a:p>
          <a:p>
            <a:pPr lvl="1"/>
            <a:r>
              <a:rPr lang="en-US" altLang="en-US" dirty="0"/>
              <a:t>Customer segmentation and market basket analysis.</a:t>
            </a:r>
          </a:p>
          <a:p>
            <a:pPr lvl="1"/>
            <a:r>
              <a:rPr lang="en-US" altLang="en-US" dirty="0"/>
              <a:t>Marketing and promotion targeting.</a:t>
            </a:r>
          </a:p>
          <a:p>
            <a:pPr lvl="1"/>
            <a:r>
              <a:rPr lang="en-US" altLang="en-US" dirty="0"/>
              <a:t>Collaborative filtering and customer churn.</a:t>
            </a:r>
          </a:p>
          <a:p>
            <a:pPr lvl="1"/>
            <a:r>
              <a:rPr lang="en-US" altLang="en-US" dirty="0"/>
              <a:t>Fraud detection, financial modeling, hiring and promotion.</a:t>
            </a:r>
          </a:p>
          <a:p>
            <a:r>
              <a:rPr lang="en-US" altLang="en-US" dirty="0"/>
              <a:t>Prerequisites</a:t>
            </a:r>
          </a:p>
          <a:p>
            <a:pPr lvl="1"/>
            <a:r>
              <a:rPr lang="en-US" altLang="en-US" dirty="0"/>
              <a:t>Organization must have clean, consistent data.</a:t>
            </a:r>
          </a:p>
          <a:p>
            <a:pPr lvl="1"/>
            <a:r>
              <a:rPr lang="en-US" altLang="en-US" dirty="0"/>
              <a:t>Events in that data should reflect trends.</a:t>
            </a:r>
          </a:p>
        </p:txBody>
      </p:sp>
      <p:sp>
        <p:nvSpPr>
          <p:cNvPr id="6" name="Text Placeholder 5"/>
          <p:cNvSpPr>
            <a:spLocks noGrp="1"/>
          </p:cNvSpPr>
          <p:nvPr>
            <p:ph type="body" sz="quarter" idx="12"/>
          </p:nvPr>
        </p:nvSpPr>
        <p:spPr>
          <a:xfrm>
            <a:off x="1360222" y="2015913"/>
            <a:ext cx="7291936" cy="1763924"/>
          </a:xfrm>
        </p:spPr>
        <p:txBody>
          <a:bodyPr/>
          <a:lstStyle/>
          <a:p>
            <a:r>
              <a:rPr lang="en-US" altLang="en-US" dirty="0"/>
              <a:t>Using computers to identify hidden patterns in large data sets and to build models from this data</a:t>
            </a:r>
          </a:p>
        </p:txBody>
      </p:sp>
    </p:spTree>
    <p:extLst>
      <p:ext uri="{BB962C8B-B14F-4D97-AF65-F5344CB8AC3E}">
        <p14:creationId xmlns:p14="http://schemas.microsoft.com/office/powerpoint/2010/main" val="1657856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4838" y="-563563"/>
            <a:ext cx="8866187" cy="1473200"/>
          </a:xfrm>
        </p:spPr>
        <p:txBody>
          <a:bodyPr/>
          <a:lstStyle/>
          <a:p>
            <a:r>
              <a:rPr lang="en-US" sz="4000" dirty="0"/>
              <a:t>ARTIFICIAL INTELLIGENCE</a:t>
            </a:r>
          </a:p>
        </p:txBody>
      </p:sp>
      <p:sp>
        <p:nvSpPr>
          <p:cNvPr id="5" name="Text Placeholder 4"/>
          <p:cNvSpPr>
            <a:spLocks noGrp="1"/>
          </p:cNvSpPr>
          <p:nvPr>
            <p:ph type="body" sz="quarter" idx="11"/>
          </p:nvPr>
        </p:nvSpPr>
        <p:spPr>
          <a:xfrm>
            <a:off x="504507" y="4031844"/>
            <a:ext cx="8987614" cy="3374446"/>
          </a:xfrm>
        </p:spPr>
        <p:txBody>
          <a:bodyPr>
            <a:normAutofit fontScale="92500" lnSpcReduction="20000"/>
          </a:bodyPr>
          <a:lstStyle/>
          <a:p>
            <a:pPr>
              <a:defRPr/>
            </a:pPr>
            <a:r>
              <a:rPr lang="en-US" b="1" dirty="0">
                <a:solidFill>
                  <a:srgbClr val="900000"/>
                </a:solidFill>
              </a:rPr>
              <a:t>Data mining </a:t>
            </a:r>
            <a:r>
              <a:rPr lang="en-US" dirty="0"/>
              <a:t>has its roots in AI.</a:t>
            </a:r>
          </a:p>
          <a:p>
            <a:pPr>
              <a:defRPr/>
            </a:pPr>
            <a:r>
              <a:rPr lang="en-US" b="1" dirty="0">
                <a:solidFill>
                  <a:schemeClr val="accent6">
                    <a:lumMod val="75000"/>
                  </a:schemeClr>
                </a:solidFill>
              </a:rPr>
              <a:t>Neural network:</a:t>
            </a:r>
            <a:r>
              <a:rPr lang="en-US" dirty="0"/>
              <a:t> Examines data and hunts down and exposes patterns, in order to build models to exploit findings.</a:t>
            </a:r>
          </a:p>
          <a:p>
            <a:pPr>
              <a:defRPr/>
            </a:pPr>
            <a:r>
              <a:rPr lang="en-US" b="1" dirty="0">
                <a:solidFill>
                  <a:schemeClr val="accent6">
                    <a:lumMod val="75000"/>
                  </a:schemeClr>
                </a:solidFill>
              </a:rPr>
              <a:t>Expert systems:</a:t>
            </a:r>
            <a:r>
              <a:rPr lang="en-US" dirty="0"/>
              <a:t> Leverages rules or examples to perform a task in a way that mimics applied human expertise.</a:t>
            </a:r>
          </a:p>
          <a:p>
            <a:r>
              <a:rPr lang="en-US" altLang="en-US" b="1" dirty="0">
                <a:solidFill>
                  <a:schemeClr val="accent6">
                    <a:lumMod val="75000"/>
                  </a:schemeClr>
                </a:solidFill>
              </a:rPr>
              <a:t>Genetic algorithms:</a:t>
            </a:r>
            <a:r>
              <a:rPr lang="en-US" altLang="en-US" dirty="0"/>
              <a:t> Model building techniques where computers examine many potential solutions to a problem.</a:t>
            </a:r>
          </a:p>
          <a:p>
            <a:pPr lvl="1"/>
            <a:r>
              <a:rPr lang="en-US" altLang="en-US" dirty="0"/>
              <a:t>Modifies various mathematical models that have to be searched for a best alternative.</a:t>
            </a:r>
          </a:p>
        </p:txBody>
      </p:sp>
      <p:sp>
        <p:nvSpPr>
          <p:cNvPr id="6" name="Text Placeholder 5"/>
          <p:cNvSpPr>
            <a:spLocks noGrp="1"/>
          </p:cNvSpPr>
          <p:nvPr>
            <p:ph type="body" sz="quarter" idx="12"/>
          </p:nvPr>
        </p:nvSpPr>
        <p:spPr>
          <a:xfrm>
            <a:off x="1351963" y="2027237"/>
            <a:ext cx="7292702" cy="1763924"/>
          </a:xfrm>
        </p:spPr>
        <p:txBody>
          <a:bodyPr/>
          <a:lstStyle/>
          <a:p>
            <a:pPr>
              <a:defRPr/>
            </a:pPr>
            <a:r>
              <a:rPr lang="en-US" dirty="0"/>
              <a:t>Computer software that seeks to reproduce or mimic human thought, decision making, or brain functions</a:t>
            </a:r>
          </a:p>
        </p:txBody>
      </p:sp>
    </p:spTree>
    <p:extLst>
      <p:ext uri="{BB962C8B-B14F-4D97-AF65-F5344CB8AC3E}">
        <p14:creationId xmlns:p14="http://schemas.microsoft.com/office/powerpoint/2010/main" val="3546138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Machine learning</a:t>
            </a:r>
          </a:p>
        </p:txBody>
      </p:sp>
      <p:sp>
        <p:nvSpPr>
          <p:cNvPr id="5" name="Text Placeholder 4"/>
          <p:cNvSpPr>
            <a:spLocks noGrp="1"/>
          </p:cNvSpPr>
          <p:nvPr>
            <p:ph type="body" sz="quarter" idx="11"/>
          </p:nvPr>
        </p:nvSpPr>
        <p:spPr>
          <a:xfrm>
            <a:off x="1275654" y="4199819"/>
            <a:ext cx="7475679" cy="3206471"/>
          </a:xfrm>
        </p:spPr>
        <p:txBody>
          <a:bodyPr>
            <a:normAutofit/>
          </a:bodyPr>
          <a:lstStyle/>
          <a:p>
            <a:pPr>
              <a:defRPr/>
            </a:pPr>
            <a:r>
              <a:rPr lang="en-US" altLang="en-US" dirty="0"/>
              <a:t>Neural networks and other types of AI play a role in machine learning, but what’s special is that computers themselves examine data, find insights, and improve.</a:t>
            </a:r>
          </a:p>
          <a:p>
            <a:pPr>
              <a:defRPr/>
            </a:pPr>
            <a:r>
              <a:rPr lang="en-US" altLang="en-US" dirty="0"/>
              <a:t>Example:</a:t>
            </a:r>
          </a:p>
          <a:p>
            <a:pPr lvl="1">
              <a:defRPr/>
            </a:pPr>
            <a:r>
              <a:rPr lang="en-US" altLang="en-US" dirty="0"/>
              <a:t>Self-driving car</a:t>
            </a:r>
          </a:p>
        </p:txBody>
      </p:sp>
      <p:sp>
        <p:nvSpPr>
          <p:cNvPr id="6" name="Text Placeholder 5"/>
          <p:cNvSpPr>
            <a:spLocks noGrp="1"/>
          </p:cNvSpPr>
          <p:nvPr>
            <p:ph type="body" sz="quarter" idx="12"/>
          </p:nvPr>
        </p:nvSpPr>
        <p:spPr/>
        <p:txBody>
          <a:bodyPr/>
          <a:lstStyle/>
          <a:p>
            <a:pPr>
              <a:defRPr/>
            </a:pPr>
            <a:r>
              <a:rPr lang="en-US" dirty="0"/>
              <a:t>Leverages massive amounts of data so that computers can act and improve on their own without additional programming</a:t>
            </a:r>
          </a:p>
        </p:txBody>
      </p:sp>
    </p:spTree>
    <p:extLst>
      <p:ext uri="{BB962C8B-B14F-4D97-AF65-F5344CB8AC3E}">
        <p14:creationId xmlns:p14="http://schemas.microsoft.com/office/powerpoint/2010/main" val="3967903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68312" y="-487363"/>
            <a:ext cx="8866187" cy="1473200"/>
          </a:xfrm>
        </p:spPr>
        <p:txBody>
          <a:bodyPr/>
          <a:lstStyle/>
          <a:p>
            <a:r>
              <a:rPr lang="en-US" altLang="en-US" dirty="0"/>
              <a:t>Machine Learning 101</a:t>
            </a:r>
          </a:p>
        </p:txBody>
      </p:sp>
      <p:sp>
        <p:nvSpPr>
          <p:cNvPr id="44035" name="Content Placeholder 2"/>
          <p:cNvSpPr>
            <a:spLocks noGrp="1"/>
          </p:cNvSpPr>
          <p:nvPr>
            <p:ph idx="1"/>
          </p:nvPr>
        </p:nvSpPr>
        <p:spPr>
          <a:xfrm>
            <a:off x="1001712" y="1291872"/>
            <a:ext cx="8610600" cy="5459765"/>
          </a:xfrm>
        </p:spPr>
        <p:txBody>
          <a:bodyPr/>
          <a:lstStyle/>
          <a:p>
            <a:pPr>
              <a:buFont typeface="Arial" pitchFamily="34" charset="0"/>
              <a:buChar char="•"/>
              <a:defRPr/>
            </a:pPr>
            <a:r>
              <a:rPr lang="en-US" altLang="en-US" dirty="0" err="1"/>
              <a:t>Shivon</a:t>
            </a:r>
            <a:r>
              <a:rPr lang="en-US" altLang="en-US" dirty="0"/>
              <a:t> Zilis – Venture Capitalist - Bloomberg Beta</a:t>
            </a:r>
          </a:p>
          <a:p>
            <a:pPr>
              <a:buFont typeface="Arial" pitchFamily="34" charset="0"/>
              <a:buChar char="•"/>
              <a:defRPr/>
            </a:pPr>
            <a:r>
              <a:rPr lang="en-US" altLang="en-US" dirty="0"/>
              <a:t>Your takeaways?</a:t>
            </a:r>
          </a:p>
        </p:txBody>
      </p:sp>
    </p:spTree>
    <p:extLst>
      <p:ext uri="{BB962C8B-B14F-4D97-AF65-F5344CB8AC3E}">
        <p14:creationId xmlns:p14="http://schemas.microsoft.com/office/powerpoint/2010/main" val="12129573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68312" y="-487363"/>
            <a:ext cx="8866187" cy="1473200"/>
          </a:xfrm>
        </p:spPr>
        <p:txBody>
          <a:bodyPr/>
          <a:lstStyle/>
          <a:p>
            <a:r>
              <a:rPr lang="en-US" altLang="en-US" dirty="0"/>
              <a:t>Machine Learning 101</a:t>
            </a:r>
          </a:p>
        </p:txBody>
      </p:sp>
      <p:sp>
        <p:nvSpPr>
          <p:cNvPr id="44035" name="Content Placeholder 2"/>
          <p:cNvSpPr>
            <a:spLocks noGrp="1"/>
          </p:cNvSpPr>
          <p:nvPr>
            <p:ph idx="1"/>
          </p:nvPr>
        </p:nvSpPr>
        <p:spPr>
          <a:xfrm>
            <a:off x="1001712" y="1291872"/>
            <a:ext cx="8610600" cy="5459765"/>
          </a:xfrm>
        </p:spPr>
        <p:txBody>
          <a:bodyPr/>
          <a:lstStyle/>
          <a:p>
            <a:pPr>
              <a:buFont typeface="Arial" pitchFamily="34" charset="0"/>
              <a:buChar char="•"/>
              <a:defRPr/>
            </a:pPr>
            <a:r>
              <a:rPr lang="en-US" altLang="en-US" dirty="0" err="1"/>
              <a:t>Shivon</a:t>
            </a:r>
            <a:r>
              <a:rPr lang="en-US" altLang="en-US" dirty="0"/>
              <a:t> Zilis – Venture Capitalist - Bloomberg Beta</a:t>
            </a:r>
          </a:p>
          <a:p>
            <a:pPr>
              <a:buFont typeface="Arial" pitchFamily="34" charset="0"/>
              <a:buChar char="•"/>
              <a:defRPr/>
            </a:pPr>
            <a:r>
              <a:rPr lang="en-US" altLang="en-US" dirty="0"/>
              <a:t>The World of Work is transforming at an unprecedented rate, and a large part of that is due to advances in data and machine intelligence.</a:t>
            </a:r>
          </a:p>
          <a:p>
            <a:pPr>
              <a:buFont typeface="Arial" pitchFamily="34" charset="0"/>
              <a:buChar char="•"/>
              <a:defRPr/>
            </a:pPr>
            <a:r>
              <a:rPr lang="en-US" altLang="en-US" dirty="0"/>
              <a:t>Our approach is to look for signs that a startup has a chance to be extraordinary</a:t>
            </a:r>
          </a:p>
          <a:p>
            <a:pPr>
              <a:buFont typeface="Arial" pitchFamily="34" charset="0"/>
              <a:buChar char="•"/>
              <a:defRPr/>
            </a:pPr>
            <a:r>
              <a:rPr lang="en-US" altLang="en-US" dirty="0"/>
              <a:t>Do users love this product?</a:t>
            </a:r>
          </a:p>
          <a:p>
            <a:pPr>
              <a:buFont typeface="Arial" pitchFamily="34" charset="0"/>
              <a:buChar char="•"/>
              <a:defRPr/>
            </a:pPr>
            <a:r>
              <a:rPr lang="en-US" altLang="en-US" dirty="0"/>
              <a:t>Users tell others how to use it.</a:t>
            </a:r>
          </a:p>
          <a:p>
            <a:pPr>
              <a:buFont typeface="Arial" pitchFamily="34" charset="0"/>
              <a:buChar char="•"/>
              <a:defRPr/>
            </a:pPr>
            <a:r>
              <a:rPr lang="en-US" altLang="en-US" dirty="0"/>
              <a:t>Are customers willing to pay full price?</a:t>
            </a:r>
          </a:p>
          <a:p>
            <a:pPr>
              <a:buFont typeface="Arial" pitchFamily="34" charset="0"/>
              <a:buChar char="•"/>
              <a:defRPr/>
            </a:pPr>
            <a:r>
              <a:rPr lang="en-US" altLang="en-US" dirty="0"/>
              <a:t>Is there an exclusive path to customers and good timing?</a:t>
            </a:r>
          </a:p>
        </p:txBody>
      </p:sp>
    </p:spTree>
    <p:extLst>
      <p:ext uri="{BB962C8B-B14F-4D97-AF65-F5344CB8AC3E}">
        <p14:creationId xmlns:p14="http://schemas.microsoft.com/office/powerpoint/2010/main" val="426530192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68312" y="-487363"/>
            <a:ext cx="8866187" cy="1473200"/>
          </a:xfrm>
        </p:spPr>
        <p:txBody>
          <a:bodyPr/>
          <a:lstStyle/>
          <a:p>
            <a:r>
              <a:rPr lang="en-US" altLang="en-US" dirty="0"/>
              <a:t>Machine Learning 101</a:t>
            </a:r>
          </a:p>
        </p:txBody>
      </p:sp>
      <p:sp>
        <p:nvSpPr>
          <p:cNvPr id="44035" name="Content Placeholder 2"/>
          <p:cNvSpPr>
            <a:spLocks noGrp="1"/>
          </p:cNvSpPr>
          <p:nvPr>
            <p:ph idx="1"/>
          </p:nvPr>
        </p:nvSpPr>
        <p:spPr>
          <a:xfrm>
            <a:off x="1001712" y="1291872"/>
            <a:ext cx="8763000" cy="5459765"/>
          </a:xfrm>
        </p:spPr>
        <p:txBody>
          <a:bodyPr/>
          <a:lstStyle/>
          <a:p>
            <a:pPr>
              <a:buFont typeface="Arial" pitchFamily="34" charset="0"/>
              <a:buChar char="•"/>
              <a:defRPr/>
            </a:pPr>
            <a:r>
              <a:rPr lang="en-US" altLang="en-US" dirty="0"/>
              <a:t>Machine Intelligence Landscape</a:t>
            </a:r>
          </a:p>
          <a:p>
            <a:pPr>
              <a:buFont typeface="Arial" pitchFamily="34" charset="0"/>
              <a:buChar char="•"/>
              <a:defRPr/>
            </a:pPr>
            <a:r>
              <a:rPr lang="en-US" altLang="en-US" dirty="0"/>
              <a:t>Categories</a:t>
            </a:r>
          </a:p>
          <a:p>
            <a:pPr lvl="1">
              <a:buFont typeface="Arial" pitchFamily="34" charset="0"/>
              <a:buChar char="•"/>
              <a:defRPr/>
            </a:pPr>
            <a:r>
              <a:rPr lang="en-US" altLang="en-US" dirty="0"/>
              <a:t>Agents</a:t>
            </a:r>
          </a:p>
          <a:p>
            <a:pPr lvl="1">
              <a:buFont typeface="Arial" pitchFamily="34" charset="0"/>
              <a:buChar char="•"/>
              <a:defRPr/>
            </a:pPr>
            <a:r>
              <a:rPr lang="en-US" altLang="en-US" dirty="0"/>
              <a:t>Autonomous Systems: Air, Ground, Sea, Industrial</a:t>
            </a:r>
          </a:p>
          <a:p>
            <a:pPr lvl="1">
              <a:buFont typeface="Arial" pitchFamily="34" charset="0"/>
              <a:buChar char="•"/>
              <a:defRPr/>
            </a:pPr>
            <a:r>
              <a:rPr lang="en-US" altLang="en-US" dirty="0"/>
              <a:t>Enterprise: Security, HR, Sales, Marketing, Support, Internal Intel, Market Intel</a:t>
            </a:r>
          </a:p>
          <a:p>
            <a:pPr lvl="1">
              <a:buFont typeface="Arial" pitchFamily="34" charset="0"/>
              <a:buChar char="•"/>
              <a:defRPr/>
            </a:pPr>
            <a:r>
              <a:rPr lang="en-US" altLang="en-US" dirty="0"/>
              <a:t>Platforms: Research, Full Stack, Machine Learning, Industrial IoT, Audio, Vision, Data Enrichment</a:t>
            </a:r>
          </a:p>
          <a:p>
            <a:pPr lvl="1">
              <a:buFont typeface="Arial" pitchFamily="34" charset="0"/>
              <a:buChar char="•"/>
              <a:defRPr/>
            </a:pPr>
            <a:r>
              <a:rPr lang="en-US" altLang="en-US" dirty="0"/>
              <a:t>Industries: </a:t>
            </a:r>
            <a:r>
              <a:rPr lang="en-US" altLang="en-US" dirty="0" err="1"/>
              <a:t>Adtech</a:t>
            </a:r>
            <a:r>
              <a:rPr lang="en-US" altLang="en-US" dirty="0"/>
              <a:t>, Agriculture, For Good, Retail Finance, Legal, Materials &amp; MFG, Healthcare, Education, Transport &amp; Logistics, Investment/Finance</a:t>
            </a:r>
          </a:p>
          <a:p>
            <a:pPr lvl="1">
              <a:buFont typeface="Arial" pitchFamily="34" charset="0"/>
              <a:buChar char="•"/>
              <a:defRPr/>
            </a:pPr>
            <a:r>
              <a:rPr lang="en-US" altLang="en-US" dirty="0"/>
              <a:t>Tech User Tools: Data Science, Machine Learning, Open Source</a:t>
            </a:r>
          </a:p>
        </p:txBody>
      </p:sp>
    </p:spTree>
    <p:extLst>
      <p:ext uri="{BB962C8B-B14F-4D97-AF65-F5344CB8AC3E}">
        <p14:creationId xmlns:p14="http://schemas.microsoft.com/office/powerpoint/2010/main" val="15309849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68312" y="-487363"/>
            <a:ext cx="8866187" cy="1473200"/>
          </a:xfrm>
        </p:spPr>
        <p:txBody>
          <a:bodyPr/>
          <a:lstStyle/>
          <a:p>
            <a:r>
              <a:rPr lang="en-US" altLang="en-US" dirty="0"/>
              <a:t>Machine Learning 101</a:t>
            </a:r>
          </a:p>
        </p:txBody>
      </p:sp>
      <p:sp>
        <p:nvSpPr>
          <p:cNvPr id="44035" name="Content Placeholder 2"/>
          <p:cNvSpPr>
            <a:spLocks noGrp="1"/>
          </p:cNvSpPr>
          <p:nvPr>
            <p:ph idx="1"/>
          </p:nvPr>
        </p:nvSpPr>
        <p:spPr>
          <a:xfrm>
            <a:off x="1001712" y="1291872"/>
            <a:ext cx="8610600" cy="5459765"/>
          </a:xfrm>
        </p:spPr>
        <p:txBody>
          <a:bodyPr/>
          <a:lstStyle/>
          <a:p>
            <a:pPr>
              <a:buFont typeface="Arial" pitchFamily="34" charset="0"/>
              <a:buChar char="•"/>
              <a:defRPr/>
            </a:pPr>
            <a:r>
              <a:rPr lang="en-US" altLang="en-US" dirty="0"/>
              <a:t>Mike Del </a:t>
            </a:r>
            <a:r>
              <a:rPr lang="en-US" altLang="en-US" dirty="0" err="1"/>
              <a:t>Balso</a:t>
            </a:r>
            <a:r>
              <a:rPr lang="en-US" altLang="en-US" dirty="0"/>
              <a:t> – Head of Machine Learning Implementation, Uber</a:t>
            </a:r>
          </a:p>
          <a:p>
            <a:pPr>
              <a:buFont typeface="Arial" pitchFamily="34" charset="0"/>
              <a:buChar char="•"/>
              <a:defRPr/>
            </a:pPr>
            <a:r>
              <a:rPr lang="en-US" altLang="en-US" dirty="0"/>
              <a:t>Your Takeaways?</a:t>
            </a:r>
          </a:p>
        </p:txBody>
      </p:sp>
    </p:spTree>
    <p:extLst>
      <p:ext uri="{BB962C8B-B14F-4D97-AF65-F5344CB8AC3E}">
        <p14:creationId xmlns:p14="http://schemas.microsoft.com/office/powerpoint/2010/main" val="323163137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68312" y="-487363"/>
            <a:ext cx="8866187" cy="1473200"/>
          </a:xfrm>
        </p:spPr>
        <p:txBody>
          <a:bodyPr/>
          <a:lstStyle/>
          <a:p>
            <a:r>
              <a:rPr lang="en-US" altLang="en-US" dirty="0"/>
              <a:t>Machine Learning 101</a:t>
            </a:r>
          </a:p>
        </p:txBody>
      </p:sp>
      <p:sp>
        <p:nvSpPr>
          <p:cNvPr id="44035" name="Content Placeholder 2"/>
          <p:cNvSpPr>
            <a:spLocks noGrp="1"/>
          </p:cNvSpPr>
          <p:nvPr>
            <p:ph idx="1"/>
          </p:nvPr>
        </p:nvSpPr>
        <p:spPr>
          <a:xfrm>
            <a:off x="1001712" y="1291872"/>
            <a:ext cx="8610600" cy="5459765"/>
          </a:xfrm>
        </p:spPr>
        <p:txBody>
          <a:bodyPr/>
          <a:lstStyle/>
          <a:p>
            <a:pPr>
              <a:buFont typeface="Arial" pitchFamily="34" charset="0"/>
              <a:buChar char="•"/>
              <a:defRPr/>
            </a:pPr>
            <a:r>
              <a:rPr lang="en-US" altLang="en-US" dirty="0"/>
              <a:t>Mike Del </a:t>
            </a:r>
            <a:r>
              <a:rPr lang="en-US" altLang="en-US" dirty="0" err="1"/>
              <a:t>Balso</a:t>
            </a:r>
            <a:r>
              <a:rPr lang="en-US" altLang="en-US" dirty="0"/>
              <a:t> – Head of Machine Learning Implementation, Uber</a:t>
            </a:r>
          </a:p>
          <a:p>
            <a:pPr>
              <a:buFont typeface="Arial" pitchFamily="34" charset="0"/>
              <a:buChar char="•"/>
              <a:defRPr/>
            </a:pPr>
            <a:r>
              <a:rPr lang="en-US" altLang="en-US" dirty="0"/>
              <a:t>Trying to bring machine learning and intelligent machines to every aspect of decision-making.</a:t>
            </a:r>
          </a:p>
          <a:p>
            <a:pPr>
              <a:buFont typeface="Arial" pitchFamily="34" charset="0"/>
              <a:buChar char="•"/>
              <a:defRPr/>
            </a:pPr>
            <a:r>
              <a:rPr lang="en-US" altLang="en-US" dirty="0"/>
              <a:t>Build a model that predicts your destination.</a:t>
            </a:r>
          </a:p>
          <a:p>
            <a:pPr>
              <a:buFont typeface="Arial" pitchFamily="34" charset="0"/>
              <a:buChar char="•"/>
              <a:defRPr/>
            </a:pPr>
            <a:r>
              <a:rPr lang="en-US" altLang="en-US" dirty="0"/>
              <a:t>There are a billion cars on the road now, and 96% of them are not being used at any time.</a:t>
            </a:r>
          </a:p>
          <a:p>
            <a:pPr>
              <a:buFont typeface="Arial" pitchFamily="34" charset="0"/>
              <a:buChar char="•"/>
              <a:defRPr/>
            </a:pPr>
            <a:r>
              <a:rPr lang="en-US" altLang="en-US" dirty="0"/>
              <a:t>Multiple riders in single car, challenges the very idea of car ownership.</a:t>
            </a:r>
          </a:p>
          <a:p>
            <a:pPr>
              <a:buFont typeface="Arial" pitchFamily="34" charset="0"/>
              <a:buChar char="•"/>
              <a:defRPr/>
            </a:pPr>
            <a:r>
              <a:rPr lang="en-US" altLang="en-US" dirty="0"/>
              <a:t>Best route for the driver to take.</a:t>
            </a:r>
          </a:p>
          <a:p>
            <a:pPr>
              <a:buFont typeface="Arial" pitchFamily="34" charset="0"/>
              <a:buChar char="•"/>
              <a:defRPr/>
            </a:pPr>
            <a:r>
              <a:rPr lang="en-US" altLang="en-US" dirty="0"/>
              <a:t>Understand who are the best drivers.</a:t>
            </a:r>
          </a:p>
        </p:txBody>
      </p:sp>
    </p:spTree>
    <p:extLst>
      <p:ext uri="{BB962C8B-B14F-4D97-AF65-F5344CB8AC3E}">
        <p14:creationId xmlns:p14="http://schemas.microsoft.com/office/powerpoint/2010/main" val="139343985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Randomly Assigned </a:t>
            </a:r>
            <a:br>
              <a:rPr lang="en-US" altLang="en-US" sz="3200" dirty="0"/>
            </a:br>
            <a:r>
              <a:rPr lang="en-US" altLang="en-US" sz="3200" dirty="0"/>
              <a:t>Final Presentation Schedule</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696912" y="1570037"/>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Thursday Dec 6</a:t>
            </a:r>
          </a:p>
          <a:p>
            <a:pPr lvl="1" eaLnBrk="1" hangingPunct="1">
              <a:lnSpc>
                <a:spcPct val="80000"/>
              </a:lnSpc>
            </a:pPr>
            <a:r>
              <a:rPr lang="en-US" altLang="en-US" sz="2200" dirty="0">
                <a:solidFill>
                  <a:schemeClr val="tx1"/>
                </a:solidFill>
                <a:ea typeface="ＭＳ Ｐゴシック" panose="020B0600070205080204" pitchFamily="34" charset="-128"/>
              </a:rPr>
              <a:t>Team 5</a:t>
            </a:r>
          </a:p>
          <a:p>
            <a:pPr lvl="1" eaLnBrk="1" hangingPunct="1">
              <a:lnSpc>
                <a:spcPct val="80000"/>
              </a:lnSpc>
            </a:pPr>
            <a:r>
              <a:rPr lang="en-US" altLang="en-US" sz="2200" dirty="0">
                <a:solidFill>
                  <a:schemeClr val="tx1"/>
                </a:solidFill>
                <a:ea typeface="ＭＳ Ｐゴシック" panose="020B0600070205080204" pitchFamily="34" charset="-128"/>
              </a:rPr>
              <a:t>Team 2</a:t>
            </a:r>
          </a:p>
          <a:p>
            <a:pPr lvl="1" eaLnBrk="1" hangingPunct="1">
              <a:lnSpc>
                <a:spcPct val="80000"/>
              </a:lnSpc>
            </a:pPr>
            <a:r>
              <a:rPr lang="en-US" altLang="en-US" sz="2200" dirty="0">
                <a:solidFill>
                  <a:schemeClr val="tx1"/>
                </a:solidFill>
                <a:ea typeface="ＭＳ Ｐゴシック" panose="020B0600070205080204" pitchFamily="34" charset="-128"/>
              </a:rPr>
              <a:t>Team 4</a:t>
            </a:r>
          </a:p>
          <a:p>
            <a:pPr eaLnBrk="1" hangingPunct="1">
              <a:lnSpc>
                <a:spcPct val="80000"/>
              </a:lnSpc>
            </a:pPr>
            <a:r>
              <a:rPr lang="en-US" altLang="en-US" sz="2400" dirty="0">
                <a:solidFill>
                  <a:schemeClr val="tx1"/>
                </a:solidFill>
                <a:ea typeface="ＭＳ Ｐゴシック" panose="020B0600070205080204" pitchFamily="34" charset="-128"/>
              </a:rPr>
              <a:t>Monday Dec 10</a:t>
            </a:r>
          </a:p>
          <a:p>
            <a:pPr lvl="1" eaLnBrk="1" hangingPunct="1">
              <a:lnSpc>
                <a:spcPct val="80000"/>
              </a:lnSpc>
            </a:pPr>
            <a:r>
              <a:rPr lang="en-US" altLang="en-US" dirty="0">
                <a:solidFill>
                  <a:schemeClr val="tx1"/>
                </a:solidFill>
                <a:ea typeface="ＭＳ Ｐゴシック" panose="020B0600070205080204" pitchFamily="34" charset="-128"/>
              </a:rPr>
              <a:t>Team 3</a:t>
            </a:r>
          </a:p>
          <a:p>
            <a:pPr lvl="1" eaLnBrk="1" hangingPunct="1">
              <a:lnSpc>
                <a:spcPct val="80000"/>
              </a:lnSpc>
            </a:pPr>
            <a:r>
              <a:rPr lang="en-US" altLang="en-US" dirty="0">
                <a:solidFill>
                  <a:schemeClr val="tx1"/>
                </a:solidFill>
                <a:ea typeface="ＭＳ Ｐゴシック" panose="020B0600070205080204" pitchFamily="34" charset="-128"/>
              </a:rPr>
              <a:t>Team 1</a:t>
            </a:r>
          </a:p>
          <a:p>
            <a:pPr lvl="1" eaLnBrk="1" hangingPunct="1">
              <a:lnSpc>
                <a:spcPct val="80000"/>
              </a:lnSpc>
            </a:pPr>
            <a:r>
              <a:rPr lang="en-US" altLang="en-US" dirty="0">
                <a:solidFill>
                  <a:schemeClr val="tx1"/>
                </a:solidFill>
                <a:ea typeface="ＭＳ Ｐゴシック" panose="020B0600070205080204" pitchFamily="34" charset="-128"/>
              </a:rPr>
              <a:t>Team 6</a:t>
            </a:r>
            <a:endParaRPr lang="en-US" altLang="en-US" sz="1800" dirty="0">
              <a:ea typeface="ＭＳ Ｐゴシック" panose="020B0600070205080204" pitchFamily="34" charset="-128"/>
            </a:endParaRPr>
          </a:p>
        </p:txBody>
      </p:sp>
      <p:sp>
        <p:nvSpPr>
          <p:cNvPr id="2" name="TextBox 1">
            <a:extLst>
              <a:ext uri="{FF2B5EF4-FFF2-40B4-BE49-F238E27FC236}">
                <a16:creationId xmlns:a16="http://schemas.microsoft.com/office/drawing/2014/main" id="{D93BFDA5-4F34-49C0-A454-BAF9A33DD8AE}"/>
              </a:ext>
            </a:extLst>
          </p:cNvPr>
          <p:cNvSpPr txBox="1"/>
          <p:nvPr/>
        </p:nvSpPr>
        <p:spPr>
          <a:xfrm>
            <a:off x="5116512" y="1570037"/>
            <a:ext cx="4354513" cy="5632311"/>
          </a:xfrm>
          <a:prstGeom prst="rect">
            <a:avLst/>
          </a:prstGeom>
          <a:noFill/>
        </p:spPr>
        <p:txBody>
          <a:bodyPr wrap="square" rtlCol="0">
            <a:spAutoFit/>
          </a:bodyPr>
          <a:lstStyle/>
          <a:p>
            <a:r>
              <a:rPr lang="en-US" b="1" u="sng" dirty="0">
                <a:solidFill>
                  <a:srgbClr val="00B050"/>
                </a:solidFill>
              </a:rPr>
              <a:t>Invite your Clients to </a:t>
            </a:r>
            <a:r>
              <a:rPr lang="en-US" dirty="0">
                <a:solidFill>
                  <a:srgbClr val="00B050"/>
                </a:solidFill>
              </a:rPr>
              <a:t>attend your class presentation and any or all of the other presentations on the two days.  </a:t>
            </a:r>
          </a:p>
          <a:p>
            <a:endParaRPr lang="en-US" dirty="0">
              <a:solidFill>
                <a:srgbClr val="00B050"/>
              </a:solidFill>
            </a:endParaRPr>
          </a:p>
          <a:p>
            <a:r>
              <a:rPr lang="en-US" b="1" u="sng" dirty="0">
                <a:solidFill>
                  <a:srgbClr val="00B050"/>
                </a:solidFill>
              </a:rPr>
              <a:t>In Addition</a:t>
            </a:r>
            <a:r>
              <a:rPr lang="en-US" dirty="0">
                <a:solidFill>
                  <a:srgbClr val="00B050"/>
                </a:solidFill>
              </a:rPr>
              <a:t>, offer to present in a longer format (~ 1 hour) at the Client’s Location or on a Video Link to the Client’s Location.</a:t>
            </a:r>
          </a:p>
          <a:p>
            <a:endParaRPr lang="en-US" dirty="0">
              <a:solidFill>
                <a:srgbClr val="00B050"/>
              </a:solidFill>
            </a:endParaRPr>
          </a:p>
          <a:p>
            <a:r>
              <a:rPr lang="en-US" b="1" u="sng" dirty="0">
                <a:solidFill>
                  <a:srgbClr val="00B050"/>
                </a:solidFill>
              </a:rPr>
              <a:t>If your Client cannot attend the day scheduled</a:t>
            </a:r>
            <a:r>
              <a:rPr lang="en-US" b="1" dirty="0">
                <a:solidFill>
                  <a:srgbClr val="00B050"/>
                </a:solidFill>
              </a:rPr>
              <a:t>, </a:t>
            </a:r>
            <a:r>
              <a:rPr lang="en-US" dirty="0">
                <a:solidFill>
                  <a:srgbClr val="00B050"/>
                </a:solidFill>
              </a:rPr>
              <a:t>but could on the other day, let us know and we will try to accommodate.</a:t>
            </a:r>
          </a:p>
          <a:p>
            <a:endParaRPr lang="en-US" dirty="0">
              <a:solidFill>
                <a:srgbClr val="00B050"/>
              </a:solidFill>
            </a:endParaRPr>
          </a:p>
          <a:p>
            <a:r>
              <a:rPr lang="en-US" b="1" u="sng" dirty="0">
                <a:solidFill>
                  <a:srgbClr val="00B050"/>
                </a:solidFill>
              </a:rPr>
              <a:t>Presentations will be 15 minutes long</a:t>
            </a:r>
            <a:r>
              <a:rPr lang="en-US" dirty="0">
                <a:solidFill>
                  <a:srgbClr val="00B050"/>
                </a:solidFill>
              </a:rPr>
              <a:t> with 5 minutes for Q&amp;A.  Time will be monitored and you will be given visual warnings at 3, 2, 1 minutes respectively.</a:t>
            </a:r>
          </a:p>
          <a:p>
            <a:endParaRPr lang="en-US" b="1" u="sng" dirty="0">
              <a:solidFill>
                <a:srgbClr val="00B050"/>
              </a:solidFill>
            </a:endParaRPr>
          </a:p>
          <a:p>
            <a:endParaRPr lang="en-US" b="1" u="sng" dirty="0">
              <a:solidFill>
                <a:srgbClr val="00B050"/>
              </a:solidFill>
            </a:endParaRPr>
          </a:p>
        </p:txBody>
      </p:sp>
    </p:spTree>
    <p:extLst>
      <p:ext uri="{BB962C8B-B14F-4D97-AF65-F5344CB8AC3E}">
        <p14:creationId xmlns:p14="http://schemas.microsoft.com/office/powerpoint/2010/main" val="86941280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68312" y="-487363"/>
            <a:ext cx="8866187" cy="1473200"/>
          </a:xfrm>
        </p:spPr>
        <p:txBody>
          <a:bodyPr/>
          <a:lstStyle/>
          <a:p>
            <a:r>
              <a:rPr lang="en-US" altLang="en-US" dirty="0"/>
              <a:t>Machine Learning 101</a:t>
            </a:r>
          </a:p>
        </p:txBody>
      </p:sp>
      <p:sp>
        <p:nvSpPr>
          <p:cNvPr id="44035" name="Content Placeholder 2"/>
          <p:cNvSpPr>
            <a:spLocks noGrp="1"/>
          </p:cNvSpPr>
          <p:nvPr>
            <p:ph idx="1"/>
          </p:nvPr>
        </p:nvSpPr>
        <p:spPr>
          <a:xfrm>
            <a:off x="1001712" y="1291872"/>
            <a:ext cx="8610600" cy="5459765"/>
          </a:xfrm>
        </p:spPr>
        <p:txBody>
          <a:bodyPr/>
          <a:lstStyle/>
          <a:p>
            <a:pPr>
              <a:buFont typeface="Arial" pitchFamily="34" charset="0"/>
              <a:buChar char="•"/>
              <a:defRPr/>
            </a:pPr>
            <a:r>
              <a:rPr lang="en-US" altLang="en-US" dirty="0"/>
              <a:t>Nick Adams – Managing Director, AME Cloud Ventures</a:t>
            </a:r>
          </a:p>
          <a:p>
            <a:pPr>
              <a:buFont typeface="Arial" pitchFamily="34" charset="0"/>
              <a:buChar char="•"/>
              <a:defRPr/>
            </a:pPr>
            <a:r>
              <a:rPr lang="en-US" altLang="en-US" dirty="0"/>
              <a:t>Your Takeaways?</a:t>
            </a:r>
          </a:p>
        </p:txBody>
      </p:sp>
    </p:spTree>
    <p:extLst>
      <p:ext uri="{BB962C8B-B14F-4D97-AF65-F5344CB8AC3E}">
        <p14:creationId xmlns:p14="http://schemas.microsoft.com/office/powerpoint/2010/main" val="48304052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68312" y="-487363"/>
            <a:ext cx="8866187" cy="1473200"/>
          </a:xfrm>
        </p:spPr>
        <p:txBody>
          <a:bodyPr/>
          <a:lstStyle/>
          <a:p>
            <a:r>
              <a:rPr lang="en-US" altLang="en-US" dirty="0"/>
              <a:t>Machine Learning 101</a:t>
            </a:r>
          </a:p>
        </p:txBody>
      </p:sp>
      <p:sp>
        <p:nvSpPr>
          <p:cNvPr id="44035" name="Content Placeholder 2"/>
          <p:cNvSpPr>
            <a:spLocks noGrp="1"/>
          </p:cNvSpPr>
          <p:nvPr>
            <p:ph idx="1"/>
          </p:nvPr>
        </p:nvSpPr>
        <p:spPr>
          <a:xfrm>
            <a:off x="1001712" y="1291872"/>
            <a:ext cx="8610600" cy="5459765"/>
          </a:xfrm>
        </p:spPr>
        <p:txBody>
          <a:bodyPr/>
          <a:lstStyle/>
          <a:p>
            <a:pPr>
              <a:buFont typeface="Arial" pitchFamily="34" charset="0"/>
              <a:buChar char="•"/>
              <a:defRPr/>
            </a:pPr>
            <a:r>
              <a:rPr lang="en-US" altLang="en-US" dirty="0"/>
              <a:t>Nick Adams – Managing Director, AME Cloud Ventures</a:t>
            </a:r>
          </a:p>
          <a:p>
            <a:pPr>
              <a:buFont typeface="Arial" pitchFamily="34" charset="0"/>
              <a:buChar char="•"/>
              <a:defRPr/>
            </a:pPr>
            <a:r>
              <a:rPr lang="en-US" altLang="en-US" dirty="0"/>
              <a:t>Big Data is Forecast to be a US $24 billion industry in 2018 and most of that data will come from machine learning.</a:t>
            </a:r>
          </a:p>
          <a:p>
            <a:pPr>
              <a:buFont typeface="Arial" pitchFamily="34" charset="0"/>
              <a:buChar char="•"/>
              <a:defRPr/>
            </a:pPr>
            <a:r>
              <a:rPr lang="en-US" altLang="en-US" dirty="0"/>
              <a:t>We love technology-heavy companies that gather or create unique data at every step.</a:t>
            </a:r>
          </a:p>
          <a:p>
            <a:pPr>
              <a:buFont typeface="Arial" pitchFamily="34" charset="0"/>
              <a:buChar char="•"/>
              <a:defRPr/>
            </a:pPr>
            <a:r>
              <a:rPr lang="en-US" altLang="en-US" dirty="0"/>
              <a:t>What problem is the company trying to solve?</a:t>
            </a:r>
          </a:p>
          <a:p>
            <a:pPr>
              <a:buFont typeface="Arial" pitchFamily="34" charset="0"/>
              <a:buChar char="•"/>
              <a:defRPr/>
            </a:pPr>
            <a:r>
              <a:rPr lang="en-US" altLang="en-US" dirty="0"/>
              <a:t>What is the business they are trying disrupt?</a:t>
            </a:r>
          </a:p>
          <a:p>
            <a:pPr>
              <a:buFont typeface="Arial" pitchFamily="34" charset="0"/>
              <a:buChar char="•"/>
              <a:defRPr/>
            </a:pPr>
            <a:r>
              <a:rPr lang="en-US" altLang="en-US" dirty="0"/>
              <a:t>What is the business model and how is it differentiated?</a:t>
            </a:r>
          </a:p>
        </p:txBody>
      </p:sp>
    </p:spTree>
    <p:extLst>
      <p:ext uri="{BB962C8B-B14F-4D97-AF65-F5344CB8AC3E}">
        <p14:creationId xmlns:p14="http://schemas.microsoft.com/office/powerpoint/2010/main" val="248123520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68312" y="-487363"/>
            <a:ext cx="8866187" cy="1473200"/>
          </a:xfrm>
        </p:spPr>
        <p:txBody>
          <a:bodyPr/>
          <a:lstStyle/>
          <a:p>
            <a:r>
              <a:rPr lang="en-US" altLang="en-US" dirty="0"/>
              <a:t>Machine Learning 101</a:t>
            </a:r>
          </a:p>
        </p:txBody>
      </p:sp>
      <p:sp>
        <p:nvSpPr>
          <p:cNvPr id="44035" name="Content Placeholder 2"/>
          <p:cNvSpPr>
            <a:spLocks noGrp="1"/>
          </p:cNvSpPr>
          <p:nvPr>
            <p:ph idx="1"/>
          </p:nvPr>
        </p:nvSpPr>
        <p:spPr>
          <a:xfrm>
            <a:off x="696912" y="1291872"/>
            <a:ext cx="8915400" cy="5459765"/>
          </a:xfrm>
        </p:spPr>
        <p:txBody>
          <a:bodyPr/>
          <a:lstStyle/>
          <a:p>
            <a:pPr>
              <a:buFont typeface="Arial" pitchFamily="34" charset="0"/>
              <a:buChar char="•"/>
              <a:defRPr/>
            </a:pPr>
            <a:r>
              <a:rPr lang="en-US" altLang="en-US" sz="2200" dirty="0"/>
              <a:t>Jerry Kaplan – Fellow, Dept of Computer Science, Stanford University</a:t>
            </a:r>
          </a:p>
          <a:p>
            <a:pPr>
              <a:buFont typeface="Arial" pitchFamily="34" charset="0"/>
              <a:buChar char="•"/>
              <a:defRPr/>
            </a:pPr>
            <a:r>
              <a:rPr lang="en-US" altLang="en-US" sz="2200" dirty="0"/>
              <a:t>Your Takeaways?</a:t>
            </a:r>
          </a:p>
        </p:txBody>
      </p:sp>
    </p:spTree>
    <p:extLst>
      <p:ext uri="{BB962C8B-B14F-4D97-AF65-F5344CB8AC3E}">
        <p14:creationId xmlns:p14="http://schemas.microsoft.com/office/powerpoint/2010/main" val="208146454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68312" y="-487363"/>
            <a:ext cx="8866187" cy="1473200"/>
          </a:xfrm>
        </p:spPr>
        <p:txBody>
          <a:bodyPr/>
          <a:lstStyle/>
          <a:p>
            <a:r>
              <a:rPr lang="en-US" altLang="en-US" dirty="0"/>
              <a:t>Machine Learning 101</a:t>
            </a:r>
          </a:p>
        </p:txBody>
      </p:sp>
      <p:sp>
        <p:nvSpPr>
          <p:cNvPr id="44035" name="Content Placeholder 2"/>
          <p:cNvSpPr>
            <a:spLocks noGrp="1"/>
          </p:cNvSpPr>
          <p:nvPr>
            <p:ph idx="1"/>
          </p:nvPr>
        </p:nvSpPr>
        <p:spPr>
          <a:xfrm>
            <a:off x="696912" y="910872"/>
            <a:ext cx="8915400" cy="5459765"/>
          </a:xfrm>
        </p:spPr>
        <p:txBody>
          <a:bodyPr/>
          <a:lstStyle/>
          <a:p>
            <a:pPr>
              <a:buFont typeface="Arial" pitchFamily="34" charset="0"/>
              <a:buChar char="•"/>
              <a:defRPr/>
            </a:pPr>
            <a:r>
              <a:rPr lang="en-US" altLang="en-US" sz="2200" dirty="0"/>
              <a:t>Jerry Kaplan – Fellow, </a:t>
            </a:r>
            <a:r>
              <a:rPr lang="en-US" altLang="en-US" sz="2200" dirty="0" err="1"/>
              <a:t>Dept</a:t>
            </a:r>
            <a:r>
              <a:rPr lang="en-US" altLang="en-US" sz="2200" dirty="0"/>
              <a:t> of Computer Science, Stanford University</a:t>
            </a:r>
          </a:p>
          <a:p>
            <a:pPr>
              <a:buFont typeface="Arial" pitchFamily="34" charset="0"/>
              <a:buChar char="•"/>
              <a:defRPr/>
            </a:pPr>
            <a:r>
              <a:rPr lang="en-US" altLang="en-US" sz="2200" dirty="0"/>
              <a:t>The most important thing to recognize with respect to Artificial Intelligence is that it is a technology, not a market.</a:t>
            </a:r>
          </a:p>
          <a:p>
            <a:pPr>
              <a:buFont typeface="Arial" pitchFamily="34" charset="0"/>
              <a:buChar char="•"/>
              <a:defRPr/>
            </a:pPr>
            <a:r>
              <a:rPr lang="en-US" altLang="en-US" sz="2200" dirty="0"/>
              <a:t>AI must be incorporated into products and services.</a:t>
            </a:r>
          </a:p>
          <a:p>
            <a:pPr>
              <a:buFont typeface="Arial" pitchFamily="34" charset="0"/>
              <a:buChar char="•"/>
              <a:defRPr/>
            </a:pPr>
            <a:r>
              <a:rPr lang="en-US" altLang="en-US" sz="2200" dirty="0"/>
              <a:t>With the progress made in Machine Learning, the most productive places to apply it are to any industry or problem for which there is a lot of data available, but not in a standardized form.</a:t>
            </a:r>
          </a:p>
          <a:p>
            <a:pPr>
              <a:buFont typeface="Arial" pitchFamily="34" charset="0"/>
              <a:buChar char="•"/>
              <a:defRPr/>
            </a:pPr>
            <a:r>
              <a:rPr lang="en-US" altLang="en-US" sz="2200" dirty="0"/>
              <a:t>Widespread mythology that we are building increasingly-intelligent machines that may ultimately surpass human capabilities – and wreak havoc.  Narrative is misguided and counterproductive.</a:t>
            </a:r>
          </a:p>
          <a:p>
            <a:pPr>
              <a:buFont typeface="Arial" pitchFamily="34" charset="0"/>
              <a:buChar char="•"/>
              <a:defRPr/>
            </a:pPr>
            <a:r>
              <a:rPr lang="en-US" altLang="en-US" sz="2200" dirty="0"/>
              <a:t>AI is simply a natural extension of our long-standing effort to automate tasks.</a:t>
            </a:r>
          </a:p>
        </p:txBody>
      </p:sp>
    </p:spTree>
    <p:extLst>
      <p:ext uri="{BB962C8B-B14F-4D97-AF65-F5344CB8AC3E}">
        <p14:creationId xmlns:p14="http://schemas.microsoft.com/office/powerpoint/2010/main" val="370299476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68312" y="-106363"/>
            <a:ext cx="8866187" cy="1473200"/>
          </a:xfrm>
        </p:spPr>
        <p:txBody>
          <a:bodyPr/>
          <a:lstStyle/>
          <a:p>
            <a:r>
              <a:rPr lang="en-US" altLang="en-US" sz="3600" dirty="0"/>
              <a:t>What’s Driving the </a:t>
            </a:r>
            <a:br>
              <a:rPr lang="en-US" altLang="en-US" sz="3600" dirty="0"/>
            </a:br>
            <a:r>
              <a:rPr lang="en-US" altLang="en-US" sz="3600" dirty="0"/>
              <a:t>Machine Learning Explosion?</a:t>
            </a:r>
          </a:p>
        </p:txBody>
      </p:sp>
      <p:sp>
        <p:nvSpPr>
          <p:cNvPr id="44035" name="Content Placeholder 2"/>
          <p:cNvSpPr>
            <a:spLocks noGrp="1"/>
          </p:cNvSpPr>
          <p:nvPr>
            <p:ph idx="1"/>
          </p:nvPr>
        </p:nvSpPr>
        <p:spPr>
          <a:xfrm>
            <a:off x="696912" y="1672872"/>
            <a:ext cx="8915400" cy="5459765"/>
          </a:xfrm>
        </p:spPr>
        <p:txBody>
          <a:bodyPr/>
          <a:lstStyle/>
          <a:p>
            <a:pPr>
              <a:buFont typeface="Arial" pitchFamily="34" charset="0"/>
              <a:buChar char="•"/>
              <a:defRPr/>
            </a:pPr>
            <a:r>
              <a:rPr lang="en-US" altLang="en-US" sz="3200" dirty="0"/>
              <a:t>Three Factors in Play</a:t>
            </a:r>
          </a:p>
          <a:p>
            <a:pPr>
              <a:buFont typeface="Arial" pitchFamily="34" charset="0"/>
              <a:buChar char="•"/>
              <a:defRPr/>
            </a:pPr>
            <a:r>
              <a:rPr lang="en-US" altLang="en-US" sz="3200" dirty="0"/>
              <a:t>What are they?</a:t>
            </a:r>
          </a:p>
          <a:p>
            <a:pPr marL="0" indent="0">
              <a:buNone/>
              <a:defRPr/>
            </a:pPr>
            <a:endParaRPr lang="en-US" altLang="en-US" sz="3200" dirty="0"/>
          </a:p>
        </p:txBody>
      </p:sp>
    </p:spTree>
    <p:extLst>
      <p:ext uri="{BB962C8B-B14F-4D97-AF65-F5344CB8AC3E}">
        <p14:creationId xmlns:p14="http://schemas.microsoft.com/office/powerpoint/2010/main" val="315451933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68312" y="-106363"/>
            <a:ext cx="8866187" cy="1473200"/>
          </a:xfrm>
        </p:spPr>
        <p:txBody>
          <a:bodyPr/>
          <a:lstStyle/>
          <a:p>
            <a:r>
              <a:rPr lang="en-US" altLang="en-US" sz="3600" dirty="0"/>
              <a:t>What’s Driving the </a:t>
            </a:r>
            <a:br>
              <a:rPr lang="en-US" altLang="en-US" sz="3600" dirty="0"/>
            </a:br>
            <a:r>
              <a:rPr lang="en-US" altLang="en-US" sz="3600" dirty="0"/>
              <a:t>Machine Learning Explosion?</a:t>
            </a:r>
          </a:p>
        </p:txBody>
      </p:sp>
      <p:sp>
        <p:nvSpPr>
          <p:cNvPr id="44035" name="Content Placeholder 2"/>
          <p:cNvSpPr>
            <a:spLocks noGrp="1"/>
          </p:cNvSpPr>
          <p:nvPr>
            <p:ph idx="1"/>
          </p:nvPr>
        </p:nvSpPr>
        <p:spPr>
          <a:xfrm>
            <a:off x="696912" y="1672872"/>
            <a:ext cx="8915400" cy="5459765"/>
          </a:xfrm>
        </p:spPr>
        <p:txBody>
          <a:bodyPr/>
          <a:lstStyle/>
          <a:p>
            <a:pPr>
              <a:buFont typeface="Arial" pitchFamily="34" charset="0"/>
              <a:buChar char="•"/>
              <a:defRPr/>
            </a:pPr>
            <a:r>
              <a:rPr lang="en-US" altLang="en-US" sz="3200" dirty="0"/>
              <a:t>Three Factors in Play</a:t>
            </a:r>
          </a:p>
          <a:p>
            <a:pPr>
              <a:buFont typeface="Arial" pitchFamily="34" charset="0"/>
              <a:buChar char="•"/>
              <a:defRPr/>
            </a:pPr>
            <a:endParaRPr lang="en-US" altLang="en-US" sz="3200" dirty="0"/>
          </a:p>
          <a:p>
            <a:pPr lvl="1">
              <a:buFont typeface="Arial" pitchFamily="34" charset="0"/>
              <a:buChar char="•"/>
              <a:defRPr/>
            </a:pPr>
            <a:r>
              <a:rPr lang="en-US" altLang="en-US" sz="3200" dirty="0"/>
              <a:t>Enormously increased data</a:t>
            </a:r>
          </a:p>
          <a:p>
            <a:pPr lvl="1">
              <a:buFont typeface="Arial" pitchFamily="34" charset="0"/>
              <a:buChar char="•"/>
              <a:defRPr/>
            </a:pPr>
            <a:endParaRPr lang="en-US" altLang="en-US" sz="3200" dirty="0"/>
          </a:p>
          <a:p>
            <a:pPr lvl="1">
              <a:buFont typeface="Arial" pitchFamily="34" charset="0"/>
              <a:buChar char="•"/>
              <a:defRPr/>
            </a:pPr>
            <a:r>
              <a:rPr lang="en-US" altLang="en-US" sz="3200" dirty="0"/>
              <a:t>Significantly improved algorithms</a:t>
            </a:r>
          </a:p>
          <a:p>
            <a:pPr lvl="1">
              <a:buFont typeface="Arial" pitchFamily="34" charset="0"/>
              <a:buChar char="•"/>
              <a:defRPr/>
            </a:pPr>
            <a:endParaRPr lang="en-US" altLang="en-US" sz="3200" dirty="0"/>
          </a:p>
          <a:p>
            <a:pPr lvl="1">
              <a:buFont typeface="Arial" pitchFamily="34" charset="0"/>
              <a:buChar char="•"/>
              <a:defRPr/>
            </a:pPr>
            <a:r>
              <a:rPr lang="en-US" altLang="en-US" sz="3200" dirty="0"/>
              <a:t>Substantially more-powerful computer hardware</a:t>
            </a:r>
          </a:p>
        </p:txBody>
      </p:sp>
    </p:spTree>
    <p:extLst>
      <p:ext uri="{BB962C8B-B14F-4D97-AF65-F5344CB8AC3E}">
        <p14:creationId xmlns:p14="http://schemas.microsoft.com/office/powerpoint/2010/main" val="238383916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dirty="0">
                <a:ea typeface="ＭＳ Ｐゴシック" panose="020B0600070205080204" pitchFamily="34" charset="-128"/>
              </a:rPr>
              <a:t>Managing IT Resources: ITWS 4310</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1176338" y="1036638"/>
            <a:ext cx="8904287" cy="5207000"/>
          </a:xfrm>
        </p:spPr>
        <p:txBody>
          <a:bodyPr/>
          <a:lstStyle/>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1:  	Executive Summary</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2:  	Introduction</a:t>
            </a:r>
          </a:p>
          <a:p>
            <a:pPr eaLnBrk="1" hangingPunct="1">
              <a:lnSpc>
                <a:spcPct val="90000"/>
              </a:lnSpc>
              <a:buFontTx/>
              <a:buNone/>
            </a:pPr>
            <a:r>
              <a:rPr lang="en-US" altLang="en-US" sz="1400" b="1" dirty="0">
                <a:solidFill>
                  <a:srgbClr val="FF0000"/>
                </a:solidFill>
                <a:ea typeface="ＭＳ Ｐゴシック" panose="020B0600070205080204" pitchFamily="34" charset="-128"/>
                <a:cs typeface="Times New Roman" panose="02020603050405020304" pitchFamily="18" charset="0"/>
              </a:rPr>
              <a:t>Section 3:  	Client Organization and Description</a:t>
            </a:r>
          </a:p>
          <a:p>
            <a:pPr eaLnBrk="1" hangingPunct="1">
              <a:lnSpc>
                <a:spcPct val="90000"/>
              </a:lnSpc>
              <a:buFontTx/>
              <a:buNone/>
            </a:pPr>
            <a:r>
              <a:rPr lang="en-US" altLang="en-US" sz="1400" b="1" dirty="0">
                <a:solidFill>
                  <a:srgbClr val="FF0000"/>
                </a:solidFill>
                <a:ea typeface="ＭＳ Ｐゴシック" panose="020B0600070205080204" pitchFamily="34" charset="-128"/>
                <a:cs typeface="Times New Roman" panose="02020603050405020304" pitchFamily="18" charset="0"/>
              </a:rPr>
              <a:t>Section 4:  	Project Team</a:t>
            </a:r>
          </a:p>
          <a:p>
            <a:pPr eaLnBrk="1" hangingPunct="1">
              <a:lnSpc>
                <a:spcPct val="90000"/>
              </a:lnSpc>
              <a:buFontTx/>
              <a:buNone/>
            </a:pPr>
            <a:r>
              <a:rPr lang="en-US" altLang="en-US" sz="1400" b="1" dirty="0">
                <a:solidFill>
                  <a:srgbClr val="FF0000"/>
                </a:solidFill>
                <a:ea typeface="ＭＳ Ｐゴシック" panose="020B0600070205080204" pitchFamily="34" charset="-128"/>
                <a:cs typeface="Times New Roman" panose="02020603050405020304" pitchFamily="18" charset="0"/>
              </a:rPr>
              <a:t>Section 5:  	Problem Statement</a:t>
            </a:r>
          </a:p>
          <a:p>
            <a:pPr eaLnBrk="1" hangingPunct="1">
              <a:lnSpc>
                <a:spcPct val="90000"/>
              </a:lnSpc>
              <a:buFontTx/>
              <a:buNone/>
            </a:pPr>
            <a:r>
              <a:rPr lang="en-US" altLang="en-US" sz="1400" b="1" dirty="0">
                <a:solidFill>
                  <a:srgbClr val="FF0000"/>
                </a:solidFill>
                <a:ea typeface="ＭＳ Ｐゴシック" panose="020B0600070205080204" pitchFamily="34" charset="-128"/>
                <a:cs typeface="Times New Roman" panose="02020603050405020304" pitchFamily="18" charset="0"/>
              </a:rPr>
              <a:t>Section 6:	IS/IT Solution</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7:  	Methodology</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8:	IS/IT </a:t>
            </a:r>
            <a:r>
              <a:rPr lang="en-US" altLang="en-US" sz="1400" b="1" dirty="0">
                <a:solidFill>
                  <a:srgbClr val="FF0000"/>
                </a:solidFill>
                <a:ea typeface="ＭＳ Ｐゴシック" panose="020B0600070205080204" pitchFamily="34" charset="-128"/>
                <a:cs typeface="Times New Roman" panose="02020603050405020304" pitchFamily="18" charset="0"/>
              </a:rPr>
              <a:t>Requirements</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9:  	IS/IT Design</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10:  </a:t>
            </a:r>
            <a:r>
              <a:rPr lang="en-US" altLang="en-US" sz="1400" b="1" dirty="0">
                <a:solidFill>
                  <a:srgbClr val="FF0000"/>
                </a:solidFill>
                <a:ea typeface="ＭＳ Ｐゴシック" panose="020B0600070205080204" pitchFamily="34" charset="-128"/>
                <a:cs typeface="Times New Roman" panose="02020603050405020304" pitchFamily="18" charset="0"/>
              </a:rPr>
              <a:t>Cost-Benefit Analysis with (Risk Mgmt)        </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11: </a:t>
            </a:r>
            <a:r>
              <a:rPr lang="en-US" altLang="en-US" sz="1400" b="1" dirty="0">
                <a:solidFill>
                  <a:srgbClr val="FF0000"/>
                </a:solidFill>
                <a:ea typeface="ＭＳ Ｐゴシック" panose="020B0600070205080204" pitchFamily="34" charset="-128"/>
                <a:cs typeface="Times New Roman" panose="02020603050405020304" pitchFamily="18" charset="0"/>
              </a:rPr>
              <a:t>Project Plan/Schedule/Resources</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12:	Post-Turnover Plan         	</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13: Results and Client Feedback</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14:	Conclusions</a:t>
            </a:r>
            <a:endParaRPr lang="en-US" altLang="en-US" sz="1600" b="1" dirty="0">
              <a:solidFill>
                <a:schemeClr val="accent5">
                  <a:lumMod val="75000"/>
                </a:schemeClr>
              </a:solidFill>
              <a:ea typeface="ＭＳ Ｐゴシック" panose="020B0600070205080204" pitchFamily="34" charset="-128"/>
            </a:endParaRPr>
          </a:p>
        </p:txBody>
      </p:sp>
      <p:sp>
        <p:nvSpPr>
          <p:cNvPr id="9" name="Right Brace 8">
            <a:extLst>
              <a:ext uri="{FF2B5EF4-FFF2-40B4-BE49-F238E27FC236}">
                <a16:creationId xmlns:a16="http://schemas.microsoft.com/office/drawing/2014/main" id="{31B606BA-BD81-41A2-816B-CC83362D774F}"/>
              </a:ext>
            </a:extLst>
          </p:cNvPr>
          <p:cNvSpPr/>
          <p:nvPr/>
        </p:nvSpPr>
        <p:spPr>
          <a:xfrm>
            <a:off x="5954712" y="1112837"/>
            <a:ext cx="1146048" cy="6248400"/>
          </a:xfrm>
          <a:prstGeom prst="rightBrace">
            <a:avLst/>
          </a:prstGeom>
          <a:ln w="57150">
            <a:solidFill>
              <a:schemeClr val="accent5">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 name="TextBox 9">
            <a:extLst>
              <a:ext uri="{FF2B5EF4-FFF2-40B4-BE49-F238E27FC236}">
                <a16:creationId xmlns:a16="http://schemas.microsoft.com/office/drawing/2014/main" id="{8D256089-3647-4F2D-8223-4970C22DEF2D}"/>
              </a:ext>
            </a:extLst>
          </p:cNvPr>
          <p:cNvSpPr txBox="1"/>
          <p:nvPr/>
        </p:nvSpPr>
        <p:spPr>
          <a:xfrm>
            <a:off x="7250112" y="2865437"/>
            <a:ext cx="2590800" cy="2677656"/>
          </a:xfrm>
          <a:prstGeom prst="rect">
            <a:avLst/>
          </a:prstGeom>
          <a:noFill/>
        </p:spPr>
        <p:txBody>
          <a:bodyPr wrap="square" rtlCol="0">
            <a:spAutoFit/>
          </a:bodyPr>
          <a:lstStyle/>
          <a:p>
            <a:r>
              <a:rPr lang="en-US" sz="2400" b="1" dirty="0">
                <a:solidFill>
                  <a:schemeClr val="accent5">
                    <a:lumMod val="75000"/>
                  </a:schemeClr>
                </a:solidFill>
              </a:rPr>
              <a:t>All Sections of Final Report in Draft due by Nov 19 (Mon before Thanksgiving) at 9 PM</a:t>
            </a:r>
          </a:p>
        </p:txBody>
      </p:sp>
    </p:spTree>
    <p:extLst>
      <p:ext uri="{BB962C8B-B14F-4D97-AF65-F5344CB8AC3E}">
        <p14:creationId xmlns:p14="http://schemas.microsoft.com/office/powerpoint/2010/main" val="32534215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dirty="0">
                <a:ea typeface="ＭＳ Ｐゴシック" panose="020B0600070205080204" pitchFamily="34" charset="-128"/>
              </a:rPr>
              <a:t>Managing IT Resources: ITWS 4310</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620712" y="1036637"/>
            <a:ext cx="9067800" cy="5207000"/>
          </a:xfrm>
        </p:spPr>
        <p:txBody>
          <a:bodyPr/>
          <a:lstStyle/>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 Executive Summary</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Should be able to “stand on its own”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Provides an “executive” overview of the entire project</a:t>
            </a:r>
          </a:p>
          <a:p>
            <a:pPr lvl="2" eaLnBrk="1" hangingPunct="1">
              <a:lnSpc>
                <a:spcPct val="90000"/>
              </a:lnSpc>
            </a:pPr>
            <a:r>
              <a:rPr lang="en-US" altLang="en-US" sz="1600" b="1" dirty="0">
                <a:solidFill>
                  <a:schemeClr val="accent5">
                    <a:lumMod val="75000"/>
                  </a:schemeClr>
                </a:solidFill>
                <a:ea typeface="ＭＳ Ｐゴシック" panose="020B0600070205080204" pitchFamily="34" charset="-128"/>
                <a:cs typeface="Times New Roman" panose="02020603050405020304" pitchFamily="18" charset="0"/>
              </a:rPr>
              <a:t>What are the important points that an executive would need to know?</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The best summaries effectively balance details with a concise writing style</a:t>
            </a:r>
          </a:p>
          <a:p>
            <a:pPr marL="14287" indent="0" eaLnBrk="1" hangingPunct="1">
              <a:lnSpc>
                <a:spcPct val="90000"/>
              </a:lnSpc>
              <a:buNone/>
            </a:pPr>
            <a:endParaRPr lang="en-US" altLang="en-US" sz="2400" b="1" dirty="0">
              <a:solidFill>
                <a:schemeClr val="accent5">
                  <a:lumMod val="75000"/>
                </a:schemeClr>
              </a:solidFill>
              <a:ea typeface="ＭＳ Ｐゴシック" panose="020B0600070205080204" pitchFamily="34" charset="-128"/>
            </a:endParaRPr>
          </a:p>
        </p:txBody>
      </p:sp>
    </p:spTree>
    <p:extLst>
      <p:ext uri="{BB962C8B-B14F-4D97-AF65-F5344CB8AC3E}">
        <p14:creationId xmlns:p14="http://schemas.microsoft.com/office/powerpoint/2010/main" val="42433234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dirty="0">
                <a:ea typeface="ＭＳ Ｐゴシック" panose="020B0600070205080204" pitchFamily="34" charset="-128"/>
              </a:rPr>
              <a:t>Managing IT Resources: ITWS 4310</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620712" y="1036637"/>
            <a:ext cx="9067800" cy="5207000"/>
          </a:xfrm>
        </p:spPr>
        <p:txBody>
          <a:bodyPr/>
          <a:lstStyle/>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2: Introduction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Keep it short – 2-3 sentences</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Only 2 objectives: provide a little context for the project and pique interest to read on</a:t>
            </a:r>
          </a:p>
          <a:p>
            <a:pPr marL="0"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3: Client Organization and Description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Give some idea of the size of the organization: number of employees, number of locations, etc.</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Include Client Contact name and contact information</a:t>
            </a:r>
          </a:p>
          <a:p>
            <a:pPr marL="14287"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6: IS/IT Solution</a:t>
            </a:r>
          </a:p>
          <a:p>
            <a:pPr marL="671512" lvl="1" indent="-28575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If solution has changed throughout semester, make reference to the original solution concept and then describe current/latest solution concept</a:t>
            </a:r>
          </a:p>
          <a:p>
            <a:pPr marL="14287"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7: Methodology</a:t>
            </a:r>
          </a:p>
          <a:p>
            <a:pPr marL="671512" lvl="1" indent="-285750" eaLnBrk="1" hangingPunct="1">
              <a:lnSpc>
                <a:spcPct val="90000"/>
              </a:lnSpc>
            </a:pPr>
            <a:r>
              <a:rPr lang="en-US" altLang="en-US" sz="1800" b="1" u="sng" dirty="0">
                <a:solidFill>
                  <a:schemeClr val="accent5">
                    <a:lumMod val="75000"/>
                  </a:schemeClr>
                </a:solidFill>
                <a:ea typeface="ＭＳ Ｐゴシック" panose="020B0600070205080204" pitchFamily="34" charset="-128"/>
                <a:cs typeface="Times New Roman" panose="02020603050405020304" pitchFamily="18" charset="0"/>
              </a:rPr>
              <a:t>Brief</a:t>
            </a: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 description of </a:t>
            </a:r>
            <a:r>
              <a:rPr lang="en-US" altLang="en-US" sz="1800" b="1" u="sng" dirty="0">
                <a:solidFill>
                  <a:schemeClr val="accent5">
                    <a:lumMod val="75000"/>
                  </a:schemeClr>
                </a:solidFill>
                <a:ea typeface="ＭＳ Ｐゴシック" panose="020B0600070205080204" pitchFamily="34" charset="-128"/>
                <a:cs typeface="Times New Roman" panose="02020603050405020304" pitchFamily="18" charset="0"/>
              </a:rPr>
              <a:t>how</a:t>
            </a: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 each major aspect of project was done e.g. a cost benefit analysis focused on NPV and IRR was used to assess financial viability of the project.  Don’t’ be repetitive with subject section</a:t>
            </a:r>
          </a:p>
          <a:p>
            <a:pPr marL="671512" lvl="1" indent="-28575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Cover project/client selection, requirements, development methodology, financial viability, project management, implementation methodology, and client feedback method</a:t>
            </a:r>
          </a:p>
          <a:p>
            <a:pPr marL="14287" indent="0" eaLnBrk="1" hangingPunct="1">
              <a:lnSpc>
                <a:spcPct val="90000"/>
              </a:lnSpc>
              <a:buNone/>
            </a:pPr>
            <a:endParaRPr lang="en-US" altLang="en-US" sz="2400" b="1" dirty="0">
              <a:solidFill>
                <a:schemeClr val="accent5">
                  <a:lumMod val="75000"/>
                </a:schemeClr>
              </a:solidFill>
              <a:ea typeface="ＭＳ Ｐゴシック" panose="020B0600070205080204" pitchFamily="34" charset="-128"/>
            </a:endParaRPr>
          </a:p>
        </p:txBody>
      </p:sp>
    </p:spTree>
    <p:extLst>
      <p:ext uri="{BB962C8B-B14F-4D97-AF65-F5344CB8AC3E}">
        <p14:creationId xmlns:p14="http://schemas.microsoft.com/office/powerpoint/2010/main" val="15317743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dirty="0">
                <a:ea typeface="ＭＳ Ｐゴシック" panose="020B0600070205080204" pitchFamily="34" charset="-128"/>
              </a:rPr>
              <a:t>Managing IT Resources: ITWS 4310</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849312" y="1112837"/>
            <a:ext cx="8904287" cy="5207000"/>
          </a:xfrm>
        </p:spPr>
        <p:txBody>
          <a:bodyPr/>
          <a:lstStyle/>
          <a:p>
            <a:pPr marL="14287"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8: IS/IT Requirements</a:t>
            </a:r>
          </a:p>
          <a:p>
            <a:pPr marL="671512" lvl="1" indent="-28575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Categorize both Functional and Non-Functional Requirements</a:t>
            </a:r>
          </a:p>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9:  IS/IT Design and Development</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Use-Case Summary (part of narrative) and Use-Case Diagram</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Work Flow Diagram (logic that connect back-end with front-end)</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Back-end Design including Data Work Flow and Database Design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Front-end Design including Mock-ups, Wireframes, Screen Shots</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Working System including link to working system or prototype</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Access to Code in Code Repository</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Test Plan(s) and Test Results</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Narrative of All Design and Development</a:t>
            </a:r>
          </a:p>
          <a:p>
            <a:pPr marL="14287"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10: Cost Benefit Analysis with Risk Management</a:t>
            </a:r>
          </a:p>
          <a:p>
            <a:pPr marL="728662" lvl="1" indent="-34290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Combine the Excel Sheets for CBA and Risk Management into one Excel Workbook</a:t>
            </a:r>
          </a:p>
          <a:p>
            <a:pPr marL="728662" lvl="1" indent="-34290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Combine the CBA and Risk Management into one Narrative</a:t>
            </a:r>
          </a:p>
          <a:p>
            <a:pPr marL="14287" indent="0" eaLnBrk="1" hangingPunct="1">
              <a:lnSpc>
                <a:spcPct val="90000"/>
              </a:lnSpc>
              <a:buNone/>
            </a:pPr>
            <a:endParaRPr lang="en-US" altLang="en-US" sz="2400" b="1" dirty="0">
              <a:solidFill>
                <a:schemeClr val="accent5">
                  <a:lumMod val="75000"/>
                </a:schemeClr>
              </a:solidFill>
              <a:ea typeface="ＭＳ Ｐゴシック" panose="020B0600070205080204" pitchFamily="34" charset="-128"/>
            </a:endParaRPr>
          </a:p>
        </p:txBody>
      </p:sp>
    </p:spTree>
    <p:extLst>
      <p:ext uri="{BB962C8B-B14F-4D97-AF65-F5344CB8AC3E}">
        <p14:creationId xmlns:p14="http://schemas.microsoft.com/office/powerpoint/2010/main" val="145629596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dirty="0">
                <a:ea typeface="ＭＳ Ｐゴシック" panose="020B0600070205080204" pitchFamily="34" charset="-128"/>
              </a:rPr>
              <a:t>Managing IT Resources: ITWS 4310</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925513" y="1544637"/>
            <a:ext cx="8686800" cy="5207000"/>
          </a:xfrm>
        </p:spPr>
        <p:txBody>
          <a:bodyPr/>
          <a:lstStyle/>
          <a:p>
            <a:pPr marL="14287"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11: Project Management/Resource/Schedule</a:t>
            </a:r>
          </a:p>
          <a:p>
            <a:pPr marL="728662" lvl="1" indent="-34290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Specify reference to separate Gantter project plan</a:t>
            </a:r>
          </a:p>
          <a:p>
            <a:pPr marL="728662" lvl="1" indent="-34290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Include screenshot showing entire project in report</a:t>
            </a:r>
          </a:p>
          <a:p>
            <a:pPr marL="728662" lvl="1" indent="-34290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Summary of major project phases including the duration, work effort, costs for each phase. Can be organized into a summary table	</a:t>
            </a:r>
          </a:p>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12: Post-Turnover Plan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Installation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Training</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Documentation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Future support and maintenance plan      	</a:t>
            </a:r>
          </a:p>
        </p:txBody>
      </p:sp>
    </p:spTree>
    <p:extLst>
      <p:ext uri="{BB962C8B-B14F-4D97-AF65-F5344CB8AC3E}">
        <p14:creationId xmlns:p14="http://schemas.microsoft.com/office/powerpoint/2010/main" val="208818606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dirty="0">
                <a:ea typeface="ＭＳ Ｐゴシック" panose="020B0600070205080204" pitchFamily="34" charset="-128"/>
              </a:rPr>
              <a:t>Managing IT Resources: ITWS 4310</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925512" y="1392237"/>
            <a:ext cx="8675687" cy="5207000"/>
          </a:xfrm>
        </p:spPr>
        <p:txBody>
          <a:bodyPr/>
          <a:lstStyle/>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13: Results and Client Feedback</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Specify what functionality was delivered when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Results showing that the System meets the “Requirements” or not</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Client Feedback</a:t>
            </a:r>
          </a:p>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14: Conclusions</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What were the “lessons learned” by the team</a:t>
            </a:r>
          </a:p>
          <a:p>
            <a:pPr lvl="2"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What worked well</a:t>
            </a:r>
          </a:p>
          <a:p>
            <a:pPr lvl="2"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What didn’t work well</a:t>
            </a:r>
          </a:p>
          <a:p>
            <a:pPr lvl="2"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What would you do differently “next time”</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Cover team dynamics, client dynamics, and technology</a:t>
            </a:r>
          </a:p>
        </p:txBody>
      </p:sp>
    </p:spTree>
    <p:extLst>
      <p:ext uri="{BB962C8B-B14F-4D97-AF65-F5344CB8AC3E}">
        <p14:creationId xmlns:p14="http://schemas.microsoft.com/office/powerpoint/2010/main" val="1864118716"/>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36332</TotalTime>
  <Words>2224</Words>
  <Application>Microsoft Macintosh PowerPoint</Application>
  <PresentationFormat>Custom</PresentationFormat>
  <Paragraphs>371</Paragraphs>
  <Slides>35</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ＭＳ Ｐゴシック</vt:lpstr>
      <vt:lpstr>Arial</vt:lpstr>
      <vt:lpstr>Bitstream Vera Sans</vt:lpstr>
      <vt:lpstr>News Gothic MT</vt:lpstr>
      <vt:lpstr>Tahoma</vt:lpstr>
      <vt:lpstr>Times New Roman</vt:lpstr>
      <vt:lpstr>Verdana</vt:lpstr>
      <vt:lpstr>Wingdings</vt:lpstr>
      <vt:lpstr>Wingdings 2</vt:lpstr>
      <vt:lpstr>Breeze</vt:lpstr>
      <vt:lpstr>Managing Information Technology Resources ITWS 4310</vt:lpstr>
      <vt:lpstr>Managing IT Resources Class Outline: Mon, Nov 5, 2018</vt:lpstr>
      <vt:lpstr>Randomly Assigned  Final Presentation Schedule</vt:lpstr>
      <vt:lpstr>Managing IT Resources: ITWS 4310 Term Project Report Outline</vt:lpstr>
      <vt:lpstr>Managing IT Resources: ITWS 4310 Term Project Report Outline</vt:lpstr>
      <vt:lpstr>Managing IT Resources: ITWS 4310 Term Project Report Outline</vt:lpstr>
      <vt:lpstr>Managing IT Resources: ITWS 4310 Term Project Report Outline</vt:lpstr>
      <vt:lpstr>Managing IT Resources: ITWS 4310 Term Project Report Outline</vt:lpstr>
      <vt:lpstr>Managing IT Resources: ITWS 4310 Term Project Report Outline</vt:lpstr>
      <vt:lpstr>Technology Current Events: “Jeff Bezos says he will ultimately decide Amazon HQ2's location on 'intuition'”, CNBC, November 2, 2018. https://www.cnbc.com/2018/11/02/jeff-bezos-says-he-will-decide-amazon-hq2s-location-on-intuition.html </vt:lpstr>
      <vt:lpstr>Technology Current Events: “Why Spotify Could Disappear Next Year”, Yahoo Finance, November 1, 2018. https://www.tvweek.com/tvbizwire/2018/11/why-spotify-could-disappear-next-year/ </vt:lpstr>
      <vt:lpstr>Technology Current Events: “Apple has a problem it doesn't want to talk about”, CNN Business, November 2, 2018. https://www.cnn.com/2018/11/02/tech/apple-iphone-metrics-problem/index.html </vt:lpstr>
      <vt:lpstr>Technology Current Events: “World's largest neuromorphic supercomputer is switched on”, TechSpot, November 2, 2018. https://www.techspot.com/news/77224-world-largest-neuromorphic-supercomputer-switched.html </vt:lpstr>
      <vt:lpstr>Enterprise Systems Overview</vt:lpstr>
      <vt:lpstr>Knowledge </vt:lpstr>
      <vt:lpstr>Knowledge Characteristics</vt:lpstr>
      <vt:lpstr>Explicit Knowledge</vt:lpstr>
      <vt:lpstr>Tacit Knowledge</vt:lpstr>
      <vt:lpstr>PowerPoint Presentation</vt:lpstr>
      <vt:lpstr>IBM’s Watson</vt:lpstr>
      <vt:lpstr>The nature of the challenge</vt:lpstr>
      <vt:lpstr>Data mining</vt:lpstr>
      <vt:lpstr>ARTIFICIAL INTELLIGENCE</vt:lpstr>
      <vt:lpstr>Machine learning</vt:lpstr>
      <vt:lpstr>Machine Learning 101</vt:lpstr>
      <vt:lpstr>Machine Learning 101</vt:lpstr>
      <vt:lpstr>Machine Learning 101</vt:lpstr>
      <vt:lpstr>Machine Learning 101</vt:lpstr>
      <vt:lpstr>Machine Learning 101</vt:lpstr>
      <vt:lpstr>Machine Learning 101</vt:lpstr>
      <vt:lpstr>Machine Learning 101</vt:lpstr>
      <vt:lpstr>Machine Learning 101</vt:lpstr>
      <vt:lpstr>Machine Learning 101</vt:lpstr>
      <vt:lpstr>What’s Driving the  Machine Learning Explosion?</vt:lpstr>
      <vt:lpstr>What’s Driving the  Machine Learning Explosion?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Dave Hollinger</dc:creator>
  <cp:lastModifiedBy>Microsoft Office User</cp:lastModifiedBy>
  <cp:revision>614</cp:revision>
  <cp:lastPrinted>2009-08-21T01:49:58Z</cp:lastPrinted>
  <dcterms:created xsi:type="dcterms:W3CDTF">2009-08-23T21:56:42Z</dcterms:created>
  <dcterms:modified xsi:type="dcterms:W3CDTF">2018-11-05T16:33:56Z</dcterms:modified>
</cp:coreProperties>
</file>