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50"/>
  </p:notesMasterIdLst>
  <p:sldIdLst>
    <p:sldId id="257" r:id="rId2"/>
    <p:sldId id="311" r:id="rId3"/>
    <p:sldId id="1188" r:id="rId4"/>
    <p:sldId id="1119" r:id="rId5"/>
    <p:sldId id="1123" r:id="rId6"/>
    <p:sldId id="1299" r:id="rId7"/>
    <p:sldId id="1124" r:id="rId8"/>
    <p:sldId id="1189" r:id="rId9"/>
    <p:sldId id="1074" r:id="rId10"/>
    <p:sldId id="1190" r:id="rId11"/>
    <p:sldId id="1191" r:id="rId12"/>
    <p:sldId id="1192" r:id="rId13"/>
    <p:sldId id="1193" r:id="rId14"/>
    <p:sldId id="1341" r:id="rId15"/>
    <p:sldId id="1342" r:id="rId16"/>
    <p:sldId id="1343" r:id="rId17"/>
    <p:sldId id="1344" r:id="rId18"/>
    <p:sldId id="1345" r:id="rId19"/>
    <p:sldId id="1346" r:id="rId20"/>
    <p:sldId id="1347" r:id="rId21"/>
    <p:sldId id="1348" r:id="rId22"/>
    <p:sldId id="1349" r:id="rId23"/>
    <p:sldId id="1167" r:id="rId24"/>
    <p:sldId id="1231" r:id="rId25"/>
    <p:sldId id="1232" r:id="rId26"/>
    <p:sldId id="1234" r:id="rId27"/>
    <p:sldId id="1235" r:id="rId28"/>
    <p:sldId id="1240" r:id="rId29"/>
    <p:sldId id="1340" r:id="rId30"/>
    <p:sldId id="1331" r:id="rId31"/>
    <p:sldId id="1283" r:id="rId32"/>
    <p:sldId id="1333" r:id="rId33"/>
    <p:sldId id="1284" r:id="rId34"/>
    <p:sldId id="1334" r:id="rId35"/>
    <p:sldId id="1330" r:id="rId36"/>
    <p:sldId id="1287" r:id="rId37"/>
    <p:sldId id="1335" r:id="rId38"/>
    <p:sldId id="1312" r:id="rId39"/>
    <p:sldId id="1336" r:id="rId40"/>
    <p:sldId id="1313" r:id="rId41"/>
    <p:sldId id="1337" r:id="rId42"/>
    <p:sldId id="1332" r:id="rId43"/>
    <p:sldId id="1314" r:id="rId44"/>
    <p:sldId id="1338" r:id="rId45"/>
    <p:sldId id="1292" r:id="rId46"/>
    <p:sldId id="1339" r:id="rId47"/>
    <p:sldId id="1324" r:id="rId48"/>
    <p:sldId id="1293" r:id="rId49"/>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318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6477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8636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0795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00000"/>
    <a:srgbClr val="2C7C9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072" autoAdjust="0"/>
  </p:normalViewPr>
  <p:slideViewPr>
    <p:cSldViewPr>
      <p:cViewPr varScale="1">
        <p:scale>
          <a:sx n="105" d="100"/>
          <a:sy n="105" d="100"/>
        </p:scale>
        <p:origin x="1000" y="19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51554976-ADF3-4306-A2DB-694C1C96941C}"/>
              </a:ext>
            </a:extLst>
          </p:cNvPr>
          <p:cNvSpPr>
            <a:spLocks noGrp="1" noRot="1" noChangeAspect="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a:extLst>
              <a:ext uri="{FF2B5EF4-FFF2-40B4-BE49-F238E27FC236}">
                <a16:creationId xmlns:a16="http://schemas.microsoft.com/office/drawing/2014/main" id="{A74677C7-82B4-4187-9336-019CF81A8100}"/>
              </a:ext>
            </a:extLst>
          </p:cNvPr>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1" name="Rectangle 3">
            <a:extLst>
              <a:ext uri="{FF2B5EF4-FFF2-40B4-BE49-F238E27FC236}">
                <a16:creationId xmlns:a16="http://schemas.microsoft.com/office/drawing/2014/main" id="{FF5BAE7A-9606-4672-ABD7-BF19975B068D}"/>
              </a:ext>
            </a:extLst>
          </p:cNvPr>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2" name="Rectangle 4">
            <a:extLst>
              <a:ext uri="{FF2B5EF4-FFF2-40B4-BE49-F238E27FC236}">
                <a16:creationId xmlns:a16="http://schemas.microsoft.com/office/drawing/2014/main" id="{CA9CE930-53E1-435E-9255-AE717EF09C07}"/>
              </a:ext>
            </a:extLst>
          </p:cNvPr>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3" name="Rectangle 5">
            <a:extLst>
              <a:ext uri="{FF2B5EF4-FFF2-40B4-BE49-F238E27FC236}">
                <a16:creationId xmlns:a16="http://schemas.microsoft.com/office/drawing/2014/main" id="{C905E21B-76C8-4E5F-A29C-9DDAB58CFACD}"/>
              </a:ext>
            </a:extLst>
          </p:cNvPr>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4" name="Rectangle 6">
            <a:extLst>
              <a:ext uri="{FF2B5EF4-FFF2-40B4-BE49-F238E27FC236}">
                <a16:creationId xmlns:a16="http://schemas.microsoft.com/office/drawing/2014/main" id="{E83FB038-EC9D-4D31-BF16-EDFE431B541D}"/>
              </a:ext>
            </a:extLst>
          </p:cNvPr>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fld id="{8652C302-3A22-402C-93EE-256CC9CC05A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ＭＳ Ｐゴシック" pitchFamily="-109"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184D4B4-8B05-4D29-8841-82605D4E82B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hangingPunct="1">
              <a:spcBef>
                <a:spcPct val="0"/>
              </a:spcBef>
              <a:buSzPct val="45000"/>
              <a:buFont typeface="Wingdings" panose="05000000000000000000" pitchFamily="2" charset="2"/>
              <a:buNone/>
            </a:pPr>
            <a:fld id="{0E8BB056-1504-435C-92D6-74D90C5D4C5E}" type="slidenum">
              <a:rPr lang="en-US" altLang="en-US" sz="1300" smtClean="0">
                <a:solidFill>
                  <a:schemeClr val="tx1"/>
                </a:solidFill>
              </a:rPr>
              <a:pPr hangingPunct="1">
                <a:spcBef>
                  <a:spcPct val="0"/>
                </a:spcBef>
                <a:buSzPct val="45000"/>
                <a:buFont typeface="Wingdings" panose="05000000000000000000" pitchFamily="2" charset="2"/>
                <a:buNone/>
              </a:pPr>
              <a:t>1</a:t>
            </a:fld>
            <a:endParaRPr lang="en-US" altLang="en-US" sz="1300">
              <a:solidFill>
                <a:schemeClr val="tx1"/>
              </a:solidFill>
            </a:endParaRPr>
          </a:p>
        </p:txBody>
      </p:sp>
      <p:sp>
        <p:nvSpPr>
          <p:cNvPr id="5123" name="Rectangle 2">
            <a:extLst>
              <a:ext uri="{FF2B5EF4-FFF2-40B4-BE49-F238E27FC236}">
                <a16:creationId xmlns:a16="http://schemas.microsoft.com/office/drawing/2014/main" id="{F825E5F3-2D51-4618-A2FB-C6C478F89532}"/>
              </a:ext>
            </a:extLst>
          </p:cNvPr>
          <p:cNvSpPr>
            <a:spLocks noGrp="1" noRot="1" noChangeAspect="1" noChangeArrowheads="1" noTextEdit="1"/>
          </p:cNvSpPr>
          <p:nvPr>
            <p:ph type="sldImg"/>
          </p:nvPr>
        </p:nvSpPr>
        <p:spPr/>
      </p:sp>
      <p:sp>
        <p:nvSpPr>
          <p:cNvPr id="5124" name="Rectangle 3">
            <a:extLst>
              <a:ext uri="{FF2B5EF4-FFF2-40B4-BE49-F238E27FC236}">
                <a16:creationId xmlns:a16="http://schemas.microsoft.com/office/drawing/2014/main" id="{69078F99-11AF-4C16-BD3A-89CB68CB1F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13</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339294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952" indent="-290751">
              <a:defRPr>
                <a:solidFill>
                  <a:schemeClr val="tx1"/>
                </a:solidFill>
                <a:latin typeface="Times New Roman" pitchFamily="18" charset="0"/>
              </a:defRPr>
            </a:lvl2pPr>
            <a:lvl3pPr marL="1163003" indent="-232601">
              <a:defRPr>
                <a:solidFill>
                  <a:schemeClr val="tx1"/>
                </a:solidFill>
                <a:latin typeface="Times New Roman" pitchFamily="18" charset="0"/>
              </a:defRPr>
            </a:lvl3pPr>
            <a:lvl4pPr marL="1628204" indent="-232601">
              <a:defRPr>
                <a:solidFill>
                  <a:schemeClr val="tx1"/>
                </a:solidFill>
                <a:latin typeface="Times New Roman" pitchFamily="18" charset="0"/>
              </a:defRPr>
            </a:lvl4pPr>
            <a:lvl5pPr marL="2093405" indent="-232601">
              <a:defRPr>
                <a:solidFill>
                  <a:schemeClr val="tx1"/>
                </a:solidFill>
                <a:latin typeface="Times New Roman" pitchFamily="18" charset="0"/>
              </a:defRPr>
            </a:lvl5pPr>
            <a:lvl6pPr marL="2558606" indent="-232601" eaLnBrk="0" fontAlgn="base" hangingPunct="0">
              <a:spcBef>
                <a:spcPct val="0"/>
              </a:spcBef>
              <a:spcAft>
                <a:spcPct val="0"/>
              </a:spcAft>
              <a:defRPr>
                <a:solidFill>
                  <a:schemeClr val="tx1"/>
                </a:solidFill>
                <a:latin typeface="Times New Roman" pitchFamily="18" charset="0"/>
              </a:defRPr>
            </a:lvl6pPr>
            <a:lvl7pPr marL="3023807" indent="-232601" eaLnBrk="0" fontAlgn="base" hangingPunct="0">
              <a:spcBef>
                <a:spcPct val="0"/>
              </a:spcBef>
              <a:spcAft>
                <a:spcPct val="0"/>
              </a:spcAft>
              <a:defRPr>
                <a:solidFill>
                  <a:schemeClr val="tx1"/>
                </a:solidFill>
                <a:latin typeface="Times New Roman" pitchFamily="18" charset="0"/>
              </a:defRPr>
            </a:lvl7pPr>
            <a:lvl8pPr marL="3489008" indent="-232601" eaLnBrk="0" fontAlgn="base" hangingPunct="0">
              <a:spcBef>
                <a:spcPct val="0"/>
              </a:spcBef>
              <a:spcAft>
                <a:spcPct val="0"/>
              </a:spcAft>
              <a:defRPr>
                <a:solidFill>
                  <a:schemeClr val="tx1"/>
                </a:solidFill>
                <a:latin typeface="Times New Roman" pitchFamily="18" charset="0"/>
              </a:defRPr>
            </a:lvl8pPr>
            <a:lvl9pPr marL="3954209" indent="-232601" eaLnBrk="0" fontAlgn="base" hangingPunct="0">
              <a:spcBef>
                <a:spcPct val="0"/>
              </a:spcBef>
              <a:spcAft>
                <a:spcPct val="0"/>
              </a:spcAft>
              <a:defRPr>
                <a:solidFill>
                  <a:schemeClr val="tx1"/>
                </a:solidFill>
                <a:latin typeface="Times New Roman" pitchFamily="18" charset="0"/>
              </a:defRPr>
            </a:lvl9pPr>
          </a:lstStyle>
          <a:p>
            <a:fld id="{C01C2A91-BEAF-4F02-AA08-14D2DB3F91A5}" type="slidenum">
              <a:rPr lang="en-US" altLang="en-US" smtClean="0">
                <a:solidFill>
                  <a:schemeClr val="tx2"/>
                </a:solidFill>
              </a:rPr>
              <a:pPr/>
              <a:t>14</a:t>
            </a:fld>
            <a:endParaRPr lang="en-US" altLang="en-US">
              <a:solidFill>
                <a:schemeClr val="tx2"/>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71502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952" indent="-290751">
              <a:defRPr>
                <a:solidFill>
                  <a:schemeClr val="tx1"/>
                </a:solidFill>
                <a:latin typeface="Times New Roman" pitchFamily="18" charset="0"/>
              </a:defRPr>
            </a:lvl2pPr>
            <a:lvl3pPr marL="1163003" indent="-232601">
              <a:defRPr>
                <a:solidFill>
                  <a:schemeClr val="tx1"/>
                </a:solidFill>
                <a:latin typeface="Times New Roman" pitchFamily="18" charset="0"/>
              </a:defRPr>
            </a:lvl3pPr>
            <a:lvl4pPr marL="1628204" indent="-232601">
              <a:defRPr>
                <a:solidFill>
                  <a:schemeClr val="tx1"/>
                </a:solidFill>
                <a:latin typeface="Times New Roman" pitchFamily="18" charset="0"/>
              </a:defRPr>
            </a:lvl4pPr>
            <a:lvl5pPr marL="2093405" indent="-232601">
              <a:defRPr>
                <a:solidFill>
                  <a:schemeClr val="tx1"/>
                </a:solidFill>
                <a:latin typeface="Times New Roman" pitchFamily="18" charset="0"/>
              </a:defRPr>
            </a:lvl5pPr>
            <a:lvl6pPr marL="2558606" indent="-232601" eaLnBrk="0" fontAlgn="base" hangingPunct="0">
              <a:spcBef>
                <a:spcPct val="0"/>
              </a:spcBef>
              <a:spcAft>
                <a:spcPct val="0"/>
              </a:spcAft>
              <a:defRPr>
                <a:solidFill>
                  <a:schemeClr val="tx1"/>
                </a:solidFill>
                <a:latin typeface="Times New Roman" pitchFamily="18" charset="0"/>
              </a:defRPr>
            </a:lvl6pPr>
            <a:lvl7pPr marL="3023807" indent="-232601" eaLnBrk="0" fontAlgn="base" hangingPunct="0">
              <a:spcBef>
                <a:spcPct val="0"/>
              </a:spcBef>
              <a:spcAft>
                <a:spcPct val="0"/>
              </a:spcAft>
              <a:defRPr>
                <a:solidFill>
                  <a:schemeClr val="tx1"/>
                </a:solidFill>
                <a:latin typeface="Times New Roman" pitchFamily="18" charset="0"/>
              </a:defRPr>
            </a:lvl7pPr>
            <a:lvl8pPr marL="3489008" indent="-232601" eaLnBrk="0" fontAlgn="base" hangingPunct="0">
              <a:spcBef>
                <a:spcPct val="0"/>
              </a:spcBef>
              <a:spcAft>
                <a:spcPct val="0"/>
              </a:spcAft>
              <a:defRPr>
                <a:solidFill>
                  <a:schemeClr val="tx1"/>
                </a:solidFill>
                <a:latin typeface="Times New Roman" pitchFamily="18" charset="0"/>
              </a:defRPr>
            </a:lvl8pPr>
            <a:lvl9pPr marL="3954209" indent="-232601" eaLnBrk="0" fontAlgn="base" hangingPunct="0">
              <a:spcBef>
                <a:spcPct val="0"/>
              </a:spcBef>
              <a:spcAft>
                <a:spcPct val="0"/>
              </a:spcAft>
              <a:defRPr>
                <a:solidFill>
                  <a:schemeClr val="tx1"/>
                </a:solidFill>
                <a:latin typeface="Times New Roman" pitchFamily="18" charset="0"/>
              </a:defRPr>
            </a:lvl9pPr>
          </a:lstStyle>
          <a:p>
            <a:fld id="{41238D61-4976-4F39-A395-92FD668A54A0}" type="slidenum">
              <a:rPr lang="en-US" altLang="en-US" smtClean="0">
                <a:solidFill>
                  <a:schemeClr val="tx2"/>
                </a:solidFill>
              </a:rPr>
              <a:pPr/>
              <a:t>15</a:t>
            </a:fld>
            <a:endParaRPr lang="en-US" altLang="en-US">
              <a:solidFill>
                <a:schemeClr val="tx2"/>
              </a:solidFill>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64705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29</a:t>
            </a:fld>
            <a:endParaRPr lang="en-US" altLang="en-US" sz="1400"/>
          </a:p>
        </p:txBody>
      </p:sp>
    </p:spTree>
    <p:extLst>
      <p:ext uri="{BB962C8B-B14F-4D97-AF65-F5344CB8AC3E}">
        <p14:creationId xmlns:p14="http://schemas.microsoft.com/office/powerpoint/2010/main" val="1116492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30</a:t>
            </a:fld>
            <a:endParaRPr lang="en-US" altLang="en-US" sz="1400"/>
          </a:p>
        </p:txBody>
      </p:sp>
    </p:spTree>
    <p:extLst>
      <p:ext uri="{BB962C8B-B14F-4D97-AF65-F5344CB8AC3E}">
        <p14:creationId xmlns:p14="http://schemas.microsoft.com/office/powerpoint/2010/main" val="2640759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31</a:t>
            </a:fld>
            <a:endParaRPr lang="en-US" altLang="en-US" sz="1400"/>
          </a:p>
        </p:txBody>
      </p:sp>
    </p:spTree>
    <p:extLst>
      <p:ext uri="{BB962C8B-B14F-4D97-AF65-F5344CB8AC3E}">
        <p14:creationId xmlns:p14="http://schemas.microsoft.com/office/powerpoint/2010/main" val="1394445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32</a:t>
            </a:fld>
            <a:endParaRPr lang="en-US" altLang="en-US" sz="1400"/>
          </a:p>
        </p:txBody>
      </p:sp>
    </p:spTree>
    <p:extLst>
      <p:ext uri="{BB962C8B-B14F-4D97-AF65-F5344CB8AC3E}">
        <p14:creationId xmlns:p14="http://schemas.microsoft.com/office/powerpoint/2010/main" val="942857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33</a:t>
            </a:fld>
            <a:endParaRPr lang="en-US" altLang="en-US" sz="1400"/>
          </a:p>
        </p:txBody>
      </p:sp>
    </p:spTree>
    <p:extLst>
      <p:ext uri="{BB962C8B-B14F-4D97-AF65-F5344CB8AC3E}">
        <p14:creationId xmlns:p14="http://schemas.microsoft.com/office/powerpoint/2010/main" val="3916089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34</a:t>
            </a:fld>
            <a:endParaRPr lang="en-US" altLang="en-US" sz="1400"/>
          </a:p>
        </p:txBody>
      </p:sp>
    </p:spTree>
    <p:extLst>
      <p:ext uri="{BB962C8B-B14F-4D97-AF65-F5344CB8AC3E}">
        <p14:creationId xmlns:p14="http://schemas.microsoft.com/office/powerpoint/2010/main" val="1256985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36</a:t>
            </a:fld>
            <a:endParaRPr lang="en-US" altLang="en-US" sz="1400"/>
          </a:p>
        </p:txBody>
      </p:sp>
    </p:spTree>
    <p:extLst>
      <p:ext uri="{BB962C8B-B14F-4D97-AF65-F5344CB8AC3E}">
        <p14:creationId xmlns:p14="http://schemas.microsoft.com/office/powerpoint/2010/main" val="2344032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a:t>
            </a:fld>
            <a:endParaRPr lang="en-US" altLang="en-US">
              <a:solidFill>
                <a:schemeClr val="tx2"/>
              </a:solidFill>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37</a:t>
            </a:fld>
            <a:endParaRPr lang="en-US" altLang="en-US" sz="1400"/>
          </a:p>
        </p:txBody>
      </p:sp>
    </p:spTree>
    <p:extLst>
      <p:ext uri="{BB962C8B-B14F-4D97-AF65-F5344CB8AC3E}">
        <p14:creationId xmlns:p14="http://schemas.microsoft.com/office/powerpoint/2010/main" val="2394706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38</a:t>
            </a:fld>
            <a:endParaRPr lang="en-US" altLang="en-US" sz="1400"/>
          </a:p>
        </p:txBody>
      </p:sp>
    </p:spTree>
    <p:extLst>
      <p:ext uri="{BB962C8B-B14F-4D97-AF65-F5344CB8AC3E}">
        <p14:creationId xmlns:p14="http://schemas.microsoft.com/office/powerpoint/2010/main" val="759993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39</a:t>
            </a:fld>
            <a:endParaRPr lang="en-US" altLang="en-US" sz="1400"/>
          </a:p>
        </p:txBody>
      </p:sp>
    </p:spTree>
    <p:extLst>
      <p:ext uri="{BB962C8B-B14F-4D97-AF65-F5344CB8AC3E}">
        <p14:creationId xmlns:p14="http://schemas.microsoft.com/office/powerpoint/2010/main" val="1164609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40</a:t>
            </a:fld>
            <a:endParaRPr lang="en-US" altLang="en-US" sz="1400"/>
          </a:p>
        </p:txBody>
      </p:sp>
    </p:spTree>
    <p:extLst>
      <p:ext uri="{BB962C8B-B14F-4D97-AF65-F5344CB8AC3E}">
        <p14:creationId xmlns:p14="http://schemas.microsoft.com/office/powerpoint/2010/main" val="40249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41</a:t>
            </a:fld>
            <a:endParaRPr lang="en-US" altLang="en-US" sz="1400"/>
          </a:p>
        </p:txBody>
      </p:sp>
    </p:spTree>
    <p:extLst>
      <p:ext uri="{BB962C8B-B14F-4D97-AF65-F5344CB8AC3E}">
        <p14:creationId xmlns:p14="http://schemas.microsoft.com/office/powerpoint/2010/main" val="3676105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42</a:t>
            </a:fld>
            <a:endParaRPr lang="en-US" altLang="en-US" sz="1400"/>
          </a:p>
        </p:txBody>
      </p:sp>
    </p:spTree>
    <p:extLst>
      <p:ext uri="{BB962C8B-B14F-4D97-AF65-F5344CB8AC3E}">
        <p14:creationId xmlns:p14="http://schemas.microsoft.com/office/powerpoint/2010/main" val="2728213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43</a:t>
            </a:fld>
            <a:endParaRPr lang="en-US" altLang="en-US" sz="1400"/>
          </a:p>
        </p:txBody>
      </p:sp>
    </p:spTree>
    <p:extLst>
      <p:ext uri="{BB962C8B-B14F-4D97-AF65-F5344CB8AC3E}">
        <p14:creationId xmlns:p14="http://schemas.microsoft.com/office/powerpoint/2010/main" val="2890122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44</a:t>
            </a:fld>
            <a:endParaRPr lang="en-US" altLang="en-US" sz="1400"/>
          </a:p>
        </p:txBody>
      </p:sp>
    </p:spTree>
    <p:extLst>
      <p:ext uri="{BB962C8B-B14F-4D97-AF65-F5344CB8AC3E}">
        <p14:creationId xmlns:p14="http://schemas.microsoft.com/office/powerpoint/2010/main" val="605761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45</a:t>
            </a:fld>
            <a:endParaRPr lang="en-US" altLang="en-US" sz="1400"/>
          </a:p>
        </p:txBody>
      </p:sp>
    </p:spTree>
    <p:extLst>
      <p:ext uri="{BB962C8B-B14F-4D97-AF65-F5344CB8AC3E}">
        <p14:creationId xmlns:p14="http://schemas.microsoft.com/office/powerpoint/2010/main" val="953148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55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eaLnBrk="0">
              <a:spcBef>
                <a:spcPct val="30000"/>
              </a:spcBef>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eaLnBrk="1">
              <a:spcBef>
                <a:spcPct val="0"/>
              </a:spcBef>
              <a:buSzPct val="45000"/>
              <a:buFont typeface="Wingdings" panose="05000000000000000000" pitchFamily="2" charset="2"/>
              <a:buNone/>
            </a:pPr>
            <a:fld id="{F59FEEBD-728D-4795-945D-3A07ED2BD609}" type="slidenum">
              <a:rPr lang="en-US" altLang="en-US" sz="1400"/>
              <a:pPr eaLnBrk="1">
                <a:spcBef>
                  <a:spcPct val="0"/>
                </a:spcBef>
                <a:buSzPct val="45000"/>
                <a:buFont typeface="Wingdings" panose="05000000000000000000" pitchFamily="2" charset="2"/>
                <a:buNone/>
              </a:pPr>
              <a:t>48</a:t>
            </a:fld>
            <a:endParaRPr lang="en-US" altLang="en-US" sz="1400"/>
          </a:p>
        </p:txBody>
      </p:sp>
    </p:spTree>
    <p:extLst>
      <p:ext uri="{BB962C8B-B14F-4D97-AF65-F5344CB8AC3E}">
        <p14:creationId xmlns:p14="http://schemas.microsoft.com/office/powerpoint/2010/main" val="3706999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786264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33425" indent="-280988">
              <a:defRPr>
                <a:solidFill>
                  <a:schemeClr val="tx1"/>
                </a:solidFill>
                <a:latin typeface="Times New Roman" pitchFamily="18" charset="0"/>
              </a:defRPr>
            </a:lvl2pPr>
            <a:lvl3pPr marL="1128713" indent="-225425">
              <a:defRPr>
                <a:solidFill>
                  <a:schemeClr val="tx1"/>
                </a:solidFill>
                <a:latin typeface="Times New Roman" pitchFamily="18" charset="0"/>
              </a:defRPr>
            </a:lvl3pPr>
            <a:lvl4pPr marL="1581150" indent="-225425">
              <a:defRPr>
                <a:solidFill>
                  <a:schemeClr val="tx1"/>
                </a:solidFill>
                <a:latin typeface="Times New Roman" pitchFamily="18" charset="0"/>
              </a:defRPr>
            </a:lvl4pPr>
            <a:lvl5pPr marL="2032000" indent="-225425">
              <a:defRPr>
                <a:solidFill>
                  <a:schemeClr val="tx1"/>
                </a:solidFill>
                <a:latin typeface="Times New Roman" pitchFamily="18" charset="0"/>
              </a:defRPr>
            </a:lvl5pPr>
            <a:lvl6pPr marL="2489200" indent="-225425" eaLnBrk="0" fontAlgn="base" hangingPunct="0">
              <a:spcBef>
                <a:spcPct val="0"/>
              </a:spcBef>
              <a:spcAft>
                <a:spcPct val="0"/>
              </a:spcAft>
              <a:defRPr>
                <a:solidFill>
                  <a:schemeClr val="tx1"/>
                </a:solidFill>
                <a:latin typeface="Times New Roman" pitchFamily="18" charset="0"/>
              </a:defRPr>
            </a:lvl6pPr>
            <a:lvl7pPr marL="2946400" indent="-225425" eaLnBrk="0" fontAlgn="base" hangingPunct="0">
              <a:spcBef>
                <a:spcPct val="0"/>
              </a:spcBef>
              <a:spcAft>
                <a:spcPct val="0"/>
              </a:spcAft>
              <a:defRPr>
                <a:solidFill>
                  <a:schemeClr val="tx1"/>
                </a:solidFill>
                <a:latin typeface="Times New Roman" pitchFamily="18" charset="0"/>
              </a:defRPr>
            </a:lvl7pPr>
            <a:lvl8pPr marL="3403600" indent="-225425" eaLnBrk="0" fontAlgn="base" hangingPunct="0">
              <a:spcBef>
                <a:spcPct val="0"/>
              </a:spcBef>
              <a:spcAft>
                <a:spcPct val="0"/>
              </a:spcAft>
              <a:defRPr>
                <a:solidFill>
                  <a:schemeClr val="tx1"/>
                </a:solidFill>
                <a:latin typeface="Times New Roman" pitchFamily="18" charset="0"/>
              </a:defRPr>
            </a:lvl8pPr>
            <a:lvl9pPr marL="3860800" indent="-225425" eaLnBrk="0" fontAlgn="base" hangingPunct="0">
              <a:spcBef>
                <a:spcPct val="0"/>
              </a:spcBef>
              <a:spcAft>
                <a:spcPct val="0"/>
              </a:spcAft>
              <a:defRPr>
                <a:solidFill>
                  <a:schemeClr val="tx1"/>
                </a:solidFill>
                <a:latin typeface="Times New Roman" pitchFamily="18" charset="0"/>
              </a:defRPr>
            </a:lvl9pPr>
          </a:lstStyle>
          <a:p>
            <a:fld id="{D36CC36F-7C53-4B25-B547-7E937481668B}" type="slidenum">
              <a:rPr lang="en-US" altLang="en-US" smtClean="0">
                <a:solidFill>
                  <a:schemeClr val="tx2"/>
                </a:solidFill>
              </a:rPr>
              <a:pPr/>
              <a:t>4</a:t>
            </a:fld>
            <a:endParaRPr lang="en-US" altLang="en-US">
              <a:solidFill>
                <a:schemeClr val="tx2"/>
              </a:solidFill>
            </a:endParaRPr>
          </a:p>
        </p:txBody>
      </p:sp>
    </p:spTree>
    <p:extLst>
      <p:ext uri="{BB962C8B-B14F-4D97-AF65-F5344CB8AC3E}">
        <p14:creationId xmlns:p14="http://schemas.microsoft.com/office/powerpoint/2010/main" val="149055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8</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57447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9</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829264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10</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963926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11</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979655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12</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58735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356A59-D242-4DB3-97D2-93C7DE47EFA9}"/>
              </a:ext>
            </a:extLst>
          </p:cNvPr>
          <p:cNvSpPr/>
          <p:nvPr/>
        </p:nvSpPr>
        <p:spPr>
          <a:xfrm>
            <a:off x="1463675" y="1427163"/>
            <a:ext cx="7153275" cy="3476625"/>
          </a:xfrm>
          <a:prstGeom prst="rect">
            <a:avLst/>
          </a:prstGeom>
          <a:ln w="3175">
            <a:solidFill>
              <a:schemeClr val="bg1"/>
            </a:solidFill>
          </a:ln>
          <a:effectLst>
            <a:outerShdw blurRad="63500" sx="100500" sy="100500" algn="ctr" rotWithShape="0">
              <a:prstClr val="black">
                <a:alpha val="50000"/>
              </a:prstClr>
            </a:outerShdw>
          </a:effectLst>
        </p:spPr>
        <p:txBody>
          <a:bodyPr lIns="100794" tIns="50397" rIns="100794" bIns="50397">
            <a:normAutofit/>
          </a:bodyPr>
          <a:lstStyle/>
          <a:p>
            <a:pPr defTabSz="1006475" eaLnBrk="1" hangingPunct="1">
              <a:lnSpc>
                <a:spcPct val="96000"/>
              </a:lnSpc>
              <a:spcBef>
                <a:spcPts val="2200"/>
              </a:spcBef>
              <a:buClr>
                <a:srgbClr val="6FB7D7"/>
              </a:buClr>
              <a:buSzPct val="110000"/>
              <a:buFont typeface="Wingdings 2" pitchFamily="-109" charset="2"/>
              <a:buNone/>
              <a:defRPr/>
            </a:pPr>
            <a:endParaRPr lang="en-US" sz="3500">
              <a:solidFill>
                <a:srgbClr val="595959"/>
              </a:solidFill>
              <a:latin typeface="News Gothic MT" pitchFamily="-109" charset="0"/>
              <a:ea typeface="ＭＳ Ｐゴシック" pitchFamily="-109" charset="-128"/>
            </a:endParaRPr>
          </a:p>
        </p:txBody>
      </p:sp>
      <p:sp>
        <p:nvSpPr>
          <p:cNvPr id="2" name="Title 1"/>
          <p:cNvSpPr>
            <a:spLocks noGrp="1"/>
          </p:cNvSpPr>
          <p:nvPr>
            <p:ph type="ctrTitle"/>
          </p:nvPr>
        </p:nvSpPr>
        <p:spPr>
          <a:xfrm>
            <a:off x="1458429" y="1679927"/>
            <a:ext cx="7163768" cy="1901346"/>
          </a:xfrm>
        </p:spPr>
        <p:txBody>
          <a:bodyPr rtlCol="0">
            <a:noAutofit/>
          </a:bodyPr>
          <a:lstStyle>
            <a:lvl1pPr marL="0" indent="0" algn="ctr" defTabSz="1007943" rtl="0" eaLnBrk="1" latinLnBrk="0" hangingPunct="1">
              <a:spcBef>
                <a:spcPct val="0"/>
              </a:spcBef>
              <a:buClr>
                <a:schemeClr val="accent1">
                  <a:lumMod val="60000"/>
                  <a:lumOff val="40000"/>
                </a:schemeClr>
              </a:buClr>
              <a:buSzPct val="110000"/>
              <a:buFont typeface="Wingdings 2" pitchFamily="18" charset="2"/>
              <a:buNone/>
              <a:defRPr sz="51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458429" y="3636550"/>
            <a:ext cx="7163769" cy="1010427"/>
          </a:xfrm>
        </p:spPr>
        <p:txBody>
          <a:bodyPr rtlCol="0">
            <a:normAutofit/>
          </a:bodyPr>
          <a:lstStyle>
            <a:lvl1pPr marL="0" indent="0" algn="ctr" defTabSz="1007943" rtl="0" eaLnBrk="1" latinLnBrk="0" hangingPunct="1">
              <a:spcBef>
                <a:spcPts val="331"/>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5" name="Date Placeholder 3">
            <a:extLst>
              <a:ext uri="{FF2B5EF4-FFF2-40B4-BE49-F238E27FC236}">
                <a16:creationId xmlns:a16="http://schemas.microsoft.com/office/drawing/2014/main" id="{FFB65BA3-B8F8-4AC8-A687-519B35D45E62}"/>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764FB07C-C569-465A-8258-7D568A8127C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452A1004-3FF3-455B-8F0E-77245339E2BF}"/>
              </a:ext>
            </a:extLst>
          </p:cNvPr>
          <p:cNvSpPr>
            <a:spLocks noGrp="1"/>
          </p:cNvSpPr>
          <p:nvPr>
            <p:ph type="sldNum" sz="quarter" idx="12"/>
          </p:nvPr>
        </p:nvSpPr>
        <p:spPr/>
        <p:txBody>
          <a:bodyPr/>
          <a:lstStyle>
            <a:lvl1pPr>
              <a:defRPr/>
            </a:lvl1pPr>
          </a:lstStyle>
          <a:p>
            <a:pPr>
              <a:defRPr/>
            </a:pPr>
            <a:fld id="{09705B6A-9559-41D5-98A8-DF6D93B36C8B}" type="slidenum">
              <a:rPr lang="en-GB" altLang="en-US"/>
              <a:pPr>
                <a:defRPr/>
              </a:pPr>
              <a:t>‹#›</a:t>
            </a:fld>
            <a:endParaRPr lang="en-GB" altLang="en-US"/>
          </a:p>
        </p:txBody>
      </p:sp>
    </p:spTree>
    <p:extLst>
      <p:ext uri="{BB962C8B-B14F-4D97-AF65-F5344CB8AC3E}">
        <p14:creationId xmlns:p14="http://schemas.microsoft.com/office/powerpoint/2010/main" val="58605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497415" cy="1280945"/>
          </a:xfrm>
        </p:spPr>
        <p:txBody>
          <a:bodyPr/>
          <a:lstStyle>
            <a:lvl1pPr algn="ctr">
              <a:defRPr sz="4000" b="0"/>
            </a:lvl1pPr>
          </a:lstStyle>
          <a:p>
            <a:r>
              <a:rPr lang="en-US"/>
              <a:t>Click to edit Master title style</a:t>
            </a:r>
            <a:endParaRPr/>
          </a:p>
        </p:txBody>
      </p:sp>
      <p:sp>
        <p:nvSpPr>
          <p:cNvPr id="4" name="Text Placeholder 3"/>
          <p:cNvSpPr>
            <a:spLocks noGrp="1"/>
          </p:cNvSpPr>
          <p:nvPr>
            <p:ph type="body" sz="half" idx="2"/>
          </p:nvPr>
        </p:nvSpPr>
        <p:spPr>
          <a:xfrm>
            <a:off x="588035" y="1970780"/>
            <a:ext cx="4497415"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8" name="Picture Placeholder 2"/>
          <p:cNvSpPr>
            <a:spLocks noGrp="1"/>
          </p:cNvSpPr>
          <p:nvPr>
            <p:ph type="pic" idx="1"/>
          </p:nvPr>
        </p:nvSpPr>
        <p:spPr>
          <a:xfrm>
            <a:off x="5612052" y="396164"/>
            <a:ext cx="4032250" cy="586219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1007943" rtl="0" eaLnBrk="1" latinLnBrk="0" hangingPunct="1">
              <a:spcBef>
                <a:spcPts val="2205"/>
              </a:spcBef>
              <a:buClr>
                <a:schemeClr val="accent1">
                  <a:lumMod val="60000"/>
                  <a:lumOff val="40000"/>
                </a:schemeClr>
              </a:buClr>
              <a:buSzPct val="110000"/>
              <a:buFont typeface="Wingdings 2" pitchFamily="18" charset="2"/>
              <a:buNone/>
              <a:defRPr sz="3500" kern="1200">
                <a:solidFill>
                  <a:schemeClr val="tx1">
                    <a:lumMod val="65000"/>
                    <a:lumOff val="35000"/>
                  </a:schemeClr>
                </a:solidFill>
                <a:latin typeface="+mn-lt"/>
                <a:ea typeface="+mn-ea"/>
                <a:cs typeface="+mn-cs"/>
              </a:defRPr>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F1A9546D-2DCC-446A-A91E-B52DCC91B2C1}"/>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C06E17F2-42C9-41E1-81E2-5416CBF820C8}"/>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53E27487-996E-4830-A405-58BD3DA8602A}"/>
              </a:ext>
            </a:extLst>
          </p:cNvPr>
          <p:cNvSpPr>
            <a:spLocks noGrp="1"/>
          </p:cNvSpPr>
          <p:nvPr>
            <p:ph type="sldNum" sz="quarter" idx="12"/>
          </p:nvPr>
        </p:nvSpPr>
        <p:spPr/>
        <p:txBody>
          <a:bodyPr/>
          <a:lstStyle>
            <a:lvl1pPr>
              <a:defRPr/>
            </a:lvl1pPr>
          </a:lstStyle>
          <a:p>
            <a:pPr>
              <a:defRPr/>
            </a:pPr>
            <a:fld id="{FD534C2B-D7CD-43D4-836E-76EC530E3D12}" type="slidenum">
              <a:rPr lang="en-GB" altLang="en-US"/>
              <a:pPr>
                <a:defRPr/>
              </a:pPr>
              <a:t>‹#›</a:t>
            </a:fld>
            <a:endParaRPr lang="en-GB" altLang="en-US"/>
          </a:p>
        </p:txBody>
      </p:sp>
    </p:spTree>
    <p:extLst>
      <p:ext uri="{BB962C8B-B14F-4D97-AF65-F5344CB8AC3E}">
        <p14:creationId xmlns:p14="http://schemas.microsoft.com/office/powerpoint/2010/main" val="15903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E09388A3-0B5C-4AFC-9998-9A6C9AB8ED11}"/>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1F275F5-B88C-47CF-834D-0465E6AC0A4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1AA3B09-9109-42F7-ADEC-0F00EC585A73}"/>
              </a:ext>
            </a:extLst>
          </p:cNvPr>
          <p:cNvSpPr>
            <a:spLocks noGrp="1"/>
          </p:cNvSpPr>
          <p:nvPr>
            <p:ph type="sldNum" sz="quarter" idx="12"/>
          </p:nvPr>
        </p:nvSpPr>
        <p:spPr/>
        <p:txBody>
          <a:bodyPr/>
          <a:lstStyle>
            <a:lvl1pPr>
              <a:defRPr/>
            </a:lvl1pPr>
          </a:lstStyle>
          <a:p>
            <a:pPr>
              <a:defRPr/>
            </a:pPr>
            <a:fld id="{9A2824B4-3D92-4B3D-BFDF-9A63E1B0F660}" type="slidenum">
              <a:rPr lang="en-GB" altLang="en-US"/>
              <a:pPr>
                <a:defRPr/>
              </a:pPr>
              <a:t>‹#›</a:t>
            </a:fld>
            <a:endParaRPr lang="en-GB" altLang="en-US"/>
          </a:p>
        </p:txBody>
      </p:sp>
    </p:spTree>
    <p:extLst>
      <p:ext uri="{BB962C8B-B14F-4D97-AF65-F5344CB8AC3E}">
        <p14:creationId xmlns:p14="http://schemas.microsoft.com/office/powerpoint/2010/main" val="35148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4684" y="405984"/>
            <a:ext cx="1680104" cy="6145736"/>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5537" y="405984"/>
            <a:ext cx="7374958" cy="61457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A5BC1DC6-AEC2-4AF8-BC5F-619CF4D9E390}"/>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5EC033CE-92D3-4031-B8F9-A03FD5A550C7}"/>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DA5546C-977D-438E-BF13-BDB224CEF4C5}"/>
              </a:ext>
            </a:extLst>
          </p:cNvPr>
          <p:cNvSpPr>
            <a:spLocks noGrp="1"/>
          </p:cNvSpPr>
          <p:nvPr>
            <p:ph type="sldNum" sz="quarter" idx="12"/>
          </p:nvPr>
        </p:nvSpPr>
        <p:spPr/>
        <p:txBody>
          <a:bodyPr/>
          <a:lstStyle>
            <a:lvl1pPr>
              <a:defRPr/>
            </a:lvl1pPr>
          </a:lstStyle>
          <a:p>
            <a:pPr>
              <a:defRPr/>
            </a:pPr>
            <a:fld id="{6DE439C1-E9B0-4431-9F22-5974C7C26E62}" type="slidenum">
              <a:rPr lang="en-GB" altLang="en-US"/>
              <a:pPr>
                <a:defRPr/>
              </a:pPr>
              <a:t>‹#›</a:t>
            </a:fld>
            <a:endParaRPr lang="en-GB" altLang="en-US"/>
          </a:p>
        </p:txBody>
      </p:sp>
    </p:spTree>
    <p:extLst>
      <p:ext uri="{BB962C8B-B14F-4D97-AF65-F5344CB8AC3E}">
        <p14:creationId xmlns:p14="http://schemas.microsoft.com/office/powerpoint/2010/main" val="2954150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48028" y="251989"/>
            <a:ext cx="9072563" cy="6425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A036BF13-4EB6-439D-B64D-EB32A14A5FF8}" type="slidenum">
              <a:rPr lang="en-US"/>
              <a:pPr>
                <a:defRPr/>
              </a:pPr>
              <a:t>‹#›</a:t>
            </a:fld>
            <a:endParaRPr lang="en-US"/>
          </a:p>
        </p:txBody>
      </p:sp>
    </p:spTree>
    <p:extLst>
      <p:ext uri="{BB962C8B-B14F-4D97-AF65-F5344CB8AC3E}">
        <p14:creationId xmlns:p14="http://schemas.microsoft.com/office/powerpoint/2010/main" val="342939985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338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hapter Tit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17" name="Text Placeholder 16"/>
          <p:cNvSpPr>
            <a:spLocks noGrp="1"/>
          </p:cNvSpPr>
          <p:nvPr>
            <p:ph type="body" sz="quarter" idx="11" hasCustomPrompt="1"/>
          </p:nvPr>
        </p:nvSpPr>
        <p:spPr>
          <a:xfrm>
            <a:off x="5390304" y="4031768"/>
            <a:ext cx="3766234" cy="643972"/>
          </a:xfrm>
        </p:spPr>
        <p:txBody>
          <a:bodyPr>
            <a:normAutofit/>
          </a:bodyPr>
          <a:lstStyle>
            <a:lvl1pPr marL="0" indent="0">
              <a:buNone/>
              <a:defRPr sz="2646" b="0" i="0" cap="all" baseline="0">
                <a:solidFill>
                  <a:srgbClr val="1B2B51"/>
                </a:solidFill>
                <a:latin typeface="Source Sans Pro" panose="020B0503030403020204" pitchFamily="34" charset="0"/>
                <a:ea typeface="Source Sans Pro" panose="020B0503030403020204" pitchFamily="34" charset="0"/>
              </a:defRPr>
            </a:lvl1pPr>
          </a:lstStyle>
          <a:p>
            <a:pPr lvl="0"/>
            <a:r>
              <a:rPr lang="en-US" sz="2646" cap="all" baseline="0" dirty="0"/>
              <a:t>Insert chapter #</a:t>
            </a:r>
            <a:endParaRPr lang="en-US" dirty="0"/>
          </a:p>
        </p:txBody>
      </p:sp>
      <p:sp>
        <p:nvSpPr>
          <p:cNvPr id="19" name="Text Placeholder 18"/>
          <p:cNvSpPr>
            <a:spLocks noGrp="1"/>
          </p:cNvSpPr>
          <p:nvPr>
            <p:ph type="body" sz="quarter" idx="12" hasCustomPrompt="1"/>
          </p:nvPr>
        </p:nvSpPr>
        <p:spPr>
          <a:xfrm>
            <a:off x="5390334" y="4675799"/>
            <a:ext cx="4018249" cy="1035955"/>
          </a:xfrm>
        </p:spPr>
        <p:txBody>
          <a:bodyPr/>
          <a:lstStyle>
            <a:lvl1pPr marL="0" indent="0">
              <a:buNone/>
              <a:defRPr cap="all" baseline="0">
                <a:solidFill>
                  <a:srgbClr val="1B2B51"/>
                </a:solidFill>
              </a:defRPr>
            </a:lvl1pPr>
          </a:lstStyle>
          <a:p>
            <a:pPr lvl="0"/>
            <a:r>
              <a:rPr lang="en-US" cap="all" baseline="0" dirty="0"/>
              <a:t>Chapter title</a:t>
            </a:r>
            <a:endParaRPr lang="en-US" dirty="0"/>
          </a:p>
        </p:txBody>
      </p:sp>
    </p:spTree>
    <p:extLst>
      <p:ext uri="{BB962C8B-B14F-4D97-AF65-F5344CB8AC3E}">
        <p14:creationId xmlns:p14="http://schemas.microsoft.com/office/powerpoint/2010/main" val="1210371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3AAA098E-16D9-412F-AA9F-3C8515C3BECC}"/>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85B91584-9F63-4193-A510-1A4119E3902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D4E3E82-2895-4504-9057-8AE7C582ECBE}"/>
              </a:ext>
            </a:extLst>
          </p:cNvPr>
          <p:cNvSpPr>
            <a:spLocks noGrp="1"/>
          </p:cNvSpPr>
          <p:nvPr>
            <p:ph type="sldNum" sz="quarter" idx="12"/>
          </p:nvPr>
        </p:nvSpPr>
        <p:spPr/>
        <p:txBody>
          <a:bodyPr/>
          <a:lstStyle>
            <a:lvl1pPr>
              <a:defRPr/>
            </a:lvl1pPr>
          </a:lstStyle>
          <a:p>
            <a:pPr>
              <a:defRPr/>
            </a:pPr>
            <a:fld id="{3C826AA6-253B-466D-96E0-FE4F89E86B28}" type="slidenum">
              <a:rPr lang="en-GB" altLang="en-US"/>
              <a:pPr>
                <a:defRPr/>
              </a:pPr>
              <a:t>‹#›</a:t>
            </a:fld>
            <a:endParaRPr lang="en-GB" altLang="en-US"/>
          </a:p>
        </p:txBody>
      </p:sp>
    </p:spTree>
    <p:extLst>
      <p:ext uri="{BB962C8B-B14F-4D97-AF65-F5344CB8AC3E}">
        <p14:creationId xmlns:p14="http://schemas.microsoft.com/office/powerpoint/2010/main" val="122754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00776" y="3695843"/>
            <a:ext cx="9279075" cy="1620430"/>
          </a:xfrm>
        </p:spPr>
        <p:txBody>
          <a:bodyPr/>
          <a:lstStyle/>
          <a:p>
            <a:r>
              <a:rPr lang="en-US"/>
              <a:t>Click to edit Master title style</a:t>
            </a:r>
            <a:endParaRPr/>
          </a:p>
        </p:txBody>
      </p:sp>
      <p:sp>
        <p:nvSpPr>
          <p:cNvPr id="3" name="Subtitle 2"/>
          <p:cNvSpPr>
            <a:spLocks noGrp="1"/>
          </p:cNvSpPr>
          <p:nvPr>
            <p:ph type="subTitle" idx="1"/>
          </p:nvPr>
        </p:nvSpPr>
        <p:spPr>
          <a:xfrm>
            <a:off x="400776" y="5259176"/>
            <a:ext cx="9279075" cy="1072190"/>
          </a:xfrm>
        </p:spPr>
        <p:txBody>
          <a:bodyPr>
            <a:normAutofit/>
          </a:bodyPr>
          <a:lstStyle>
            <a:lvl1pPr marL="0" indent="0" algn="ctr">
              <a:spcBef>
                <a:spcPts val="331"/>
              </a:spcBef>
              <a:buNone/>
              <a:defRPr sz="2000">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9" name="Picture Placeholder 2"/>
          <p:cNvSpPr>
            <a:spLocks noGrp="1"/>
          </p:cNvSpPr>
          <p:nvPr>
            <p:ph type="pic" idx="13"/>
          </p:nvPr>
        </p:nvSpPr>
        <p:spPr>
          <a:xfrm>
            <a:off x="408980" y="400733"/>
            <a:ext cx="9262666" cy="312711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5A7A8FFB-0818-4D0B-901C-D4EE32B5E1B9}"/>
              </a:ext>
            </a:extLst>
          </p:cNvPr>
          <p:cNvSpPr>
            <a:spLocks noGrp="1"/>
          </p:cNvSpPr>
          <p:nvPr>
            <p:ph type="dt" sz="half" idx="14"/>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E9F0BC9E-AA2A-4875-B33F-7A842B77DFDA}"/>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8C67443-4E65-430E-9876-7CD50119D942}"/>
              </a:ext>
            </a:extLst>
          </p:cNvPr>
          <p:cNvSpPr>
            <a:spLocks noGrp="1"/>
          </p:cNvSpPr>
          <p:nvPr>
            <p:ph type="sldNum" sz="quarter" idx="16"/>
          </p:nvPr>
        </p:nvSpPr>
        <p:spPr/>
        <p:txBody>
          <a:bodyPr/>
          <a:lstStyle>
            <a:lvl1pPr>
              <a:defRPr/>
            </a:lvl1pPr>
          </a:lstStyle>
          <a:p>
            <a:pPr>
              <a:defRPr/>
            </a:pPr>
            <a:fld id="{B4FD6A33-06CE-4B87-93B4-9ABC25CE5746}" type="slidenum">
              <a:rPr lang="en-GB" altLang="en-US"/>
              <a:pPr>
                <a:defRPr/>
              </a:pPr>
              <a:t>‹#›</a:t>
            </a:fld>
            <a:endParaRPr lang="en-GB" altLang="en-US"/>
          </a:p>
        </p:txBody>
      </p:sp>
    </p:spTree>
    <p:extLst>
      <p:ext uri="{BB962C8B-B14F-4D97-AF65-F5344CB8AC3E}">
        <p14:creationId xmlns:p14="http://schemas.microsoft.com/office/powerpoint/2010/main" val="140697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5538" y="2649022"/>
            <a:ext cx="8881801" cy="1501435"/>
          </a:xfrm>
        </p:spPr>
        <p:txBody>
          <a:bodyPr/>
          <a:lstStyle>
            <a:lvl1pPr algn="ctr">
              <a:defRPr sz="5100" b="0" cap="none" baseline="0"/>
            </a:lvl1pPr>
          </a:lstStyle>
          <a:p>
            <a:r>
              <a:rPr lang="en-US"/>
              <a:t>Click to edit Master title style</a:t>
            </a:r>
            <a:endParaRPr/>
          </a:p>
        </p:txBody>
      </p:sp>
      <p:sp>
        <p:nvSpPr>
          <p:cNvPr id="3" name="Text Placeholder 2"/>
          <p:cNvSpPr>
            <a:spLocks noGrp="1"/>
          </p:cNvSpPr>
          <p:nvPr>
            <p:ph type="body" idx="1"/>
          </p:nvPr>
        </p:nvSpPr>
        <p:spPr>
          <a:xfrm>
            <a:off x="605538" y="4118254"/>
            <a:ext cx="8881801" cy="1653678"/>
          </a:xfrm>
        </p:spPr>
        <p:txBody>
          <a:bodyPr>
            <a:normAutofit/>
          </a:bodyPr>
          <a:lstStyle>
            <a:lvl1pPr marL="0" indent="0" algn="ctr">
              <a:spcBef>
                <a:spcPts val="331"/>
              </a:spcBef>
              <a:buNone/>
              <a:defRPr sz="2000">
                <a:solidFill>
                  <a:schemeClr val="tx1">
                    <a:tint val="7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FF7C7-82BA-4F1B-9990-F144C8DBDF4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0576746D-2CAB-4A2F-BEF9-4AD5A257D9F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F185811-C648-4AAA-B2CC-E3832A09142F}"/>
              </a:ext>
            </a:extLst>
          </p:cNvPr>
          <p:cNvSpPr>
            <a:spLocks noGrp="1"/>
          </p:cNvSpPr>
          <p:nvPr>
            <p:ph type="sldNum" sz="quarter" idx="12"/>
          </p:nvPr>
        </p:nvSpPr>
        <p:spPr/>
        <p:txBody>
          <a:bodyPr/>
          <a:lstStyle>
            <a:lvl1pPr>
              <a:defRPr/>
            </a:lvl1pPr>
          </a:lstStyle>
          <a:p>
            <a:pPr>
              <a:defRPr/>
            </a:pPr>
            <a:fld id="{041CE8CD-C920-4B96-9B2A-638823584A05}" type="slidenum">
              <a:rPr lang="en-GB" altLang="en-US"/>
              <a:pPr>
                <a:defRPr/>
              </a:pPr>
              <a:t>‹#›</a:t>
            </a:fld>
            <a:endParaRPr lang="en-GB" altLang="en-US"/>
          </a:p>
        </p:txBody>
      </p:sp>
    </p:spTree>
    <p:extLst>
      <p:ext uri="{BB962C8B-B14F-4D97-AF65-F5344CB8AC3E}">
        <p14:creationId xmlns:p14="http://schemas.microsoft.com/office/powerpoint/2010/main" val="177355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5537" y="118583"/>
            <a:ext cx="8866051" cy="1473746"/>
          </a:xfrm>
        </p:spPr>
        <p:txBody>
          <a:bodyPr/>
          <a:lstStyle/>
          <a:p>
            <a:r>
              <a:rPr lang="en-US"/>
              <a:t>Click to edit Master title style</a:t>
            </a:r>
            <a:endParaRPr/>
          </a:p>
        </p:txBody>
      </p:sp>
      <p:sp>
        <p:nvSpPr>
          <p:cNvPr id="3" name="Content Placeholder 2"/>
          <p:cNvSpPr>
            <a:spLocks noGrp="1"/>
          </p:cNvSpPr>
          <p:nvPr>
            <p:ph sz="half" idx="1"/>
          </p:nvPr>
        </p:nvSpPr>
        <p:spPr>
          <a:xfrm>
            <a:off x="605537"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237726"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a:extLst>
              <a:ext uri="{FF2B5EF4-FFF2-40B4-BE49-F238E27FC236}">
                <a16:creationId xmlns:a16="http://schemas.microsoft.com/office/drawing/2014/main" id="{04F00BF3-8EF0-45BC-8DCD-280CCE7D6B09}"/>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9B74617E-D2D2-47E8-B08C-F90FC3FBB1E9}"/>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9675CDD-8BCB-4D0D-B995-660546C5981C}"/>
              </a:ext>
            </a:extLst>
          </p:cNvPr>
          <p:cNvSpPr>
            <a:spLocks noGrp="1"/>
          </p:cNvSpPr>
          <p:nvPr>
            <p:ph type="sldNum" sz="quarter" idx="12"/>
          </p:nvPr>
        </p:nvSpPr>
        <p:spPr/>
        <p:txBody>
          <a:bodyPr/>
          <a:lstStyle>
            <a:lvl1pPr>
              <a:defRPr/>
            </a:lvl1pPr>
          </a:lstStyle>
          <a:p>
            <a:pPr>
              <a:defRPr/>
            </a:pPr>
            <a:fld id="{FA321B50-92F4-49E2-ADAE-E6399CBFF632}" type="slidenum">
              <a:rPr lang="en-GB" altLang="en-US"/>
              <a:pPr>
                <a:defRPr/>
              </a:pPr>
              <a:t>‹#›</a:t>
            </a:fld>
            <a:endParaRPr lang="en-GB" altLang="en-US"/>
          </a:p>
        </p:txBody>
      </p:sp>
    </p:spTree>
    <p:extLst>
      <p:ext uri="{BB962C8B-B14F-4D97-AF65-F5344CB8AC3E}">
        <p14:creationId xmlns:p14="http://schemas.microsoft.com/office/powerpoint/2010/main" val="314557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5536" y="118583"/>
            <a:ext cx="8866051" cy="147374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5536"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4" name="Content Placeholder 3"/>
          <p:cNvSpPr>
            <a:spLocks noGrp="1"/>
          </p:cNvSpPr>
          <p:nvPr>
            <p:ph sz="half" idx="2"/>
          </p:nvPr>
        </p:nvSpPr>
        <p:spPr>
          <a:xfrm>
            <a:off x="605536"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237724"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237724"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a:extLst>
              <a:ext uri="{FF2B5EF4-FFF2-40B4-BE49-F238E27FC236}">
                <a16:creationId xmlns:a16="http://schemas.microsoft.com/office/drawing/2014/main" id="{3D41C2D1-7EC1-42D0-8B8A-82E5AF6C0C9D}"/>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9EDD33F0-F081-4FC7-A80C-AAADA5409A65}"/>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68592A80-A2C8-41D9-AACE-9BC8E11E80D5}"/>
              </a:ext>
            </a:extLst>
          </p:cNvPr>
          <p:cNvSpPr>
            <a:spLocks noGrp="1"/>
          </p:cNvSpPr>
          <p:nvPr>
            <p:ph type="sldNum" sz="quarter" idx="12"/>
          </p:nvPr>
        </p:nvSpPr>
        <p:spPr/>
        <p:txBody>
          <a:bodyPr/>
          <a:lstStyle>
            <a:lvl1pPr>
              <a:defRPr/>
            </a:lvl1pPr>
          </a:lstStyle>
          <a:p>
            <a:pPr>
              <a:defRPr/>
            </a:pPr>
            <a:fld id="{74AC82A3-91A5-4BEE-8BC9-41FE73EC5653}" type="slidenum">
              <a:rPr lang="en-GB" altLang="en-US"/>
              <a:pPr>
                <a:defRPr/>
              </a:pPr>
              <a:t>‹#›</a:t>
            </a:fld>
            <a:endParaRPr lang="en-GB" altLang="en-US"/>
          </a:p>
        </p:txBody>
      </p:sp>
    </p:spTree>
    <p:extLst>
      <p:ext uri="{BB962C8B-B14F-4D97-AF65-F5344CB8AC3E}">
        <p14:creationId xmlns:p14="http://schemas.microsoft.com/office/powerpoint/2010/main" val="329811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a:extLst>
              <a:ext uri="{FF2B5EF4-FFF2-40B4-BE49-F238E27FC236}">
                <a16:creationId xmlns:a16="http://schemas.microsoft.com/office/drawing/2014/main" id="{DC7553E4-7395-48E5-A627-6FF4D0CDA51B}"/>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C4E4B23F-F61D-4772-9480-55C6EED106E2}"/>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FE3EFB-CC8F-498B-A1AE-A15707702341}"/>
              </a:ext>
            </a:extLst>
          </p:cNvPr>
          <p:cNvSpPr>
            <a:spLocks noGrp="1"/>
          </p:cNvSpPr>
          <p:nvPr>
            <p:ph type="sldNum" sz="quarter" idx="12"/>
          </p:nvPr>
        </p:nvSpPr>
        <p:spPr/>
        <p:txBody>
          <a:bodyPr/>
          <a:lstStyle>
            <a:lvl1pPr>
              <a:defRPr/>
            </a:lvl1pPr>
          </a:lstStyle>
          <a:p>
            <a:pPr>
              <a:defRPr/>
            </a:pPr>
            <a:fld id="{74E5981F-B6E5-47B6-9B59-FE6F7AFDB337}" type="slidenum">
              <a:rPr lang="en-GB" altLang="en-US"/>
              <a:pPr>
                <a:defRPr/>
              </a:pPr>
              <a:t>‹#›</a:t>
            </a:fld>
            <a:endParaRPr lang="en-GB" altLang="en-US"/>
          </a:p>
        </p:txBody>
      </p:sp>
    </p:spTree>
    <p:extLst>
      <p:ext uri="{BB962C8B-B14F-4D97-AF65-F5344CB8AC3E}">
        <p14:creationId xmlns:p14="http://schemas.microsoft.com/office/powerpoint/2010/main" val="23160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7E5E645-BE30-4A25-8D75-D84E04D35C54}"/>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1BA38C93-6585-49F4-A217-6185FDFD8455}"/>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2C467423-328C-4DED-9414-D968E01D2C3F}"/>
              </a:ext>
            </a:extLst>
          </p:cNvPr>
          <p:cNvSpPr>
            <a:spLocks noGrp="1"/>
          </p:cNvSpPr>
          <p:nvPr>
            <p:ph type="sldNum" sz="quarter" idx="12"/>
          </p:nvPr>
        </p:nvSpPr>
        <p:spPr/>
        <p:txBody>
          <a:bodyPr/>
          <a:lstStyle>
            <a:lvl1pPr>
              <a:defRPr/>
            </a:lvl1pPr>
          </a:lstStyle>
          <a:p>
            <a:pPr>
              <a:defRPr/>
            </a:pPr>
            <a:fld id="{64B99728-C594-49C4-8D4D-7C1A22DC1879}" type="slidenum">
              <a:rPr lang="en-GB" altLang="en-US"/>
              <a:pPr>
                <a:defRPr/>
              </a:pPr>
              <a:t>‹#›</a:t>
            </a:fld>
            <a:endParaRPr lang="en-GB" altLang="en-US"/>
          </a:p>
        </p:txBody>
      </p:sp>
    </p:spTree>
    <p:extLst>
      <p:ext uri="{BB962C8B-B14F-4D97-AF65-F5344CB8AC3E}">
        <p14:creationId xmlns:p14="http://schemas.microsoft.com/office/powerpoint/2010/main" val="158847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233863" cy="1280945"/>
          </a:xfrm>
        </p:spPr>
        <p:txBody>
          <a:bodyPr/>
          <a:lstStyle>
            <a:lvl1pPr algn="ctr">
              <a:defRPr sz="4000" b="0"/>
            </a:lvl1pPr>
          </a:lstStyle>
          <a:p>
            <a:r>
              <a:rPr lang="en-US"/>
              <a:t>Click to edit Master title style</a:t>
            </a:r>
            <a:endParaRPr/>
          </a:p>
        </p:txBody>
      </p:sp>
      <p:sp>
        <p:nvSpPr>
          <p:cNvPr id="3" name="Content Placeholder 2"/>
          <p:cNvSpPr>
            <a:spLocks noGrp="1"/>
          </p:cNvSpPr>
          <p:nvPr>
            <p:ph idx="1"/>
          </p:nvPr>
        </p:nvSpPr>
        <p:spPr>
          <a:xfrm>
            <a:off x="5228634" y="405982"/>
            <a:ext cx="4233863" cy="6145736"/>
          </a:xfrm>
        </p:spPr>
        <p:txBody>
          <a:bodyPr>
            <a:normAutofit/>
          </a:bodyPr>
          <a:lstStyle>
            <a:lvl1pPr>
              <a:spcBef>
                <a:spcPts val="2205"/>
              </a:spcBef>
              <a:defRPr sz="2400"/>
            </a:lvl1pPr>
            <a:lvl2pPr>
              <a:defRPr sz="2200"/>
            </a:lvl2pPr>
            <a:lvl3pPr>
              <a:defRPr sz="2000"/>
            </a:lvl3pPr>
            <a:lvl4pPr>
              <a:defRPr sz="2000"/>
            </a:lvl4pPr>
            <a:lvl5pPr>
              <a:defRPr sz="20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88035" y="1970780"/>
            <a:ext cx="4233863"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4C89D9E-CB5E-4253-8E10-F3F8C6EECA96}"/>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8B1BCE78-872E-491E-A33F-860A6BF195D2}"/>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A98F76A4-FE21-494F-BCF5-2803B6F74940}"/>
              </a:ext>
            </a:extLst>
          </p:cNvPr>
          <p:cNvSpPr>
            <a:spLocks noGrp="1"/>
          </p:cNvSpPr>
          <p:nvPr>
            <p:ph type="sldNum" sz="quarter" idx="12"/>
          </p:nvPr>
        </p:nvSpPr>
        <p:spPr/>
        <p:txBody>
          <a:bodyPr/>
          <a:lstStyle>
            <a:lvl1pPr>
              <a:defRPr/>
            </a:lvl1pPr>
          </a:lstStyle>
          <a:p>
            <a:pPr>
              <a:defRPr/>
            </a:pPr>
            <a:fld id="{CC138296-1113-4364-B146-F58E275490AD}" type="slidenum">
              <a:rPr lang="en-GB" altLang="en-US"/>
              <a:pPr>
                <a:defRPr/>
              </a:pPr>
              <a:t>‹#›</a:t>
            </a:fld>
            <a:endParaRPr lang="en-GB" altLang="en-US"/>
          </a:p>
        </p:txBody>
      </p:sp>
    </p:spTree>
    <p:extLst>
      <p:ext uri="{BB962C8B-B14F-4D97-AF65-F5344CB8AC3E}">
        <p14:creationId xmlns:p14="http://schemas.microsoft.com/office/powerpoint/2010/main" val="325925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93B83F0-FCD5-41E2-B30D-675EA9E25C45}"/>
              </a:ext>
            </a:extLst>
          </p:cNvPr>
          <p:cNvSpPr>
            <a:spLocks noGrp="1"/>
          </p:cNvSpPr>
          <p:nvPr>
            <p:ph type="title"/>
          </p:nvPr>
        </p:nvSpPr>
        <p:spPr bwMode="auto">
          <a:xfrm>
            <a:off x="604838" y="119063"/>
            <a:ext cx="8866187"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B3DD73E-2B8C-4417-BF4E-03CC72AA66BC}"/>
              </a:ext>
            </a:extLst>
          </p:cNvPr>
          <p:cNvSpPr>
            <a:spLocks noGrp="1"/>
          </p:cNvSpPr>
          <p:nvPr>
            <p:ph type="body" idx="1"/>
          </p:nvPr>
        </p:nvSpPr>
        <p:spPr bwMode="auto">
          <a:xfrm>
            <a:off x="604838" y="1763713"/>
            <a:ext cx="886618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9DBD9E3-7392-4CA4-8448-BB5D28B1B3A8}"/>
              </a:ext>
            </a:extLst>
          </p:cNvPr>
          <p:cNvSpPr>
            <a:spLocks noGrp="1"/>
          </p:cNvSpPr>
          <p:nvPr>
            <p:ph type="dt" sz="half" idx="2"/>
          </p:nvPr>
        </p:nvSpPr>
        <p:spPr>
          <a:xfrm>
            <a:off x="6207125" y="6918325"/>
            <a:ext cx="2351088" cy="401638"/>
          </a:xfrm>
          <a:prstGeom prst="rect">
            <a:avLst/>
          </a:prstGeom>
        </p:spPr>
        <p:txBody>
          <a:bodyPr vert="horz" lIns="100794" tIns="50397" rIns="100794" bIns="50397" rtlCol="0" anchor="ctr"/>
          <a:lstStyle>
            <a:lvl1pPr algn="r"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5" name="Footer Placeholder 4">
            <a:extLst>
              <a:ext uri="{FF2B5EF4-FFF2-40B4-BE49-F238E27FC236}">
                <a16:creationId xmlns:a16="http://schemas.microsoft.com/office/drawing/2014/main" id="{805DB195-246D-4A34-B296-315E271074B8}"/>
              </a:ext>
            </a:extLst>
          </p:cNvPr>
          <p:cNvSpPr>
            <a:spLocks noGrp="1"/>
          </p:cNvSpPr>
          <p:nvPr>
            <p:ph type="ftr" sz="quarter" idx="3"/>
          </p:nvPr>
        </p:nvSpPr>
        <p:spPr>
          <a:xfrm>
            <a:off x="292100" y="6918325"/>
            <a:ext cx="5335588" cy="401638"/>
          </a:xfrm>
          <a:prstGeom prst="rect">
            <a:avLst/>
          </a:prstGeom>
        </p:spPr>
        <p:txBody>
          <a:bodyPr vert="horz" lIns="100794" tIns="50397" rIns="100794" bIns="50397" rtlCol="0" anchor="ctr"/>
          <a:lstStyle>
            <a:lvl1pPr algn="l"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6" name="Slide Number Placeholder 5">
            <a:extLst>
              <a:ext uri="{FF2B5EF4-FFF2-40B4-BE49-F238E27FC236}">
                <a16:creationId xmlns:a16="http://schemas.microsoft.com/office/drawing/2014/main" id="{B0E887E3-44D8-442D-876C-C01FCEFEBE4D}"/>
              </a:ext>
            </a:extLst>
          </p:cNvPr>
          <p:cNvSpPr>
            <a:spLocks noGrp="1"/>
          </p:cNvSpPr>
          <p:nvPr>
            <p:ph type="sldNum" sz="quarter" idx="4"/>
          </p:nvPr>
        </p:nvSpPr>
        <p:spPr>
          <a:xfrm>
            <a:off x="8707438" y="6918325"/>
            <a:ext cx="1092200" cy="401638"/>
          </a:xfrm>
          <a:prstGeom prst="rect">
            <a:avLst/>
          </a:prstGeom>
        </p:spPr>
        <p:txBody>
          <a:bodyPr vert="horz" wrap="square" lIns="100794" tIns="50397" rIns="100794" bIns="50397" numCol="1" anchor="ctr"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defRPr sz="4000">
                <a:solidFill>
                  <a:schemeClr val="bg1"/>
                </a:solidFill>
              </a:defRPr>
            </a:lvl1pPr>
          </a:lstStyle>
          <a:p>
            <a:pPr>
              <a:defRPr/>
            </a:pPr>
            <a:fld id="{78F66A4F-DB68-4495-BAA5-B01CE4C6F34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240"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 id="2147484241" r:id="rId13"/>
    <p:sldLayoutId id="2147484242" r:id="rId14"/>
    <p:sldLayoutId id="2147484243" r:id="rId15"/>
  </p:sldLayoutIdLst>
  <p:txStyles>
    <p:titleStyle>
      <a:lvl1pPr algn="ctr" defTabSz="1006475" rtl="0" eaLnBrk="0" fontAlgn="base" hangingPunct="0">
        <a:spcBef>
          <a:spcPct val="0"/>
        </a:spcBef>
        <a:spcAft>
          <a:spcPct val="0"/>
        </a:spcAft>
        <a:defRPr sz="5100" kern="1200">
          <a:solidFill>
            <a:schemeClr val="accent1"/>
          </a:solidFill>
          <a:latin typeface="+mj-lt"/>
          <a:ea typeface="ＭＳ Ｐゴシック" pitchFamily="-109" charset="-128"/>
          <a:cs typeface="+mj-cs"/>
        </a:defRPr>
      </a:lvl1pPr>
      <a:lvl2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2pPr>
      <a:lvl3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3pPr>
      <a:lvl4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4pPr>
      <a:lvl5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5pPr>
      <a:lvl6pPr marL="4572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6pPr>
      <a:lvl7pPr marL="9144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7pPr>
      <a:lvl8pPr marL="13716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8pPr>
      <a:lvl9pPr marL="18288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9pPr>
    </p:titleStyle>
    <p:bodyStyle>
      <a:lvl1pPr marL="384175" indent="-384175" algn="l" defTabSz="1006475" rtl="0" eaLnBrk="0" fontAlgn="base" hangingPunct="0">
        <a:spcBef>
          <a:spcPts val="2200"/>
        </a:spcBef>
        <a:spcAft>
          <a:spcPct val="0"/>
        </a:spcAft>
        <a:buClr>
          <a:srgbClr val="6FB7D7"/>
        </a:buClr>
        <a:buSzPct val="110000"/>
        <a:buFont typeface="Wingdings 2" panose="05020102010507070707" pitchFamily="18" charset="2"/>
        <a:buChar char=""/>
        <a:defRPr sz="2600" kern="1200">
          <a:solidFill>
            <a:srgbClr val="595959"/>
          </a:solidFill>
          <a:latin typeface="+mn-lt"/>
          <a:ea typeface="ＭＳ Ｐゴシック" pitchFamily="-109" charset="-128"/>
          <a:cs typeface="+mn-cs"/>
        </a:defRPr>
      </a:lvl1pPr>
      <a:lvl2pPr marL="755650" indent="-369888" algn="l" defTabSz="1006475" rtl="0" eaLnBrk="0" fontAlgn="base" hangingPunct="0">
        <a:spcBef>
          <a:spcPts val="663"/>
        </a:spcBef>
        <a:spcAft>
          <a:spcPct val="0"/>
        </a:spcAft>
        <a:buClr>
          <a:srgbClr val="215D77"/>
        </a:buClr>
        <a:buSzPct val="110000"/>
        <a:buFont typeface="Wingdings 2" panose="05020102010507070707" pitchFamily="18" charset="2"/>
        <a:buChar char=""/>
        <a:defRPr sz="2400" kern="1200">
          <a:solidFill>
            <a:srgbClr val="595959"/>
          </a:solidFill>
          <a:latin typeface="+mn-lt"/>
          <a:ea typeface="ＭＳ Ｐゴシック" pitchFamily="-109" charset="-128"/>
          <a:cs typeface="+mn-cs"/>
        </a:defRPr>
      </a:lvl2pPr>
      <a:lvl3pPr marL="1066800"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200" kern="1200">
          <a:solidFill>
            <a:srgbClr val="595959"/>
          </a:solidFill>
          <a:latin typeface="+mn-lt"/>
          <a:ea typeface="ＭＳ Ｐゴシック" pitchFamily="-109" charset="-128"/>
          <a:cs typeface="+mn-cs"/>
        </a:defRPr>
      </a:lvl3pPr>
      <a:lvl4pPr marL="1392238" indent="-325438" algn="l" defTabSz="1006475" rtl="0" eaLnBrk="0" fontAlgn="base" hangingPunct="0">
        <a:spcBef>
          <a:spcPts val="663"/>
        </a:spcBef>
        <a:spcAft>
          <a:spcPct val="0"/>
        </a:spcAft>
        <a:buClr>
          <a:srgbClr val="215D7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4pPr>
      <a:lvl5pPr marL="1703388"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blog.aboutamazon.com/company-news/amazon-selects-new-york-city-and-northern-virginia-for-new-headquarte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ool.com/investing/2018/10/09/did-you-cancel-your-moviepass-subscription-are-you.aspx" TargetMode="External"/><Relationship Id="rId2" Type="http://schemas.openxmlformats.org/officeDocument/2006/relationships/hyperlink" Target="https://www.fool.com/investing/2018/11/13/amc-is-running-into-the-same-problems-as-moviepass.aspx" TargetMode="External"/><Relationship Id="rId1" Type="http://schemas.openxmlformats.org/officeDocument/2006/relationships/slideLayout" Target="../slideLayouts/slideLayout2.xml"/><Relationship Id="rId4" Type="http://schemas.openxmlformats.org/officeDocument/2006/relationships/hyperlink" Target="https://www.fool.com/investing/2018/10/30/stay-far-away-from-any-moviepass-spinoff.aspx"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www.bloomberg.com/news/articles/2018-11-13/waymo-to-start-first-driverless-car-service-next-month"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foxbusiness.com/technology/facebooks-site-is-down-company-says-its-working-on-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foxbusiness.com/technology/facebooks-site-is-down-company-says-its-working-on-i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foxbusiness.com/technology/facebooks-site-is-down-company-says-its-working-on-i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foxbusiness.com/technology/facebooks-site-is-down-company-says-its-working-on-it"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Social_network"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ssets.weforum.org/editor/MWRs37B_A5a5INGyQwxmijU74_iHeD_EUYSf676cQ88.PNG" TargetMode="Externa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en.wikipedia.org/wiki/Social_graph#cite_note-1" TargetMode="External"/><Relationship Id="rId3" Type="http://schemas.openxmlformats.org/officeDocument/2006/relationships/image" Target="../media/image8.png"/><Relationship Id="rId7" Type="http://schemas.openxmlformats.org/officeDocument/2006/relationships/hyperlink" Target="https://en.wikipedia.org/wiki/Graph_theory" TargetMode="External"/><Relationship Id="rId12" Type="http://schemas.openxmlformats.org/officeDocument/2006/relationships/hyperlink" Target="https://en.wikipedia.org/wiki/Social_graph#cite_note-11"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en.wikipedia.org/wiki/Social_network" TargetMode="External"/><Relationship Id="rId11" Type="http://schemas.openxmlformats.org/officeDocument/2006/relationships/hyperlink" Target="https://en.wikipedia.org/wiki/Facebook_Platform#Open_Graph_protocol" TargetMode="External"/><Relationship Id="rId5" Type="http://schemas.openxmlformats.org/officeDocument/2006/relationships/hyperlink" Target="https://en.wikipedia.org/wiki/Graph_(discrete_mathematics)" TargetMode="External"/><Relationship Id="rId10" Type="http://schemas.openxmlformats.org/officeDocument/2006/relationships/hyperlink" Target="https://en.wikipedia.org/w/index.php?title=Social_graph&amp;action=edit&amp;section=2" TargetMode="External"/><Relationship Id="rId4" Type="http://schemas.openxmlformats.org/officeDocument/2006/relationships/hyperlink" Target="https://en.wikipedia.org/wiki/Internet" TargetMode="External"/><Relationship Id="rId9" Type="http://schemas.openxmlformats.org/officeDocument/2006/relationships/hyperlink" Target="https://en.wikipedia.org/wiki/Social_graph"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reuters.com/finance"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600968-BB90-4446-9916-2ADC5CAE22DE}"/>
              </a:ext>
            </a:extLst>
          </p:cNvPr>
          <p:cNvSpPr>
            <a:spLocks noGrp="1"/>
          </p:cNvSpPr>
          <p:nvPr>
            <p:ph type="title"/>
          </p:nvPr>
        </p:nvSpPr>
        <p:spPr>
          <a:xfrm>
            <a:off x="620713" y="2178050"/>
            <a:ext cx="8305800" cy="915988"/>
          </a:xfrm>
        </p:spPr>
        <p:txBody>
          <a:bodyPr/>
          <a:lstStyle/>
          <a:p>
            <a:pPr eaLnBrk="1" hangingPunct="1"/>
            <a:r>
              <a:rPr lang="en-US" altLang="en-US" sz="4400">
                <a:latin typeface="Arial" panose="020B0604020202020204" pitchFamily="34" charset="0"/>
                <a:ea typeface="ＭＳ Ｐゴシック" panose="020B0600070205080204" pitchFamily="34" charset="-128"/>
                <a:cs typeface="Arial" panose="020B0604020202020204" pitchFamily="34" charset="0"/>
              </a:rPr>
              <a:t>Managing Information Technology Resources</a:t>
            </a:r>
            <a:br>
              <a:rPr lang="en-US" altLang="en-US" sz="4400">
                <a:latin typeface="Arial" panose="020B0604020202020204" pitchFamily="34" charset="0"/>
                <a:ea typeface="ＭＳ Ｐゴシック" panose="020B0600070205080204" pitchFamily="34" charset="-128"/>
                <a:cs typeface="Arial" panose="020B0604020202020204" pitchFamily="34" charset="0"/>
              </a:rPr>
            </a:br>
            <a:r>
              <a:rPr lang="en-US" altLang="en-US" sz="4400">
                <a:latin typeface="Arial" panose="020B0604020202020204" pitchFamily="34" charset="0"/>
                <a:ea typeface="ＭＳ Ｐゴシック" panose="020B0600070205080204" pitchFamily="34" charset="-128"/>
                <a:cs typeface="Arial" panose="020B0604020202020204" pitchFamily="34" charset="0"/>
              </a:rPr>
              <a:t>ITWS 4310</a:t>
            </a:r>
            <a:endParaRPr lang="en-US" altLang="en-US" sz="3600">
              <a:latin typeface="Arial" panose="020B0604020202020204" pitchFamily="34" charset="0"/>
              <a:ea typeface="ＭＳ Ｐゴシック" panose="020B0600070205080204" pitchFamily="34" charset="-128"/>
              <a:cs typeface="Arial" panose="020B0604020202020204" pitchFamily="34" charset="0"/>
            </a:endParaRPr>
          </a:p>
        </p:txBody>
      </p:sp>
      <p:sp>
        <p:nvSpPr>
          <p:cNvPr id="4099" name="Rectangle 3">
            <a:extLst>
              <a:ext uri="{FF2B5EF4-FFF2-40B4-BE49-F238E27FC236}">
                <a16:creationId xmlns:a16="http://schemas.microsoft.com/office/drawing/2014/main" id="{1DB86753-00B6-4601-BF38-8582EBE79DC2}"/>
              </a:ext>
            </a:extLst>
          </p:cNvPr>
          <p:cNvSpPr>
            <a:spLocks noGrp="1"/>
          </p:cNvSpPr>
          <p:nvPr>
            <p:ph type="body" idx="1"/>
          </p:nvPr>
        </p:nvSpPr>
        <p:spPr>
          <a:xfrm>
            <a:off x="468312" y="3703638"/>
            <a:ext cx="9037638" cy="4535487"/>
          </a:xfrm>
        </p:spPr>
        <p:txBody>
          <a:bodyPr/>
          <a:lstStyle/>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Facebook Case </a:t>
            </a:r>
          </a:p>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November 15, 2018</a:t>
            </a:r>
          </a:p>
          <a:p>
            <a:pPr marL="0" indent="0" algn="ctr" eaLnBrk="1" hangingPunct="1">
              <a:buFont typeface="Wingdings 2" panose="05020102010507070707" pitchFamily="18" charset="2"/>
              <a:buNone/>
            </a:pPr>
            <a:endParaRPr lang="en-US" altLang="en-US" sz="3200" dirty="0">
              <a:latin typeface="Tahoma" panose="020B060403050404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620712" y="1036637"/>
            <a:ext cx="9067800" cy="5207000"/>
          </a:xfrm>
        </p:spPr>
        <p:txBody>
          <a:bodyPr/>
          <a:lstStyle/>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2: Introduction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Keep it short – 2-3 sentences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Only 2 objectives: provide a little context for the project and pique interest to read on</a:t>
            </a:r>
          </a:p>
          <a:p>
            <a:pPr marL="0"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3: Client Organization and Description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Give some idea of the size of the organization: number of employees, number of locations, etc.</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Include Client Contact name and contact information</a:t>
            </a:r>
          </a:p>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6: IS/IT Solution</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If solution has changed throughout semester, make reference to the original solution concept and then describe current/latest solution concept</a:t>
            </a:r>
          </a:p>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7: Methodology</a:t>
            </a:r>
          </a:p>
          <a:p>
            <a:pPr marL="671512" lvl="1" indent="-285750" eaLnBrk="1" hangingPunct="1">
              <a:lnSpc>
                <a:spcPct val="90000"/>
              </a:lnSpc>
            </a:pPr>
            <a:r>
              <a:rPr lang="en-US" altLang="en-US" sz="1800" b="1" u="sng" dirty="0">
                <a:solidFill>
                  <a:schemeClr val="accent5">
                    <a:lumMod val="75000"/>
                  </a:schemeClr>
                </a:solidFill>
                <a:ea typeface="ＭＳ Ｐゴシック" panose="020B0600070205080204" pitchFamily="34" charset="-128"/>
                <a:cs typeface="Times New Roman" panose="02020603050405020304" pitchFamily="18" charset="0"/>
              </a:rPr>
              <a:t>Brief</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description of </a:t>
            </a:r>
            <a:r>
              <a:rPr lang="en-US" altLang="en-US" sz="1800" b="1" u="sng" dirty="0">
                <a:solidFill>
                  <a:schemeClr val="accent5">
                    <a:lumMod val="75000"/>
                  </a:schemeClr>
                </a:solidFill>
                <a:ea typeface="ＭＳ Ｐゴシック" panose="020B0600070205080204" pitchFamily="34" charset="-128"/>
                <a:cs typeface="Times New Roman" panose="02020603050405020304" pitchFamily="18" charset="0"/>
              </a:rPr>
              <a:t>how</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each major aspect of project was done e.g. a cost benefit analysis focused on NPV and IRR was used to assess financial viability of the project.  Don’t’ be repetitive with subject section</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Cover project/client selection, requirements, development methodology, financial viability, project management, implementation methodology, and client feedback method</a:t>
            </a:r>
          </a:p>
          <a:p>
            <a:pPr marL="14287" indent="0" eaLnBrk="1" hangingPunct="1">
              <a:lnSpc>
                <a:spcPct val="90000"/>
              </a:lnSpc>
              <a:buNone/>
            </a:pP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11554447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849312" y="1112837"/>
            <a:ext cx="8904287" cy="5207000"/>
          </a:xfrm>
        </p:spPr>
        <p:txBody>
          <a:bodyPr/>
          <a:lstStyle/>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8: IS/IT Requirements</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Categorize both Functional and Non-Functional Requirements</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9:  IS/IT Design and Development</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Use-Case Summary (part of narrative) and Use-Case Diagram</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Work Flow Diagram (logic that connect back-end with front-end)</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Back-end Design including Data Work Flow and Database Design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Front-end Design including Mock-ups, Wireframes, Screen Shots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Working System including link to working system or prototype</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Access to Code in Code Repository</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Test Plan(s) and Test Results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Narrative of All Design and Development</a:t>
            </a:r>
          </a:p>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10: Cost Benefit Analysis with Risk Management</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Combine the Excel Sheets for CBA and Risk Management into one Excel Workbook</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Combine the CBA and Risk Management into one Narrative</a:t>
            </a:r>
          </a:p>
          <a:p>
            <a:pPr marL="14287" indent="0" eaLnBrk="1" hangingPunct="1">
              <a:lnSpc>
                <a:spcPct val="90000"/>
              </a:lnSpc>
              <a:buNone/>
            </a:pP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38248372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925513" y="1544637"/>
            <a:ext cx="8686800" cy="5207000"/>
          </a:xfrm>
        </p:spPr>
        <p:txBody>
          <a:bodyPr/>
          <a:lstStyle/>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11: Project Management/Resource/Schedule</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Specify reference to separate Gantter project plan</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Include screenshot showing entire project in report</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Summary of major project phases including the duration, work effort, costs for each phase. Can be organized into a summary table	</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12: Post-Turnover Plan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Installation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Training</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Documentation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Future support and maintenance plan      	</a:t>
            </a:r>
          </a:p>
        </p:txBody>
      </p:sp>
    </p:spTree>
    <p:extLst>
      <p:ext uri="{BB962C8B-B14F-4D97-AF65-F5344CB8AC3E}">
        <p14:creationId xmlns:p14="http://schemas.microsoft.com/office/powerpoint/2010/main" val="259145897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925512" y="1392237"/>
            <a:ext cx="8675687" cy="5207000"/>
          </a:xfrm>
        </p:spPr>
        <p:txBody>
          <a:bodyPr/>
          <a:lstStyle/>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13: Results and Client Feedback</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Specify what functionality was delivered when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Results showing that the System meets the “Requirements” or not</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Client Feedback</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14: Conclusions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were the “lessons learned” by the team</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worked well</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didn’t work well</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would you do differently “next time”</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Cover team dynamics, client dynamics, and technology</a:t>
            </a:r>
          </a:p>
        </p:txBody>
      </p:sp>
    </p:spTree>
    <p:extLst>
      <p:ext uri="{BB962C8B-B14F-4D97-AF65-F5344CB8AC3E}">
        <p14:creationId xmlns:p14="http://schemas.microsoft.com/office/powerpoint/2010/main" val="24808124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24288" y="-258763"/>
            <a:ext cx="8735624" cy="1051705"/>
          </a:xfrm>
        </p:spPr>
        <p:txBody>
          <a:bodyPr/>
          <a:lstStyle/>
          <a:p>
            <a:pPr eaLnBrk="1" hangingPunct="1"/>
            <a:r>
              <a:rPr lang="en-US" altLang="en-US" sz="3200" dirty="0">
                <a:solidFill>
                  <a:srgbClr val="FF0000"/>
                </a:solidFill>
              </a:rPr>
              <a:t>DO’S</a:t>
            </a:r>
            <a:r>
              <a:rPr lang="en-US" altLang="en-US" sz="3200" dirty="0"/>
              <a:t> - Draft MITR Final Project Report</a:t>
            </a:r>
          </a:p>
        </p:txBody>
      </p:sp>
      <p:sp>
        <p:nvSpPr>
          <p:cNvPr id="24579" name="Rectangle 3"/>
          <p:cNvSpPr>
            <a:spLocks noGrp="1" noChangeArrowheads="1"/>
          </p:cNvSpPr>
          <p:nvPr>
            <p:ph type="body" idx="1"/>
          </p:nvPr>
        </p:nvSpPr>
        <p:spPr>
          <a:xfrm>
            <a:off x="168521" y="960437"/>
            <a:ext cx="9827578" cy="6047740"/>
          </a:xfrm>
        </p:spPr>
        <p:txBody>
          <a:bodyPr/>
          <a:lstStyle/>
          <a:p>
            <a:pPr eaLnBrk="1" hangingPunct="1">
              <a:lnSpc>
                <a:spcPct val="90000"/>
              </a:lnSpc>
            </a:pPr>
            <a:r>
              <a:rPr lang="en-US" altLang="en-US" sz="2000" dirty="0"/>
              <a:t>Submit the draft with </a:t>
            </a:r>
            <a:r>
              <a:rPr lang="en-US" altLang="en-US" sz="2000" u="sng" dirty="0"/>
              <a:t>all sections completed</a:t>
            </a:r>
            <a:endParaRPr lang="en-US" altLang="en-US" sz="2000" dirty="0"/>
          </a:p>
          <a:p>
            <a:pPr eaLnBrk="1" hangingPunct="1">
              <a:lnSpc>
                <a:spcPct val="90000"/>
              </a:lnSpc>
            </a:pPr>
            <a:r>
              <a:rPr lang="en-US" altLang="en-US" sz="2000" u="sng" dirty="0"/>
              <a:t>Use the “Outline” </a:t>
            </a:r>
            <a:r>
              <a:rPr lang="en-US" altLang="en-US" sz="2000" dirty="0"/>
              <a:t>as provided in the Project Assignment </a:t>
            </a:r>
          </a:p>
          <a:p>
            <a:pPr eaLnBrk="1" hangingPunct="1">
              <a:lnSpc>
                <a:spcPct val="90000"/>
              </a:lnSpc>
            </a:pPr>
            <a:r>
              <a:rPr lang="en-US" altLang="en-US" sz="2000" dirty="0"/>
              <a:t>Write an “Executive Summary” that covers </a:t>
            </a:r>
            <a:r>
              <a:rPr lang="en-US" altLang="en-US" sz="2000" u="sng" dirty="0"/>
              <a:t>all of the key qualitative and quantitative points </a:t>
            </a:r>
            <a:r>
              <a:rPr lang="en-US" altLang="en-US" sz="2000" dirty="0"/>
              <a:t>from the project in </a:t>
            </a:r>
            <a:r>
              <a:rPr lang="en-US" altLang="en-US" sz="2000" u="sng" dirty="0"/>
              <a:t>up to 2 pages</a:t>
            </a:r>
            <a:r>
              <a:rPr lang="en-US" altLang="en-US" sz="2000" dirty="0"/>
              <a:t>. Think of it as an entirely separate document.</a:t>
            </a:r>
          </a:p>
          <a:p>
            <a:pPr eaLnBrk="1" hangingPunct="1">
              <a:lnSpc>
                <a:spcPct val="90000"/>
              </a:lnSpc>
            </a:pPr>
            <a:r>
              <a:rPr lang="en-US" altLang="en-US" sz="2000" dirty="0"/>
              <a:t>Write or </a:t>
            </a:r>
            <a:r>
              <a:rPr lang="en-US" altLang="en-US" sz="2000" u="sng" dirty="0"/>
              <a:t>rewrite</a:t>
            </a:r>
            <a:r>
              <a:rPr lang="en-US" altLang="en-US" sz="2000" dirty="0"/>
              <a:t> all of the sections as of the </a:t>
            </a:r>
            <a:r>
              <a:rPr lang="en-US" altLang="en-US" sz="2000" u="sng" dirty="0"/>
              <a:t>end</a:t>
            </a:r>
            <a:r>
              <a:rPr lang="en-US" altLang="en-US" sz="2000" dirty="0"/>
              <a:t> of the Project (current situation, verb tenses)</a:t>
            </a:r>
          </a:p>
          <a:p>
            <a:pPr eaLnBrk="1" hangingPunct="1">
              <a:lnSpc>
                <a:spcPct val="90000"/>
              </a:lnSpc>
            </a:pPr>
            <a:r>
              <a:rPr lang="en-US" altLang="en-US" sz="2000" dirty="0"/>
              <a:t>Write in the “Third Person” throughout the Report; i.e. “The Team”, “The Client”, not “I”, “We”, “Our”.</a:t>
            </a:r>
          </a:p>
          <a:p>
            <a:pPr eaLnBrk="1" hangingPunct="1">
              <a:lnSpc>
                <a:spcPct val="90000"/>
              </a:lnSpc>
            </a:pPr>
            <a:r>
              <a:rPr lang="en-US" altLang="en-US" sz="2000" u="sng" dirty="0"/>
              <a:t>Integrate</a:t>
            </a:r>
            <a:r>
              <a:rPr lang="en-US" altLang="en-US" sz="2000" dirty="0"/>
              <a:t> the whole report as  a single narrative (make it flow, consistent style, don’t repeat, don’t leave out material) </a:t>
            </a:r>
          </a:p>
          <a:p>
            <a:pPr eaLnBrk="1" hangingPunct="1">
              <a:lnSpc>
                <a:spcPct val="90000"/>
              </a:lnSpc>
            </a:pPr>
            <a:r>
              <a:rPr lang="en-US" altLang="en-US" sz="2000" u="sng" dirty="0"/>
              <a:t>Proofread </a:t>
            </a:r>
            <a:r>
              <a:rPr lang="en-US" altLang="en-US" sz="2000" dirty="0"/>
              <a:t>for grammar, spelling, consistent style and formatting</a:t>
            </a:r>
          </a:p>
          <a:p>
            <a:pPr eaLnBrk="1" hangingPunct="1">
              <a:lnSpc>
                <a:spcPct val="90000"/>
              </a:lnSpc>
            </a:pPr>
            <a:r>
              <a:rPr lang="en-US" altLang="en-US" sz="2000" u="sng" dirty="0"/>
              <a:t>Include</a:t>
            </a:r>
            <a:r>
              <a:rPr lang="en-US" altLang="en-US" sz="2000" dirty="0"/>
              <a:t> </a:t>
            </a:r>
            <a:r>
              <a:rPr lang="en-US" altLang="en-US" sz="2000" dirty="0" err="1"/>
              <a:t>Gantter</a:t>
            </a:r>
            <a:r>
              <a:rPr lang="en-US" altLang="en-US" sz="2000" dirty="0"/>
              <a:t> Project Plan.  Include </a:t>
            </a:r>
            <a:r>
              <a:rPr lang="en-US" altLang="en-US" sz="2000" u="sng" dirty="0"/>
              <a:t>text</a:t>
            </a:r>
            <a:r>
              <a:rPr lang="en-US" altLang="en-US" sz="2000" dirty="0"/>
              <a:t> in the report to explain. </a:t>
            </a:r>
          </a:p>
          <a:p>
            <a:pPr eaLnBrk="1" hangingPunct="1">
              <a:lnSpc>
                <a:spcPct val="90000"/>
              </a:lnSpc>
            </a:pPr>
            <a:r>
              <a:rPr lang="en-US" altLang="en-US" sz="2000" u="sng" dirty="0"/>
              <a:t>Include CBA sheet and Risk Management sheet in single Excel Workbook</a:t>
            </a:r>
            <a:r>
              <a:rPr lang="en-US" altLang="en-US" sz="2000" dirty="0"/>
              <a:t>  Include </a:t>
            </a:r>
            <a:r>
              <a:rPr lang="en-US" altLang="en-US" sz="2000" u="sng" dirty="0"/>
              <a:t>text</a:t>
            </a:r>
            <a:r>
              <a:rPr lang="en-US" altLang="en-US" sz="2000" dirty="0"/>
              <a:t> in the report to explain. </a:t>
            </a:r>
          </a:p>
        </p:txBody>
      </p:sp>
    </p:spTree>
    <p:extLst>
      <p:ext uri="{BB962C8B-B14F-4D97-AF65-F5344CB8AC3E}">
        <p14:creationId xmlns:p14="http://schemas.microsoft.com/office/powerpoint/2010/main" val="2175446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529" y="-258763"/>
            <a:ext cx="10079567" cy="1051705"/>
          </a:xfrm>
        </p:spPr>
        <p:txBody>
          <a:bodyPr/>
          <a:lstStyle/>
          <a:p>
            <a:pPr algn="ctr" eaLnBrk="1" hangingPunct="1"/>
            <a:r>
              <a:rPr lang="en-US" altLang="en-US" sz="3200" dirty="0">
                <a:solidFill>
                  <a:srgbClr val="FF0000"/>
                </a:solidFill>
              </a:rPr>
              <a:t>DON’TS </a:t>
            </a:r>
            <a:r>
              <a:rPr lang="en-US" altLang="en-US" sz="3200" dirty="0"/>
              <a:t>- Draft Final Project Report</a:t>
            </a:r>
          </a:p>
        </p:txBody>
      </p:sp>
      <p:sp>
        <p:nvSpPr>
          <p:cNvPr id="25604" name="Rectangle 3"/>
          <p:cNvSpPr>
            <a:spLocks noGrp="1" noChangeArrowheads="1"/>
          </p:cNvSpPr>
          <p:nvPr>
            <p:ph type="body" idx="1"/>
          </p:nvPr>
        </p:nvSpPr>
        <p:spPr>
          <a:xfrm>
            <a:off x="168522" y="1511934"/>
            <a:ext cx="9649085" cy="4703798"/>
          </a:xfrm>
        </p:spPr>
        <p:txBody>
          <a:bodyPr/>
          <a:lstStyle/>
          <a:p>
            <a:pPr eaLnBrk="1" hangingPunct="1">
              <a:lnSpc>
                <a:spcPct val="90000"/>
              </a:lnSpc>
            </a:pPr>
            <a:r>
              <a:rPr lang="en-US" altLang="en-US" sz="2400" dirty="0"/>
              <a:t>Simply paste together the milestone assignments.  </a:t>
            </a:r>
          </a:p>
          <a:p>
            <a:pPr lvl="1" eaLnBrk="1" hangingPunct="1">
              <a:lnSpc>
                <a:spcPct val="90000"/>
              </a:lnSpc>
            </a:pPr>
            <a:r>
              <a:rPr lang="en-US" altLang="en-US" sz="2000" dirty="0"/>
              <a:t>They were written at different times and the verb tenses are not correct for the Final Report.</a:t>
            </a:r>
          </a:p>
          <a:p>
            <a:pPr lvl="1" eaLnBrk="1" hangingPunct="1">
              <a:lnSpc>
                <a:spcPct val="90000"/>
              </a:lnSpc>
            </a:pPr>
            <a:r>
              <a:rPr lang="en-US" altLang="en-US" sz="2000" dirty="0"/>
              <a:t>They were written at different times and they may not flow and integrate well as a single narrative.</a:t>
            </a:r>
          </a:p>
          <a:p>
            <a:pPr lvl="1" eaLnBrk="1" hangingPunct="1">
              <a:lnSpc>
                <a:spcPct val="90000"/>
              </a:lnSpc>
            </a:pPr>
            <a:r>
              <a:rPr lang="en-US" altLang="en-US" sz="2000" dirty="0"/>
              <a:t>They were written for various purposes that may not be appropriate for the Final Report, e.g., team description may be too detailed on your team member’s backgrounds.</a:t>
            </a:r>
          </a:p>
          <a:p>
            <a:pPr eaLnBrk="1" hangingPunct="1">
              <a:lnSpc>
                <a:spcPct val="90000"/>
              </a:lnSpc>
            </a:pPr>
            <a:r>
              <a:rPr lang="en-US" altLang="en-US" sz="2400" dirty="0"/>
              <a:t>Leave out the “Results and Conclusions” since you are not be finished.  Include the results and conclusions written as if the project has been completed.  It’s ok at this point to infer.  You will adjust this accordingly for the final report.</a:t>
            </a:r>
          </a:p>
        </p:txBody>
      </p:sp>
    </p:spTree>
    <p:extLst>
      <p:ext uri="{BB962C8B-B14F-4D97-AF65-F5344CB8AC3E}">
        <p14:creationId xmlns:p14="http://schemas.microsoft.com/office/powerpoint/2010/main" val="4156217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2492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Amazon selects New York City and Northern Virginia for new headquarters”, The Amazon Blog, November 13, 2018. </a:t>
            </a:r>
            <a:r>
              <a:rPr lang="en-US" sz="1800" dirty="0">
                <a:hlinkClick r:id="rId2"/>
              </a:rPr>
              <a:t>https://blog.aboutamazon.com/company-news/amazon-selects-new-york-city-and-northern-virginia-for-new-headquarters</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254343"/>
            <a:ext cx="9677400" cy="6186309"/>
          </a:xfrm>
          <a:prstGeom prst="rect">
            <a:avLst/>
          </a:prstGeom>
          <a:noFill/>
        </p:spPr>
        <p:txBody>
          <a:bodyPr wrap="square" rtlCol="0">
            <a:spAutoFit/>
          </a:bodyPr>
          <a:lstStyle/>
          <a:p>
            <a:r>
              <a:rPr lang="en-US" dirty="0"/>
              <a:t>Amazon today announced that we have selected New York City and Arlington, Virginia, as the locations for our new headquarters. Amazon will invest $5 billion and create more than 50,000 jobs across the two new headquarters locations, with more than 25,000 employees each in New York City and Arlington. The new locations will join Seattle as the company’s three headquarters in North America. In addition, Amazon announced that it has selected Nashville for a new Center of Excellence for its Operations business, which is responsible for the company’s customer fulfillment, transportation, supply chain, and other similar activities. The Operations Center of Excellence in Nashville will create more than 5,000 jobs.</a:t>
            </a:r>
          </a:p>
          <a:p>
            <a:endParaRPr lang="en-US" dirty="0"/>
          </a:p>
          <a:p>
            <a:r>
              <a:rPr lang="en-US" dirty="0"/>
              <a:t>The new Washington, D.C. metro headquarters in Arlington will be located in National Landing, and the New York City headquarters will be located in the Long Island City neighborhood in Queens. Amazon’s investments in each new headquarters will spur the creation of tens of thousands of additional jobs in the surrounding communities. Hiring at both the new headquarters will begin in 2019. The Operations Center of Excellence will be located in downtown Nashville as part of a new development site just north of the Gulch, and hiring will also begin in 2019.</a:t>
            </a:r>
          </a:p>
          <a:p>
            <a:endParaRPr lang="en-US" dirty="0"/>
          </a:p>
          <a:p>
            <a:r>
              <a:rPr lang="en-US" dirty="0"/>
              <a:t>“We are excited to build new headquarters in New York City and Northern Virginia,” said Jeff Bezos, founder and CEO of Amazon. “These two locations will allow us to attract world-class talent that will help us to continue inventing for customers for years to come. The team did a great job selecting these sites, and we look forward to becoming an even bigger part of these communities.”</a:t>
            </a:r>
          </a:p>
        </p:txBody>
      </p:sp>
    </p:spTree>
    <p:extLst>
      <p:ext uri="{BB962C8B-B14F-4D97-AF65-F5344CB8AC3E}">
        <p14:creationId xmlns:p14="http://schemas.microsoft.com/office/powerpoint/2010/main" val="3731203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2492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AMC Is Running Into the Same Problems as </a:t>
            </a:r>
            <a:r>
              <a:rPr lang="en-US" sz="1800" dirty="0" err="1"/>
              <a:t>MoviePass</a:t>
            </a:r>
            <a:r>
              <a:rPr lang="en-US" sz="1800" dirty="0"/>
              <a:t>”, The Motley Fool, November 13, 2018. </a:t>
            </a:r>
            <a:r>
              <a:rPr lang="en-US" sz="1800" dirty="0">
                <a:hlinkClick r:id="rId2"/>
              </a:rPr>
              <a:t>https://www.fool.com/investing/2018/11/13/amc-is-running-into-the-same-problems-as-moviepass.aspx</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112837"/>
            <a:ext cx="9677400" cy="6494085"/>
          </a:xfrm>
          <a:prstGeom prst="rect">
            <a:avLst/>
          </a:prstGeom>
          <a:noFill/>
        </p:spPr>
        <p:txBody>
          <a:bodyPr wrap="square" rtlCol="0">
            <a:spAutoFit/>
          </a:bodyPr>
          <a:lstStyle/>
          <a:p>
            <a:r>
              <a:rPr lang="en-US" sz="1600" b="1" dirty="0"/>
              <a:t>AMC Entertainment Holdings</a:t>
            </a:r>
            <a:r>
              <a:rPr lang="en-US" sz="1600" dirty="0"/>
              <a:t> is raising the price of Stubs A-List, its ticket subscription service, by up to $4 a month in the 15 states where it is most popular. It's an indication the theater operator has discovered, just like </a:t>
            </a:r>
            <a:r>
              <a:rPr lang="en-US" sz="1600" dirty="0" err="1"/>
              <a:t>MoviePass</a:t>
            </a:r>
            <a:r>
              <a:rPr lang="en-US" sz="1600" dirty="0"/>
              <a:t> before it, that the more moviegoers use the service the less sustainable the concept is.</a:t>
            </a:r>
          </a:p>
          <a:p>
            <a:endParaRPr lang="en-US" sz="1600" dirty="0"/>
          </a:p>
          <a:p>
            <a:r>
              <a:rPr lang="en-US" sz="1600" dirty="0"/>
              <a:t>AMC says it won't whipsaw subscribers the way its rival did by </a:t>
            </a:r>
            <a:r>
              <a:rPr lang="en-US" sz="1600" u="sng" dirty="0">
                <a:hlinkClick r:id="rId3"/>
              </a:rPr>
              <a:t>changing the terms and benefits</a:t>
            </a:r>
            <a:r>
              <a:rPr lang="en-US" sz="1600" u="sng" dirty="0"/>
              <a:t> </a:t>
            </a:r>
            <a:r>
              <a:rPr lang="en-US" sz="1600" dirty="0"/>
              <a:t>seemingly every few days, but AMC's decision to increase A-List's price suggests that, although moviegoers like these deals and they're having an impact on the way tickets are sold, they may not be best for the long-term health of the provider.</a:t>
            </a:r>
          </a:p>
          <a:p>
            <a:endParaRPr lang="en-US" sz="1600" dirty="0"/>
          </a:p>
          <a:p>
            <a:r>
              <a:rPr lang="en-US" sz="1600" dirty="0"/>
              <a:t>AMC's Stubs A-List program has some built-in safeguards to help keep it from running off the rails the way </a:t>
            </a:r>
            <a:r>
              <a:rPr lang="en-US" sz="1600" dirty="0" err="1"/>
              <a:t>MoviePass's</a:t>
            </a:r>
            <a:r>
              <a:rPr lang="en-US" sz="1600" dirty="0"/>
              <a:t> plan did. It limits movie fans to just three movies a week for $20 per month at any of its theaters. </a:t>
            </a:r>
            <a:r>
              <a:rPr lang="en-US" sz="1600" dirty="0" err="1"/>
              <a:t>MoviePass</a:t>
            </a:r>
            <a:r>
              <a:rPr lang="en-US" sz="1600" dirty="0"/>
              <a:t> originally allowed subscribers to see an unlimited number of movies for only $10 per month, an obvious disaster in the making that now has its owner </a:t>
            </a:r>
            <a:r>
              <a:rPr lang="en-US" sz="1600" b="1" dirty="0"/>
              <a:t>Helios and Matheson Analytics</a:t>
            </a:r>
            <a:r>
              <a:rPr lang="en-US" sz="1600" dirty="0"/>
              <a:t> looking to </a:t>
            </a:r>
            <a:r>
              <a:rPr lang="en-US" sz="1600" u="sng" dirty="0">
                <a:hlinkClick r:id="rId4"/>
              </a:rPr>
              <a:t>spin off</a:t>
            </a:r>
            <a:r>
              <a:rPr lang="en-US" sz="1600" dirty="0"/>
              <a:t> the service.</a:t>
            </a:r>
          </a:p>
          <a:p>
            <a:endParaRPr lang="en-US" sz="1600" dirty="0"/>
          </a:p>
          <a:p>
            <a:r>
              <a:rPr lang="en-US" sz="1600" dirty="0"/>
              <a:t>While AMC's program looks more sustainable, even it will turn into a money-losing proposition if people use it too much, since after just two movies a month it becomes a financial drain. Even </a:t>
            </a:r>
            <a:r>
              <a:rPr lang="en-US" sz="1600" dirty="0" err="1"/>
              <a:t>Sinemia</a:t>
            </a:r>
            <a:r>
              <a:rPr lang="en-US" sz="1600" dirty="0"/>
              <a:t>, a service with a number of plans ranging from one to three movies per month at different price points, causes them to lose money if members use the plan as permitted.</a:t>
            </a:r>
          </a:p>
          <a:p>
            <a:endParaRPr lang="en-US" sz="1600" dirty="0"/>
          </a:p>
          <a:p>
            <a:r>
              <a:rPr lang="en-US" sz="1600" dirty="0"/>
              <a:t>It appears that all such subscription services have a similar fatal flaw: they are counting on you to not use your service to the fullest. They're playing the law of averages, depending on what </a:t>
            </a:r>
            <a:r>
              <a:rPr lang="en-US" sz="1600" dirty="0" err="1"/>
              <a:t>Sinemia</a:t>
            </a:r>
            <a:r>
              <a:rPr lang="en-US" sz="1600" dirty="0"/>
              <a:t> calls the "modern moviegoer," who sees on average three movies a month. While the Motion Picture Association of America says most moviegoers see four to six movies a year, in either case the subscriptions should break even at worst, or even become profitable if subscribers follow the averages. </a:t>
            </a:r>
          </a:p>
        </p:txBody>
      </p:sp>
    </p:spTree>
    <p:extLst>
      <p:ext uri="{BB962C8B-B14F-4D97-AF65-F5344CB8AC3E}">
        <p14:creationId xmlns:p14="http://schemas.microsoft.com/office/powerpoint/2010/main" val="4076262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460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Waymo to Start First Driverless Car Service Next Month”, Bloomberg, November 13, 2018. </a:t>
            </a:r>
            <a:r>
              <a:rPr lang="en-US" sz="1800" dirty="0">
                <a:hlinkClick r:id="rId2"/>
              </a:rPr>
              <a:t>https://www.bloomberg.com/news/articles/2018-11-13/waymo-to-start-first-driverless-car-service-next-month</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036637"/>
            <a:ext cx="9677400" cy="6001643"/>
          </a:xfrm>
          <a:prstGeom prst="rect">
            <a:avLst/>
          </a:prstGeom>
          <a:noFill/>
        </p:spPr>
        <p:txBody>
          <a:bodyPr wrap="square" rtlCol="0">
            <a:spAutoFit/>
          </a:bodyPr>
          <a:lstStyle/>
          <a:p>
            <a:r>
              <a:rPr lang="en-US" sz="1600" dirty="0"/>
              <a:t>In just a few weeks, humanity may take its first paid ride into the age of driverless cars. </a:t>
            </a:r>
          </a:p>
          <a:p>
            <a:r>
              <a:rPr lang="en-US" sz="1600" dirty="0"/>
              <a:t>Waymo, the secretive subsidiary of Google’s parent company, Alphabet Inc., is planning to launch the world’s first commercial driverless car service in early December, according to a person familiar with the plans. It will operate under a new brand and compete directly with Uber and Lyft. </a:t>
            </a:r>
          </a:p>
          <a:p>
            <a:r>
              <a:rPr lang="en-US" sz="1600" dirty="0"/>
              <a:t>Waymo is keeping the new name a closely guarded secret until the formal announcement, said the person, who asked not to be identified because the plans haven’t been made public. </a:t>
            </a:r>
          </a:p>
          <a:p>
            <a:endParaRPr lang="en-US" sz="1600" dirty="0"/>
          </a:p>
          <a:p>
            <a:r>
              <a:rPr lang="en-US" sz="1600" dirty="0"/>
              <a:t>It’s a big milestone for self-driving cars, but it won’t exactly be a “flip-the-switch” moment. Waymo isn’t planning a splashy media event, and the service won’t be appearing in an app store anytime soon, according to the person familiar with the program. Instead, things will start small—perhaps dozens or hundreds of authorized riders in the suburbs around Phoenix, covering about 100 square miles.</a:t>
            </a:r>
            <a:br>
              <a:rPr lang="en-US" sz="1600" dirty="0"/>
            </a:br>
            <a:br>
              <a:rPr lang="en-US" sz="1600" dirty="0"/>
            </a:br>
            <a:r>
              <a:rPr lang="en-US" sz="1600" dirty="0"/>
              <a:t>The first wave of customers will likely draw from Waymo’s Early Rider Program—a test group of 400 volunteer families who have been riding </a:t>
            </a:r>
            <a:r>
              <a:rPr lang="en-US" sz="1600" dirty="0" err="1"/>
              <a:t>Waymos</a:t>
            </a:r>
            <a:r>
              <a:rPr lang="en-US" sz="1600" dirty="0"/>
              <a:t> for more than a year. The customers who move to the new service will be released from their non-disclosure agreements, which means they’ll be free to talk about it, snap selfies, and take friends or even members of the media along for rides. New customers in the Phoenix area will be gradually phased in as Waymo adds more vehicles to its fleet to ensure a balance of supply and demand. </a:t>
            </a:r>
          </a:p>
          <a:p>
            <a:endParaRPr lang="en-US" sz="1600" dirty="0"/>
          </a:p>
          <a:p>
            <a:r>
              <a:rPr lang="en-US" sz="1600" dirty="0"/>
              <a:t>The launch of a commercial ride-hailing service will mark an end to the intense secrecy that’s surrounded Waymo’s program—and self-driving research in general—since Google first started working on it a decade ago. “This positions Waymo really far ahead of everyone else,” said Nick Albanese, an intelligent mobility analyst at Bloomberg New Energy Finance. “GM is the other leader, and they’re probably more than a year away from doing this. It’s very impressive.”</a:t>
            </a:r>
          </a:p>
        </p:txBody>
      </p:sp>
    </p:spTree>
    <p:extLst>
      <p:ext uri="{BB962C8B-B14F-4D97-AF65-F5344CB8AC3E}">
        <p14:creationId xmlns:p14="http://schemas.microsoft.com/office/powerpoint/2010/main" val="829673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460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Facebook's site was down for 30 minutes, here's why”, Bloomberg, November 12, 2018. </a:t>
            </a:r>
            <a:r>
              <a:rPr lang="en-US" sz="1800" dirty="0">
                <a:hlinkClick r:id="rId2"/>
              </a:rPr>
              <a:t>https://www.foxbusiness.com/technology/facebooks-site-is-down-company-says-its-working-on-it</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036637"/>
            <a:ext cx="9677400" cy="3046988"/>
          </a:xfrm>
          <a:prstGeom prst="rect">
            <a:avLst/>
          </a:prstGeom>
          <a:noFill/>
        </p:spPr>
        <p:txBody>
          <a:bodyPr wrap="square" rtlCol="0">
            <a:spAutoFit/>
          </a:bodyPr>
          <a:lstStyle/>
          <a:p>
            <a:r>
              <a:rPr lang="en-US" sz="1600" dirty="0"/>
              <a:t>Facebook’s site was down for about 30 minutes on Monday due to an error in a routine test, the company confirmed to FOX Business.</a:t>
            </a:r>
          </a:p>
          <a:p>
            <a:endParaRPr lang="en-US" sz="1600" dirty="0"/>
          </a:p>
          <a:p>
            <a:r>
              <a:rPr lang="en-US" sz="1600" dirty="0"/>
              <a:t>From 12:54 p.m. to around 1:30 p.m. ET a message popped up saying, “Sorry, something went wrong. We’re working on it and we’ll get it fixed as soon as we can.” The problem was quickly fixed and the site was restored at around 1:30 p.m. ET.</a:t>
            </a:r>
          </a:p>
          <a:p>
            <a:endParaRPr lang="en-US" sz="1600" dirty="0"/>
          </a:p>
          <a:p>
            <a:r>
              <a:rPr lang="en-US" sz="1600" dirty="0"/>
              <a:t>A spokesperson tells FOX Business a routine test caused users to have trouble accessing or posting to all Facebook services including WhatsApp and Instagram but they “quickly investigated and restored access for everyone.”</a:t>
            </a:r>
          </a:p>
          <a:p>
            <a:endParaRPr lang="en-US" sz="1600" dirty="0"/>
          </a:p>
          <a:p>
            <a:r>
              <a:rPr lang="en-US" sz="1600" dirty="0"/>
              <a:t>“We’re sorry for the inconvenience,” the company added.</a:t>
            </a:r>
          </a:p>
        </p:txBody>
      </p:sp>
    </p:spTree>
    <p:extLst>
      <p:ext uri="{BB962C8B-B14F-4D97-AF65-F5344CB8AC3E}">
        <p14:creationId xmlns:p14="http://schemas.microsoft.com/office/powerpoint/2010/main" val="218632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207963"/>
            <a:ext cx="8866187" cy="1473200"/>
          </a:xfrm>
        </p:spPr>
        <p:txBody>
          <a:bodyPr/>
          <a:lstStyle/>
          <a:p>
            <a:pPr eaLnBrk="1" hangingPunct="1">
              <a:defRPr/>
            </a:pPr>
            <a:r>
              <a:rPr lang="en-US" altLang="en-US" sz="3200" dirty="0"/>
              <a:t>Managing IT Resources</a:t>
            </a:r>
            <a:br>
              <a:rPr lang="en-US" altLang="en-US" sz="3200" dirty="0"/>
            </a:br>
            <a:r>
              <a:rPr lang="en-US" altLang="en-US" sz="3200" dirty="0"/>
              <a:t>Class Outline: Thurs, Nov 15, 2018</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8700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MITR Term Project</a:t>
            </a:r>
          </a:p>
          <a:p>
            <a:pPr lvl="1" eaLnBrk="1" hangingPunct="1">
              <a:lnSpc>
                <a:spcPct val="80000"/>
              </a:lnSpc>
            </a:pPr>
            <a:r>
              <a:rPr lang="en-US" altLang="en-US" sz="2000" dirty="0">
                <a:solidFill>
                  <a:schemeClr val="tx1"/>
                </a:solidFill>
                <a:ea typeface="ＭＳ Ｐゴシック" panose="020B0600070205080204" pitchFamily="34" charset="-128"/>
              </a:rPr>
              <a:t>Schedule Meetings with Client and Invite Faculty to Meetings</a:t>
            </a:r>
          </a:p>
          <a:p>
            <a:pPr lvl="1" eaLnBrk="1" hangingPunct="1">
              <a:lnSpc>
                <a:spcPct val="80000"/>
              </a:lnSpc>
            </a:pPr>
            <a:r>
              <a:rPr lang="en-US" altLang="en-US" sz="2000" dirty="0">
                <a:solidFill>
                  <a:schemeClr val="tx1"/>
                </a:solidFill>
                <a:ea typeface="ＭＳ Ｐゴシック" panose="020B0600070205080204" pitchFamily="34" charset="-128"/>
              </a:rPr>
              <a:t>Finish the Entire Project</a:t>
            </a:r>
          </a:p>
          <a:p>
            <a:pPr lvl="1" eaLnBrk="1" hangingPunct="1">
              <a:lnSpc>
                <a:spcPct val="80000"/>
              </a:lnSpc>
            </a:pPr>
            <a:r>
              <a:rPr lang="en-US" altLang="en-US" sz="2000" dirty="0">
                <a:solidFill>
                  <a:srgbClr val="FF0000"/>
                </a:solidFill>
                <a:ea typeface="ＭＳ Ｐゴシック" panose="020B0600070205080204" pitchFamily="34" charset="-128"/>
              </a:rPr>
              <a:t>Draft of Entire Term Project Final Report on Nov 19 by 9 PM</a:t>
            </a:r>
            <a:r>
              <a:rPr lang="en-US" altLang="en-US" dirty="0">
                <a:solidFill>
                  <a:schemeClr val="tx1"/>
                </a:solidFill>
                <a:ea typeface="ＭＳ Ｐゴシック" panose="020B0600070205080204" pitchFamily="34" charset="-128"/>
              </a:rPr>
              <a:t> </a:t>
            </a:r>
          </a:p>
          <a:p>
            <a:pPr lvl="1" eaLnBrk="1" hangingPunct="1">
              <a:lnSpc>
                <a:spcPct val="80000"/>
              </a:lnSpc>
            </a:pPr>
            <a:r>
              <a:rPr lang="en-US" sz="2000" dirty="0">
                <a:solidFill>
                  <a:srgbClr val="FF0000"/>
                </a:solidFill>
                <a:ea typeface="ＭＳ Ｐゴシック" panose="020B0600070205080204" pitchFamily="34" charset="-128"/>
              </a:rPr>
              <a:t>Final Presentations on Dec 6 and Dec 10</a:t>
            </a:r>
          </a:p>
          <a:p>
            <a:pPr lvl="1" eaLnBrk="1" hangingPunct="1">
              <a:lnSpc>
                <a:spcPct val="80000"/>
              </a:lnSpc>
            </a:pPr>
            <a:r>
              <a:rPr lang="en-US" sz="2000" dirty="0">
                <a:solidFill>
                  <a:srgbClr val="FF0000"/>
                </a:solidFill>
                <a:ea typeface="ＭＳ Ｐゴシック" panose="020B0600070205080204" pitchFamily="34" charset="-128"/>
              </a:rPr>
              <a:t>All Teams Submit Final Reports on Dec 10</a:t>
            </a:r>
          </a:p>
          <a:p>
            <a:pPr lvl="1" eaLnBrk="1" hangingPunct="1">
              <a:lnSpc>
                <a:spcPct val="80000"/>
              </a:lnSpc>
            </a:pPr>
            <a:r>
              <a:rPr lang="en-US" sz="2000" dirty="0">
                <a:solidFill>
                  <a:srgbClr val="FF0000"/>
                </a:solidFill>
                <a:ea typeface="ＭＳ Ｐゴシック" panose="020B0600070205080204" pitchFamily="34" charset="-128"/>
              </a:rPr>
              <a:t>All Students Grade and Rank all Presentations by Dec 11</a:t>
            </a:r>
          </a:p>
          <a:p>
            <a:pPr lvl="1" eaLnBrk="1" hangingPunct="1">
              <a:lnSpc>
                <a:spcPct val="80000"/>
              </a:lnSpc>
            </a:pPr>
            <a:r>
              <a:rPr lang="en-US" sz="2000" dirty="0">
                <a:solidFill>
                  <a:srgbClr val="FF0000"/>
                </a:solidFill>
                <a:ea typeface="ＭＳ Ｐゴシック" panose="020B0600070205080204" pitchFamily="34" charset="-128"/>
              </a:rPr>
              <a:t>All Students Complete Peer Evaluations of Their Team by Dec 11</a:t>
            </a:r>
            <a:endParaRPr lang="en-US" altLang="en-US" dirty="0">
              <a:ea typeface="ＭＳ Ｐゴシック" panose="020B0600070205080204" pitchFamily="34" charset="-128"/>
            </a:endParaRPr>
          </a:p>
          <a:p>
            <a:r>
              <a:rPr lang="en-US" altLang="en-US" sz="2400" dirty="0">
                <a:solidFill>
                  <a:schemeClr val="tx1"/>
                </a:solidFill>
                <a:ea typeface="ＭＳ Ｐゴシック" panose="020B0600070205080204" pitchFamily="34" charset="-128"/>
              </a:rPr>
              <a:t>Current Events</a:t>
            </a:r>
          </a:p>
          <a:p>
            <a:r>
              <a:rPr lang="en-US" altLang="en-US" sz="2400" dirty="0">
                <a:solidFill>
                  <a:schemeClr val="tx1"/>
                </a:solidFill>
                <a:ea typeface="ＭＳ Ｐゴシック" panose="020B0600070205080204" pitchFamily="34" charset="-128"/>
              </a:rPr>
              <a:t>Chapter 10: The Sharing Economy, Collaborative Consumption, and Efficient Markets through Tech</a:t>
            </a:r>
          </a:p>
          <a:p>
            <a:r>
              <a:rPr lang="en-US" altLang="en-US" sz="2400" dirty="0">
                <a:solidFill>
                  <a:schemeClr val="tx1"/>
                </a:solidFill>
                <a:ea typeface="ＭＳ Ｐゴシック" panose="020B0600070205080204" pitchFamily="34" charset="-128"/>
              </a:rPr>
              <a:t>Facebook Case</a:t>
            </a:r>
          </a:p>
          <a:p>
            <a:endParaRPr lang="en-US" altLang="en-US" sz="2000" dirty="0">
              <a:ea typeface="ＭＳ Ｐゴシック" panose="020B0600070205080204" pitchFamily="34"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460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Facebook's site was down for 30 minutes, here's why”, Bloomberg, November 12, 2018. </a:t>
            </a:r>
            <a:r>
              <a:rPr lang="en-US" sz="1800" dirty="0">
                <a:hlinkClick r:id="rId2"/>
              </a:rPr>
              <a:t>https://www.foxbusiness.com/technology/facebooks-site-is-down-company-says-its-working-on-it</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036637"/>
            <a:ext cx="9677400" cy="3046988"/>
          </a:xfrm>
          <a:prstGeom prst="rect">
            <a:avLst/>
          </a:prstGeom>
          <a:noFill/>
        </p:spPr>
        <p:txBody>
          <a:bodyPr wrap="square" rtlCol="0">
            <a:spAutoFit/>
          </a:bodyPr>
          <a:lstStyle/>
          <a:p>
            <a:r>
              <a:rPr lang="en-US" sz="1600" dirty="0"/>
              <a:t>Facebook’s site was down for about 30 minutes on Monday due to an error in a routine test, the company confirmed to FOX Business.</a:t>
            </a:r>
          </a:p>
          <a:p>
            <a:endParaRPr lang="en-US" sz="1600" dirty="0"/>
          </a:p>
          <a:p>
            <a:r>
              <a:rPr lang="en-US" sz="1600" dirty="0"/>
              <a:t>From 12:54 p.m. to around 1:30 p.m. ET a message popped up saying, “Sorry, something went wrong. We’re working on it and we’ll get it fixed as soon as we can.” The problem was quickly fixed and the site was restored at around 1:30 p.m. ET.</a:t>
            </a:r>
          </a:p>
          <a:p>
            <a:endParaRPr lang="en-US" sz="1600" dirty="0"/>
          </a:p>
          <a:p>
            <a:r>
              <a:rPr lang="en-US" sz="1600" dirty="0"/>
              <a:t>A spokesperson tells FOX Business a routine test caused users to have trouble accessing or posting to all Facebook services including WhatsApp and Instagram but they “quickly investigated and restored access for everyone.”</a:t>
            </a:r>
          </a:p>
          <a:p>
            <a:endParaRPr lang="en-US" sz="1600" dirty="0"/>
          </a:p>
          <a:p>
            <a:r>
              <a:rPr lang="en-US" sz="1600" dirty="0"/>
              <a:t>“We’re sorry for the inconvenience,” the company added.</a:t>
            </a:r>
          </a:p>
        </p:txBody>
      </p:sp>
      <p:pic>
        <p:nvPicPr>
          <p:cNvPr id="7" name="Picture 6">
            <a:extLst>
              <a:ext uri="{FF2B5EF4-FFF2-40B4-BE49-F238E27FC236}">
                <a16:creationId xmlns:a16="http://schemas.microsoft.com/office/drawing/2014/main" id="{C7C16D3C-8767-E34D-B914-CFC3BD60090D}"/>
              </a:ext>
            </a:extLst>
          </p:cNvPr>
          <p:cNvPicPr>
            <a:picLocks noChangeAspect="1"/>
          </p:cNvPicPr>
          <p:nvPr/>
        </p:nvPicPr>
        <p:blipFill>
          <a:blip r:embed="rId3"/>
          <a:stretch>
            <a:fillRect/>
          </a:stretch>
        </p:blipFill>
        <p:spPr>
          <a:xfrm>
            <a:off x="1966912" y="1023937"/>
            <a:ext cx="6299200" cy="6311900"/>
          </a:xfrm>
          <a:prstGeom prst="rect">
            <a:avLst/>
          </a:prstGeom>
        </p:spPr>
      </p:pic>
    </p:spTree>
    <p:extLst>
      <p:ext uri="{BB962C8B-B14F-4D97-AF65-F5344CB8AC3E}">
        <p14:creationId xmlns:p14="http://schemas.microsoft.com/office/powerpoint/2010/main" val="4091450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460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Facebook's site was down for 30 minutes, here's why”, Bloomberg, November 12, 2018. </a:t>
            </a:r>
            <a:r>
              <a:rPr lang="en-US" sz="1800" dirty="0">
                <a:hlinkClick r:id="rId2"/>
              </a:rPr>
              <a:t>https://www.foxbusiness.com/technology/facebooks-site-is-down-company-says-its-working-on-it</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036637"/>
            <a:ext cx="9677400" cy="3046988"/>
          </a:xfrm>
          <a:prstGeom prst="rect">
            <a:avLst/>
          </a:prstGeom>
          <a:noFill/>
        </p:spPr>
        <p:txBody>
          <a:bodyPr wrap="square" rtlCol="0">
            <a:spAutoFit/>
          </a:bodyPr>
          <a:lstStyle/>
          <a:p>
            <a:r>
              <a:rPr lang="en-US" sz="1600" dirty="0"/>
              <a:t>Facebook’s site was down for about 30 minutes on Monday due to an error in a routine test, the company confirmed to FOX Business.</a:t>
            </a:r>
          </a:p>
          <a:p>
            <a:endParaRPr lang="en-US" sz="1600" dirty="0"/>
          </a:p>
          <a:p>
            <a:r>
              <a:rPr lang="en-US" sz="1600" dirty="0"/>
              <a:t>From 12:54 p.m. to around 1:30 p.m. ET a message popped up saying, “Sorry, something went wrong. We’re working on it and we’ll get it fixed as soon as we can.” The problem was quickly fixed and the site was restored at around 1:30 p.m. ET.</a:t>
            </a:r>
          </a:p>
          <a:p>
            <a:endParaRPr lang="en-US" sz="1600" dirty="0"/>
          </a:p>
          <a:p>
            <a:r>
              <a:rPr lang="en-US" sz="1600" dirty="0"/>
              <a:t>A spokesperson tells FOX Business a routine test caused users to have trouble accessing or posting to all Facebook services including WhatsApp and Instagram but they “quickly investigated and restored access for everyone.”</a:t>
            </a:r>
          </a:p>
          <a:p>
            <a:endParaRPr lang="en-US" sz="1600" dirty="0"/>
          </a:p>
          <a:p>
            <a:r>
              <a:rPr lang="en-US" sz="1600" dirty="0"/>
              <a:t>“We’re sorry for the inconvenience,” the company added.</a:t>
            </a:r>
          </a:p>
        </p:txBody>
      </p:sp>
      <p:pic>
        <p:nvPicPr>
          <p:cNvPr id="7" name="Picture 6">
            <a:extLst>
              <a:ext uri="{FF2B5EF4-FFF2-40B4-BE49-F238E27FC236}">
                <a16:creationId xmlns:a16="http://schemas.microsoft.com/office/drawing/2014/main" id="{C7C16D3C-8767-E34D-B914-CFC3BD60090D}"/>
              </a:ext>
            </a:extLst>
          </p:cNvPr>
          <p:cNvPicPr>
            <a:picLocks noChangeAspect="1"/>
          </p:cNvPicPr>
          <p:nvPr/>
        </p:nvPicPr>
        <p:blipFill>
          <a:blip r:embed="rId3"/>
          <a:stretch>
            <a:fillRect/>
          </a:stretch>
        </p:blipFill>
        <p:spPr>
          <a:xfrm>
            <a:off x="1966912" y="1023937"/>
            <a:ext cx="6299200" cy="6311900"/>
          </a:xfrm>
          <a:prstGeom prst="rect">
            <a:avLst/>
          </a:prstGeom>
        </p:spPr>
      </p:pic>
      <p:pic>
        <p:nvPicPr>
          <p:cNvPr id="9" name="Picture 8">
            <a:extLst>
              <a:ext uri="{FF2B5EF4-FFF2-40B4-BE49-F238E27FC236}">
                <a16:creationId xmlns:a16="http://schemas.microsoft.com/office/drawing/2014/main" id="{1D073E37-D4E5-524D-ADD0-9F7919CE7413}"/>
              </a:ext>
            </a:extLst>
          </p:cNvPr>
          <p:cNvPicPr>
            <a:picLocks noChangeAspect="1"/>
          </p:cNvPicPr>
          <p:nvPr/>
        </p:nvPicPr>
        <p:blipFill>
          <a:blip r:embed="rId4"/>
          <a:stretch>
            <a:fillRect/>
          </a:stretch>
        </p:blipFill>
        <p:spPr>
          <a:xfrm>
            <a:off x="3554412" y="2941637"/>
            <a:ext cx="6362700" cy="4229100"/>
          </a:xfrm>
          <a:prstGeom prst="rect">
            <a:avLst/>
          </a:prstGeom>
        </p:spPr>
      </p:pic>
    </p:spTree>
    <p:extLst>
      <p:ext uri="{BB962C8B-B14F-4D97-AF65-F5344CB8AC3E}">
        <p14:creationId xmlns:p14="http://schemas.microsoft.com/office/powerpoint/2010/main" val="952681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460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Facebook's site was down for 30 minutes, here's why”, Bloomberg, November 12, 2018. </a:t>
            </a:r>
            <a:r>
              <a:rPr lang="en-US" sz="1800" dirty="0">
                <a:hlinkClick r:id="rId2"/>
              </a:rPr>
              <a:t>https://www.foxbusiness.com/technology/facebooks-site-is-down-company-says-its-working-on-it</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036637"/>
            <a:ext cx="9677400" cy="3046988"/>
          </a:xfrm>
          <a:prstGeom prst="rect">
            <a:avLst/>
          </a:prstGeom>
          <a:noFill/>
        </p:spPr>
        <p:txBody>
          <a:bodyPr wrap="square" rtlCol="0">
            <a:spAutoFit/>
          </a:bodyPr>
          <a:lstStyle/>
          <a:p>
            <a:r>
              <a:rPr lang="en-US" sz="1600" dirty="0"/>
              <a:t>Facebook’s site was down for about 30 minutes on Monday due to an error in a routine test, the company confirmed to FOX Business.</a:t>
            </a:r>
          </a:p>
          <a:p>
            <a:endParaRPr lang="en-US" sz="1600" dirty="0"/>
          </a:p>
          <a:p>
            <a:r>
              <a:rPr lang="en-US" sz="1600" dirty="0"/>
              <a:t>From 12:54 p.m. to around 1:30 p.m. ET a message popped up saying, “Sorry, something went wrong. We’re working on it and we’ll get it fixed as soon as we can.” The problem was quickly fixed and the site was restored at around 1:30 p.m. ET.</a:t>
            </a:r>
          </a:p>
          <a:p>
            <a:endParaRPr lang="en-US" sz="1600" dirty="0"/>
          </a:p>
          <a:p>
            <a:r>
              <a:rPr lang="en-US" sz="1600" dirty="0"/>
              <a:t>A spokesperson tells FOX Business a routine test caused users to have trouble accessing or posting to all Facebook services including WhatsApp and Instagram but they “quickly investigated and restored access for everyone.”</a:t>
            </a:r>
          </a:p>
          <a:p>
            <a:endParaRPr lang="en-US" sz="1600" dirty="0"/>
          </a:p>
          <a:p>
            <a:r>
              <a:rPr lang="en-US" sz="1600" dirty="0"/>
              <a:t>“We’re sorry for the inconvenience,” the company added.</a:t>
            </a:r>
          </a:p>
        </p:txBody>
      </p:sp>
      <p:pic>
        <p:nvPicPr>
          <p:cNvPr id="7" name="Picture 6">
            <a:extLst>
              <a:ext uri="{FF2B5EF4-FFF2-40B4-BE49-F238E27FC236}">
                <a16:creationId xmlns:a16="http://schemas.microsoft.com/office/drawing/2014/main" id="{C7C16D3C-8767-E34D-B914-CFC3BD60090D}"/>
              </a:ext>
            </a:extLst>
          </p:cNvPr>
          <p:cNvPicPr>
            <a:picLocks noChangeAspect="1"/>
          </p:cNvPicPr>
          <p:nvPr/>
        </p:nvPicPr>
        <p:blipFill>
          <a:blip r:embed="rId3"/>
          <a:stretch>
            <a:fillRect/>
          </a:stretch>
        </p:blipFill>
        <p:spPr>
          <a:xfrm>
            <a:off x="1966912" y="1023937"/>
            <a:ext cx="6299200" cy="6311900"/>
          </a:xfrm>
          <a:prstGeom prst="rect">
            <a:avLst/>
          </a:prstGeom>
        </p:spPr>
      </p:pic>
      <p:pic>
        <p:nvPicPr>
          <p:cNvPr id="9" name="Picture 8">
            <a:extLst>
              <a:ext uri="{FF2B5EF4-FFF2-40B4-BE49-F238E27FC236}">
                <a16:creationId xmlns:a16="http://schemas.microsoft.com/office/drawing/2014/main" id="{1D073E37-D4E5-524D-ADD0-9F7919CE7413}"/>
              </a:ext>
            </a:extLst>
          </p:cNvPr>
          <p:cNvPicPr>
            <a:picLocks noChangeAspect="1"/>
          </p:cNvPicPr>
          <p:nvPr/>
        </p:nvPicPr>
        <p:blipFill>
          <a:blip r:embed="rId4"/>
          <a:stretch>
            <a:fillRect/>
          </a:stretch>
        </p:blipFill>
        <p:spPr>
          <a:xfrm>
            <a:off x="3554412" y="2941637"/>
            <a:ext cx="6362700" cy="4229100"/>
          </a:xfrm>
          <a:prstGeom prst="rect">
            <a:avLst/>
          </a:prstGeom>
        </p:spPr>
      </p:pic>
      <p:pic>
        <p:nvPicPr>
          <p:cNvPr id="5" name="Picture 4">
            <a:extLst>
              <a:ext uri="{FF2B5EF4-FFF2-40B4-BE49-F238E27FC236}">
                <a16:creationId xmlns:a16="http://schemas.microsoft.com/office/drawing/2014/main" id="{8F2047CF-8BEA-444C-A7F1-4EDE8D210753}"/>
              </a:ext>
            </a:extLst>
          </p:cNvPr>
          <p:cNvPicPr>
            <a:picLocks noChangeAspect="1"/>
          </p:cNvPicPr>
          <p:nvPr/>
        </p:nvPicPr>
        <p:blipFill>
          <a:blip r:embed="rId5"/>
          <a:stretch>
            <a:fillRect/>
          </a:stretch>
        </p:blipFill>
        <p:spPr>
          <a:xfrm>
            <a:off x="239712" y="1023937"/>
            <a:ext cx="6375400" cy="2628900"/>
          </a:xfrm>
          <a:prstGeom prst="rect">
            <a:avLst/>
          </a:prstGeom>
        </p:spPr>
      </p:pic>
    </p:spTree>
    <p:extLst>
      <p:ext uri="{BB962C8B-B14F-4D97-AF65-F5344CB8AC3E}">
        <p14:creationId xmlns:p14="http://schemas.microsoft.com/office/powerpoint/2010/main" val="3692427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5544290" y="4031826"/>
            <a:ext cx="3765838" cy="503978"/>
          </a:xfrm>
        </p:spPr>
        <p:txBody>
          <a:bodyPr>
            <a:normAutofit lnSpcReduction="10000"/>
          </a:bodyPr>
          <a:lstStyle/>
          <a:p>
            <a:r>
              <a:rPr lang="en-US" dirty="0"/>
              <a:t>Chapter 10</a:t>
            </a:r>
          </a:p>
        </p:txBody>
      </p:sp>
      <p:sp>
        <p:nvSpPr>
          <p:cNvPr id="5" name="Text Placeholder 4"/>
          <p:cNvSpPr>
            <a:spLocks noGrp="1"/>
          </p:cNvSpPr>
          <p:nvPr>
            <p:ph type="body" sz="quarter" idx="12"/>
          </p:nvPr>
        </p:nvSpPr>
        <p:spPr>
          <a:xfrm>
            <a:off x="5551196" y="4587495"/>
            <a:ext cx="4423044" cy="1392843"/>
          </a:xfrm>
        </p:spPr>
        <p:txBody>
          <a:bodyPr>
            <a:normAutofit fontScale="77500" lnSpcReduction="20000"/>
          </a:bodyPr>
          <a:lstStyle/>
          <a:p>
            <a:r>
              <a:rPr lang="en-US" dirty="0">
                <a:solidFill>
                  <a:schemeClr val="tx1"/>
                </a:solidFill>
              </a:rPr>
              <a:t>The sharing economy, collaborative consumption, and efficient markets through tech</a:t>
            </a:r>
          </a:p>
        </p:txBody>
      </p:sp>
    </p:spTree>
    <p:extLst>
      <p:ext uri="{BB962C8B-B14F-4D97-AF65-F5344CB8AC3E}">
        <p14:creationId xmlns:p14="http://schemas.microsoft.com/office/powerpoint/2010/main" val="139497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073" y="335985"/>
            <a:ext cx="8399639" cy="1343942"/>
          </a:xfrm>
        </p:spPr>
        <p:txBody>
          <a:bodyPr/>
          <a:lstStyle/>
          <a:p>
            <a:pPr lvl="2"/>
            <a:r>
              <a:rPr lang="en-US" sz="3086" dirty="0"/>
              <a:t>What is the Sharing Economy?</a:t>
            </a:r>
          </a:p>
        </p:txBody>
      </p:sp>
      <p:sp>
        <p:nvSpPr>
          <p:cNvPr id="13" name="Text Box 12"/>
          <p:cNvSpPr txBox="1">
            <a:spLocks noChangeArrowheads="1"/>
          </p:cNvSpPr>
          <p:nvPr/>
        </p:nvSpPr>
        <p:spPr bwMode="auto">
          <a:xfrm>
            <a:off x="420510" y="6551718"/>
            <a:ext cx="1847921" cy="49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endParaRPr lang="en-US" altLang="en-US" sz="2646">
              <a:latin typeface="Tahoma" pitchFamily="34" charset="0"/>
            </a:endParaRPr>
          </a:p>
        </p:txBody>
      </p:sp>
    </p:spTree>
    <p:extLst>
      <p:ext uri="{BB962C8B-B14F-4D97-AF65-F5344CB8AC3E}">
        <p14:creationId xmlns:p14="http://schemas.microsoft.com/office/powerpoint/2010/main" val="3839053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Sharing Economy</a:t>
            </a:r>
          </a:p>
        </p:txBody>
      </p:sp>
      <p:sp>
        <p:nvSpPr>
          <p:cNvPr id="3" name="Content Placeholder 2"/>
          <p:cNvSpPr>
            <a:spLocks noGrp="1"/>
          </p:cNvSpPr>
          <p:nvPr>
            <p:ph idx="1"/>
          </p:nvPr>
        </p:nvSpPr>
        <p:spPr/>
        <p:txBody>
          <a:bodyPr>
            <a:normAutofit/>
          </a:bodyPr>
          <a:lstStyle/>
          <a:p>
            <a:r>
              <a:rPr lang="en-US" dirty="0"/>
              <a:t>Technology allows product and service providers to connect with consumers.</a:t>
            </a:r>
          </a:p>
          <a:p>
            <a:r>
              <a:rPr lang="en-US" dirty="0"/>
              <a:t>Offers far greater reach and efficiency than traditional markets. </a:t>
            </a:r>
          </a:p>
          <a:p>
            <a:r>
              <a:rPr lang="en-US" dirty="0"/>
              <a:t>Generation of ‘citizen suppliers.’</a:t>
            </a:r>
          </a:p>
          <a:p>
            <a:r>
              <a:rPr lang="en-US" dirty="0"/>
              <a:t>Product owners become providers of rentals.</a:t>
            </a:r>
          </a:p>
          <a:p>
            <a:r>
              <a:rPr lang="en-US" dirty="0"/>
              <a:t>New class of micro-entrepreneurs providing personal services.</a:t>
            </a:r>
          </a:p>
        </p:txBody>
      </p:sp>
    </p:spTree>
    <p:extLst>
      <p:ext uri="{BB962C8B-B14F-4D97-AF65-F5344CB8AC3E}">
        <p14:creationId xmlns:p14="http://schemas.microsoft.com/office/powerpoint/2010/main" val="716418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73" y="-411163"/>
            <a:ext cx="8399639" cy="1343942"/>
          </a:xfrm>
        </p:spPr>
        <p:txBody>
          <a:bodyPr/>
          <a:lstStyle/>
          <a:p>
            <a:pPr lvl="2"/>
            <a:r>
              <a:rPr lang="en-US" sz="3086" dirty="0"/>
              <a:t>What is Collaborative Consumption?</a:t>
            </a:r>
          </a:p>
        </p:txBody>
      </p:sp>
      <p:sp>
        <p:nvSpPr>
          <p:cNvPr id="13" name="Text Box 12"/>
          <p:cNvSpPr txBox="1">
            <a:spLocks noChangeArrowheads="1"/>
          </p:cNvSpPr>
          <p:nvPr/>
        </p:nvSpPr>
        <p:spPr bwMode="auto">
          <a:xfrm>
            <a:off x="420510" y="6551718"/>
            <a:ext cx="1847921" cy="49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endParaRPr lang="en-US" altLang="en-US" sz="2646">
              <a:latin typeface="Tahoma" pitchFamily="34" charset="0"/>
            </a:endParaRPr>
          </a:p>
        </p:txBody>
      </p:sp>
    </p:spTree>
    <p:extLst>
      <p:ext uri="{BB962C8B-B14F-4D97-AF65-F5344CB8AC3E}">
        <p14:creationId xmlns:p14="http://schemas.microsoft.com/office/powerpoint/2010/main" val="309478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073" y="83996"/>
            <a:ext cx="8399639" cy="1343942"/>
          </a:xfrm>
        </p:spPr>
        <p:txBody>
          <a:bodyPr/>
          <a:lstStyle/>
          <a:p>
            <a:pPr lvl="1"/>
            <a:r>
              <a:rPr lang="en-US" sz="3086" dirty="0"/>
              <a:t>What is Collaborative Consumption?</a:t>
            </a:r>
          </a:p>
        </p:txBody>
      </p:sp>
      <p:sp>
        <p:nvSpPr>
          <p:cNvPr id="13" name="Text Box 12"/>
          <p:cNvSpPr txBox="1">
            <a:spLocks noChangeArrowheads="1"/>
          </p:cNvSpPr>
          <p:nvPr/>
        </p:nvSpPr>
        <p:spPr bwMode="auto">
          <a:xfrm>
            <a:off x="420510" y="6551718"/>
            <a:ext cx="1847921" cy="49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endParaRPr lang="en-US" altLang="en-US" sz="2646">
              <a:latin typeface="Tahoma" pitchFamily="34" charset="0"/>
            </a:endParaRPr>
          </a:p>
        </p:txBody>
      </p:sp>
      <p:sp>
        <p:nvSpPr>
          <p:cNvPr id="4" name="TextBox 3"/>
          <p:cNvSpPr txBox="1"/>
          <p:nvPr/>
        </p:nvSpPr>
        <p:spPr>
          <a:xfrm>
            <a:off x="1680456" y="2267902"/>
            <a:ext cx="7559675" cy="4978286"/>
          </a:xfrm>
          <a:prstGeom prst="rect">
            <a:avLst/>
          </a:prstGeom>
          <a:noFill/>
        </p:spPr>
        <p:txBody>
          <a:bodyPr wrap="square" rtlCol="0">
            <a:spAutoFit/>
          </a:bodyPr>
          <a:lstStyle/>
          <a:p>
            <a:r>
              <a:rPr lang="en-US" sz="2646" dirty="0"/>
              <a:t>Categories of products are collaboratively consumed.</a:t>
            </a:r>
          </a:p>
          <a:p>
            <a:endParaRPr lang="en-US" sz="2646" dirty="0"/>
          </a:p>
          <a:p>
            <a:pPr marL="314982" indent="-314982">
              <a:buFont typeface="Arial" panose="020B0604020202020204" pitchFamily="34" charset="0"/>
              <a:buChar char="•"/>
            </a:pPr>
            <a:r>
              <a:rPr lang="en-US" sz="2646" dirty="0"/>
              <a:t>An individual takes possession of an item for a period of time and then returns it for use by others.</a:t>
            </a:r>
          </a:p>
          <a:p>
            <a:endParaRPr lang="en-US" sz="2646" dirty="0"/>
          </a:p>
          <a:p>
            <a:pPr marL="314982" indent="-314982">
              <a:buFont typeface="Arial" panose="020B0604020202020204" pitchFamily="34" charset="0"/>
              <a:buChar char="•"/>
            </a:pPr>
            <a:r>
              <a:rPr lang="en-US" sz="2646" dirty="0"/>
              <a:t>Internet-enabled market makers.</a:t>
            </a:r>
            <a:br>
              <a:rPr lang="en-US" sz="2646" dirty="0"/>
            </a:br>
            <a:endParaRPr lang="en-US" sz="2646" dirty="0"/>
          </a:p>
          <a:p>
            <a:pPr marL="314982" indent="-314982">
              <a:buFont typeface="Arial" panose="020B0604020202020204" pitchFamily="34" charset="0"/>
              <a:buChar char="•"/>
            </a:pPr>
            <a:r>
              <a:rPr lang="en-US" sz="2646" dirty="0"/>
              <a:t>Roots in eBay and </a:t>
            </a:r>
            <a:r>
              <a:rPr lang="en-US" sz="2646" dirty="0" err="1"/>
              <a:t>CraigsList</a:t>
            </a:r>
            <a:r>
              <a:rPr lang="en-US" sz="2646" dirty="0"/>
              <a:t>.</a:t>
            </a:r>
          </a:p>
          <a:p>
            <a:br>
              <a:rPr lang="en-US" sz="2646" dirty="0"/>
            </a:br>
            <a:endParaRPr lang="en-US" sz="2646" dirty="0"/>
          </a:p>
        </p:txBody>
      </p:sp>
    </p:spTree>
    <p:extLst>
      <p:ext uri="{BB962C8B-B14F-4D97-AF65-F5344CB8AC3E}">
        <p14:creationId xmlns:p14="http://schemas.microsoft.com/office/powerpoint/2010/main" val="4055958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Consumption</a:t>
            </a:r>
          </a:p>
        </p:txBody>
      </p:sp>
      <p:sp>
        <p:nvSpPr>
          <p:cNvPr id="3" name="Content Placeholder 2"/>
          <p:cNvSpPr>
            <a:spLocks noGrp="1"/>
          </p:cNvSpPr>
          <p:nvPr>
            <p:ph idx="1"/>
          </p:nvPr>
        </p:nvSpPr>
        <p:spPr/>
        <p:txBody>
          <a:bodyPr>
            <a:normAutofit lnSpcReduction="10000"/>
          </a:bodyPr>
          <a:lstStyle/>
          <a:p>
            <a:r>
              <a:rPr lang="en-US" dirty="0"/>
              <a:t>Examples of firms:</a:t>
            </a:r>
          </a:p>
          <a:p>
            <a:pPr lvl="1"/>
            <a:r>
              <a:rPr lang="en-US" dirty="0"/>
              <a:t>eBay, </a:t>
            </a:r>
            <a:r>
              <a:rPr lang="en-US" dirty="0" err="1"/>
              <a:t>CraigsList</a:t>
            </a:r>
            <a:endParaRPr lang="en-US" dirty="0"/>
          </a:p>
          <a:p>
            <a:pPr lvl="1"/>
            <a:r>
              <a:rPr lang="en-US" dirty="0" err="1"/>
              <a:t>Zilok</a:t>
            </a:r>
            <a:r>
              <a:rPr lang="en-US" dirty="0"/>
              <a:t>, </a:t>
            </a:r>
            <a:r>
              <a:rPr lang="en-US" dirty="0" err="1"/>
              <a:t>RentTheRunway</a:t>
            </a:r>
            <a:r>
              <a:rPr lang="en-US" dirty="0"/>
              <a:t>, </a:t>
            </a:r>
            <a:r>
              <a:rPr lang="en-US" dirty="0" err="1"/>
              <a:t>Chegg</a:t>
            </a:r>
            <a:endParaRPr lang="en-US" dirty="0"/>
          </a:p>
          <a:p>
            <a:pPr lvl="1"/>
            <a:r>
              <a:rPr lang="en-US" dirty="0" err="1"/>
              <a:t>Etsy</a:t>
            </a:r>
            <a:r>
              <a:rPr lang="en-US" dirty="0"/>
              <a:t>, </a:t>
            </a:r>
            <a:r>
              <a:rPr lang="en-US" dirty="0" err="1"/>
              <a:t>CustomMade</a:t>
            </a:r>
            <a:endParaRPr lang="en-US" dirty="0"/>
          </a:p>
          <a:p>
            <a:pPr lvl="1"/>
            <a:r>
              <a:rPr lang="en-US" dirty="0" err="1"/>
              <a:t>oDesk</a:t>
            </a:r>
            <a:r>
              <a:rPr lang="en-US" dirty="0"/>
              <a:t>, </a:t>
            </a:r>
            <a:r>
              <a:rPr lang="en-US" dirty="0" err="1"/>
              <a:t>eLance</a:t>
            </a:r>
            <a:r>
              <a:rPr lang="en-US" dirty="0"/>
              <a:t>, </a:t>
            </a:r>
            <a:r>
              <a:rPr lang="en-US" dirty="0" err="1"/>
              <a:t>Crowdspring</a:t>
            </a:r>
            <a:endParaRPr lang="en-US" dirty="0"/>
          </a:p>
          <a:p>
            <a:pPr lvl="1"/>
            <a:r>
              <a:rPr lang="en-US" dirty="0"/>
              <a:t>Angie’s List, </a:t>
            </a:r>
            <a:r>
              <a:rPr lang="en-US" dirty="0" err="1"/>
              <a:t>TaskRabbit</a:t>
            </a:r>
            <a:endParaRPr lang="en-US" dirty="0"/>
          </a:p>
          <a:p>
            <a:pPr lvl="1"/>
            <a:r>
              <a:rPr lang="en-US" dirty="0" err="1"/>
              <a:t>Drizly</a:t>
            </a:r>
            <a:endParaRPr lang="en-US" dirty="0"/>
          </a:p>
          <a:p>
            <a:pPr lvl="1"/>
            <a:r>
              <a:rPr lang="en-US" dirty="0"/>
              <a:t>Uber, Lyft, </a:t>
            </a:r>
            <a:r>
              <a:rPr lang="en-US" dirty="0" err="1"/>
              <a:t>ZipCar</a:t>
            </a:r>
            <a:endParaRPr lang="en-US" dirty="0"/>
          </a:p>
          <a:p>
            <a:pPr lvl="1"/>
            <a:r>
              <a:rPr lang="en-US" dirty="0" err="1"/>
              <a:t>LiquidSpace</a:t>
            </a:r>
            <a:r>
              <a:rPr lang="en-US" dirty="0"/>
              <a:t>, </a:t>
            </a:r>
            <a:r>
              <a:rPr lang="en-US" dirty="0" err="1"/>
              <a:t>ShareDesk</a:t>
            </a:r>
            <a:endParaRPr lang="en-US" dirty="0"/>
          </a:p>
          <a:p>
            <a:pPr lvl="1"/>
            <a:r>
              <a:rPr lang="en-US" dirty="0" err="1"/>
              <a:t>HomeAway</a:t>
            </a:r>
            <a:endParaRPr lang="en-US" dirty="0"/>
          </a:p>
          <a:p>
            <a:pPr lvl="1"/>
            <a:r>
              <a:rPr lang="en-US" dirty="0" err="1"/>
              <a:t>LendingClub</a:t>
            </a:r>
            <a:r>
              <a:rPr lang="en-US" dirty="0"/>
              <a:t>, </a:t>
            </a:r>
            <a:r>
              <a:rPr lang="en-US" dirty="0" err="1"/>
              <a:t>KickStarter</a:t>
            </a:r>
            <a:r>
              <a:rPr lang="en-US" dirty="0"/>
              <a:t>, </a:t>
            </a:r>
            <a:r>
              <a:rPr lang="en-US" dirty="0" err="1"/>
              <a:t>GoFundMe</a:t>
            </a:r>
            <a:endParaRPr lang="en-US" dirty="0"/>
          </a:p>
        </p:txBody>
      </p:sp>
    </p:spTree>
    <p:extLst>
      <p:ext uri="{BB962C8B-B14F-4D97-AF65-F5344CB8AC3E}">
        <p14:creationId xmlns:p14="http://schemas.microsoft.com/office/powerpoint/2010/main" val="3275212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106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3" y="1417637"/>
            <a:ext cx="8610600" cy="5543550"/>
          </a:xfrm>
        </p:spPr>
        <p:txBody>
          <a:bodyPr/>
          <a:lstStyle/>
          <a:p>
            <a:r>
              <a:rPr lang="en-US" sz="2800" dirty="0"/>
              <a:t>What is the history of Facebook?</a:t>
            </a:r>
            <a:endParaRPr lang="en-US" sz="3600" b="1" dirty="0"/>
          </a:p>
          <a:p>
            <a:pPr marL="0" indent="0">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176446766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Randomly Assigned </a:t>
            </a:r>
            <a:br>
              <a:rPr lang="en-US" altLang="en-US" sz="3200" dirty="0"/>
            </a:br>
            <a:r>
              <a:rPr lang="en-US" altLang="en-US" sz="3200" dirty="0"/>
              <a:t>Final Presentation Schedule</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5700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Thursday Dec 6</a:t>
            </a:r>
          </a:p>
          <a:p>
            <a:pPr lvl="1" eaLnBrk="1" hangingPunct="1">
              <a:lnSpc>
                <a:spcPct val="80000"/>
              </a:lnSpc>
            </a:pPr>
            <a:r>
              <a:rPr lang="en-US" altLang="en-US" sz="2200" dirty="0">
                <a:solidFill>
                  <a:schemeClr val="tx1"/>
                </a:solidFill>
                <a:ea typeface="ＭＳ Ｐゴシック" panose="020B0600070205080204" pitchFamily="34" charset="-128"/>
              </a:rPr>
              <a:t>Team 5</a:t>
            </a:r>
          </a:p>
          <a:p>
            <a:pPr lvl="1" eaLnBrk="1" hangingPunct="1">
              <a:lnSpc>
                <a:spcPct val="80000"/>
              </a:lnSpc>
            </a:pPr>
            <a:r>
              <a:rPr lang="en-US" altLang="en-US" sz="2200" dirty="0">
                <a:solidFill>
                  <a:schemeClr val="tx1"/>
                </a:solidFill>
                <a:ea typeface="ＭＳ Ｐゴシック" panose="020B0600070205080204" pitchFamily="34" charset="-128"/>
              </a:rPr>
              <a:t>Team 2</a:t>
            </a:r>
          </a:p>
          <a:p>
            <a:pPr lvl="1" eaLnBrk="1" hangingPunct="1">
              <a:lnSpc>
                <a:spcPct val="80000"/>
              </a:lnSpc>
            </a:pPr>
            <a:r>
              <a:rPr lang="en-US" altLang="en-US" sz="2200" dirty="0">
                <a:solidFill>
                  <a:schemeClr val="tx1"/>
                </a:solidFill>
                <a:ea typeface="ＭＳ Ｐゴシック" panose="020B0600070205080204" pitchFamily="34" charset="-128"/>
              </a:rPr>
              <a:t>Team 4</a:t>
            </a:r>
          </a:p>
          <a:p>
            <a:pPr eaLnBrk="1" hangingPunct="1">
              <a:lnSpc>
                <a:spcPct val="80000"/>
              </a:lnSpc>
            </a:pPr>
            <a:r>
              <a:rPr lang="en-US" altLang="en-US" sz="2400" dirty="0">
                <a:solidFill>
                  <a:schemeClr val="tx1"/>
                </a:solidFill>
                <a:ea typeface="ＭＳ Ｐゴシック" panose="020B0600070205080204" pitchFamily="34" charset="-128"/>
              </a:rPr>
              <a:t>Monday Dec 10</a:t>
            </a:r>
          </a:p>
          <a:p>
            <a:pPr lvl="1" eaLnBrk="1" hangingPunct="1">
              <a:lnSpc>
                <a:spcPct val="80000"/>
              </a:lnSpc>
            </a:pPr>
            <a:r>
              <a:rPr lang="en-US" altLang="en-US" dirty="0">
                <a:solidFill>
                  <a:schemeClr val="tx1"/>
                </a:solidFill>
                <a:ea typeface="ＭＳ Ｐゴシック" panose="020B0600070205080204" pitchFamily="34" charset="-128"/>
              </a:rPr>
              <a:t>Team 3</a:t>
            </a:r>
          </a:p>
          <a:p>
            <a:pPr lvl="1" eaLnBrk="1" hangingPunct="1">
              <a:lnSpc>
                <a:spcPct val="80000"/>
              </a:lnSpc>
            </a:pPr>
            <a:r>
              <a:rPr lang="en-US" altLang="en-US" dirty="0">
                <a:solidFill>
                  <a:schemeClr val="tx1"/>
                </a:solidFill>
                <a:ea typeface="ＭＳ Ｐゴシック" panose="020B0600070205080204" pitchFamily="34" charset="-128"/>
              </a:rPr>
              <a:t>Team 1</a:t>
            </a:r>
          </a:p>
          <a:p>
            <a:pPr lvl="1" eaLnBrk="1" hangingPunct="1">
              <a:lnSpc>
                <a:spcPct val="80000"/>
              </a:lnSpc>
            </a:pPr>
            <a:r>
              <a:rPr lang="en-US" altLang="en-US" dirty="0">
                <a:solidFill>
                  <a:schemeClr val="tx1"/>
                </a:solidFill>
                <a:ea typeface="ＭＳ Ｐゴシック" panose="020B0600070205080204" pitchFamily="34" charset="-128"/>
              </a:rPr>
              <a:t>Team 6</a:t>
            </a:r>
            <a:endParaRPr lang="en-US" altLang="en-US" sz="1800" dirty="0">
              <a:ea typeface="ＭＳ Ｐゴシック" panose="020B0600070205080204" pitchFamily="34" charset="-128"/>
            </a:endParaRPr>
          </a:p>
        </p:txBody>
      </p:sp>
      <p:sp>
        <p:nvSpPr>
          <p:cNvPr id="2" name="TextBox 1">
            <a:extLst>
              <a:ext uri="{FF2B5EF4-FFF2-40B4-BE49-F238E27FC236}">
                <a16:creationId xmlns:a16="http://schemas.microsoft.com/office/drawing/2014/main" id="{D93BFDA5-4F34-49C0-A454-BAF9A33DD8AE}"/>
              </a:ext>
            </a:extLst>
          </p:cNvPr>
          <p:cNvSpPr txBox="1"/>
          <p:nvPr/>
        </p:nvSpPr>
        <p:spPr>
          <a:xfrm>
            <a:off x="5116512" y="1570037"/>
            <a:ext cx="4354513" cy="5632311"/>
          </a:xfrm>
          <a:prstGeom prst="rect">
            <a:avLst/>
          </a:prstGeom>
          <a:noFill/>
        </p:spPr>
        <p:txBody>
          <a:bodyPr wrap="square" rtlCol="0">
            <a:spAutoFit/>
          </a:bodyPr>
          <a:lstStyle/>
          <a:p>
            <a:r>
              <a:rPr lang="en-US" b="1" u="sng" dirty="0">
                <a:solidFill>
                  <a:srgbClr val="00B050"/>
                </a:solidFill>
              </a:rPr>
              <a:t>Invite your Clients to </a:t>
            </a:r>
            <a:r>
              <a:rPr lang="en-US" dirty="0">
                <a:solidFill>
                  <a:srgbClr val="00B050"/>
                </a:solidFill>
              </a:rPr>
              <a:t>attend your class presentation and any or all of the other presentations on the two days.  </a:t>
            </a:r>
          </a:p>
          <a:p>
            <a:endParaRPr lang="en-US" dirty="0">
              <a:solidFill>
                <a:srgbClr val="00B050"/>
              </a:solidFill>
            </a:endParaRPr>
          </a:p>
          <a:p>
            <a:r>
              <a:rPr lang="en-US" b="1" u="sng" dirty="0">
                <a:solidFill>
                  <a:srgbClr val="00B050"/>
                </a:solidFill>
              </a:rPr>
              <a:t>In Addition</a:t>
            </a:r>
            <a:r>
              <a:rPr lang="en-US" dirty="0">
                <a:solidFill>
                  <a:srgbClr val="00B050"/>
                </a:solidFill>
              </a:rPr>
              <a:t>, offer to present in a longer format (~ 1 hour) at the Client’s Location or on a Video Link to the Client’s Location.</a:t>
            </a:r>
          </a:p>
          <a:p>
            <a:endParaRPr lang="en-US" dirty="0">
              <a:solidFill>
                <a:srgbClr val="00B050"/>
              </a:solidFill>
            </a:endParaRPr>
          </a:p>
          <a:p>
            <a:r>
              <a:rPr lang="en-US" b="1" u="sng" dirty="0">
                <a:solidFill>
                  <a:srgbClr val="00B050"/>
                </a:solidFill>
              </a:rPr>
              <a:t>If your Client cannot attend the day scheduled</a:t>
            </a:r>
            <a:r>
              <a:rPr lang="en-US" b="1" dirty="0">
                <a:solidFill>
                  <a:srgbClr val="00B050"/>
                </a:solidFill>
              </a:rPr>
              <a:t>, </a:t>
            </a:r>
            <a:r>
              <a:rPr lang="en-US" dirty="0">
                <a:solidFill>
                  <a:srgbClr val="00B050"/>
                </a:solidFill>
              </a:rPr>
              <a:t>but could on the other day, let us know and we will try to accommodate.</a:t>
            </a:r>
          </a:p>
          <a:p>
            <a:endParaRPr lang="en-US" dirty="0">
              <a:solidFill>
                <a:srgbClr val="00B050"/>
              </a:solidFill>
            </a:endParaRPr>
          </a:p>
          <a:p>
            <a:r>
              <a:rPr lang="en-US" b="1" u="sng" dirty="0">
                <a:solidFill>
                  <a:srgbClr val="00B050"/>
                </a:solidFill>
              </a:rPr>
              <a:t>Presentations will be 15 minutes long</a:t>
            </a:r>
            <a:r>
              <a:rPr lang="en-US" dirty="0">
                <a:solidFill>
                  <a:srgbClr val="00B050"/>
                </a:solidFill>
              </a:rPr>
              <a:t> with 5 minutes for Q&amp;A.  Time will be monitored and you will be given visual warnings at 3, 2, 1 minutes respectively.</a:t>
            </a:r>
          </a:p>
          <a:p>
            <a:endParaRPr lang="en-US" b="1" u="sng" dirty="0">
              <a:solidFill>
                <a:srgbClr val="00B050"/>
              </a:solidFill>
            </a:endParaRPr>
          </a:p>
          <a:p>
            <a:endParaRPr lang="en-US" b="1" u="sng" dirty="0">
              <a:solidFill>
                <a:srgbClr val="00B050"/>
              </a:solidFill>
            </a:endParaRPr>
          </a:p>
        </p:txBody>
      </p:sp>
    </p:spTree>
    <p:extLst>
      <p:ext uri="{BB962C8B-B14F-4D97-AF65-F5344CB8AC3E}">
        <p14:creationId xmlns:p14="http://schemas.microsoft.com/office/powerpoint/2010/main" val="340283862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487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2" y="808037"/>
            <a:ext cx="8610600" cy="5543550"/>
          </a:xfrm>
        </p:spPr>
        <p:txBody>
          <a:bodyPr/>
          <a:lstStyle/>
          <a:p>
            <a:r>
              <a:rPr lang="en-US" sz="2800" dirty="0"/>
              <a:t>What is the history of Facebook?</a:t>
            </a:r>
            <a:endParaRPr lang="en-US" dirty="0">
              <a:solidFill>
                <a:srgbClr val="FF0000"/>
              </a:solidFill>
            </a:endParaRPr>
          </a:p>
          <a:p>
            <a:pPr lvl="1"/>
            <a:r>
              <a:rPr lang="en-US" dirty="0">
                <a:solidFill>
                  <a:srgbClr val="FF0000"/>
                </a:solidFill>
              </a:rPr>
              <a:t>Social networking site launched in 2004</a:t>
            </a:r>
          </a:p>
          <a:p>
            <a:pPr lvl="1"/>
            <a:r>
              <a:rPr lang="en-US" dirty="0">
                <a:solidFill>
                  <a:srgbClr val="FF0000"/>
                </a:solidFill>
              </a:rPr>
              <a:t>Founded by Mark Zuckerberg at Harvard</a:t>
            </a:r>
          </a:p>
          <a:p>
            <a:pPr lvl="1"/>
            <a:r>
              <a:rPr lang="en-US" dirty="0">
                <a:solidFill>
                  <a:srgbClr val="FF0000"/>
                </a:solidFill>
              </a:rPr>
              <a:t>Summer 2004 Peter Thiel made $500,000 Angel Investment for 10% of company</a:t>
            </a:r>
          </a:p>
          <a:p>
            <a:pPr lvl="1"/>
            <a:r>
              <a:rPr lang="en-US" dirty="0">
                <a:solidFill>
                  <a:srgbClr val="FF0000"/>
                </a:solidFill>
              </a:rPr>
              <a:t>Expanded to 21 Universities in 2005</a:t>
            </a:r>
          </a:p>
          <a:p>
            <a:pPr lvl="1"/>
            <a:r>
              <a:rPr lang="en-US" dirty="0">
                <a:solidFill>
                  <a:srgbClr val="FF0000"/>
                </a:solidFill>
              </a:rPr>
              <a:t>Sheryl Sandberg hired as COO in 2008</a:t>
            </a:r>
          </a:p>
          <a:p>
            <a:pPr lvl="1"/>
            <a:r>
              <a:rPr lang="en-US" dirty="0">
                <a:solidFill>
                  <a:srgbClr val="FF0000"/>
                </a:solidFill>
              </a:rPr>
              <a:t>As of 2010, Facebook's social graph is the largest </a:t>
            </a:r>
            <a:r>
              <a:rPr lang="en-US" u="sng" dirty="0">
                <a:solidFill>
                  <a:srgbClr val="FF0000"/>
                </a:solidFill>
                <a:hlinkClick r:id="rId3" tooltip="Social network"/>
              </a:rPr>
              <a:t>social network</a:t>
            </a:r>
            <a:r>
              <a:rPr lang="en-US" dirty="0">
                <a:solidFill>
                  <a:srgbClr val="FF0000"/>
                </a:solidFill>
              </a:rPr>
              <a:t> dataset in the world</a:t>
            </a:r>
          </a:p>
          <a:p>
            <a:pPr lvl="1"/>
            <a:r>
              <a:rPr lang="en-US" dirty="0">
                <a:solidFill>
                  <a:srgbClr val="FF0000"/>
                </a:solidFill>
              </a:rPr>
              <a:t>IPO Feb 2012 with 845 m active users</a:t>
            </a:r>
          </a:p>
          <a:p>
            <a:pPr lvl="1"/>
            <a:r>
              <a:rPr lang="en-US" dirty="0">
                <a:solidFill>
                  <a:srgbClr val="FF0000"/>
                </a:solidFill>
              </a:rPr>
              <a:t>Instagram acquired in 2012 for $1B</a:t>
            </a:r>
          </a:p>
          <a:p>
            <a:pPr lvl="1"/>
            <a:r>
              <a:rPr lang="en-US" dirty="0">
                <a:solidFill>
                  <a:srgbClr val="FF0000"/>
                </a:solidFill>
              </a:rPr>
              <a:t>WhatsApp acquired in 2014 for $19B</a:t>
            </a:r>
          </a:p>
          <a:p>
            <a:pPr lvl="1"/>
            <a:r>
              <a:rPr lang="en-US" dirty="0">
                <a:solidFill>
                  <a:srgbClr val="FF0000"/>
                </a:solidFill>
              </a:rPr>
              <a:t>Oculus acquired in 2014 for $2B</a:t>
            </a:r>
          </a:p>
          <a:p>
            <a:pPr lvl="1"/>
            <a:r>
              <a:rPr lang="en-US" dirty="0">
                <a:solidFill>
                  <a:srgbClr val="FF0000"/>
                </a:solidFill>
              </a:rPr>
              <a:t>2017 – FB apps account for 30% of US mobile traffic</a:t>
            </a:r>
          </a:p>
          <a:p>
            <a:pPr lvl="1"/>
            <a:endParaRPr lang="en-US" dirty="0">
              <a:solidFill>
                <a:srgbClr val="FF0000"/>
              </a:solidFill>
            </a:endParaRPr>
          </a:p>
          <a:p>
            <a:pPr marL="0" indent="0">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355722241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106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3" y="1417637"/>
            <a:ext cx="8610600" cy="5543550"/>
          </a:xfrm>
        </p:spPr>
        <p:txBody>
          <a:bodyPr/>
          <a:lstStyle/>
          <a:p>
            <a:r>
              <a:rPr lang="en-US" sz="2800" dirty="0"/>
              <a:t>In what businesses does Facebook compete?</a:t>
            </a:r>
            <a:endParaRPr lang="en-US" sz="3600" b="1" dirty="0"/>
          </a:p>
          <a:p>
            <a:pPr marL="0" indent="0">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215942766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106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3" y="1417637"/>
            <a:ext cx="8610600" cy="5543550"/>
          </a:xfrm>
        </p:spPr>
        <p:txBody>
          <a:bodyPr/>
          <a:lstStyle/>
          <a:p>
            <a:r>
              <a:rPr lang="en-US" sz="2800" dirty="0"/>
              <a:t>In what businesses does Facebook compete?</a:t>
            </a:r>
          </a:p>
          <a:p>
            <a:pPr lvl="1"/>
            <a:r>
              <a:rPr lang="en-US" sz="2000" dirty="0">
                <a:solidFill>
                  <a:srgbClr val="FF0000"/>
                </a:solidFill>
              </a:rPr>
              <a:t>Social Networking</a:t>
            </a:r>
          </a:p>
          <a:p>
            <a:pPr lvl="1"/>
            <a:r>
              <a:rPr lang="en-US" sz="2000" dirty="0">
                <a:solidFill>
                  <a:srgbClr val="FF0000"/>
                </a:solidFill>
              </a:rPr>
              <a:t>Advertising</a:t>
            </a:r>
          </a:p>
          <a:p>
            <a:pPr lvl="1"/>
            <a:r>
              <a:rPr lang="en-US" sz="2000" dirty="0">
                <a:solidFill>
                  <a:srgbClr val="FF0000"/>
                </a:solidFill>
              </a:rPr>
              <a:t>Photo Sharing</a:t>
            </a:r>
          </a:p>
          <a:p>
            <a:pPr lvl="1"/>
            <a:r>
              <a:rPr lang="en-US" sz="2000" dirty="0">
                <a:solidFill>
                  <a:srgbClr val="FF0000"/>
                </a:solidFill>
              </a:rPr>
              <a:t>Cross Platform Messaging and VoIP</a:t>
            </a:r>
          </a:p>
          <a:p>
            <a:pPr lvl="1"/>
            <a:r>
              <a:rPr lang="en-US" sz="2000" dirty="0">
                <a:solidFill>
                  <a:srgbClr val="FF0000"/>
                </a:solidFill>
              </a:rPr>
              <a:t>Business Marketing</a:t>
            </a:r>
          </a:p>
          <a:p>
            <a:pPr lvl="1"/>
            <a:r>
              <a:rPr lang="en-US" sz="2000" dirty="0">
                <a:solidFill>
                  <a:srgbClr val="FF0000"/>
                </a:solidFill>
              </a:rPr>
              <a:t>Virtual Reality Hardware</a:t>
            </a:r>
          </a:p>
          <a:p>
            <a:pPr lvl="1"/>
            <a:r>
              <a:rPr lang="en-US" sz="2000" dirty="0">
                <a:solidFill>
                  <a:srgbClr val="FF0000"/>
                </a:solidFill>
              </a:rPr>
              <a:t>3rd Party Retail Marketplace</a:t>
            </a:r>
          </a:p>
          <a:p>
            <a:pPr marL="0" indent="0">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41241295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106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3" y="1417637"/>
            <a:ext cx="8610600" cy="5543550"/>
          </a:xfrm>
        </p:spPr>
        <p:txBody>
          <a:bodyPr/>
          <a:lstStyle/>
          <a:p>
            <a:r>
              <a:rPr lang="en-US" sz="2800" dirty="0"/>
              <a:t>Who are Facebook’s competitors?</a:t>
            </a:r>
            <a:endParaRPr lang="en-US" sz="3600" b="1" dirty="0"/>
          </a:p>
          <a:p>
            <a:pPr marL="0" indent="0">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175792516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106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3" y="1417637"/>
            <a:ext cx="8610600" cy="5543550"/>
          </a:xfrm>
        </p:spPr>
        <p:txBody>
          <a:bodyPr/>
          <a:lstStyle/>
          <a:p>
            <a:r>
              <a:rPr lang="en-US" sz="2800" dirty="0"/>
              <a:t>Who are Facebook’s competitors?</a:t>
            </a:r>
          </a:p>
          <a:p>
            <a:pPr lvl="1"/>
            <a:r>
              <a:rPr lang="en-US" sz="2000" dirty="0">
                <a:solidFill>
                  <a:srgbClr val="FF0000"/>
                </a:solidFill>
              </a:rPr>
              <a:t>Google</a:t>
            </a:r>
          </a:p>
          <a:p>
            <a:pPr lvl="1"/>
            <a:r>
              <a:rPr lang="en-US" sz="2000" dirty="0">
                <a:solidFill>
                  <a:srgbClr val="FF0000"/>
                </a:solidFill>
              </a:rPr>
              <a:t>Amazon</a:t>
            </a:r>
          </a:p>
          <a:p>
            <a:pPr lvl="1"/>
            <a:r>
              <a:rPr lang="en-US" sz="2000" dirty="0">
                <a:solidFill>
                  <a:srgbClr val="FF0000"/>
                </a:solidFill>
              </a:rPr>
              <a:t>LinkedIn</a:t>
            </a:r>
          </a:p>
          <a:p>
            <a:pPr lvl="1"/>
            <a:r>
              <a:rPr lang="en-US" sz="2000" dirty="0">
                <a:solidFill>
                  <a:srgbClr val="FF0000"/>
                </a:solidFill>
              </a:rPr>
              <a:t>Twitter</a:t>
            </a:r>
          </a:p>
          <a:p>
            <a:pPr lvl="1"/>
            <a:r>
              <a:rPr lang="en-US" sz="2000" dirty="0">
                <a:solidFill>
                  <a:srgbClr val="FF0000"/>
                </a:solidFill>
              </a:rPr>
              <a:t>Skype - Microsoft</a:t>
            </a:r>
          </a:p>
          <a:p>
            <a:pPr lvl="1"/>
            <a:r>
              <a:rPr lang="en-US" sz="2000" dirty="0">
                <a:solidFill>
                  <a:srgbClr val="FF0000"/>
                </a:solidFill>
              </a:rPr>
              <a:t>Tencent QQ</a:t>
            </a:r>
          </a:p>
          <a:p>
            <a:pPr lvl="1"/>
            <a:r>
              <a:rPr lang="en-US" sz="2000" dirty="0" err="1">
                <a:solidFill>
                  <a:srgbClr val="FF0000"/>
                </a:solidFill>
              </a:rPr>
              <a:t>Renren</a:t>
            </a:r>
            <a:endParaRPr lang="en-US" sz="2000" dirty="0">
              <a:solidFill>
                <a:srgbClr val="FF0000"/>
              </a:solidFill>
            </a:endParaRPr>
          </a:p>
          <a:p>
            <a:pPr lvl="1"/>
            <a:r>
              <a:rPr lang="en-US" sz="2000" dirty="0">
                <a:solidFill>
                  <a:srgbClr val="FF0000"/>
                </a:solidFill>
              </a:rPr>
              <a:t>Tumblr</a:t>
            </a:r>
          </a:p>
          <a:p>
            <a:pPr lvl="1"/>
            <a:r>
              <a:rPr lang="en-US" sz="2000" dirty="0" err="1">
                <a:solidFill>
                  <a:srgbClr val="FF0000"/>
                </a:solidFill>
              </a:rPr>
              <a:t>Sina</a:t>
            </a:r>
            <a:endParaRPr lang="en-US" sz="2000" dirty="0">
              <a:solidFill>
                <a:srgbClr val="FF0000"/>
              </a:solidFill>
            </a:endParaRPr>
          </a:p>
          <a:p>
            <a:pPr marL="0" indent="0">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266399562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92112" y="122241"/>
            <a:ext cx="2971799" cy="495299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Roboto" charset="0"/>
                <a:ea typeface="Roboto" charset="0"/>
                <a:cs typeface="Roboto" charset="0"/>
              </a:rPr>
              <a:t>MOST USED SOCIAL APPS. World Economic Forum.</a:t>
            </a:r>
          </a:p>
          <a:p>
            <a:r>
              <a:rPr lang="en-US" sz="2000" dirty="0">
                <a:latin typeface="Roboto" charset="0"/>
                <a:ea typeface="Roboto" charset="0"/>
                <a:cs typeface="Roboto" charset="0"/>
                <a:hlinkClick r:id="rId2"/>
              </a:rPr>
              <a:t>https://assets.weforum.org/editor/MWRs37B_A5a5INGyQwxmijU74_iHeD_EUYSf676cQ88.PNG</a:t>
            </a:r>
            <a:r>
              <a:rPr lang="en-US" sz="2000" dirty="0">
                <a:latin typeface="Roboto" charset="0"/>
                <a:ea typeface="Roboto" charset="0"/>
                <a:cs typeface="Roboto" charset="0"/>
              </a:rPr>
              <a:t> </a:t>
            </a:r>
          </a:p>
        </p:txBody>
      </p:sp>
      <p:pic>
        <p:nvPicPr>
          <p:cNvPr id="4098" name="Picture 2" descr="https://assets.weforum.org/editor/MWRs37B_A5a5INGyQwxmijU74_iHeD_EUYSf676cQ88.PNG">
            <a:extLst>
              <a:ext uri="{FF2B5EF4-FFF2-40B4-BE49-F238E27FC236}">
                <a16:creationId xmlns:a16="http://schemas.microsoft.com/office/drawing/2014/main" id="{95253642-629F-4683-ADA9-A4EA629BC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0587" y="312737"/>
            <a:ext cx="6638925" cy="727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745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106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3" y="1417637"/>
            <a:ext cx="8610600" cy="5543550"/>
          </a:xfrm>
        </p:spPr>
        <p:txBody>
          <a:bodyPr/>
          <a:lstStyle/>
          <a:p>
            <a:r>
              <a:rPr lang="en-US" sz="2800" dirty="0"/>
              <a:t>What are major Facebook “Competitive Advantages”?</a:t>
            </a:r>
            <a:endParaRPr lang="en-US" sz="3600" b="1" dirty="0"/>
          </a:p>
          <a:p>
            <a:pPr marL="0" indent="0">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58414228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487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2" y="808037"/>
            <a:ext cx="8686799" cy="5543550"/>
          </a:xfrm>
        </p:spPr>
        <p:txBody>
          <a:bodyPr/>
          <a:lstStyle/>
          <a:p>
            <a:r>
              <a:rPr lang="en-US" sz="2400" dirty="0"/>
              <a:t>What are major Facebook “Competitive Advantages”?</a:t>
            </a:r>
          </a:p>
          <a:p>
            <a:pPr lvl="1"/>
            <a:r>
              <a:rPr lang="en-US" sz="1800" dirty="0">
                <a:solidFill>
                  <a:srgbClr val="FF0000"/>
                </a:solidFill>
              </a:rPr>
              <a:t>Largest Social Network User Base contributing Content</a:t>
            </a:r>
          </a:p>
          <a:p>
            <a:pPr lvl="1"/>
            <a:r>
              <a:rPr lang="en-US" sz="1800" dirty="0">
                <a:solidFill>
                  <a:srgbClr val="FF0000"/>
                </a:solidFill>
              </a:rPr>
              <a:t>Largest Social Graph – Profiles of 2 Billion Persons</a:t>
            </a:r>
          </a:p>
          <a:p>
            <a:pPr lvl="1"/>
            <a:r>
              <a:rPr lang="en-US" sz="1800" dirty="0">
                <a:solidFill>
                  <a:srgbClr val="FF0000"/>
                </a:solidFill>
              </a:rPr>
              <a:t>Metcalfe’s Law – Largest Value due to Largest Number of Users</a:t>
            </a:r>
          </a:p>
          <a:p>
            <a:pPr lvl="1"/>
            <a:r>
              <a:rPr lang="en-US" sz="1800" dirty="0">
                <a:solidFill>
                  <a:srgbClr val="FF0000"/>
                </a:solidFill>
              </a:rPr>
              <a:t>Network Effects – Economies of Scale – Low Cost per User</a:t>
            </a:r>
          </a:p>
          <a:p>
            <a:pPr lvl="1"/>
            <a:r>
              <a:rPr lang="en-US" sz="1800" dirty="0">
                <a:solidFill>
                  <a:srgbClr val="FF0000"/>
                </a:solidFill>
              </a:rPr>
              <a:t>Switching Costs</a:t>
            </a:r>
          </a:p>
          <a:p>
            <a:pPr lvl="1"/>
            <a:r>
              <a:rPr lang="en-US" sz="1800" dirty="0">
                <a:solidFill>
                  <a:srgbClr val="FF0000"/>
                </a:solidFill>
              </a:rPr>
              <a:t>Moore’s Law makes possible storage, sharing and analyzing of trillions of artifacts of billions of persons</a:t>
            </a:r>
          </a:p>
          <a:p>
            <a:pPr lvl="1"/>
            <a:r>
              <a:rPr lang="en-US" sz="1800" dirty="0">
                <a:solidFill>
                  <a:srgbClr val="FF0000"/>
                </a:solidFill>
              </a:rPr>
              <a:t>Gilder’s Law makes possible access to trillions of photos, videos, other file types, live streaming content from/to anyplace in the world</a:t>
            </a:r>
          </a:p>
          <a:p>
            <a:pPr lvl="1"/>
            <a:r>
              <a:rPr lang="en-US" sz="1800" dirty="0">
                <a:solidFill>
                  <a:srgbClr val="FF0000"/>
                </a:solidFill>
              </a:rPr>
              <a:t>Global Reach</a:t>
            </a:r>
          </a:p>
          <a:p>
            <a:pPr lvl="1"/>
            <a:r>
              <a:rPr lang="en-US" sz="1800" dirty="0">
                <a:solidFill>
                  <a:srgbClr val="FF0000"/>
                </a:solidFill>
              </a:rPr>
              <a:t>Brand</a:t>
            </a:r>
          </a:p>
          <a:p>
            <a:pPr lvl="1"/>
            <a:r>
              <a:rPr lang="en-US" sz="1800" dirty="0">
                <a:solidFill>
                  <a:srgbClr val="FF0000"/>
                </a:solidFill>
              </a:rPr>
              <a:t>Large amount of Cash to acquire novel Services/Products</a:t>
            </a:r>
          </a:p>
          <a:p>
            <a:pPr lvl="1"/>
            <a:r>
              <a:rPr lang="en-US" sz="1800" dirty="0">
                <a:solidFill>
                  <a:srgbClr val="FF0000"/>
                </a:solidFill>
              </a:rPr>
              <a:t>Trust that Privacy will be honored</a:t>
            </a:r>
          </a:p>
          <a:p>
            <a:pPr lvl="1"/>
            <a:r>
              <a:rPr lang="en-US" sz="1800" dirty="0">
                <a:solidFill>
                  <a:srgbClr val="FF0000"/>
                </a:solidFill>
              </a:rPr>
              <a:t>Large “Dark Web” inside of Facebook not searchable by Competitors</a:t>
            </a:r>
          </a:p>
          <a:p>
            <a:pPr lvl="1"/>
            <a:r>
              <a:rPr lang="en-US" sz="1800" dirty="0">
                <a:solidFill>
                  <a:srgbClr val="FF0000"/>
                </a:solidFill>
              </a:rPr>
              <a:t>Feeds catalyze “Virality”</a:t>
            </a:r>
          </a:p>
          <a:p>
            <a:pPr lvl="1"/>
            <a:r>
              <a:rPr lang="en-US" sz="1800" dirty="0">
                <a:solidFill>
                  <a:srgbClr val="FF0000"/>
                </a:solidFill>
              </a:rPr>
              <a:t>Innovation</a:t>
            </a:r>
          </a:p>
          <a:p>
            <a:pPr marL="0" indent="0">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401961736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106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3" y="1417637"/>
            <a:ext cx="8610600" cy="5543550"/>
          </a:xfrm>
        </p:spPr>
        <p:txBody>
          <a:bodyPr/>
          <a:lstStyle/>
          <a:p>
            <a:r>
              <a:rPr lang="en-US" sz="2800" dirty="0"/>
              <a:t>How is Facebook using “Data and Analytics”, “Machine Learning” and “Artificial Intelligence” to gain “Competitive Advantage”?</a:t>
            </a:r>
            <a:endParaRPr lang="en-US" sz="3600" b="1" dirty="0"/>
          </a:p>
          <a:p>
            <a:pPr marL="0" indent="0">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234730153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106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3" y="1417637"/>
            <a:ext cx="8610600" cy="5543550"/>
          </a:xfrm>
        </p:spPr>
        <p:txBody>
          <a:bodyPr/>
          <a:lstStyle/>
          <a:p>
            <a:r>
              <a:rPr lang="en-US" sz="2800" dirty="0"/>
              <a:t>How is Facebook using “Data and Analytics”, “Machine Learning” and “Artificial Intelligence” to gain “Competitive Advantage”?</a:t>
            </a:r>
          </a:p>
          <a:p>
            <a:pPr lvl="1"/>
            <a:r>
              <a:rPr lang="en-US" sz="2000" dirty="0">
                <a:solidFill>
                  <a:srgbClr val="FF0000"/>
                </a:solidFill>
              </a:rPr>
              <a:t>Create, Analyze, and Leverage Largest Social Graph</a:t>
            </a:r>
          </a:p>
          <a:p>
            <a:pPr lvl="1"/>
            <a:r>
              <a:rPr lang="en-US" sz="2000" dirty="0">
                <a:solidFill>
                  <a:srgbClr val="FF0000"/>
                </a:solidFill>
              </a:rPr>
              <a:t>Analytics to “Recommend” Products and Services</a:t>
            </a:r>
          </a:p>
          <a:p>
            <a:pPr lvl="1"/>
            <a:r>
              <a:rPr lang="en-US" sz="2000" dirty="0">
                <a:solidFill>
                  <a:srgbClr val="FF0000"/>
                </a:solidFill>
              </a:rPr>
              <a:t>Algorithms to “Serve Ads” to Maximize Clicks and Revenues</a:t>
            </a:r>
          </a:p>
          <a:p>
            <a:pPr lvl="1"/>
            <a:r>
              <a:rPr lang="en-US" sz="2000" dirty="0">
                <a:solidFill>
                  <a:srgbClr val="FF0000"/>
                </a:solidFill>
              </a:rPr>
              <a:t>Algorithms to Show Posts to Maximize User Time and Attention</a:t>
            </a:r>
          </a:p>
          <a:p>
            <a:pPr marL="0" indent="0">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811734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077912" y="83996"/>
            <a:ext cx="8231646" cy="1259946"/>
          </a:xfrm>
        </p:spPr>
        <p:txBody>
          <a:bodyPr/>
          <a:lstStyle/>
          <a:p>
            <a:r>
              <a:rPr lang="en-US" altLang="en-US" sz="3200" dirty="0"/>
              <a:t>Managing IT Resources ITWS 4310-01</a:t>
            </a:r>
            <a:br>
              <a:rPr lang="en-US" altLang="en-US" sz="3200" dirty="0"/>
            </a:br>
            <a:r>
              <a:rPr lang="en-US" altLang="en-US" sz="3200" dirty="0"/>
              <a:t>Term Project Final Presentations</a:t>
            </a:r>
          </a:p>
        </p:txBody>
      </p:sp>
      <p:sp>
        <p:nvSpPr>
          <p:cNvPr id="8196" name="Rectangle 3"/>
          <p:cNvSpPr>
            <a:spLocks noGrp="1" noChangeArrowheads="1"/>
          </p:cNvSpPr>
          <p:nvPr>
            <p:ph type="body" idx="1"/>
          </p:nvPr>
        </p:nvSpPr>
        <p:spPr>
          <a:xfrm>
            <a:off x="849312" y="1930893"/>
            <a:ext cx="8763000" cy="4592144"/>
          </a:xfrm>
        </p:spPr>
        <p:txBody>
          <a:bodyPr/>
          <a:lstStyle/>
          <a:p>
            <a:pPr>
              <a:lnSpc>
                <a:spcPct val="80000"/>
              </a:lnSpc>
            </a:pPr>
            <a:r>
              <a:rPr lang="en-US" altLang="en-US" sz="3086" dirty="0"/>
              <a:t>10-15 minutes for presentation and demo</a:t>
            </a:r>
          </a:p>
          <a:p>
            <a:pPr>
              <a:lnSpc>
                <a:spcPct val="80000"/>
              </a:lnSpc>
            </a:pPr>
            <a:r>
              <a:rPr lang="en-US" altLang="en-US" sz="3086" dirty="0"/>
              <a:t>5 minutes for Q&amp;A</a:t>
            </a:r>
          </a:p>
          <a:p>
            <a:pPr>
              <a:lnSpc>
                <a:spcPct val="80000"/>
              </a:lnSpc>
            </a:pPr>
            <a:r>
              <a:rPr lang="en-US" altLang="en-US" sz="3086" dirty="0"/>
              <a:t>All team members present and participating</a:t>
            </a:r>
          </a:p>
          <a:p>
            <a:pPr>
              <a:lnSpc>
                <a:spcPct val="80000"/>
              </a:lnSpc>
            </a:pPr>
            <a:r>
              <a:rPr lang="en-US" altLang="en-US" sz="3086" dirty="0"/>
              <a:t>Business Attire</a:t>
            </a:r>
          </a:p>
          <a:p>
            <a:pPr>
              <a:lnSpc>
                <a:spcPct val="80000"/>
              </a:lnSpc>
            </a:pPr>
            <a:r>
              <a:rPr lang="en-US" altLang="en-US" sz="3086" dirty="0"/>
              <a:t>Invite Clients to Presentation</a:t>
            </a:r>
          </a:p>
          <a:p>
            <a:pPr>
              <a:lnSpc>
                <a:spcPct val="80000"/>
              </a:lnSpc>
            </a:pPr>
            <a:r>
              <a:rPr lang="en-US" altLang="en-US" sz="3086" dirty="0"/>
              <a:t>All students grade and rank other presentations</a:t>
            </a:r>
          </a:p>
        </p:txBody>
      </p:sp>
    </p:spTree>
    <p:extLst>
      <p:ext uri="{BB962C8B-B14F-4D97-AF65-F5344CB8AC3E}">
        <p14:creationId xmlns:p14="http://schemas.microsoft.com/office/powerpoint/2010/main" val="170595436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106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3" y="1417637"/>
            <a:ext cx="8610600" cy="5543550"/>
          </a:xfrm>
        </p:spPr>
        <p:txBody>
          <a:bodyPr/>
          <a:lstStyle/>
          <a:p>
            <a:r>
              <a:rPr lang="en-US" sz="2800" dirty="0"/>
              <a:t>How is Facebook using the “Social Graph” to create and maintain “Competitive Advantage”?</a:t>
            </a:r>
            <a:endParaRPr lang="en-US" sz="3600" b="1" dirty="0"/>
          </a:p>
          <a:p>
            <a:pPr marL="0" indent="0">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263353976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106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3" y="1417637"/>
            <a:ext cx="8610600" cy="5543550"/>
          </a:xfrm>
        </p:spPr>
        <p:txBody>
          <a:bodyPr/>
          <a:lstStyle/>
          <a:p>
            <a:r>
              <a:rPr lang="en-US" sz="2800" dirty="0"/>
              <a:t>How is Facebook using the “Social Graph” to create and maintain “Competitive Advantage”?</a:t>
            </a:r>
          </a:p>
          <a:p>
            <a:pPr lvl="1"/>
            <a:r>
              <a:rPr lang="en-US" sz="2000" dirty="0">
                <a:solidFill>
                  <a:srgbClr val="FF0000"/>
                </a:solidFill>
              </a:rPr>
              <a:t>Relationships between/among individuals</a:t>
            </a:r>
          </a:p>
          <a:p>
            <a:pPr lvl="1"/>
            <a:r>
              <a:rPr lang="en-US" sz="2000" dirty="0">
                <a:solidFill>
                  <a:srgbClr val="FF0000"/>
                </a:solidFill>
              </a:rPr>
              <a:t>Relationships between/among interests</a:t>
            </a:r>
          </a:p>
          <a:p>
            <a:pPr lvl="1"/>
            <a:r>
              <a:rPr lang="en-US" sz="2000" dirty="0">
                <a:solidFill>
                  <a:srgbClr val="FF0000"/>
                </a:solidFill>
              </a:rPr>
              <a:t>Relationships between/among photos/videos/audio</a:t>
            </a:r>
          </a:p>
          <a:p>
            <a:pPr lvl="1"/>
            <a:r>
              <a:rPr lang="en-US" sz="2000" dirty="0">
                <a:solidFill>
                  <a:srgbClr val="FF0000"/>
                </a:solidFill>
              </a:rPr>
              <a:t>Relationships between/among locations</a:t>
            </a:r>
          </a:p>
          <a:p>
            <a:pPr lvl="1"/>
            <a:r>
              <a:rPr lang="en-US" sz="2000" dirty="0">
                <a:solidFill>
                  <a:srgbClr val="FF0000"/>
                </a:solidFill>
              </a:rPr>
              <a:t>Relationships between/among “things” (IoT)</a:t>
            </a:r>
          </a:p>
          <a:p>
            <a:pPr lvl="1"/>
            <a:r>
              <a:rPr lang="en-US" sz="2000" dirty="0">
                <a:solidFill>
                  <a:srgbClr val="FF0000"/>
                </a:solidFill>
              </a:rPr>
              <a:t>Relationships between/among “Relationships”</a:t>
            </a:r>
          </a:p>
          <a:p>
            <a:pPr marL="0" indent="0">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319820863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106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3" y="1036637"/>
            <a:ext cx="8610600" cy="5543550"/>
          </a:xfrm>
        </p:spPr>
        <p:txBody>
          <a:bodyPr/>
          <a:lstStyle/>
          <a:p>
            <a:r>
              <a:rPr lang="en-US" sz="2800" dirty="0"/>
              <a:t>How is Facebook using the “Social Graph” to create and maintain “Competitive Advantage”?</a:t>
            </a:r>
            <a:endParaRPr lang="en-US" sz="3600" b="1" dirty="0"/>
          </a:p>
          <a:p>
            <a:pPr marL="0" indent="0">
              <a:buNone/>
            </a:pPr>
            <a:endParaRPr lang="en-US" altLang="en-US" sz="2800" dirty="0">
              <a:ea typeface="ＭＳ Ｐゴシック" panose="020B0600070205080204" pitchFamily="34" charset="-128"/>
            </a:endParaRPr>
          </a:p>
        </p:txBody>
      </p:sp>
      <p:pic>
        <p:nvPicPr>
          <p:cNvPr id="2050" name="Picture 2" descr="https://upload.wikimedia.org/wikipedia/commons/0/05/Sna_large.png">
            <a:extLst>
              <a:ext uri="{FF2B5EF4-FFF2-40B4-BE49-F238E27FC236}">
                <a16:creationId xmlns:a16="http://schemas.microsoft.com/office/drawing/2014/main" id="{5B045E07-55FD-472C-A191-20B3E09B5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440" y="2666999"/>
            <a:ext cx="4127072" cy="48466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990259-43E7-4252-91A5-4B6A3F8A3995}"/>
              </a:ext>
            </a:extLst>
          </p:cNvPr>
          <p:cNvSpPr txBox="1"/>
          <p:nvPr/>
        </p:nvSpPr>
        <p:spPr>
          <a:xfrm>
            <a:off x="315912" y="2103437"/>
            <a:ext cx="5562600" cy="5632311"/>
          </a:xfrm>
          <a:prstGeom prst="rect">
            <a:avLst/>
          </a:prstGeom>
          <a:noFill/>
        </p:spPr>
        <p:txBody>
          <a:bodyPr wrap="square" rtlCol="0">
            <a:spAutoFit/>
          </a:bodyPr>
          <a:lstStyle/>
          <a:p>
            <a:r>
              <a:rPr lang="en-US" dirty="0">
                <a:solidFill>
                  <a:srgbClr val="FF0000"/>
                </a:solidFill>
              </a:rPr>
              <a:t>The </a:t>
            </a:r>
            <a:r>
              <a:rPr lang="en-US" b="1" dirty="0">
                <a:solidFill>
                  <a:srgbClr val="FF0000"/>
                </a:solidFill>
              </a:rPr>
              <a:t>social graph</a:t>
            </a:r>
            <a:r>
              <a:rPr lang="en-US" dirty="0">
                <a:solidFill>
                  <a:srgbClr val="FF0000"/>
                </a:solidFill>
              </a:rPr>
              <a:t> in the </a:t>
            </a:r>
            <a:r>
              <a:rPr lang="en-US" dirty="0">
                <a:solidFill>
                  <a:srgbClr val="FF0000"/>
                </a:solidFill>
                <a:hlinkClick r:id="rId4" tooltip="Internet"/>
              </a:rPr>
              <a:t>Internet</a:t>
            </a:r>
            <a:r>
              <a:rPr lang="en-US" dirty="0">
                <a:solidFill>
                  <a:srgbClr val="FF0000"/>
                </a:solidFill>
              </a:rPr>
              <a:t> context is a </a:t>
            </a:r>
            <a:r>
              <a:rPr lang="en-US" dirty="0">
                <a:solidFill>
                  <a:srgbClr val="FF0000"/>
                </a:solidFill>
                <a:hlinkClick r:id="rId5" tooltip="Graph (discrete mathematics)"/>
              </a:rPr>
              <a:t>graph</a:t>
            </a:r>
            <a:r>
              <a:rPr lang="en-US" dirty="0">
                <a:solidFill>
                  <a:srgbClr val="FF0000"/>
                </a:solidFill>
              </a:rPr>
              <a:t> that depicts personal relations of internet users. In short, it is a model or representation of a </a:t>
            </a:r>
            <a:r>
              <a:rPr lang="en-US" dirty="0">
                <a:solidFill>
                  <a:srgbClr val="FF0000"/>
                </a:solidFill>
                <a:hlinkClick r:id="rId6" tooltip="Social network"/>
              </a:rPr>
              <a:t>social network</a:t>
            </a:r>
            <a:r>
              <a:rPr lang="en-US" dirty="0">
                <a:solidFill>
                  <a:srgbClr val="FF0000"/>
                </a:solidFill>
              </a:rPr>
              <a:t>, where the word </a:t>
            </a:r>
            <a:r>
              <a:rPr lang="en-US" b="1" dirty="0">
                <a:solidFill>
                  <a:srgbClr val="FF0000"/>
                </a:solidFill>
              </a:rPr>
              <a:t>graph</a:t>
            </a:r>
            <a:r>
              <a:rPr lang="en-US" dirty="0">
                <a:solidFill>
                  <a:srgbClr val="FF0000"/>
                </a:solidFill>
              </a:rPr>
              <a:t> has been taken from </a:t>
            </a:r>
            <a:r>
              <a:rPr lang="en-US" dirty="0">
                <a:solidFill>
                  <a:srgbClr val="FF0000"/>
                </a:solidFill>
                <a:hlinkClick r:id="rId7" tooltip="Graph theory"/>
              </a:rPr>
              <a:t>graph theory</a:t>
            </a:r>
            <a:r>
              <a:rPr lang="en-US" dirty="0">
                <a:solidFill>
                  <a:srgbClr val="FF0000"/>
                </a:solidFill>
              </a:rPr>
              <a:t>. The social graph has been referred to as "the global mapping of everybody and how they're related".</a:t>
            </a:r>
            <a:r>
              <a:rPr lang="en-US" baseline="30000" dirty="0">
                <a:solidFill>
                  <a:srgbClr val="FF0000"/>
                </a:solidFill>
                <a:hlinkClick r:id="rId8"/>
              </a:rPr>
              <a:t>[1]</a:t>
            </a:r>
            <a:endParaRPr lang="en-US" baseline="30000" dirty="0">
              <a:solidFill>
                <a:srgbClr val="FF0000"/>
              </a:solidFill>
            </a:endParaRPr>
          </a:p>
          <a:p>
            <a:r>
              <a:rPr lang="en-US" dirty="0">
                <a:solidFill>
                  <a:srgbClr val="FF0000"/>
                </a:solidFill>
                <a:hlinkClick r:id="rId9"/>
              </a:rPr>
              <a:t>https://en.wikipedia.org/wiki/Social_graph</a:t>
            </a:r>
            <a:r>
              <a:rPr lang="en-US" dirty="0">
                <a:solidFill>
                  <a:srgbClr val="FF0000"/>
                </a:solidFill>
              </a:rPr>
              <a:t> </a:t>
            </a:r>
          </a:p>
          <a:p>
            <a:endParaRPr lang="en-US" dirty="0">
              <a:solidFill>
                <a:srgbClr val="FF0000"/>
              </a:solidFill>
            </a:endParaRPr>
          </a:p>
          <a:p>
            <a:r>
              <a:rPr lang="en-US" dirty="0"/>
              <a:t>Open Graph[</a:t>
            </a:r>
            <a:r>
              <a:rPr lang="en-US" dirty="0">
                <a:hlinkClick r:id="rId10" tooltip="Edit section: Open Graph"/>
              </a:rPr>
              <a:t>edit</a:t>
            </a:r>
            <a:r>
              <a:rPr lang="en-US" dirty="0"/>
              <a:t>]</a:t>
            </a:r>
          </a:p>
          <a:p>
            <a:r>
              <a:rPr lang="en-US" i="1" dirty="0"/>
              <a:t>Further information: </a:t>
            </a:r>
            <a:r>
              <a:rPr lang="en-US" i="1" dirty="0">
                <a:hlinkClick r:id="rId11" tooltip="Facebook Platform"/>
              </a:rPr>
              <a:t>Facebook Platform § Open Graph protocol</a:t>
            </a:r>
            <a:endParaRPr lang="en-US" i="1" dirty="0"/>
          </a:p>
          <a:p>
            <a:r>
              <a:rPr lang="en-US" dirty="0"/>
              <a:t>Facebook's Graph API allows websites to draw information about more objects than simply people, including photos, events, and pages, and their relationships between each other. This expands the social graph concept to more than just relationships between individuals and instead applies it to virtual non-human objects between individuals, as well.</a:t>
            </a:r>
            <a:r>
              <a:rPr lang="en-US" baseline="30000" dirty="0">
                <a:hlinkClick r:id="rId12"/>
              </a:rPr>
              <a:t>[11]</a:t>
            </a:r>
            <a:endParaRPr lang="en-US" dirty="0"/>
          </a:p>
          <a:p>
            <a:endParaRPr lang="en-US" dirty="0">
              <a:solidFill>
                <a:srgbClr val="FF0000"/>
              </a:solidFill>
            </a:endParaRPr>
          </a:p>
        </p:txBody>
      </p:sp>
    </p:spTree>
    <p:extLst>
      <p:ext uri="{BB962C8B-B14F-4D97-AF65-F5344CB8AC3E}">
        <p14:creationId xmlns:p14="http://schemas.microsoft.com/office/powerpoint/2010/main" val="248742730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106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3" y="1417637"/>
            <a:ext cx="8610600" cy="5543550"/>
          </a:xfrm>
        </p:spPr>
        <p:txBody>
          <a:bodyPr/>
          <a:lstStyle/>
          <a:p>
            <a:r>
              <a:rPr lang="en-US" sz="2800" dirty="0"/>
              <a:t>What are the advantages and disadvantages for Facebook of being a “Platform”?</a:t>
            </a:r>
            <a:endParaRPr lang="en-US" sz="3600" b="1" dirty="0"/>
          </a:p>
          <a:p>
            <a:pPr marL="0" indent="0">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47656282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106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3" y="1417637"/>
            <a:ext cx="8610600" cy="5543550"/>
          </a:xfrm>
        </p:spPr>
        <p:txBody>
          <a:bodyPr/>
          <a:lstStyle/>
          <a:p>
            <a:r>
              <a:rPr lang="en-US" sz="2800" dirty="0"/>
              <a:t>What are the advantages and disadvantages for Facebook of being a “Platform”?</a:t>
            </a:r>
            <a:endParaRPr lang="en-US" sz="3600" b="1" dirty="0"/>
          </a:p>
          <a:p>
            <a:pPr marL="0" indent="0">
              <a:buNone/>
            </a:pPr>
            <a:endParaRPr lang="en-US" altLang="en-US" sz="2800" dirty="0">
              <a:ea typeface="ＭＳ Ｐゴシック" panose="020B0600070205080204" pitchFamily="34" charset="-128"/>
            </a:endParaRPr>
          </a:p>
        </p:txBody>
      </p:sp>
      <p:sp>
        <p:nvSpPr>
          <p:cNvPr id="2" name="TextBox 1">
            <a:extLst>
              <a:ext uri="{FF2B5EF4-FFF2-40B4-BE49-F238E27FC236}">
                <a16:creationId xmlns:a16="http://schemas.microsoft.com/office/drawing/2014/main" id="{E31EE54D-9669-4072-8D8A-34D8F117F7DE}"/>
              </a:ext>
            </a:extLst>
          </p:cNvPr>
          <p:cNvSpPr txBox="1"/>
          <p:nvPr/>
        </p:nvSpPr>
        <p:spPr>
          <a:xfrm>
            <a:off x="773112" y="2713037"/>
            <a:ext cx="3962400" cy="2862322"/>
          </a:xfrm>
          <a:prstGeom prst="rect">
            <a:avLst/>
          </a:prstGeom>
          <a:noFill/>
        </p:spPr>
        <p:txBody>
          <a:bodyPr wrap="square" rtlCol="0">
            <a:spAutoFit/>
          </a:bodyPr>
          <a:lstStyle/>
          <a:p>
            <a:r>
              <a:rPr lang="en-US" u="sng" dirty="0">
                <a:solidFill>
                  <a:srgbClr val="FF0000"/>
                </a:solidFill>
              </a:rPr>
              <a:t>Advantages</a:t>
            </a:r>
          </a:p>
          <a:p>
            <a:pPr marL="285750" indent="-285750">
              <a:buFont typeface="Arial" panose="020B0604020202020204" pitchFamily="34" charset="0"/>
              <a:buChar char="•"/>
            </a:pPr>
            <a:r>
              <a:rPr lang="en-US" dirty="0">
                <a:solidFill>
                  <a:srgbClr val="FF0000"/>
                </a:solidFill>
              </a:rPr>
              <a:t>Many Apps attract many users</a:t>
            </a:r>
          </a:p>
          <a:p>
            <a:pPr marL="285750" indent="-285750">
              <a:buFont typeface="Arial" panose="020B0604020202020204" pitchFamily="34" charset="0"/>
              <a:buChar char="•"/>
            </a:pPr>
            <a:r>
              <a:rPr lang="en-US" dirty="0">
                <a:solidFill>
                  <a:srgbClr val="FF0000"/>
                </a:solidFill>
              </a:rPr>
              <a:t>Many 3</a:t>
            </a:r>
            <a:r>
              <a:rPr lang="en-US" baseline="30000" dirty="0">
                <a:solidFill>
                  <a:srgbClr val="FF0000"/>
                </a:solidFill>
              </a:rPr>
              <a:t>rd</a:t>
            </a:r>
            <a:r>
              <a:rPr lang="en-US" dirty="0">
                <a:solidFill>
                  <a:srgbClr val="FF0000"/>
                </a:solidFill>
              </a:rPr>
              <a:t> Party Developers (400,000 developers create 24,000 applications)</a:t>
            </a:r>
          </a:p>
          <a:p>
            <a:pPr marL="285750" indent="-285750">
              <a:buFont typeface="Arial" panose="020B0604020202020204" pitchFamily="34" charset="0"/>
              <a:buChar char="•"/>
            </a:pPr>
            <a:r>
              <a:rPr lang="en-US" dirty="0">
                <a:solidFill>
                  <a:srgbClr val="FF0000"/>
                </a:solidFill>
              </a:rPr>
              <a:t>Can communicate, share, access friends info all within Platform</a:t>
            </a:r>
          </a:p>
          <a:p>
            <a:pPr marL="285750" indent="-285750">
              <a:buFont typeface="Arial" panose="020B0604020202020204" pitchFamily="34" charset="0"/>
              <a:buChar char="•"/>
            </a:pPr>
            <a:r>
              <a:rPr lang="en-US" dirty="0">
                <a:solidFill>
                  <a:srgbClr val="FF0000"/>
                </a:solidFill>
              </a:rPr>
              <a:t>Facebook takes 30% of Apps Virtual Goods</a:t>
            </a:r>
          </a:p>
          <a:p>
            <a:endParaRPr lang="en-US" dirty="0">
              <a:solidFill>
                <a:srgbClr val="FF0000"/>
              </a:solidFill>
            </a:endParaRPr>
          </a:p>
        </p:txBody>
      </p:sp>
      <p:sp>
        <p:nvSpPr>
          <p:cNvPr id="3" name="TextBox 2">
            <a:extLst>
              <a:ext uri="{FF2B5EF4-FFF2-40B4-BE49-F238E27FC236}">
                <a16:creationId xmlns:a16="http://schemas.microsoft.com/office/drawing/2014/main" id="{7548AABF-81B5-4A25-85FE-292FA3CDC579}"/>
              </a:ext>
            </a:extLst>
          </p:cNvPr>
          <p:cNvSpPr txBox="1"/>
          <p:nvPr/>
        </p:nvSpPr>
        <p:spPr>
          <a:xfrm>
            <a:off x="5497512" y="2636837"/>
            <a:ext cx="3962400" cy="3416320"/>
          </a:xfrm>
          <a:prstGeom prst="rect">
            <a:avLst/>
          </a:prstGeom>
          <a:noFill/>
        </p:spPr>
        <p:txBody>
          <a:bodyPr wrap="square" rtlCol="0">
            <a:spAutoFit/>
          </a:bodyPr>
          <a:lstStyle/>
          <a:p>
            <a:r>
              <a:rPr lang="en-US" u="sng" dirty="0">
                <a:solidFill>
                  <a:srgbClr val="FF0000"/>
                </a:solidFill>
              </a:rPr>
              <a:t>Disadvantages</a:t>
            </a:r>
          </a:p>
          <a:p>
            <a:pPr marL="285750" indent="-285750">
              <a:buFont typeface="Arial" panose="020B0604020202020204" pitchFamily="34" charset="0"/>
              <a:buChar char="•"/>
            </a:pPr>
            <a:r>
              <a:rPr lang="en-US" dirty="0">
                <a:solidFill>
                  <a:srgbClr val="FF0000"/>
                </a:solidFill>
              </a:rPr>
              <a:t>Users spend attention in App</a:t>
            </a:r>
          </a:p>
          <a:p>
            <a:pPr marL="285750" indent="-285750">
              <a:buFont typeface="Arial" panose="020B0604020202020204" pitchFamily="34" charset="0"/>
              <a:buChar char="•"/>
            </a:pPr>
            <a:r>
              <a:rPr lang="en-US" dirty="0">
                <a:solidFill>
                  <a:srgbClr val="FF0000"/>
                </a:solidFill>
              </a:rPr>
              <a:t>Small screen size on Smartphones favor single purposed specialized apps</a:t>
            </a:r>
          </a:p>
          <a:p>
            <a:pPr marL="285750" indent="-285750">
              <a:buFont typeface="Arial" panose="020B0604020202020204" pitchFamily="34" charset="0"/>
              <a:buChar char="•"/>
            </a:pPr>
            <a:r>
              <a:rPr lang="en-US" dirty="0">
                <a:solidFill>
                  <a:srgbClr val="FF0000"/>
                </a:solidFill>
              </a:rPr>
              <a:t>Privacy concern</a:t>
            </a:r>
          </a:p>
          <a:p>
            <a:pPr marL="285750" indent="-285750">
              <a:buFont typeface="Arial" panose="020B0604020202020204" pitchFamily="34" charset="0"/>
              <a:buChar char="•"/>
            </a:pPr>
            <a:r>
              <a:rPr lang="en-US" dirty="0">
                <a:solidFill>
                  <a:srgbClr val="FF0000"/>
                </a:solidFill>
              </a:rPr>
              <a:t>Security concern</a:t>
            </a:r>
          </a:p>
          <a:p>
            <a:pPr marL="285750" indent="-285750">
              <a:buFont typeface="Arial" panose="020B0604020202020204" pitchFamily="34" charset="0"/>
              <a:buChar char="•"/>
            </a:pPr>
            <a:r>
              <a:rPr lang="en-US" dirty="0">
                <a:solidFill>
                  <a:srgbClr val="FF0000"/>
                </a:solidFill>
              </a:rPr>
              <a:t>Revenue Sharing - Free-Rider concern</a:t>
            </a:r>
          </a:p>
          <a:p>
            <a:pPr marL="285750" indent="-285750">
              <a:buFont typeface="Arial" panose="020B0604020202020204" pitchFamily="34" charset="0"/>
              <a:buChar char="•"/>
            </a:pPr>
            <a:r>
              <a:rPr lang="en-US" dirty="0" err="1">
                <a:solidFill>
                  <a:srgbClr val="FF0000"/>
                </a:solidFill>
              </a:rPr>
              <a:t>Mis</a:t>
            </a:r>
            <a:r>
              <a:rPr lang="en-US" dirty="0">
                <a:solidFill>
                  <a:srgbClr val="FF0000"/>
                </a:solidFill>
              </a:rPr>
              <a:t>-behaving partner can create financial loss, damage brand, sow distrust</a:t>
            </a:r>
          </a:p>
        </p:txBody>
      </p:sp>
    </p:spTree>
    <p:extLst>
      <p:ext uri="{BB962C8B-B14F-4D97-AF65-F5344CB8AC3E}">
        <p14:creationId xmlns:p14="http://schemas.microsoft.com/office/powerpoint/2010/main" val="337534339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106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3" y="1417637"/>
            <a:ext cx="8610600" cy="5543550"/>
          </a:xfrm>
        </p:spPr>
        <p:txBody>
          <a:bodyPr/>
          <a:lstStyle/>
          <a:p>
            <a:r>
              <a:rPr lang="en-US" sz="2800" dirty="0"/>
              <a:t>How do the Market Capitalization (recent value), Revenue (most recent year), Revenue Growth Rates (5 yr. growth rate), Gross Profit Margins (5 yr. avg.), Net Profit Margins (5 yr. avg.) and Stock Price Comparison for the Last 5 Years compare for Facebook, Alphabet/Google, Microsoft, Tencent Holdings (parent of QQ), and Amazon? See Financial Results at </a:t>
            </a:r>
            <a:r>
              <a:rPr lang="en-US" sz="2800" b="1" u="sng" dirty="0">
                <a:hlinkClick r:id="rId3"/>
              </a:rPr>
              <a:t>www.reuters.com/finance</a:t>
            </a:r>
            <a:r>
              <a:rPr lang="en-US" sz="2800" dirty="0"/>
              <a:t> and previous cases in this course.</a:t>
            </a:r>
            <a:endParaRPr lang="en-US" sz="3600" b="1" dirty="0"/>
          </a:p>
          <a:p>
            <a:pPr marL="0" indent="0">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136793420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925" y="-207963"/>
            <a:ext cx="8866187" cy="1473200"/>
          </a:xfrm>
        </p:spPr>
        <p:txBody>
          <a:bodyPr/>
          <a:lstStyle/>
          <a:p>
            <a:r>
              <a:rPr lang="en-US" sz="3200" dirty="0"/>
              <a:t>Facebook, Alphabet, Microsoft, </a:t>
            </a:r>
            <a:br>
              <a:rPr lang="en-US" sz="3200" dirty="0"/>
            </a:br>
            <a:r>
              <a:rPr lang="en-US" sz="3200" dirty="0"/>
              <a:t>Tencent, Amazon, Apple Financials</a:t>
            </a:r>
          </a:p>
        </p:txBody>
      </p:sp>
      <p:graphicFrame>
        <p:nvGraphicFramePr>
          <p:cNvPr id="4" name="Table 3"/>
          <p:cNvGraphicFramePr>
            <a:graphicFrameLocks noGrp="1"/>
          </p:cNvGraphicFramePr>
          <p:nvPr>
            <p:extLst>
              <p:ext uri="{D42A27DB-BD31-4B8C-83A1-F6EECF244321}">
                <p14:modId xmlns:p14="http://schemas.microsoft.com/office/powerpoint/2010/main" val="3476541783"/>
              </p:ext>
            </p:extLst>
          </p:nvPr>
        </p:nvGraphicFramePr>
        <p:xfrm>
          <a:off x="87312" y="1869088"/>
          <a:ext cx="8605121" cy="5410465"/>
        </p:xfrm>
        <a:graphic>
          <a:graphicData uri="http://schemas.openxmlformats.org/drawingml/2006/table">
            <a:tbl>
              <a:tblPr firstRow="1" bandRow="1">
                <a:tableStyleId>{5C22544A-7EE6-4342-B048-85BDC9FD1C3A}</a:tableStyleId>
              </a:tblPr>
              <a:tblGrid>
                <a:gridCol w="2212648">
                  <a:extLst>
                    <a:ext uri="{9D8B030D-6E8A-4147-A177-3AD203B41FA5}">
                      <a16:colId xmlns:a16="http://schemas.microsoft.com/office/drawing/2014/main" val="20000"/>
                    </a:ext>
                  </a:extLst>
                </a:gridCol>
                <a:gridCol w="1238930">
                  <a:extLst>
                    <a:ext uri="{9D8B030D-6E8A-4147-A177-3AD203B41FA5}">
                      <a16:colId xmlns:a16="http://schemas.microsoft.com/office/drawing/2014/main" val="1762778821"/>
                    </a:ext>
                  </a:extLst>
                </a:gridCol>
                <a:gridCol w="1217570">
                  <a:extLst>
                    <a:ext uri="{9D8B030D-6E8A-4147-A177-3AD203B41FA5}">
                      <a16:colId xmlns:a16="http://schemas.microsoft.com/office/drawing/2014/main" val="2970991044"/>
                    </a:ext>
                  </a:extLst>
                </a:gridCol>
                <a:gridCol w="1311991">
                  <a:extLst>
                    <a:ext uri="{9D8B030D-6E8A-4147-A177-3AD203B41FA5}">
                      <a16:colId xmlns:a16="http://schemas.microsoft.com/office/drawing/2014/main" val="604249400"/>
                    </a:ext>
                  </a:extLst>
                </a:gridCol>
                <a:gridCol w="1311991">
                  <a:extLst>
                    <a:ext uri="{9D8B030D-6E8A-4147-A177-3AD203B41FA5}">
                      <a16:colId xmlns:a16="http://schemas.microsoft.com/office/drawing/2014/main" val="4253854429"/>
                    </a:ext>
                  </a:extLst>
                </a:gridCol>
                <a:gridCol w="1311991">
                  <a:extLst>
                    <a:ext uri="{9D8B030D-6E8A-4147-A177-3AD203B41FA5}">
                      <a16:colId xmlns:a16="http://schemas.microsoft.com/office/drawing/2014/main" val="20001"/>
                    </a:ext>
                  </a:extLst>
                </a:gridCol>
              </a:tblGrid>
              <a:tr h="792038">
                <a:tc>
                  <a:txBody>
                    <a:bodyPr/>
                    <a:lstStyle/>
                    <a:p>
                      <a:r>
                        <a:rPr lang="en-US" sz="1800" b="1" dirty="0"/>
                        <a:t>Financial Metric</a:t>
                      </a:r>
                    </a:p>
                  </a:txBody>
                  <a:tcPr marL="100796" marR="100796" marT="50398" marB="50398"/>
                </a:tc>
                <a:tc>
                  <a:txBody>
                    <a:bodyPr/>
                    <a:lstStyle/>
                    <a:p>
                      <a:pPr algn="ctr"/>
                      <a:r>
                        <a:rPr lang="en-US" sz="1800" b="1" dirty="0"/>
                        <a:t>Facebook</a:t>
                      </a:r>
                    </a:p>
                  </a:txBody>
                  <a:tcPr marL="100796" marR="100796" marT="50398" marB="50398"/>
                </a:tc>
                <a:tc>
                  <a:txBody>
                    <a:bodyPr/>
                    <a:lstStyle/>
                    <a:p>
                      <a:pPr algn="ctr"/>
                      <a:r>
                        <a:rPr lang="en-US" sz="1800" b="1" dirty="0"/>
                        <a:t>Alphabet/Google</a:t>
                      </a:r>
                    </a:p>
                  </a:txBody>
                  <a:tcPr marL="100796" marR="100796" marT="50398" marB="50398"/>
                </a:tc>
                <a:tc>
                  <a:txBody>
                    <a:bodyPr/>
                    <a:lstStyle/>
                    <a:p>
                      <a:pPr algn="ctr"/>
                      <a:r>
                        <a:rPr lang="en-US" sz="1800" b="1" dirty="0"/>
                        <a:t>Microsoft</a:t>
                      </a:r>
                    </a:p>
                  </a:txBody>
                  <a:tcPr marL="100796" marR="100796" marT="50398" marB="50398"/>
                </a:tc>
                <a:tc>
                  <a:txBody>
                    <a:bodyPr/>
                    <a:lstStyle/>
                    <a:p>
                      <a:pPr algn="ctr"/>
                      <a:r>
                        <a:rPr lang="en-US" sz="1800" b="1" dirty="0"/>
                        <a:t>Tencent</a:t>
                      </a:r>
                    </a:p>
                    <a:p>
                      <a:pPr algn="ctr"/>
                      <a:r>
                        <a:rPr lang="en-US" sz="1800" b="1" dirty="0"/>
                        <a:t>Holdings</a:t>
                      </a:r>
                    </a:p>
                  </a:txBody>
                  <a:tcPr marL="100796" marR="100796" marT="50398" marB="50398"/>
                </a:tc>
                <a:tc>
                  <a:txBody>
                    <a:bodyPr/>
                    <a:lstStyle/>
                    <a:p>
                      <a:pPr algn="ctr"/>
                      <a:r>
                        <a:rPr lang="en-US" sz="1800" b="1" dirty="0"/>
                        <a:t>Amazon</a:t>
                      </a:r>
                    </a:p>
                  </a:txBody>
                  <a:tcPr marL="100796" marR="100796" marT="50398" marB="50398"/>
                </a:tc>
                <a:extLst>
                  <a:ext uri="{0D108BD9-81ED-4DB2-BD59-A6C34878D82A}">
                    <a16:rowId xmlns:a16="http://schemas.microsoft.com/office/drawing/2014/main" val="10000"/>
                  </a:ext>
                </a:extLst>
              </a:tr>
              <a:tr h="573283">
                <a:tc>
                  <a:txBody>
                    <a:bodyPr/>
                    <a:lstStyle/>
                    <a:p>
                      <a:r>
                        <a:rPr lang="en-US" sz="1800" b="1" dirty="0"/>
                        <a:t>Market Capitalization (Now)</a:t>
                      </a:r>
                    </a:p>
                  </a:txBody>
                  <a:tcPr marL="100796" marR="100796" marT="50398" marB="50398"/>
                </a:tc>
                <a:tc>
                  <a:txBody>
                    <a:bodyPr/>
                    <a:lstStyle/>
                    <a:p>
                      <a:pPr algn="r"/>
                      <a:r>
                        <a:rPr lang="en-US" sz="1800" b="1" dirty="0"/>
                        <a:t>$414 B</a:t>
                      </a:r>
                    </a:p>
                  </a:txBody>
                  <a:tcPr marL="100796" marR="100796" marT="50398" marB="50398"/>
                </a:tc>
                <a:tc>
                  <a:txBody>
                    <a:bodyPr/>
                    <a:lstStyle/>
                    <a:p>
                      <a:pPr algn="r"/>
                      <a:r>
                        <a:rPr lang="en-US" sz="1800" b="1" dirty="0"/>
                        <a:t>$729 B</a:t>
                      </a:r>
                    </a:p>
                  </a:txBody>
                  <a:tcPr marL="100796" marR="100796" marT="50398" marB="50398"/>
                </a:tc>
                <a:tc>
                  <a:txBody>
                    <a:bodyPr/>
                    <a:lstStyle/>
                    <a:p>
                      <a:pPr algn="r"/>
                      <a:r>
                        <a:rPr lang="en-US" sz="1800" b="1" dirty="0"/>
                        <a:t>$805 B</a:t>
                      </a:r>
                    </a:p>
                  </a:txBody>
                  <a:tcPr marL="100796" marR="100796" marT="50398" marB="50398"/>
                </a:tc>
                <a:tc>
                  <a:txBody>
                    <a:bodyPr/>
                    <a:lstStyle/>
                    <a:p>
                      <a:pPr algn="r"/>
                      <a:r>
                        <a:rPr lang="en-US" sz="1800" b="1" dirty="0"/>
                        <a:t>$353 B</a:t>
                      </a:r>
                    </a:p>
                  </a:txBody>
                  <a:tcPr marL="100796" marR="100796" marT="50398" marB="50398"/>
                </a:tc>
                <a:tc>
                  <a:txBody>
                    <a:bodyPr/>
                    <a:lstStyle/>
                    <a:p>
                      <a:pPr algn="r"/>
                      <a:r>
                        <a:rPr lang="en-US" sz="1800" b="1" dirty="0"/>
                        <a:t>$781 B</a:t>
                      </a:r>
                    </a:p>
                  </a:txBody>
                  <a:tcPr marL="100796" marR="100796" marT="50398" marB="50398"/>
                </a:tc>
                <a:extLst>
                  <a:ext uri="{0D108BD9-81ED-4DB2-BD59-A6C34878D82A}">
                    <a16:rowId xmlns:a16="http://schemas.microsoft.com/office/drawing/2014/main" val="10001"/>
                  </a:ext>
                </a:extLst>
              </a:tr>
              <a:tr h="573283">
                <a:tc>
                  <a:txBody>
                    <a:bodyPr/>
                    <a:lstStyle/>
                    <a:p>
                      <a:r>
                        <a:rPr lang="en-US" sz="1800" b="1" dirty="0"/>
                        <a:t>Revenue (2017)</a:t>
                      </a:r>
                    </a:p>
                  </a:txBody>
                  <a:tcPr marL="100796" marR="100796" marT="50398" marB="50398"/>
                </a:tc>
                <a:tc>
                  <a:txBody>
                    <a:bodyPr/>
                    <a:lstStyle/>
                    <a:p>
                      <a:pPr algn="r"/>
                      <a:r>
                        <a:rPr lang="en-US" sz="1800" b="1" dirty="0"/>
                        <a:t>$40 B</a:t>
                      </a:r>
                    </a:p>
                  </a:txBody>
                  <a:tcPr marL="100796" marR="100796" marT="50398" marB="50398"/>
                </a:tc>
                <a:tc>
                  <a:txBody>
                    <a:bodyPr/>
                    <a:lstStyle/>
                    <a:p>
                      <a:pPr algn="r"/>
                      <a:r>
                        <a:rPr lang="en-US" sz="1800" b="1" dirty="0"/>
                        <a:t>$110 B</a:t>
                      </a:r>
                    </a:p>
                  </a:txBody>
                  <a:tcPr marL="100796" marR="100796" marT="50398" marB="50398"/>
                </a:tc>
                <a:tc>
                  <a:txBody>
                    <a:bodyPr/>
                    <a:lstStyle/>
                    <a:p>
                      <a:pPr algn="r"/>
                      <a:r>
                        <a:rPr lang="en-US" sz="1800" b="1" dirty="0"/>
                        <a:t>$110 B</a:t>
                      </a:r>
                    </a:p>
                  </a:txBody>
                  <a:tcPr marL="100796" marR="100796" marT="50398" marB="50398"/>
                </a:tc>
                <a:tc>
                  <a:txBody>
                    <a:bodyPr/>
                    <a:lstStyle/>
                    <a:p>
                      <a:pPr algn="r"/>
                      <a:r>
                        <a:rPr lang="en-US" sz="1800" b="1" dirty="0"/>
                        <a:t>$237 B</a:t>
                      </a:r>
                    </a:p>
                  </a:txBody>
                  <a:tcPr marL="100796" marR="100796" marT="50398" marB="50398"/>
                </a:tc>
                <a:tc>
                  <a:txBody>
                    <a:bodyPr/>
                    <a:lstStyle/>
                    <a:p>
                      <a:pPr algn="r"/>
                      <a:r>
                        <a:rPr lang="en-US" sz="1800" b="1" dirty="0"/>
                        <a:t>$177 B</a:t>
                      </a:r>
                    </a:p>
                  </a:txBody>
                  <a:tcPr marL="100796" marR="100796" marT="50398" marB="50398"/>
                </a:tc>
                <a:extLst>
                  <a:ext uri="{0D108BD9-81ED-4DB2-BD59-A6C34878D82A}">
                    <a16:rowId xmlns:a16="http://schemas.microsoft.com/office/drawing/2014/main" val="10002"/>
                  </a:ext>
                </a:extLst>
              </a:tr>
              <a:tr h="573283">
                <a:tc>
                  <a:txBody>
                    <a:bodyPr/>
                    <a:lstStyle/>
                    <a:p>
                      <a:r>
                        <a:rPr lang="en-US" sz="1800" b="1" dirty="0"/>
                        <a:t>Revenue Growth Rate (5 </a:t>
                      </a:r>
                      <a:r>
                        <a:rPr lang="en-US" sz="1800" b="1" dirty="0" err="1"/>
                        <a:t>yr</a:t>
                      </a:r>
                      <a:r>
                        <a:rPr lang="en-US" sz="1800" b="1" dirty="0"/>
                        <a:t> </a:t>
                      </a:r>
                      <a:r>
                        <a:rPr lang="en-US" sz="1800" b="1" dirty="0" err="1"/>
                        <a:t>avg</a:t>
                      </a:r>
                      <a:r>
                        <a:rPr lang="en-US" sz="1800" b="1" dirty="0"/>
                        <a:t>)</a:t>
                      </a:r>
                    </a:p>
                  </a:txBody>
                  <a:tcPr marL="100796" marR="100796" marT="50398" marB="50398"/>
                </a:tc>
                <a:tc>
                  <a:txBody>
                    <a:bodyPr/>
                    <a:lstStyle/>
                    <a:p>
                      <a:pPr algn="r"/>
                      <a:r>
                        <a:rPr lang="en-US" sz="1800" b="1" dirty="0"/>
                        <a:t>49%</a:t>
                      </a:r>
                    </a:p>
                  </a:txBody>
                  <a:tcPr marL="100796" marR="100796" marT="50398" marB="50398"/>
                </a:tc>
                <a:tc>
                  <a:txBody>
                    <a:bodyPr/>
                    <a:lstStyle/>
                    <a:p>
                      <a:pPr algn="r"/>
                      <a:r>
                        <a:rPr lang="en-US" sz="1800" b="1" dirty="0"/>
                        <a:t>19%</a:t>
                      </a:r>
                    </a:p>
                  </a:txBody>
                  <a:tcPr marL="100796" marR="100796" marT="50398" marB="50398"/>
                </a:tc>
                <a:tc>
                  <a:txBody>
                    <a:bodyPr/>
                    <a:lstStyle/>
                    <a:p>
                      <a:pPr algn="r"/>
                      <a:r>
                        <a:rPr lang="en-US" sz="1800" b="1" dirty="0"/>
                        <a:t>4%</a:t>
                      </a:r>
                    </a:p>
                  </a:txBody>
                  <a:tcPr marL="100796" marR="100796" marT="50398" marB="50398"/>
                </a:tc>
                <a:tc>
                  <a:txBody>
                    <a:bodyPr/>
                    <a:lstStyle/>
                    <a:p>
                      <a:pPr algn="r"/>
                      <a:r>
                        <a:rPr lang="en-US" sz="1800" b="1" dirty="0"/>
                        <a:t>40%</a:t>
                      </a:r>
                    </a:p>
                  </a:txBody>
                  <a:tcPr marL="100796" marR="100796" marT="50398" marB="50398"/>
                </a:tc>
                <a:tc>
                  <a:txBody>
                    <a:bodyPr/>
                    <a:lstStyle/>
                    <a:p>
                      <a:pPr algn="r"/>
                      <a:r>
                        <a:rPr lang="en-US" sz="1800" b="1" dirty="0"/>
                        <a:t>23%</a:t>
                      </a:r>
                    </a:p>
                  </a:txBody>
                  <a:tcPr marL="100796" marR="100796" marT="50398" marB="50398"/>
                </a:tc>
                <a:extLst>
                  <a:ext uri="{0D108BD9-81ED-4DB2-BD59-A6C34878D82A}">
                    <a16:rowId xmlns:a16="http://schemas.microsoft.com/office/drawing/2014/main" val="10003"/>
                  </a:ext>
                </a:extLst>
              </a:tr>
              <a:tr h="573283">
                <a:tc>
                  <a:txBody>
                    <a:bodyPr/>
                    <a:lstStyle/>
                    <a:p>
                      <a:r>
                        <a:rPr lang="en-US" sz="1800" b="1" dirty="0"/>
                        <a:t>Gross Profit Margin (5 </a:t>
                      </a:r>
                      <a:r>
                        <a:rPr lang="en-US" sz="1800" b="1" dirty="0" err="1"/>
                        <a:t>yr</a:t>
                      </a:r>
                      <a:r>
                        <a:rPr lang="en-US" sz="1800" b="1" dirty="0"/>
                        <a:t> </a:t>
                      </a:r>
                      <a:r>
                        <a:rPr lang="en-US" sz="1800" b="1" dirty="0" err="1"/>
                        <a:t>avg</a:t>
                      </a:r>
                      <a:r>
                        <a:rPr lang="en-US" sz="1800" b="1" dirty="0"/>
                        <a:t>)</a:t>
                      </a:r>
                    </a:p>
                  </a:txBody>
                  <a:tcPr marL="100796" marR="100796" marT="50398" marB="50398"/>
                </a:tc>
                <a:tc>
                  <a:txBody>
                    <a:bodyPr/>
                    <a:lstStyle/>
                    <a:p>
                      <a:pPr algn="r"/>
                      <a:r>
                        <a:rPr lang="en-US" sz="1800" b="1" dirty="0"/>
                        <a:t>83%</a:t>
                      </a:r>
                    </a:p>
                  </a:txBody>
                  <a:tcPr marL="100796" marR="100796" marT="50398" marB="50398"/>
                </a:tc>
                <a:tc>
                  <a:txBody>
                    <a:bodyPr/>
                    <a:lstStyle/>
                    <a:p>
                      <a:pPr algn="r"/>
                      <a:r>
                        <a:rPr lang="en-US" sz="1800" b="1" dirty="0"/>
                        <a:t>62%</a:t>
                      </a:r>
                    </a:p>
                  </a:txBody>
                  <a:tcPr marL="100796" marR="100796" marT="50398" marB="50398"/>
                </a:tc>
                <a:tc>
                  <a:txBody>
                    <a:bodyPr/>
                    <a:lstStyle/>
                    <a:p>
                      <a:pPr algn="r"/>
                      <a:r>
                        <a:rPr lang="en-US" sz="1800" b="1" dirty="0"/>
                        <a:t>66%</a:t>
                      </a:r>
                    </a:p>
                  </a:txBody>
                  <a:tcPr marL="100796" marR="100796" marT="50398" marB="50398"/>
                </a:tc>
                <a:tc>
                  <a:txBody>
                    <a:bodyPr/>
                    <a:lstStyle/>
                    <a:p>
                      <a:pPr algn="r"/>
                      <a:r>
                        <a:rPr lang="en-US" sz="1800" b="1" dirty="0"/>
                        <a:t>58%</a:t>
                      </a:r>
                    </a:p>
                  </a:txBody>
                  <a:tcPr marL="100796" marR="100796" marT="50398" marB="50398"/>
                </a:tc>
                <a:tc>
                  <a:txBody>
                    <a:bodyPr/>
                    <a:lstStyle/>
                    <a:p>
                      <a:pPr algn="r"/>
                      <a:r>
                        <a:rPr lang="en-US" sz="1800" b="1" dirty="0"/>
                        <a:t>31%</a:t>
                      </a:r>
                    </a:p>
                  </a:txBody>
                  <a:tcPr marL="100796" marR="100796" marT="50398" marB="50398"/>
                </a:tc>
                <a:extLst>
                  <a:ext uri="{0D108BD9-81ED-4DB2-BD59-A6C34878D82A}">
                    <a16:rowId xmlns:a16="http://schemas.microsoft.com/office/drawing/2014/main" val="10004"/>
                  </a:ext>
                </a:extLst>
              </a:tr>
              <a:tr h="898760">
                <a:tc>
                  <a:txBody>
                    <a:bodyPr/>
                    <a:lstStyle/>
                    <a:p>
                      <a:r>
                        <a:rPr lang="en-US" sz="1800" b="1" dirty="0"/>
                        <a:t>Net Profit Margin   (5 </a:t>
                      </a:r>
                      <a:r>
                        <a:rPr lang="en-US" sz="1800" b="1" dirty="0" err="1"/>
                        <a:t>yr</a:t>
                      </a:r>
                      <a:r>
                        <a:rPr lang="en-US" sz="1800" b="1" dirty="0"/>
                        <a:t> </a:t>
                      </a:r>
                      <a:r>
                        <a:rPr lang="en-US" sz="1800" b="1" dirty="0" err="1"/>
                        <a:t>avg</a:t>
                      </a:r>
                      <a:r>
                        <a:rPr lang="en-US" sz="1800" b="1" dirty="0"/>
                        <a:t>)</a:t>
                      </a:r>
                    </a:p>
                  </a:txBody>
                  <a:tcPr marL="100796" marR="100796" marT="50398" marB="50398"/>
                </a:tc>
                <a:tc>
                  <a:txBody>
                    <a:bodyPr/>
                    <a:lstStyle/>
                    <a:p>
                      <a:pPr algn="r"/>
                      <a:r>
                        <a:rPr lang="en-US" sz="1800" b="1" dirty="0"/>
                        <a:t>26%</a:t>
                      </a:r>
                    </a:p>
                  </a:txBody>
                  <a:tcPr marL="100796" marR="100796" marT="50398" marB="50398"/>
                </a:tc>
                <a:tc>
                  <a:txBody>
                    <a:bodyPr/>
                    <a:lstStyle/>
                    <a:p>
                      <a:pPr algn="r"/>
                      <a:r>
                        <a:rPr lang="en-US" sz="1800" b="1" dirty="0"/>
                        <a:t>22%</a:t>
                      </a:r>
                    </a:p>
                  </a:txBody>
                  <a:tcPr marL="100796" marR="100796" marT="50398" marB="50398"/>
                </a:tc>
                <a:tc>
                  <a:txBody>
                    <a:bodyPr/>
                    <a:lstStyle/>
                    <a:p>
                      <a:pPr algn="r"/>
                      <a:r>
                        <a:rPr lang="en-US" sz="1800" b="1" dirty="0"/>
                        <a:t>22%</a:t>
                      </a:r>
                    </a:p>
                  </a:txBody>
                  <a:tcPr marL="100796" marR="100796" marT="50398" marB="50398"/>
                </a:tc>
                <a:tc>
                  <a:txBody>
                    <a:bodyPr/>
                    <a:lstStyle/>
                    <a:p>
                      <a:pPr algn="r"/>
                      <a:r>
                        <a:rPr lang="en-US" sz="1800" b="1" dirty="0"/>
                        <a:t>28%</a:t>
                      </a:r>
                    </a:p>
                  </a:txBody>
                  <a:tcPr marL="100796" marR="100796" marT="50398" marB="50398"/>
                </a:tc>
                <a:tc>
                  <a:txBody>
                    <a:bodyPr/>
                    <a:lstStyle/>
                    <a:p>
                      <a:pPr algn="r"/>
                      <a:r>
                        <a:rPr lang="en-US" sz="1800" b="1" dirty="0"/>
                        <a:t>0.7%</a:t>
                      </a:r>
                    </a:p>
                  </a:txBody>
                  <a:tcPr marL="100796" marR="100796" marT="50398" marB="50398"/>
                </a:tc>
                <a:extLst>
                  <a:ext uri="{0D108BD9-81ED-4DB2-BD59-A6C34878D82A}">
                    <a16:rowId xmlns:a16="http://schemas.microsoft.com/office/drawing/2014/main" val="10007"/>
                  </a:ext>
                </a:extLst>
              </a:tr>
              <a:tr h="898760">
                <a:tc>
                  <a:txBody>
                    <a:bodyPr/>
                    <a:lstStyle/>
                    <a:p>
                      <a:r>
                        <a:rPr lang="en-US" sz="1800" b="1" dirty="0"/>
                        <a:t>Stock Price Change (last 5 years)     </a:t>
                      </a:r>
                    </a:p>
                  </a:txBody>
                  <a:tcPr marL="100796" marR="100796" marT="50398" marB="50398"/>
                </a:tc>
                <a:tc>
                  <a:txBody>
                    <a:bodyPr/>
                    <a:lstStyle/>
                    <a:p>
                      <a:pPr algn="r"/>
                      <a:r>
                        <a:rPr lang="en-US" sz="1800" b="1" dirty="0"/>
                        <a:t>~211%</a:t>
                      </a:r>
                    </a:p>
                  </a:txBody>
                  <a:tcPr marL="100796" marR="100796" marT="50398" marB="50398"/>
                </a:tc>
                <a:tc>
                  <a:txBody>
                    <a:bodyPr/>
                    <a:lstStyle/>
                    <a:p>
                      <a:pPr algn="r"/>
                      <a:r>
                        <a:rPr lang="en-US" sz="1800" b="1" dirty="0"/>
                        <a:t>~103%</a:t>
                      </a:r>
                    </a:p>
                  </a:txBody>
                  <a:tcPr marL="100796" marR="100796" marT="50398" marB="50398"/>
                </a:tc>
                <a:tc>
                  <a:txBody>
                    <a:bodyPr/>
                    <a:lstStyle/>
                    <a:p>
                      <a:pPr algn="r"/>
                      <a:r>
                        <a:rPr lang="en-US" sz="1800" b="1" dirty="0"/>
                        <a:t>~179%</a:t>
                      </a:r>
                    </a:p>
                  </a:txBody>
                  <a:tcPr marL="100796" marR="100796" marT="50398" marB="50398"/>
                </a:tc>
                <a:tc>
                  <a:txBody>
                    <a:bodyPr/>
                    <a:lstStyle/>
                    <a:p>
                      <a:pPr algn="r"/>
                      <a:r>
                        <a:rPr lang="en-US" sz="1800" b="1" dirty="0"/>
                        <a:t>~230%</a:t>
                      </a:r>
                    </a:p>
                  </a:txBody>
                  <a:tcPr marL="100796" marR="100796" marT="50398" marB="50398"/>
                </a:tc>
                <a:tc>
                  <a:txBody>
                    <a:bodyPr/>
                    <a:lstStyle/>
                    <a:p>
                      <a:pPr algn="r"/>
                      <a:r>
                        <a:rPr lang="en-US" sz="1800" b="1" dirty="0"/>
                        <a:t>~329%</a:t>
                      </a:r>
                    </a:p>
                  </a:txBody>
                  <a:tcPr marL="100796" marR="100796" marT="50398" marB="50398"/>
                </a:tc>
                <a:extLst>
                  <a:ext uri="{0D108BD9-81ED-4DB2-BD59-A6C34878D82A}">
                    <a16:rowId xmlns:a16="http://schemas.microsoft.com/office/drawing/2014/main" val="3581884219"/>
                  </a:ext>
                </a:extLst>
              </a:tr>
            </a:tbl>
          </a:graphicData>
        </a:graphic>
      </p:graphicFrame>
    </p:spTree>
    <p:extLst>
      <p:ext uri="{BB962C8B-B14F-4D97-AF65-F5344CB8AC3E}">
        <p14:creationId xmlns:p14="http://schemas.microsoft.com/office/powerpoint/2010/main" val="7272493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925" y="-30163"/>
            <a:ext cx="8866187" cy="1473200"/>
          </a:xfrm>
        </p:spPr>
        <p:txBody>
          <a:bodyPr/>
          <a:lstStyle/>
          <a:p>
            <a:r>
              <a:rPr lang="en-US" sz="3200" dirty="0"/>
              <a:t>Facebook, Alphabet, Microsoft, Tencent, Amazon Stock Price Change Last 5 Years</a:t>
            </a:r>
          </a:p>
        </p:txBody>
      </p:sp>
      <p:pic>
        <p:nvPicPr>
          <p:cNvPr id="5" name="Picture 4">
            <a:extLst>
              <a:ext uri="{FF2B5EF4-FFF2-40B4-BE49-F238E27FC236}">
                <a16:creationId xmlns:a16="http://schemas.microsoft.com/office/drawing/2014/main" id="{42167BEA-2566-C24C-8F76-3725A2A39346}"/>
              </a:ext>
            </a:extLst>
          </p:cNvPr>
          <p:cNvPicPr>
            <a:picLocks noChangeAspect="1"/>
          </p:cNvPicPr>
          <p:nvPr/>
        </p:nvPicPr>
        <p:blipFill>
          <a:blip r:embed="rId2"/>
          <a:stretch>
            <a:fillRect/>
          </a:stretch>
        </p:blipFill>
        <p:spPr>
          <a:xfrm>
            <a:off x="0" y="1782655"/>
            <a:ext cx="10080625" cy="3994365"/>
          </a:xfrm>
          <a:prstGeom prst="rect">
            <a:avLst/>
          </a:prstGeom>
        </p:spPr>
      </p:pic>
    </p:spTree>
    <p:extLst>
      <p:ext uri="{BB962C8B-B14F-4D97-AF65-F5344CB8AC3E}">
        <p14:creationId xmlns:p14="http://schemas.microsoft.com/office/powerpoint/2010/main" val="9913701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712" y="-106363"/>
            <a:ext cx="9448800" cy="1176338"/>
          </a:xfrm>
        </p:spPr>
        <p:txBody>
          <a:bodyPr/>
          <a:lstStyle/>
          <a:p>
            <a:r>
              <a:rPr lang="en-US" altLang="en-US" sz="3600" dirty="0">
                <a:ea typeface="ＭＳ Ｐゴシック" panose="020B0600070205080204" pitchFamily="34" charset="-128"/>
              </a:rPr>
              <a:t>“Facebook Case”</a:t>
            </a:r>
          </a:p>
        </p:txBody>
      </p:sp>
      <p:sp>
        <p:nvSpPr>
          <p:cNvPr id="8195" name="Rectangle 3"/>
          <p:cNvSpPr>
            <a:spLocks noGrp="1" noChangeArrowheads="1"/>
          </p:cNvSpPr>
          <p:nvPr>
            <p:ph idx="1"/>
          </p:nvPr>
        </p:nvSpPr>
        <p:spPr>
          <a:xfrm>
            <a:off x="925513" y="1417637"/>
            <a:ext cx="8610600" cy="5543550"/>
          </a:xfrm>
        </p:spPr>
        <p:txBody>
          <a:bodyPr/>
          <a:lstStyle/>
          <a:p>
            <a:r>
              <a:rPr lang="en-US" sz="2400" dirty="0"/>
              <a:t>Facebook is competing with many of the largest and most successful companies in the world.  Facebook must deal with differing regulatory environments in most of the countries of the world.  Facebook must contend with changing social perceptions of privacy, security, and brand. Facebook has a little over 2 billion monthly users out of the world’s population of just under 8 billion persons. </a:t>
            </a:r>
            <a:r>
              <a:rPr lang="en-US" sz="2400" u="sng" dirty="0"/>
              <a:t>Describe three separate major challenges that must be overcome to increase their monthly users to 4 billion persons. </a:t>
            </a:r>
            <a:endParaRPr lang="en-US" sz="3200" u="sng" dirty="0"/>
          </a:p>
          <a:p>
            <a:pPr marL="755650" lvl="2" indent="0">
              <a:buNone/>
            </a:pPr>
            <a:endParaRPr lang="en-US" sz="2400" b="1" dirty="0"/>
          </a:p>
        </p:txBody>
      </p:sp>
    </p:spTree>
    <p:extLst>
      <p:ext uri="{BB962C8B-B14F-4D97-AF65-F5344CB8AC3E}">
        <p14:creationId xmlns:p14="http://schemas.microsoft.com/office/powerpoint/2010/main" val="8875040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529" y="-1"/>
            <a:ext cx="10079567" cy="7559675"/>
          </a:xfrm>
          <a:prstGeom prst="rect">
            <a:avLst/>
          </a:prstGeom>
          <a:solidFill>
            <a:schemeClr val="bg1"/>
          </a:solidFill>
          <a:ln w="9525" algn="ctr">
            <a:solidFill>
              <a:schemeClr val="tx1"/>
            </a:solidFill>
            <a:round/>
            <a:headEnd/>
            <a:tailEnd/>
          </a:ln>
        </p:spPr>
        <p:txBody>
          <a:bodyPr wrap="none"/>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984">
              <a:latin typeface="Times New Roman" pitchFamily="18" charset="0"/>
            </a:endParaRPr>
          </a:p>
        </p:txBody>
      </p:sp>
      <p:sp>
        <p:nvSpPr>
          <p:cNvPr id="36867" name="Rectangle 2"/>
          <p:cNvSpPr>
            <a:spLocks noGrp="1" noChangeArrowheads="1"/>
          </p:cNvSpPr>
          <p:nvPr>
            <p:ph type="title"/>
          </p:nvPr>
        </p:nvSpPr>
        <p:spPr>
          <a:xfrm>
            <a:off x="163789" y="168733"/>
            <a:ext cx="9911574" cy="577475"/>
          </a:xfrm>
        </p:spPr>
        <p:txBody>
          <a:bodyPr/>
          <a:lstStyle/>
          <a:p>
            <a:pPr algn="ctr" eaLnBrk="1" hangingPunct="1"/>
            <a:r>
              <a:rPr lang="en-US" altLang="en-US" sz="3086" dirty="0"/>
              <a:t>Suggestions for Oral Presentations</a:t>
            </a:r>
          </a:p>
        </p:txBody>
      </p:sp>
      <p:sp>
        <p:nvSpPr>
          <p:cNvPr id="36868" name="Text Box 3"/>
          <p:cNvSpPr txBox="1">
            <a:spLocks noChangeArrowheads="1"/>
          </p:cNvSpPr>
          <p:nvPr/>
        </p:nvSpPr>
        <p:spPr bwMode="auto">
          <a:xfrm>
            <a:off x="168522" y="1089287"/>
            <a:ext cx="9743581" cy="61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0" tIns="50395" rIns="100790" bIns="50395">
            <a:spAutoFit/>
          </a:bodyPr>
          <a:lstStyle>
            <a:lvl1pPr marL="458788" indent="-458788">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pPr>
            <a:r>
              <a:rPr lang="en-US" altLang="en-US" sz="1800" dirty="0">
                <a:latin typeface="+mn-lt"/>
                <a:cs typeface="Arial" pitchFamily="34" charset="0"/>
              </a:rPr>
              <a:t>Be prepared: know the material well</a:t>
            </a:r>
          </a:p>
          <a:p>
            <a:pPr>
              <a:spcBef>
                <a:spcPct val="0"/>
              </a:spcBef>
            </a:pPr>
            <a:r>
              <a:rPr lang="en-US" altLang="en-US" sz="1800" dirty="0">
                <a:latin typeface="+mn-lt"/>
                <a:cs typeface="Arial" pitchFamily="34" charset="0"/>
              </a:rPr>
              <a:t>Be prepared: </a:t>
            </a:r>
            <a:r>
              <a:rPr lang="en-US" altLang="en-US" sz="1800" dirty="0">
                <a:solidFill>
                  <a:srgbClr val="FF0000"/>
                </a:solidFill>
                <a:latin typeface="+mn-lt"/>
                <a:cs typeface="Arial" pitchFamily="34" charset="0"/>
              </a:rPr>
              <a:t>practice</a:t>
            </a:r>
            <a:r>
              <a:rPr lang="en-US" altLang="en-US" sz="1800" dirty="0">
                <a:latin typeface="+mn-lt"/>
                <a:cs typeface="Arial" pitchFamily="34" charset="0"/>
              </a:rPr>
              <a:t> with other team members and before a live audience</a:t>
            </a:r>
          </a:p>
          <a:p>
            <a:pPr>
              <a:spcBef>
                <a:spcPct val="0"/>
              </a:spcBef>
            </a:pPr>
            <a:r>
              <a:rPr lang="en-US" altLang="en-US" sz="1800" dirty="0">
                <a:latin typeface="+mn-lt"/>
                <a:cs typeface="Arial" pitchFamily="34" charset="0"/>
              </a:rPr>
              <a:t>Introduce self and team</a:t>
            </a:r>
          </a:p>
          <a:p>
            <a:pPr>
              <a:spcBef>
                <a:spcPct val="0"/>
              </a:spcBef>
            </a:pPr>
            <a:r>
              <a:rPr lang="en-US" altLang="en-US" sz="1800" dirty="0">
                <a:latin typeface="+mn-lt"/>
                <a:cs typeface="Arial" pitchFamily="34" charset="0"/>
              </a:rPr>
              <a:t>One person in front of audience at one time – others “off stage” to side</a:t>
            </a:r>
          </a:p>
          <a:p>
            <a:pPr>
              <a:spcBef>
                <a:spcPct val="0"/>
              </a:spcBef>
            </a:pPr>
            <a:r>
              <a:rPr lang="en-US" altLang="en-US" sz="1800" dirty="0">
                <a:latin typeface="+mn-lt"/>
                <a:cs typeface="Arial" pitchFamily="34" charset="0"/>
              </a:rPr>
              <a:t>Tell audience what you are going to cover verbally or in an agenda</a:t>
            </a:r>
          </a:p>
          <a:p>
            <a:pPr>
              <a:spcBef>
                <a:spcPct val="0"/>
              </a:spcBef>
            </a:pPr>
            <a:r>
              <a:rPr lang="en-US" altLang="en-US" sz="1800" dirty="0">
                <a:latin typeface="+mn-lt"/>
                <a:cs typeface="Arial" pitchFamily="34" charset="0"/>
              </a:rPr>
              <a:t>Display energy and engagement</a:t>
            </a:r>
          </a:p>
          <a:p>
            <a:pPr>
              <a:spcBef>
                <a:spcPct val="0"/>
              </a:spcBef>
            </a:pPr>
            <a:r>
              <a:rPr lang="en-US" altLang="en-US" sz="1800" dirty="0">
                <a:latin typeface="+mn-lt"/>
                <a:cs typeface="Arial" pitchFamily="34" charset="0"/>
              </a:rPr>
              <a:t>Display good posture</a:t>
            </a:r>
          </a:p>
          <a:p>
            <a:pPr>
              <a:spcBef>
                <a:spcPct val="0"/>
              </a:spcBef>
            </a:pPr>
            <a:r>
              <a:rPr lang="en-US" altLang="en-US" sz="1800" dirty="0">
                <a:latin typeface="+mn-lt"/>
                <a:cs typeface="Arial" pitchFamily="34" charset="0"/>
              </a:rPr>
              <a:t>Speak clearly and loudly enough so that you can be heard throughout the room</a:t>
            </a:r>
          </a:p>
          <a:p>
            <a:pPr>
              <a:spcBef>
                <a:spcPct val="0"/>
              </a:spcBef>
            </a:pPr>
            <a:r>
              <a:rPr lang="en-US" altLang="en-US" sz="1800" dirty="0">
                <a:latin typeface="+mn-lt"/>
                <a:cs typeface="Arial" pitchFamily="34" charset="0"/>
              </a:rPr>
              <a:t>Move your head and body to speak to all parts of the room</a:t>
            </a:r>
          </a:p>
          <a:p>
            <a:pPr>
              <a:spcBef>
                <a:spcPct val="0"/>
              </a:spcBef>
            </a:pPr>
            <a:r>
              <a:rPr lang="en-US" altLang="en-US" sz="1800" dirty="0">
                <a:latin typeface="+mn-lt"/>
                <a:cs typeface="Arial" pitchFamily="34" charset="0"/>
              </a:rPr>
              <a:t>Make direct eye contact with audience members in various parts of the room</a:t>
            </a:r>
          </a:p>
          <a:p>
            <a:pPr>
              <a:spcBef>
                <a:spcPct val="0"/>
              </a:spcBef>
            </a:pPr>
            <a:r>
              <a:rPr lang="en-US" altLang="en-US" sz="1800" dirty="0">
                <a:latin typeface="+mn-lt"/>
                <a:cs typeface="Arial" pitchFamily="34" charset="0"/>
              </a:rPr>
              <a:t>Use gestures to emphasize points and to point to some particularly important aspects of the visuals.  Do not use so many gestures that it is distracting.</a:t>
            </a:r>
          </a:p>
          <a:p>
            <a:pPr>
              <a:spcBef>
                <a:spcPct val="0"/>
              </a:spcBef>
            </a:pPr>
            <a:r>
              <a:rPr lang="en-US" altLang="en-US" sz="1800" dirty="0">
                <a:latin typeface="+mn-lt"/>
                <a:cs typeface="Arial" pitchFamily="34" charset="0"/>
              </a:rPr>
              <a:t>Keep your hands out of pockets or other parts of clothing</a:t>
            </a:r>
          </a:p>
          <a:p>
            <a:pPr>
              <a:spcBef>
                <a:spcPct val="0"/>
              </a:spcBef>
            </a:pPr>
            <a:r>
              <a:rPr lang="en-US" altLang="en-US" sz="1800" dirty="0">
                <a:latin typeface="+mn-lt"/>
                <a:cs typeface="Arial" pitchFamily="34" charset="0"/>
              </a:rPr>
              <a:t>Use transitions to new presenter – introduce next presenter – next presenter says “Thanks xyz” and start with strong first sentence</a:t>
            </a:r>
          </a:p>
          <a:p>
            <a:pPr>
              <a:spcBef>
                <a:spcPct val="0"/>
              </a:spcBef>
            </a:pPr>
            <a:r>
              <a:rPr lang="en-US" altLang="en-US" sz="1800" dirty="0">
                <a:latin typeface="+mn-lt"/>
                <a:cs typeface="Arial" pitchFamily="34" charset="0"/>
              </a:rPr>
              <a:t>Summarize at end of section and end of presentation – strong conclusion</a:t>
            </a:r>
          </a:p>
          <a:p>
            <a:pPr>
              <a:spcBef>
                <a:spcPct val="0"/>
              </a:spcBef>
            </a:pPr>
            <a:r>
              <a:rPr lang="en-US" altLang="en-US" sz="1800" dirty="0">
                <a:latin typeface="+mn-lt"/>
                <a:cs typeface="Arial" pitchFamily="34" charset="0"/>
              </a:rPr>
              <a:t>Plan the time to be taken by each presenter.  Remember transition times. </a:t>
            </a:r>
            <a:r>
              <a:rPr lang="en-US" altLang="en-US" sz="1800" dirty="0">
                <a:solidFill>
                  <a:srgbClr val="FF0000"/>
                </a:solidFill>
                <a:latin typeface="+mn-lt"/>
                <a:cs typeface="Arial" pitchFamily="34" charset="0"/>
              </a:rPr>
              <a:t>Practice for timing.  </a:t>
            </a:r>
            <a:r>
              <a:rPr lang="en-US" altLang="en-US" sz="1800" dirty="0">
                <a:latin typeface="+mn-lt"/>
                <a:cs typeface="Arial" pitchFamily="34" charset="0"/>
              </a:rPr>
              <a:t>Keep within time allotted.</a:t>
            </a:r>
          </a:p>
          <a:p>
            <a:pPr>
              <a:spcBef>
                <a:spcPct val="0"/>
              </a:spcBef>
            </a:pPr>
            <a:r>
              <a:rPr lang="en-US" altLang="en-US" sz="1800" dirty="0">
                <a:latin typeface="+mn-lt"/>
                <a:cs typeface="Arial" pitchFamily="34" charset="0"/>
              </a:rPr>
              <a:t>Prepare the slides so that they are visually attractive, communicate key points, have good flow, are “branded” for the particular talk, are of sufficiently large font that they can be read from the back of the room</a:t>
            </a:r>
          </a:p>
          <a:p>
            <a:pPr>
              <a:spcBef>
                <a:spcPct val="0"/>
              </a:spcBef>
            </a:pPr>
            <a:r>
              <a:rPr lang="en-US" altLang="en-US" sz="1800" dirty="0">
                <a:solidFill>
                  <a:srgbClr val="FF0000"/>
                </a:solidFill>
                <a:latin typeface="+mn-lt"/>
                <a:cs typeface="Arial" pitchFamily="34" charset="0"/>
              </a:rPr>
              <a:t>Practice, practice, practice!</a:t>
            </a:r>
            <a:endParaRPr lang="en-US" altLang="en-US" sz="1984" dirty="0">
              <a:solidFill>
                <a:srgbClr val="FF0000"/>
              </a:solidFill>
              <a:latin typeface="+mn-lt"/>
              <a:cs typeface="Arial" pitchFamily="34" charset="0"/>
            </a:endParaRPr>
          </a:p>
        </p:txBody>
      </p:sp>
    </p:spTree>
    <p:extLst>
      <p:ext uri="{BB962C8B-B14F-4D97-AF65-F5344CB8AC3E}">
        <p14:creationId xmlns:p14="http://schemas.microsoft.com/office/powerpoint/2010/main" val="2201923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529" y="3581001"/>
            <a:ext cx="65" cy="39767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984">
              <a:latin typeface="Times New Roman" pitchFamily="18" charset="0"/>
            </a:endParaRPr>
          </a:p>
        </p:txBody>
      </p:sp>
      <p:graphicFrame>
        <p:nvGraphicFramePr>
          <p:cNvPr id="4" name="Table 3">
            <a:extLst>
              <a:ext uri="{FF2B5EF4-FFF2-40B4-BE49-F238E27FC236}">
                <a16:creationId xmlns:a16="http://schemas.microsoft.com/office/drawing/2014/main" id="{D87B5756-E328-42A0-AF41-DDEA98DBA46D}"/>
              </a:ext>
            </a:extLst>
          </p:cNvPr>
          <p:cNvGraphicFramePr>
            <a:graphicFrameLocks noGrp="1"/>
          </p:cNvGraphicFramePr>
          <p:nvPr>
            <p:extLst>
              <p:ext uri="{D42A27DB-BD31-4B8C-83A1-F6EECF244321}">
                <p14:modId xmlns:p14="http://schemas.microsoft.com/office/powerpoint/2010/main" val="2848280709"/>
              </p:ext>
            </p:extLst>
          </p:nvPr>
        </p:nvGraphicFramePr>
        <p:xfrm>
          <a:off x="87757" y="350837"/>
          <a:ext cx="9905555" cy="4934052"/>
        </p:xfrm>
        <a:graphic>
          <a:graphicData uri="http://schemas.openxmlformats.org/drawingml/2006/table">
            <a:tbl>
              <a:tblPr firstRow="1" bandRow="1">
                <a:tableStyleId>{5C22544A-7EE6-4342-B048-85BDC9FD1C3A}</a:tableStyleId>
              </a:tblPr>
              <a:tblGrid>
                <a:gridCol w="1790159">
                  <a:extLst>
                    <a:ext uri="{9D8B030D-6E8A-4147-A177-3AD203B41FA5}">
                      <a16:colId xmlns:a16="http://schemas.microsoft.com/office/drawing/2014/main" val="2433347245"/>
                    </a:ext>
                  </a:extLst>
                </a:gridCol>
                <a:gridCol w="1047576">
                  <a:extLst>
                    <a:ext uri="{9D8B030D-6E8A-4147-A177-3AD203B41FA5}">
                      <a16:colId xmlns:a16="http://schemas.microsoft.com/office/drawing/2014/main" val="2946256830"/>
                    </a:ext>
                  </a:extLst>
                </a:gridCol>
                <a:gridCol w="1047576">
                  <a:extLst>
                    <a:ext uri="{9D8B030D-6E8A-4147-A177-3AD203B41FA5}">
                      <a16:colId xmlns:a16="http://schemas.microsoft.com/office/drawing/2014/main" val="2809173071"/>
                    </a:ext>
                  </a:extLst>
                </a:gridCol>
                <a:gridCol w="1047576">
                  <a:extLst>
                    <a:ext uri="{9D8B030D-6E8A-4147-A177-3AD203B41FA5}">
                      <a16:colId xmlns:a16="http://schemas.microsoft.com/office/drawing/2014/main" val="841291330"/>
                    </a:ext>
                  </a:extLst>
                </a:gridCol>
                <a:gridCol w="1047576">
                  <a:extLst>
                    <a:ext uri="{9D8B030D-6E8A-4147-A177-3AD203B41FA5}">
                      <a16:colId xmlns:a16="http://schemas.microsoft.com/office/drawing/2014/main" val="2957252655"/>
                    </a:ext>
                  </a:extLst>
                </a:gridCol>
                <a:gridCol w="1047576">
                  <a:extLst>
                    <a:ext uri="{9D8B030D-6E8A-4147-A177-3AD203B41FA5}">
                      <a16:colId xmlns:a16="http://schemas.microsoft.com/office/drawing/2014/main" val="3764232618"/>
                    </a:ext>
                  </a:extLst>
                </a:gridCol>
                <a:gridCol w="1047576">
                  <a:extLst>
                    <a:ext uri="{9D8B030D-6E8A-4147-A177-3AD203B41FA5}">
                      <a16:colId xmlns:a16="http://schemas.microsoft.com/office/drawing/2014/main" val="3333083809"/>
                    </a:ext>
                  </a:extLst>
                </a:gridCol>
                <a:gridCol w="676282">
                  <a:extLst>
                    <a:ext uri="{9D8B030D-6E8A-4147-A177-3AD203B41FA5}">
                      <a16:colId xmlns:a16="http://schemas.microsoft.com/office/drawing/2014/main" val="1360422949"/>
                    </a:ext>
                  </a:extLst>
                </a:gridCol>
                <a:gridCol w="1153658">
                  <a:extLst>
                    <a:ext uri="{9D8B030D-6E8A-4147-A177-3AD203B41FA5}">
                      <a16:colId xmlns:a16="http://schemas.microsoft.com/office/drawing/2014/main" val="2881280223"/>
                    </a:ext>
                  </a:extLst>
                </a:gridCol>
              </a:tblGrid>
              <a:tr h="933327">
                <a:tc>
                  <a:txBody>
                    <a:bodyPr/>
                    <a:lstStyle/>
                    <a:p>
                      <a:pPr algn="ctr" fontAlgn="ctr"/>
                      <a:r>
                        <a:rPr lang="en-US" sz="2000" u="none" strike="noStrike" dirty="0">
                          <a:effectLst/>
                        </a:rPr>
                        <a:t>Project</a:t>
                      </a:r>
                      <a:endParaRPr lang="en-US" sz="2000" b="0"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Client, Team, Problem, Solution Concept</a:t>
                      </a:r>
                    </a:p>
                    <a:p>
                      <a:pPr algn="ctr" fontAlgn="t"/>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CBA, Risk Anal., Project Plan, Schedule</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Requirements, Design, Development</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Results, Conclusions, Lessons Learned, Challenges</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 Demon-</a:t>
                      </a:r>
                      <a:r>
                        <a:rPr lang="en-US" sz="1300" u="none" strike="noStrike" dirty="0" err="1">
                          <a:effectLst/>
                        </a:rPr>
                        <a:t>stration</a:t>
                      </a:r>
                      <a:r>
                        <a:rPr lang="en-US" sz="1300" u="none" strike="noStrike" dirty="0">
                          <a:effectLst/>
                        </a:rPr>
                        <a:t> of Solution</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Presentation, Slides, Speaking</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Total</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Rank Order (1=Best) No ties. Do not Rank own Team</a:t>
                      </a:r>
                      <a:endParaRPr lang="en-US" sz="1300" b="0" i="0" u="none" strike="noStrike" dirty="0">
                        <a:solidFill>
                          <a:srgbClr val="000000"/>
                        </a:solidFill>
                        <a:effectLst/>
                        <a:latin typeface="Calibri" panose="020F0502020204030204" pitchFamily="34" charset="0"/>
                      </a:endParaRPr>
                    </a:p>
                  </a:txBody>
                  <a:tcPr marL="3544" marR="3544" marT="3544"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1412553"/>
                  </a:ext>
                </a:extLst>
              </a:tr>
              <a:tr h="210739">
                <a:tc>
                  <a:txBody>
                    <a:bodyPr/>
                    <a:lstStyle/>
                    <a:p>
                      <a:pPr algn="ctr" fontAlgn="b"/>
                      <a:r>
                        <a:rPr lang="en-US" sz="1600" u="none" strike="noStrike">
                          <a:effectLst/>
                        </a:rPr>
                        <a:t>Points Possible</a:t>
                      </a:r>
                      <a:endParaRPr lang="en-US" sz="1600" b="0" i="0" u="none" strike="noStrike">
                        <a:solidFill>
                          <a:srgbClr val="000000"/>
                        </a:solidFill>
                        <a:effectLst/>
                        <a:latin typeface="Calibri" panose="020F0502020204030204" pitchFamily="34" charset="0"/>
                      </a:endParaRPr>
                    </a:p>
                  </a:txBody>
                  <a:tcPr marL="3544" marR="3544" marT="3544" marB="0" anchor="b">
                    <a:lnL w="38100" cap="flat" cmpd="sng" algn="ctr">
                      <a:solidFill>
                        <a:schemeClr val="tx1"/>
                      </a:solidFill>
                      <a:prstDash val="solid"/>
                      <a:round/>
                      <a:headEnd type="none" w="med" len="med"/>
                      <a:tailEnd type="none" w="med" len="med"/>
                    </a:lnL>
                  </a:tcPr>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(1-5)</a:t>
                      </a:r>
                      <a:endParaRPr lang="en-US" sz="1600" b="0" i="0" u="none" strike="noStrike" dirty="0">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4145932"/>
                  </a:ext>
                </a:extLst>
              </a:tr>
              <a:tr h="561012">
                <a:tc>
                  <a:txBody>
                    <a:bodyPr/>
                    <a:lstStyle/>
                    <a:p>
                      <a:pPr algn="ctr" fontAlgn="ctr"/>
                      <a:r>
                        <a:rPr lang="en-US" sz="1400" u="none" strike="noStrike" dirty="0">
                          <a:effectLst/>
                        </a:rPr>
                        <a:t>Team 5: OTELCO</a:t>
                      </a:r>
                      <a:endParaRPr lang="en-US" sz="14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dirty="0">
                          <a:effectLst/>
                        </a:rPr>
                        <a:t> </a:t>
                      </a:r>
                      <a:endParaRPr lang="en-US" sz="2000" b="1" i="0" u="none" strike="noStrike" dirty="0">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99482764"/>
                  </a:ext>
                </a:extLst>
              </a:tr>
              <a:tr h="561012">
                <a:tc>
                  <a:txBody>
                    <a:bodyPr/>
                    <a:lstStyle/>
                    <a:p>
                      <a:pPr algn="ctr" fontAlgn="ctr"/>
                      <a:endParaRPr lang="en-US" sz="800" u="none" strike="noStrike" dirty="0">
                        <a:effectLst/>
                      </a:endParaRPr>
                    </a:p>
                    <a:p>
                      <a:pPr algn="ctr" fontAlgn="ctr"/>
                      <a:r>
                        <a:rPr lang="en-US" sz="1400" u="none" strike="noStrike" dirty="0">
                          <a:effectLst/>
                        </a:rPr>
                        <a:t>Team 2: AM/PM Design &amp; </a:t>
                      </a:r>
                      <a:r>
                        <a:rPr lang="en-US" sz="1400" u="none" strike="noStrike" dirty="0" err="1">
                          <a:effectLst/>
                        </a:rPr>
                        <a:t>DemoWorks</a:t>
                      </a:r>
                      <a:endParaRPr lang="en-US" sz="1400" u="none" strike="noStrike" dirty="0">
                        <a:effectLst/>
                      </a:endParaRPr>
                    </a:p>
                    <a:p>
                      <a:pPr algn="ctr" fontAlgn="ctr"/>
                      <a:endParaRPr lang="en-US" sz="8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dirty="0">
                          <a:effectLst/>
                        </a:rPr>
                        <a:t> </a:t>
                      </a:r>
                      <a:endParaRPr lang="en-US" sz="20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23880023"/>
                  </a:ext>
                </a:extLst>
              </a:tr>
              <a:tr h="561012">
                <a:tc>
                  <a:txBody>
                    <a:bodyPr/>
                    <a:lstStyle/>
                    <a:p>
                      <a:pPr algn="ctr" fontAlgn="ctr"/>
                      <a:r>
                        <a:rPr lang="en-US" sz="1400" u="none" strike="noStrike" dirty="0">
                          <a:effectLst/>
                        </a:rPr>
                        <a:t>Team 4: RPI Air Force ROTC </a:t>
                      </a:r>
                      <a:endParaRPr lang="en-US" sz="14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dirty="0">
                          <a:effectLst/>
                        </a:rPr>
                        <a:t> </a:t>
                      </a:r>
                      <a:endParaRPr lang="en-US" sz="20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07384094"/>
                  </a:ext>
                </a:extLst>
              </a:tr>
              <a:tr h="561012">
                <a:tc>
                  <a:txBody>
                    <a:bodyPr/>
                    <a:lstStyle/>
                    <a:p>
                      <a:pPr algn="ctr" fontAlgn="ctr"/>
                      <a:r>
                        <a:rPr lang="en-US" sz="1400" u="none" strike="noStrike" dirty="0">
                          <a:effectLst/>
                        </a:rPr>
                        <a:t>Team 3: Cure Dystopia Now </a:t>
                      </a:r>
                      <a:endParaRPr lang="en-US" sz="14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19363442"/>
                  </a:ext>
                </a:extLst>
              </a:tr>
              <a:tr h="561012">
                <a:tc>
                  <a:txBody>
                    <a:bodyPr/>
                    <a:lstStyle/>
                    <a:p>
                      <a:pPr algn="ctr" fontAlgn="ctr"/>
                      <a:r>
                        <a:rPr lang="en-US" sz="1400" u="none" strike="noStrike" dirty="0">
                          <a:effectLst/>
                        </a:rPr>
                        <a:t>Team 1: Troy Cloth &amp; Paper Co.</a:t>
                      </a:r>
                      <a:endParaRPr lang="en-US" sz="14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5969597"/>
                  </a:ext>
                </a:extLst>
              </a:tr>
              <a:tr h="561012">
                <a:tc>
                  <a:txBody>
                    <a:bodyPr/>
                    <a:lstStyle/>
                    <a:p>
                      <a:pPr algn="ctr" fontAlgn="ctr"/>
                      <a:r>
                        <a:rPr lang="en-US" sz="1400" u="none" strike="noStrike" dirty="0">
                          <a:effectLst/>
                        </a:rPr>
                        <a:t>Team 6: </a:t>
                      </a:r>
                      <a:r>
                        <a:rPr lang="en-US" sz="1400" u="none" strike="noStrike" dirty="0" err="1">
                          <a:effectLst/>
                        </a:rPr>
                        <a:t>Carme.AI</a:t>
                      </a:r>
                      <a:endParaRPr lang="en-US" sz="14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a:t>
                      </a:r>
                      <a:endParaRPr lang="en-US" sz="2000" b="1" i="0" u="none" strike="noStrike" dirty="0">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a:t>
                      </a:r>
                      <a:endParaRPr lang="en-US" sz="2000" b="1" i="0" u="none" strike="noStrike" dirty="0">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8162390"/>
                  </a:ext>
                </a:extLst>
              </a:tr>
            </a:tbl>
          </a:graphicData>
        </a:graphic>
      </p:graphicFrame>
    </p:spTree>
    <p:extLst>
      <p:ext uri="{BB962C8B-B14F-4D97-AF65-F5344CB8AC3E}">
        <p14:creationId xmlns:p14="http://schemas.microsoft.com/office/powerpoint/2010/main" val="375348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529" y="3581001"/>
            <a:ext cx="65" cy="39767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984">
              <a:latin typeface="Times New Roman" pitchFamily="18" charset="0"/>
            </a:endParaRPr>
          </a:p>
        </p:txBody>
      </p:sp>
      <p:graphicFrame>
        <p:nvGraphicFramePr>
          <p:cNvPr id="1130499" name="Group 3"/>
          <p:cNvGraphicFramePr>
            <a:graphicFrameLocks noGrp="1"/>
          </p:cNvGraphicFramePr>
          <p:nvPr>
            <p:ph/>
            <p:extLst/>
          </p:nvPr>
        </p:nvGraphicFramePr>
        <p:xfrm>
          <a:off x="336514" y="251989"/>
          <a:ext cx="9428198" cy="6926211"/>
        </p:xfrm>
        <a:graphic>
          <a:graphicData uri="http://schemas.openxmlformats.org/drawingml/2006/table">
            <a:tbl>
              <a:tblPr/>
              <a:tblGrid>
                <a:gridCol w="3888673">
                  <a:extLst>
                    <a:ext uri="{9D8B030D-6E8A-4147-A177-3AD203B41FA5}">
                      <a16:colId xmlns:a16="http://schemas.microsoft.com/office/drawing/2014/main" val="20000"/>
                    </a:ext>
                  </a:extLst>
                </a:gridCol>
                <a:gridCol w="723522">
                  <a:extLst>
                    <a:ext uri="{9D8B030D-6E8A-4147-A177-3AD203B41FA5}">
                      <a16:colId xmlns:a16="http://schemas.microsoft.com/office/drawing/2014/main" val="20001"/>
                    </a:ext>
                  </a:extLst>
                </a:gridCol>
                <a:gridCol w="1555061">
                  <a:extLst>
                    <a:ext uri="{9D8B030D-6E8A-4147-A177-3AD203B41FA5}">
                      <a16:colId xmlns:a16="http://schemas.microsoft.com/office/drawing/2014/main" val="20002"/>
                    </a:ext>
                  </a:extLst>
                </a:gridCol>
                <a:gridCol w="1661043">
                  <a:extLst>
                    <a:ext uri="{9D8B030D-6E8A-4147-A177-3AD203B41FA5}">
                      <a16:colId xmlns:a16="http://schemas.microsoft.com/office/drawing/2014/main" val="20003"/>
                    </a:ext>
                  </a:extLst>
                </a:gridCol>
                <a:gridCol w="1599899">
                  <a:extLst>
                    <a:ext uri="{9D8B030D-6E8A-4147-A177-3AD203B41FA5}">
                      <a16:colId xmlns:a16="http://schemas.microsoft.com/office/drawing/2014/main" val="20004"/>
                    </a:ext>
                  </a:extLst>
                </a:gridCol>
              </a:tblGrid>
              <a:tr h="689409">
                <a:tc gridSpan="5">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cs typeface="Arial" charset="0"/>
                        </a:rPr>
                        <a:t>Evaluate the Performance of each Team Member on the Term Project (Score from 1-10 with 1 being poor and 10 being excellent)</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2764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cs typeface="Arial" charset="0"/>
                        </a:rPr>
                        <a:t>Team Members</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Self</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Other Team Member 1 Enter Name Below</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Other Team Member 2 Enter Name Below</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Other Team Member 3 Enter Name Below</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50397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cs typeface="Arial" charset="0"/>
                        </a:rPr>
                        <a:t>Evaluation Criteria/                                Names</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20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to the ideas for the team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Attend and actively participate in team meetings</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095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by being a good team leader</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by being a good listener and team follower</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Provide deliverables to team on time as committed</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to the planning and organization of the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to the technical aspects of the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to the writing and presentation of the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fair share of the overall workload to the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20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Overall contribution to the team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920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 </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920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Total</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 </a:t>
                      </a:r>
                      <a:endParaRPr kumimoji="0" lang="en-US" sz="2600" b="0" i="0" u="none" strike="noStrike" cap="none" normalizeH="0" baseline="0" dirty="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3763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1176338" y="1036638"/>
            <a:ext cx="8904287" cy="5207000"/>
          </a:xfrm>
        </p:spPr>
        <p:txBody>
          <a:bodyPr/>
          <a:lstStyle/>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  	Executive Summary</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2:  	Introduction</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3:  	Client Organization and Description</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4:  	Project Team</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5:  	Problem Statement</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6:	IS/IT Solution</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7:  	Methodology</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8:	IS/IT </a:t>
            </a:r>
            <a:r>
              <a:rPr lang="en-US" altLang="en-US" sz="1400" b="1" dirty="0">
                <a:solidFill>
                  <a:srgbClr val="FF0000"/>
                </a:solidFill>
                <a:ea typeface="ＭＳ Ｐゴシック" panose="020B0600070205080204" pitchFamily="34" charset="-128"/>
                <a:cs typeface="Times New Roman" panose="02020603050405020304" pitchFamily="18" charset="0"/>
              </a:rPr>
              <a:t>Requirements</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9:  	IS/IT Design</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10:  </a:t>
            </a:r>
            <a:r>
              <a:rPr lang="en-US" altLang="en-US" sz="1400" b="1" dirty="0">
                <a:solidFill>
                  <a:srgbClr val="FF0000"/>
                </a:solidFill>
                <a:ea typeface="ＭＳ Ｐゴシック" panose="020B0600070205080204" pitchFamily="34" charset="-128"/>
                <a:cs typeface="Times New Roman" panose="02020603050405020304" pitchFamily="18" charset="0"/>
              </a:rPr>
              <a:t>Cost-Benefit Analysis with (Risk Mgmt)        </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11: </a:t>
            </a:r>
            <a:r>
              <a:rPr lang="en-US" altLang="en-US" sz="1400" b="1" dirty="0">
                <a:solidFill>
                  <a:srgbClr val="FF0000"/>
                </a:solidFill>
                <a:ea typeface="ＭＳ Ｐゴシック" panose="020B0600070205080204" pitchFamily="34" charset="-128"/>
                <a:cs typeface="Times New Roman" panose="02020603050405020304" pitchFamily="18" charset="0"/>
              </a:rPr>
              <a:t>Project Plan/Schedule/Resources</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12:	Post-Turnover Plan         	</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13: Results and Client Feedback</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14:	Conclusions</a:t>
            </a:r>
            <a:endParaRPr lang="en-US" altLang="en-US" sz="1600" b="1" dirty="0">
              <a:solidFill>
                <a:schemeClr val="accent5">
                  <a:lumMod val="75000"/>
                </a:schemeClr>
              </a:solidFill>
              <a:ea typeface="ＭＳ Ｐゴシック" panose="020B0600070205080204" pitchFamily="34" charset="-128"/>
            </a:endParaRPr>
          </a:p>
        </p:txBody>
      </p:sp>
      <p:sp>
        <p:nvSpPr>
          <p:cNvPr id="9" name="Right Brace 8">
            <a:extLst>
              <a:ext uri="{FF2B5EF4-FFF2-40B4-BE49-F238E27FC236}">
                <a16:creationId xmlns:a16="http://schemas.microsoft.com/office/drawing/2014/main" id="{31B606BA-BD81-41A2-816B-CC83362D774F}"/>
              </a:ext>
            </a:extLst>
          </p:cNvPr>
          <p:cNvSpPr/>
          <p:nvPr/>
        </p:nvSpPr>
        <p:spPr>
          <a:xfrm>
            <a:off x="5954712" y="1112837"/>
            <a:ext cx="1146048" cy="6248400"/>
          </a:xfrm>
          <a:prstGeom prst="rightBrace">
            <a:avLst/>
          </a:prstGeom>
          <a:ln w="57150">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8D256089-3647-4F2D-8223-4970C22DEF2D}"/>
              </a:ext>
            </a:extLst>
          </p:cNvPr>
          <p:cNvSpPr txBox="1"/>
          <p:nvPr/>
        </p:nvSpPr>
        <p:spPr>
          <a:xfrm>
            <a:off x="7250112" y="2865437"/>
            <a:ext cx="2590800" cy="2677656"/>
          </a:xfrm>
          <a:prstGeom prst="rect">
            <a:avLst/>
          </a:prstGeom>
          <a:noFill/>
        </p:spPr>
        <p:txBody>
          <a:bodyPr wrap="square" rtlCol="0">
            <a:spAutoFit/>
          </a:bodyPr>
          <a:lstStyle/>
          <a:p>
            <a:r>
              <a:rPr lang="en-US" sz="2400" b="1" dirty="0">
                <a:solidFill>
                  <a:schemeClr val="accent5">
                    <a:lumMod val="75000"/>
                  </a:schemeClr>
                </a:solidFill>
              </a:rPr>
              <a:t>All Sections of Final Report in Draft due by Nov 19 (Mon before Thanksgiving) at 9 PM</a:t>
            </a:r>
          </a:p>
        </p:txBody>
      </p:sp>
    </p:spTree>
    <p:extLst>
      <p:ext uri="{BB962C8B-B14F-4D97-AF65-F5344CB8AC3E}">
        <p14:creationId xmlns:p14="http://schemas.microsoft.com/office/powerpoint/2010/main" val="279909989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620712" y="1036637"/>
            <a:ext cx="9067800" cy="5207000"/>
          </a:xfrm>
        </p:spPr>
        <p:txBody>
          <a:bodyPr/>
          <a:lstStyle/>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 Executive Summary</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Should be able to “stand on its own”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Provides an “executive” overview of the entire project</a:t>
            </a:r>
          </a:p>
          <a:p>
            <a:pPr lvl="2"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What are the important points that an executive would need to know?</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The best summaries effectively balance details with a concise writing style</a:t>
            </a:r>
          </a:p>
          <a:p>
            <a:pPr marL="14287" indent="0" eaLnBrk="1" hangingPunct="1">
              <a:lnSpc>
                <a:spcPct val="90000"/>
              </a:lnSpc>
              <a:buNone/>
            </a:pP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572666262"/>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38554</TotalTime>
  <Words>3441</Words>
  <Application>Microsoft Macintosh PowerPoint</Application>
  <PresentationFormat>Custom</PresentationFormat>
  <Paragraphs>546</Paragraphs>
  <Slides>48</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ＭＳ Ｐゴシック</vt:lpstr>
      <vt:lpstr>Arial</vt:lpstr>
      <vt:lpstr>Bitstream Vera Sans</vt:lpstr>
      <vt:lpstr>Calibri</vt:lpstr>
      <vt:lpstr>News Gothic MT</vt:lpstr>
      <vt:lpstr>Roboto</vt:lpstr>
      <vt:lpstr>Source Sans Pro</vt:lpstr>
      <vt:lpstr>Tahoma</vt:lpstr>
      <vt:lpstr>Times New Roman</vt:lpstr>
      <vt:lpstr>Wingdings</vt:lpstr>
      <vt:lpstr>Wingdings 2</vt:lpstr>
      <vt:lpstr>Breeze</vt:lpstr>
      <vt:lpstr>Managing Information Technology Resources ITWS 4310</vt:lpstr>
      <vt:lpstr>Managing IT Resources Class Outline: Thurs, Nov 15, 2018</vt:lpstr>
      <vt:lpstr>Randomly Assigned  Final Presentation Schedule</vt:lpstr>
      <vt:lpstr>Managing IT Resources ITWS 4310-01 Term Project Final Presentations</vt:lpstr>
      <vt:lpstr>Suggestions for Oral Presentations</vt:lpstr>
      <vt:lpstr>PowerPoint Presentation</vt:lpstr>
      <vt:lpstr>PowerPoint Presentation</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DO’S - Draft MITR Final Project Report</vt:lpstr>
      <vt:lpstr>DON’TS - Draft Final Project Report</vt:lpstr>
      <vt:lpstr>Technology Current Events: “Amazon selects New York City and Northern Virginia for new headquarters”, The Amazon Blog, November 13, 2018. https://blog.aboutamazon.com/company-news/amazon-selects-new-york-city-and-northern-virginia-for-new-headquarters </vt:lpstr>
      <vt:lpstr>Technology Current Events: “AMC Is Running Into the Same Problems as MoviePass”, The Motley Fool, November 13, 2018. https://www.fool.com/investing/2018/11/13/amc-is-running-into-the-same-problems-as-moviepass.aspx </vt:lpstr>
      <vt:lpstr>Technology Current Events: “Waymo to Start First Driverless Car Service Next Month”, Bloomberg, November 13, 2018. https://www.bloomberg.com/news/articles/2018-11-13/waymo-to-start-first-driverless-car-service-next-month </vt:lpstr>
      <vt:lpstr>Technology Current Events: “Facebook's site was down for 30 minutes, here's why”, Bloomberg, November 12, 2018. https://www.foxbusiness.com/technology/facebooks-site-is-down-company-says-its-working-on-it </vt:lpstr>
      <vt:lpstr>Technology Current Events: “Facebook's site was down for 30 minutes, here's why”, Bloomberg, November 12, 2018. https://www.foxbusiness.com/technology/facebooks-site-is-down-company-says-its-working-on-it </vt:lpstr>
      <vt:lpstr>Technology Current Events: “Facebook's site was down for 30 minutes, here's why”, Bloomberg, November 12, 2018. https://www.foxbusiness.com/technology/facebooks-site-is-down-company-says-its-working-on-it </vt:lpstr>
      <vt:lpstr>Technology Current Events: “Facebook's site was down for 30 minutes, here's why”, Bloomberg, November 12, 2018. https://www.foxbusiness.com/technology/facebooks-site-is-down-company-says-its-working-on-it </vt:lpstr>
      <vt:lpstr>PowerPoint Presentation</vt:lpstr>
      <vt:lpstr>What is the Sharing Economy?</vt:lpstr>
      <vt:lpstr>The Sharing Economy</vt:lpstr>
      <vt:lpstr>What is Collaborative Consumption?</vt:lpstr>
      <vt:lpstr>What is Collaborative Consumption?</vt:lpstr>
      <vt:lpstr>Collaborative Consumption</vt:lpstr>
      <vt:lpstr>“Facebook Case”</vt:lpstr>
      <vt:lpstr>“Facebook Case”</vt:lpstr>
      <vt:lpstr>“Facebook Case”</vt:lpstr>
      <vt:lpstr>“Facebook Case”</vt:lpstr>
      <vt:lpstr>“Facebook Case”</vt:lpstr>
      <vt:lpstr>“Facebook Case”</vt:lpstr>
      <vt:lpstr>PowerPoint Presentation</vt:lpstr>
      <vt:lpstr>“Facebook Case”</vt:lpstr>
      <vt:lpstr>“Facebook Case”</vt:lpstr>
      <vt:lpstr>“Facebook Case”</vt:lpstr>
      <vt:lpstr>“Facebook Case”</vt:lpstr>
      <vt:lpstr>“Facebook Case”</vt:lpstr>
      <vt:lpstr>“Facebook Case”</vt:lpstr>
      <vt:lpstr>“Facebook Case”</vt:lpstr>
      <vt:lpstr>“Facebook Case”</vt:lpstr>
      <vt:lpstr>“Facebook Case”</vt:lpstr>
      <vt:lpstr>“Facebook Case”</vt:lpstr>
      <vt:lpstr>Facebook, Alphabet, Microsoft,  Tencent, Amazon, Apple Financials</vt:lpstr>
      <vt:lpstr>Facebook, Alphabet, Microsoft, Tencent, Amazon Stock Price Change Last 5 Years</vt:lpstr>
      <vt:lpstr>“Facebook Case”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Dave Hollinger</dc:creator>
  <cp:lastModifiedBy>Microsoft Office User</cp:lastModifiedBy>
  <cp:revision>717</cp:revision>
  <cp:lastPrinted>2009-08-21T01:49:58Z</cp:lastPrinted>
  <dcterms:created xsi:type="dcterms:W3CDTF">2009-08-23T21:56:42Z</dcterms:created>
  <dcterms:modified xsi:type="dcterms:W3CDTF">2018-11-15T03:51:23Z</dcterms:modified>
</cp:coreProperties>
</file>