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9"/>
  </p:notesMasterIdLst>
  <p:handoutMasterIdLst>
    <p:handoutMasterId r:id="rId40"/>
  </p:handoutMasterIdLst>
  <p:sldIdLst>
    <p:sldId id="257" r:id="rId2"/>
    <p:sldId id="311" r:id="rId3"/>
    <p:sldId id="1188" r:id="rId4"/>
    <p:sldId id="1119" r:id="rId5"/>
    <p:sldId id="1123" r:id="rId6"/>
    <p:sldId id="1299" r:id="rId7"/>
    <p:sldId id="1124" r:id="rId8"/>
    <p:sldId id="1257" r:id="rId9"/>
    <p:sldId id="1383" r:id="rId10"/>
    <p:sldId id="1388" r:id="rId11"/>
    <p:sldId id="1258" r:id="rId12"/>
    <p:sldId id="1259" r:id="rId13"/>
    <p:sldId id="1260" r:id="rId14"/>
    <p:sldId id="1389" r:id="rId15"/>
    <p:sldId id="1412" r:id="rId16"/>
    <p:sldId id="1413" r:id="rId17"/>
    <p:sldId id="1414" r:id="rId18"/>
    <p:sldId id="1415" r:id="rId19"/>
    <p:sldId id="416" r:id="rId20"/>
    <p:sldId id="418" r:id="rId21"/>
    <p:sldId id="1059" r:id="rId22"/>
    <p:sldId id="1057" r:id="rId23"/>
    <p:sldId id="1058" r:id="rId24"/>
    <p:sldId id="1056" r:id="rId25"/>
    <p:sldId id="1060" r:id="rId26"/>
    <p:sldId id="1286" r:id="rId27"/>
    <p:sldId id="1052" r:id="rId28"/>
    <p:sldId id="1061" r:id="rId29"/>
    <p:sldId id="1053" r:id="rId30"/>
    <p:sldId id="1062" r:id="rId31"/>
    <p:sldId id="1051" r:id="rId32"/>
    <p:sldId id="1049" r:id="rId33"/>
    <p:sldId id="1050" r:id="rId34"/>
    <p:sldId id="1048" r:id="rId35"/>
    <p:sldId id="1054" r:id="rId36"/>
    <p:sldId id="1063" r:id="rId37"/>
    <p:sldId id="1055" r:id="rId38"/>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629" autoAdjust="0"/>
  </p:normalViewPr>
  <p:slideViewPr>
    <p:cSldViewPr>
      <p:cViewPr varScale="1">
        <p:scale>
          <a:sx n="96" d="100"/>
          <a:sy n="96" d="100"/>
        </p:scale>
        <p:origin x="1264"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E87984-ABDB-9543-9560-15A60378D6F8}"/>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5EF054-7686-C542-BAFF-C22CD22EC354}"/>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9EF204BB-B17F-FA47-9C03-0E9099D00B39}" type="datetimeFigureOut">
              <a:rPr lang="en-US" smtClean="0"/>
              <a:t>11/29/18</a:t>
            </a:fld>
            <a:endParaRPr lang="en-US"/>
          </a:p>
        </p:txBody>
      </p:sp>
      <p:sp>
        <p:nvSpPr>
          <p:cNvPr id="4" name="Footer Placeholder 3">
            <a:extLst>
              <a:ext uri="{FF2B5EF4-FFF2-40B4-BE49-F238E27FC236}">
                <a16:creationId xmlns:a16="http://schemas.microsoft.com/office/drawing/2014/main" id="{D5FB4CD1-C2F4-B545-9932-CB2F70656498}"/>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1B63C-2F33-904E-AD5D-5579D996F2C0}"/>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66ED5534-1132-034C-A268-0A9CF7894619}" type="slidenum">
              <a:rPr lang="en-US" smtClean="0"/>
              <a:t>‹#›</a:t>
            </a:fld>
            <a:endParaRPr lang="en-US"/>
          </a:p>
        </p:txBody>
      </p:sp>
    </p:spTree>
    <p:extLst>
      <p:ext uri="{BB962C8B-B14F-4D97-AF65-F5344CB8AC3E}">
        <p14:creationId xmlns:p14="http://schemas.microsoft.com/office/powerpoint/2010/main" val="4106022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13</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4392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14</a:t>
            </a:fld>
            <a:endParaRPr lang="en-GB" altLang="en-US"/>
          </a:p>
        </p:txBody>
      </p:sp>
    </p:spTree>
    <p:extLst>
      <p:ext uri="{BB962C8B-B14F-4D97-AF65-F5344CB8AC3E}">
        <p14:creationId xmlns:p14="http://schemas.microsoft.com/office/powerpoint/2010/main" val="96544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15</a:t>
            </a:fld>
            <a:endParaRPr lang="en-GB" altLang="en-US"/>
          </a:p>
        </p:txBody>
      </p:sp>
    </p:spTree>
    <p:extLst>
      <p:ext uri="{BB962C8B-B14F-4D97-AF65-F5344CB8AC3E}">
        <p14:creationId xmlns:p14="http://schemas.microsoft.com/office/powerpoint/2010/main" val="337747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16</a:t>
            </a:fld>
            <a:endParaRPr lang="en-GB" altLang="en-US"/>
          </a:p>
        </p:txBody>
      </p:sp>
    </p:spTree>
    <p:extLst>
      <p:ext uri="{BB962C8B-B14F-4D97-AF65-F5344CB8AC3E}">
        <p14:creationId xmlns:p14="http://schemas.microsoft.com/office/powerpoint/2010/main" val="4060267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17</a:t>
            </a:fld>
            <a:endParaRPr lang="en-GB" altLang="en-US"/>
          </a:p>
        </p:txBody>
      </p:sp>
    </p:spTree>
    <p:extLst>
      <p:ext uri="{BB962C8B-B14F-4D97-AF65-F5344CB8AC3E}">
        <p14:creationId xmlns:p14="http://schemas.microsoft.com/office/powerpoint/2010/main" val="271029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18</a:t>
            </a:fld>
            <a:endParaRPr lang="en-GB" altLang="en-US"/>
          </a:p>
        </p:txBody>
      </p:sp>
    </p:spTree>
    <p:extLst>
      <p:ext uri="{BB962C8B-B14F-4D97-AF65-F5344CB8AC3E}">
        <p14:creationId xmlns:p14="http://schemas.microsoft.com/office/powerpoint/2010/main" val="326541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19</a:t>
            </a:fld>
            <a:endParaRPr lang="en-GB" altLang="en-US"/>
          </a:p>
        </p:txBody>
      </p:sp>
    </p:spTree>
    <p:extLst>
      <p:ext uri="{BB962C8B-B14F-4D97-AF65-F5344CB8AC3E}">
        <p14:creationId xmlns:p14="http://schemas.microsoft.com/office/powerpoint/2010/main" val="3785734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fld id="{3571FA69-5115-0848-A694-EC731F432296}" type="slidenum">
              <a:rPr lang="en-GB" altLang="en-US" smtClean="0"/>
              <a:pPr/>
              <a:t>20</a:t>
            </a:fld>
            <a:endParaRPr lang="en-GB" altLang="en-US"/>
          </a:p>
        </p:txBody>
      </p:sp>
    </p:spTree>
    <p:extLst>
      <p:ext uri="{BB962C8B-B14F-4D97-AF65-F5344CB8AC3E}">
        <p14:creationId xmlns:p14="http://schemas.microsoft.com/office/powerpoint/2010/main" val="3893778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instapage.com</a:t>
            </a:r>
            <a:r>
              <a:rPr lang="en-US" dirty="0"/>
              <a:t>/blog/what-is-brand-activism</a:t>
            </a:r>
          </a:p>
          <a:p>
            <a:r>
              <a:rPr lang="en-US" dirty="0"/>
              <a:t>http://</a:t>
            </a:r>
            <a:r>
              <a:rPr lang="en-US" dirty="0" err="1"/>
              <a:t>www.marketingjournal.org</a:t>
            </a:r>
            <a:r>
              <a:rPr lang="en-US" dirty="0"/>
              <a:t>/finally-brand-activism-</a:t>
            </a:r>
            <a:r>
              <a:rPr lang="en-US" dirty="0" err="1"/>
              <a:t>philip</a:t>
            </a:r>
            <a:r>
              <a:rPr lang="en-US" dirty="0"/>
              <a:t>-</a:t>
            </a:r>
            <a:r>
              <a:rPr lang="en-US" dirty="0" err="1"/>
              <a:t>kotler</a:t>
            </a:r>
            <a:r>
              <a:rPr lang="en-US" dirty="0"/>
              <a:t>-and-</a:t>
            </a:r>
            <a:r>
              <a:rPr lang="en-US" dirty="0" err="1"/>
              <a:t>christian</a:t>
            </a:r>
            <a:r>
              <a:rPr lang="en-US" dirty="0"/>
              <a:t>-</a:t>
            </a:r>
            <a:r>
              <a:rPr lang="en-US" dirty="0" err="1"/>
              <a:t>sarkar</a:t>
            </a:r>
            <a:r>
              <a:rPr lang="en-US" dirty="0"/>
              <a:t>/</a:t>
            </a:r>
          </a:p>
        </p:txBody>
      </p:sp>
      <p:sp>
        <p:nvSpPr>
          <p:cNvPr id="4" name="Slide Number Placeholder 3"/>
          <p:cNvSpPr>
            <a:spLocks noGrp="1"/>
          </p:cNvSpPr>
          <p:nvPr>
            <p:ph type="sldNum"/>
          </p:nvPr>
        </p:nvSpPr>
        <p:spPr/>
        <p:txBody>
          <a:bodyPr/>
          <a:lstStyle/>
          <a:p>
            <a:fld id="{3571FA69-5115-0848-A694-EC731F432296}" type="slidenum">
              <a:rPr lang="en-GB" altLang="en-US" smtClean="0"/>
              <a:pPr/>
              <a:t>21</a:t>
            </a:fld>
            <a:endParaRPr lang="en-GB" altLang="en-US"/>
          </a:p>
        </p:txBody>
      </p:sp>
    </p:spTree>
    <p:extLst>
      <p:ext uri="{BB962C8B-B14F-4D97-AF65-F5344CB8AC3E}">
        <p14:creationId xmlns:p14="http://schemas.microsoft.com/office/powerpoint/2010/main" val="3196931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instapage.com</a:t>
            </a:r>
            <a:r>
              <a:rPr lang="en-US" dirty="0"/>
              <a:t>/blog/what-is-brand-activism</a:t>
            </a:r>
          </a:p>
          <a:p>
            <a:r>
              <a:rPr lang="en-US" dirty="0"/>
              <a:t>http://</a:t>
            </a:r>
            <a:r>
              <a:rPr lang="en-US" dirty="0" err="1"/>
              <a:t>www.marketingjournal.org</a:t>
            </a:r>
            <a:r>
              <a:rPr lang="en-US" dirty="0"/>
              <a:t>/finally-brand-activism-</a:t>
            </a:r>
            <a:r>
              <a:rPr lang="en-US" dirty="0" err="1"/>
              <a:t>philip</a:t>
            </a:r>
            <a:r>
              <a:rPr lang="en-US" dirty="0"/>
              <a:t>-</a:t>
            </a:r>
            <a:r>
              <a:rPr lang="en-US" dirty="0" err="1"/>
              <a:t>kotler</a:t>
            </a:r>
            <a:r>
              <a:rPr lang="en-US" dirty="0"/>
              <a:t>-and-</a:t>
            </a:r>
            <a:r>
              <a:rPr lang="en-US" dirty="0" err="1"/>
              <a:t>christian</a:t>
            </a:r>
            <a:r>
              <a:rPr lang="en-US" dirty="0"/>
              <a:t>-</a:t>
            </a:r>
            <a:r>
              <a:rPr lang="en-US" dirty="0" err="1"/>
              <a:t>sarkar</a:t>
            </a:r>
            <a:r>
              <a:rPr lang="en-US" dirty="0"/>
              <a:t>/</a:t>
            </a:r>
          </a:p>
        </p:txBody>
      </p:sp>
      <p:sp>
        <p:nvSpPr>
          <p:cNvPr id="4" name="Slide Number Placeholder 3"/>
          <p:cNvSpPr>
            <a:spLocks noGrp="1"/>
          </p:cNvSpPr>
          <p:nvPr>
            <p:ph type="sldNum"/>
          </p:nvPr>
        </p:nvSpPr>
        <p:spPr/>
        <p:txBody>
          <a:bodyPr/>
          <a:lstStyle/>
          <a:p>
            <a:fld id="{3571FA69-5115-0848-A694-EC731F432296}" type="slidenum">
              <a:rPr lang="en-GB" altLang="en-US" smtClean="0"/>
              <a:pPr/>
              <a:t>22</a:t>
            </a:fld>
            <a:endParaRPr lang="en-GB" altLang="en-US"/>
          </a:p>
        </p:txBody>
      </p:sp>
    </p:spTree>
    <p:extLst>
      <p:ext uri="{BB962C8B-B14F-4D97-AF65-F5344CB8AC3E}">
        <p14:creationId xmlns:p14="http://schemas.microsoft.com/office/powerpoint/2010/main" val="332665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instapage.com</a:t>
            </a:r>
            <a:r>
              <a:rPr lang="en-US" dirty="0"/>
              <a:t>/blog/what-is-brand-activism</a:t>
            </a:r>
          </a:p>
          <a:p>
            <a:r>
              <a:rPr lang="en-US" dirty="0"/>
              <a:t>http://</a:t>
            </a:r>
            <a:r>
              <a:rPr lang="en-US" dirty="0" err="1"/>
              <a:t>www.marketingjournal.org</a:t>
            </a:r>
            <a:r>
              <a:rPr lang="en-US" dirty="0"/>
              <a:t>/finally-brand-activism-</a:t>
            </a:r>
            <a:r>
              <a:rPr lang="en-US" dirty="0" err="1"/>
              <a:t>philip</a:t>
            </a:r>
            <a:r>
              <a:rPr lang="en-US" dirty="0"/>
              <a:t>-</a:t>
            </a:r>
            <a:r>
              <a:rPr lang="en-US" dirty="0" err="1"/>
              <a:t>kotler</a:t>
            </a:r>
            <a:r>
              <a:rPr lang="en-US" dirty="0"/>
              <a:t>-and-</a:t>
            </a:r>
            <a:r>
              <a:rPr lang="en-US" dirty="0" err="1"/>
              <a:t>christian</a:t>
            </a:r>
            <a:r>
              <a:rPr lang="en-US" dirty="0"/>
              <a:t>-</a:t>
            </a:r>
            <a:r>
              <a:rPr lang="en-US" dirty="0" err="1"/>
              <a:t>sarkar</a:t>
            </a:r>
            <a:r>
              <a:rPr lang="en-US" dirty="0"/>
              <a:t>/</a:t>
            </a:r>
          </a:p>
        </p:txBody>
      </p:sp>
      <p:sp>
        <p:nvSpPr>
          <p:cNvPr id="4" name="Slide Number Placeholder 3"/>
          <p:cNvSpPr>
            <a:spLocks noGrp="1"/>
          </p:cNvSpPr>
          <p:nvPr>
            <p:ph type="sldNum"/>
          </p:nvPr>
        </p:nvSpPr>
        <p:spPr/>
        <p:txBody>
          <a:bodyPr/>
          <a:lstStyle/>
          <a:p>
            <a:fld id="{3571FA69-5115-0848-A694-EC731F432296}" type="slidenum">
              <a:rPr lang="en-GB" altLang="en-US" smtClean="0"/>
              <a:pPr/>
              <a:t>23</a:t>
            </a:fld>
            <a:endParaRPr lang="en-GB" altLang="en-US"/>
          </a:p>
        </p:txBody>
      </p:sp>
    </p:spTree>
    <p:extLst>
      <p:ext uri="{BB962C8B-B14F-4D97-AF65-F5344CB8AC3E}">
        <p14:creationId xmlns:p14="http://schemas.microsoft.com/office/powerpoint/2010/main" val="3003655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fld id="{3571FA69-5115-0848-A694-EC731F432296}" type="slidenum">
              <a:rPr lang="en-GB" altLang="en-US" smtClean="0"/>
              <a:pPr/>
              <a:t>24</a:t>
            </a:fld>
            <a:endParaRPr lang="en-GB" altLang="en-US"/>
          </a:p>
        </p:txBody>
      </p:sp>
    </p:spTree>
    <p:extLst>
      <p:ext uri="{BB962C8B-B14F-4D97-AF65-F5344CB8AC3E}">
        <p14:creationId xmlns:p14="http://schemas.microsoft.com/office/powerpoint/2010/main" val="1137472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instapage.com</a:t>
            </a:r>
            <a:r>
              <a:rPr lang="en-US" dirty="0"/>
              <a:t>/blog/what-is-brand-activism</a:t>
            </a:r>
          </a:p>
        </p:txBody>
      </p:sp>
      <p:sp>
        <p:nvSpPr>
          <p:cNvPr id="4" name="Slide Number Placeholder 3"/>
          <p:cNvSpPr>
            <a:spLocks noGrp="1"/>
          </p:cNvSpPr>
          <p:nvPr>
            <p:ph type="sldNum"/>
          </p:nvPr>
        </p:nvSpPr>
        <p:spPr/>
        <p:txBody>
          <a:bodyPr/>
          <a:lstStyle/>
          <a:p>
            <a:fld id="{3571FA69-5115-0848-A694-EC731F432296}" type="slidenum">
              <a:rPr lang="en-GB" altLang="en-US" smtClean="0"/>
              <a:pPr/>
              <a:t>25</a:t>
            </a:fld>
            <a:endParaRPr lang="en-GB" altLang="en-US"/>
          </a:p>
        </p:txBody>
      </p:sp>
    </p:spTree>
    <p:extLst>
      <p:ext uri="{BB962C8B-B14F-4D97-AF65-F5344CB8AC3E}">
        <p14:creationId xmlns:p14="http://schemas.microsoft.com/office/powerpoint/2010/main" val="1126766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instapage.com</a:t>
            </a:r>
            <a:r>
              <a:rPr lang="en-US" dirty="0"/>
              <a:t>/blog/what-is-brand-activism</a:t>
            </a:r>
          </a:p>
        </p:txBody>
      </p:sp>
      <p:sp>
        <p:nvSpPr>
          <p:cNvPr id="4" name="Slide Number Placeholder 3"/>
          <p:cNvSpPr>
            <a:spLocks noGrp="1"/>
          </p:cNvSpPr>
          <p:nvPr>
            <p:ph type="sldNum"/>
          </p:nvPr>
        </p:nvSpPr>
        <p:spPr/>
        <p:txBody>
          <a:bodyPr/>
          <a:lstStyle/>
          <a:p>
            <a:fld id="{3571FA69-5115-0848-A694-EC731F432296}" type="slidenum">
              <a:rPr lang="en-GB" altLang="en-US" smtClean="0"/>
              <a:pPr/>
              <a:t>26</a:t>
            </a:fld>
            <a:endParaRPr lang="en-GB" altLang="en-US"/>
          </a:p>
        </p:txBody>
      </p:sp>
    </p:spTree>
    <p:extLst>
      <p:ext uri="{BB962C8B-B14F-4D97-AF65-F5344CB8AC3E}">
        <p14:creationId xmlns:p14="http://schemas.microsoft.com/office/powerpoint/2010/main" val="680388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27</a:t>
            </a:fld>
            <a:endParaRPr lang="en-GB" altLang="en-US"/>
          </a:p>
        </p:txBody>
      </p:sp>
    </p:spTree>
    <p:extLst>
      <p:ext uri="{BB962C8B-B14F-4D97-AF65-F5344CB8AC3E}">
        <p14:creationId xmlns:p14="http://schemas.microsoft.com/office/powerpoint/2010/main" val="761432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28</a:t>
            </a:fld>
            <a:endParaRPr lang="en-GB" altLang="en-US"/>
          </a:p>
        </p:txBody>
      </p:sp>
    </p:spTree>
    <p:extLst>
      <p:ext uri="{BB962C8B-B14F-4D97-AF65-F5344CB8AC3E}">
        <p14:creationId xmlns:p14="http://schemas.microsoft.com/office/powerpoint/2010/main" val="3863693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29</a:t>
            </a:fld>
            <a:endParaRPr lang="en-GB" altLang="en-US"/>
          </a:p>
        </p:txBody>
      </p:sp>
    </p:spTree>
    <p:extLst>
      <p:ext uri="{BB962C8B-B14F-4D97-AF65-F5344CB8AC3E}">
        <p14:creationId xmlns:p14="http://schemas.microsoft.com/office/powerpoint/2010/main" val="2181621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30</a:t>
            </a:fld>
            <a:endParaRPr lang="en-GB" altLang="en-US"/>
          </a:p>
        </p:txBody>
      </p:sp>
    </p:spTree>
    <p:extLst>
      <p:ext uri="{BB962C8B-B14F-4D97-AF65-F5344CB8AC3E}">
        <p14:creationId xmlns:p14="http://schemas.microsoft.com/office/powerpoint/2010/main" val="642220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70286"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972" kern="1200" dirty="0">
                <a:solidFill>
                  <a:srgbClr val="000000"/>
                </a:solidFill>
                <a:effectLst/>
                <a:latin typeface="Times New Roman" pitchFamily="-107" charset="0"/>
                <a:ea typeface="MS PGothic" pitchFamily="34" charset="-128"/>
                <a:cs typeface="MS PGothic" charset="0"/>
              </a:rPr>
              <a:t>(11:40–20:20) </a:t>
            </a:r>
            <a:endParaRPr lang="en-US" dirty="0"/>
          </a:p>
          <a:p>
            <a:r>
              <a:rPr lang="en-US" dirty="0"/>
              <a:t>https://</a:t>
            </a:r>
            <a:r>
              <a:rPr lang="en-US" dirty="0" err="1"/>
              <a:t>www.youtube.com</a:t>
            </a:r>
            <a:r>
              <a:rPr lang="en-US" dirty="0"/>
              <a:t>/</a:t>
            </a:r>
            <a:r>
              <a:rPr lang="en-US" dirty="0" err="1"/>
              <a:t>watch?v</a:t>
            </a:r>
            <a:r>
              <a:rPr lang="en-US" dirty="0"/>
              <a:t>=QL9mr8Y2pt4</a:t>
            </a:r>
          </a:p>
        </p:txBody>
      </p:sp>
      <p:sp>
        <p:nvSpPr>
          <p:cNvPr id="4" name="Slide Number Placeholder 3"/>
          <p:cNvSpPr>
            <a:spLocks noGrp="1"/>
          </p:cNvSpPr>
          <p:nvPr>
            <p:ph type="sldNum"/>
          </p:nvPr>
        </p:nvSpPr>
        <p:spPr/>
        <p:txBody>
          <a:bodyPr/>
          <a:lstStyle/>
          <a:p>
            <a:fld id="{3571FA69-5115-0848-A694-EC731F432296}" type="slidenum">
              <a:rPr lang="en-GB" altLang="en-US" smtClean="0"/>
              <a:pPr/>
              <a:t>31</a:t>
            </a:fld>
            <a:endParaRPr lang="en-GB" altLang="en-US"/>
          </a:p>
        </p:txBody>
      </p:sp>
    </p:spTree>
    <p:extLst>
      <p:ext uri="{BB962C8B-B14F-4D97-AF65-F5344CB8AC3E}">
        <p14:creationId xmlns:p14="http://schemas.microsoft.com/office/powerpoint/2010/main" val="386363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32</a:t>
            </a:fld>
            <a:endParaRPr lang="en-GB" altLang="en-US"/>
          </a:p>
        </p:txBody>
      </p:sp>
    </p:spTree>
    <p:extLst>
      <p:ext uri="{BB962C8B-B14F-4D97-AF65-F5344CB8AC3E}">
        <p14:creationId xmlns:p14="http://schemas.microsoft.com/office/powerpoint/2010/main" val="1836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3</a:t>
            </a:fld>
            <a:endParaRPr lang="en-US" altLang="en-US"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724826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33</a:t>
            </a:fld>
            <a:endParaRPr lang="en-GB" altLang="en-US"/>
          </a:p>
        </p:txBody>
      </p:sp>
    </p:spTree>
    <p:extLst>
      <p:ext uri="{BB962C8B-B14F-4D97-AF65-F5344CB8AC3E}">
        <p14:creationId xmlns:p14="http://schemas.microsoft.com/office/powerpoint/2010/main" val="2735737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34</a:t>
            </a:fld>
            <a:endParaRPr lang="en-GB" altLang="en-US"/>
          </a:p>
        </p:txBody>
      </p:sp>
    </p:spTree>
    <p:extLst>
      <p:ext uri="{BB962C8B-B14F-4D97-AF65-F5344CB8AC3E}">
        <p14:creationId xmlns:p14="http://schemas.microsoft.com/office/powerpoint/2010/main" val="3895891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35</a:t>
            </a:fld>
            <a:endParaRPr lang="en-GB" altLang="en-US"/>
          </a:p>
        </p:txBody>
      </p:sp>
    </p:spTree>
    <p:extLst>
      <p:ext uri="{BB962C8B-B14F-4D97-AF65-F5344CB8AC3E}">
        <p14:creationId xmlns:p14="http://schemas.microsoft.com/office/powerpoint/2010/main" val="2549900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36</a:t>
            </a:fld>
            <a:endParaRPr lang="en-GB" altLang="en-US"/>
          </a:p>
        </p:txBody>
      </p:sp>
    </p:spTree>
    <p:extLst>
      <p:ext uri="{BB962C8B-B14F-4D97-AF65-F5344CB8AC3E}">
        <p14:creationId xmlns:p14="http://schemas.microsoft.com/office/powerpoint/2010/main" val="752705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p:nvPr>
        </p:nvSpPr>
        <p:spPr/>
        <p:txBody>
          <a:bodyPr/>
          <a:lstStyle/>
          <a:p>
            <a:pPr>
              <a:defRPr/>
            </a:pPr>
            <a:fld id="{8652C302-3A22-402C-93EE-256CC9CC05A3}" type="slidenum">
              <a:rPr lang="en-GB" altLang="en-US" smtClean="0"/>
              <a:pPr>
                <a:defRPr/>
              </a:pPr>
              <a:t>37</a:t>
            </a:fld>
            <a:endParaRPr lang="en-GB" altLang="en-US"/>
          </a:p>
        </p:txBody>
      </p:sp>
    </p:spTree>
    <p:extLst>
      <p:ext uri="{BB962C8B-B14F-4D97-AF65-F5344CB8AC3E}">
        <p14:creationId xmlns:p14="http://schemas.microsoft.com/office/powerpoint/2010/main" val="260701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33425" indent="-280988">
              <a:defRPr>
                <a:solidFill>
                  <a:schemeClr val="tx1"/>
                </a:solidFill>
                <a:latin typeface="Times New Roman" pitchFamily="18" charset="0"/>
              </a:defRPr>
            </a:lvl2pPr>
            <a:lvl3pPr marL="1128713" indent="-225425">
              <a:defRPr>
                <a:solidFill>
                  <a:schemeClr val="tx1"/>
                </a:solidFill>
                <a:latin typeface="Times New Roman" pitchFamily="18" charset="0"/>
              </a:defRPr>
            </a:lvl3pPr>
            <a:lvl4pPr marL="1581150" indent="-225425">
              <a:defRPr>
                <a:solidFill>
                  <a:schemeClr val="tx1"/>
                </a:solidFill>
                <a:latin typeface="Times New Roman" pitchFamily="18" charset="0"/>
              </a:defRPr>
            </a:lvl4pPr>
            <a:lvl5pPr marL="2032000" indent="-225425">
              <a:defRPr>
                <a:solidFill>
                  <a:schemeClr val="tx1"/>
                </a:solidFill>
                <a:latin typeface="Times New Roman" pitchFamily="18" charset="0"/>
              </a:defRPr>
            </a:lvl5pPr>
            <a:lvl6pPr marL="2489200" indent="-225425" eaLnBrk="0" fontAlgn="base" hangingPunct="0">
              <a:spcBef>
                <a:spcPct val="0"/>
              </a:spcBef>
              <a:spcAft>
                <a:spcPct val="0"/>
              </a:spcAft>
              <a:defRPr>
                <a:solidFill>
                  <a:schemeClr val="tx1"/>
                </a:solidFill>
                <a:latin typeface="Times New Roman" pitchFamily="18" charset="0"/>
              </a:defRPr>
            </a:lvl6pPr>
            <a:lvl7pPr marL="2946400" indent="-225425" eaLnBrk="0" fontAlgn="base" hangingPunct="0">
              <a:spcBef>
                <a:spcPct val="0"/>
              </a:spcBef>
              <a:spcAft>
                <a:spcPct val="0"/>
              </a:spcAft>
              <a:defRPr>
                <a:solidFill>
                  <a:schemeClr val="tx1"/>
                </a:solidFill>
                <a:latin typeface="Times New Roman" pitchFamily="18" charset="0"/>
              </a:defRPr>
            </a:lvl7pPr>
            <a:lvl8pPr marL="3403600" indent="-225425" eaLnBrk="0" fontAlgn="base" hangingPunct="0">
              <a:spcBef>
                <a:spcPct val="0"/>
              </a:spcBef>
              <a:spcAft>
                <a:spcPct val="0"/>
              </a:spcAft>
              <a:defRPr>
                <a:solidFill>
                  <a:schemeClr val="tx1"/>
                </a:solidFill>
                <a:latin typeface="Times New Roman" pitchFamily="18" charset="0"/>
              </a:defRPr>
            </a:lvl8pPr>
            <a:lvl9pPr marL="3860800" indent="-225425" eaLnBrk="0" fontAlgn="base" hangingPunct="0">
              <a:spcBef>
                <a:spcPct val="0"/>
              </a:spcBef>
              <a:spcAft>
                <a:spcPct val="0"/>
              </a:spcAft>
              <a:defRPr>
                <a:solidFill>
                  <a:schemeClr val="tx1"/>
                </a:solidFill>
                <a:latin typeface="Times New Roman" pitchFamily="18" charset="0"/>
              </a:defRPr>
            </a:lvl9pPr>
          </a:lstStyle>
          <a:p>
            <a:fld id="{D36CC36F-7C53-4B25-B547-7E937481668B}" type="slidenum">
              <a:rPr lang="en-US" altLang="en-US" smtClean="0">
                <a:solidFill>
                  <a:schemeClr val="tx2"/>
                </a:solidFill>
              </a:rPr>
              <a:pPr/>
              <a:t>4</a:t>
            </a:fld>
            <a:endParaRPr lang="en-US" altLang="en-US">
              <a:solidFill>
                <a:schemeClr val="tx2"/>
              </a:solidFill>
            </a:endParaRPr>
          </a:p>
        </p:txBody>
      </p:sp>
    </p:spTree>
    <p:extLst>
      <p:ext uri="{BB962C8B-B14F-4D97-AF65-F5344CB8AC3E}">
        <p14:creationId xmlns:p14="http://schemas.microsoft.com/office/powerpoint/2010/main" val="192692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8</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4114371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9</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68195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10</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06434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11</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20522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12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87186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8028" y="251989"/>
            <a:ext cx="9072563" cy="6425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036BF13-4EB6-439D-B64D-EB32A14A5FF8}" type="slidenum">
              <a:rPr lang="en-US"/>
              <a:pPr>
                <a:defRPr/>
              </a:pPr>
              <a:t>‹#›</a:t>
            </a:fld>
            <a:endParaRPr lang="en-US"/>
          </a:p>
        </p:txBody>
      </p:sp>
    </p:spTree>
    <p:extLst>
      <p:ext uri="{BB962C8B-B14F-4D97-AF65-F5344CB8AC3E}">
        <p14:creationId xmlns:p14="http://schemas.microsoft.com/office/powerpoint/2010/main" val="108562437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4" r:id="rId13"/>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satoday.com/story/tech/talkingtech/2018/11/27/youtube-music-adds-student-plans-challenge-spotify-apple-music/212424700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nn.com/2018/11/26/business/elon-musk-tesla-axios/index.html" TargetMode="External"/><Relationship Id="rId7" Type="http://schemas.openxmlformats.org/officeDocument/2006/relationships/hyperlink" Target="https://money.cnn.com/2018/03/28/news/companies/tesla-model-3-cash-crunch/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cnn.com/2018/10/24/tech/tesla-earnings-profit-elon-musk/index.html" TargetMode="External"/><Relationship Id="rId5" Type="http://schemas.openxmlformats.org/officeDocument/2006/relationships/hyperlink" Target="https://money.cnn.com/2018/07/02/technology/business/elon-musk-tesla-model-3/index.html" TargetMode="External"/><Relationship Id="rId4" Type="http://schemas.openxmlformats.org/officeDocument/2006/relationships/hyperlink" Target="https://money.cnn.com/quote/quote.html?symb=TSLA"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engadget.com/2018/02/16/google-removes-view-image-from-search/" TargetMode="External"/><Relationship Id="rId3" Type="http://schemas.openxmlformats.org/officeDocument/2006/relationships/hyperlink" Target="https://www.engadget.com/2018/11/27/google-employees-walkout-censored-chinese-search-engine-project-dragonfly/" TargetMode="External"/><Relationship Id="rId7" Type="http://schemas.openxmlformats.org/officeDocument/2006/relationships/hyperlink" Target="https://www.engadget.com/2018/06/25/china-great-firewall-tourists-haina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engadget.com/2018/08/16/google-employees-protest-censored-china-search-engine/" TargetMode="External"/><Relationship Id="rId5" Type="http://schemas.openxmlformats.org/officeDocument/2006/relationships/hyperlink" Target="https://www.engadget.com/2018/09/14/google-china-dragonfly-search/" TargetMode="External"/><Relationship Id="rId10" Type="http://schemas.openxmlformats.org/officeDocument/2006/relationships/hyperlink" Target="https://theintercept.com/2018/11/26/google-dragonfly-project-china-amnesty-international/" TargetMode="External"/><Relationship Id="rId4" Type="http://schemas.openxmlformats.org/officeDocument/2006/relationships/hyperlink" Target="https://www.engadget.com/2018/11/01/google-walkout-demands/" TargetMode="External"/><Relationship Id="rId9" Type="http://schemas.openxmlformats.org/officeDocument/2006/relationships/hyperlink" Target="https://join.amnesty.org/page/34286/petition/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bcphiladelphia.com/news/tech/Supreme-Court-Justices-Skeptical-of-Apple-in-Case-About-iPhone-Apps-Sales-501262771.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oxnews.com/food-drink/chick-fil-a-defends-itself-after-being-excluded-by-private-new-jersey-university-over-its-christian-valu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www.rider.edu/news/2018/11/23/campus-restaurant-decision" TargetMode="External"/><Relationship Id="rId4" Type="http://schemas.openxmlformats.org/officeDocument/2006/relationships/hyperlink" Target="http://www.cbsnews.com/news/chick-fil-a-barred-on-college-campus-due-to-lgbtq-stanc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mazon.com/Good-Works-Marketing-Corporate-Initiatives/dp/1118206681/"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www.marketingjournal.org/finally-brand-activism-philip-kotler-and-christian-sarkar/" TargetMode="External"/><Relationship Id="rId4" Type="http://schemas.openxmlformats.org/officeDocument/2006/relationships/hyperlink" Target="https://instapage.com/blog/what-is-brand-activis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instapage.com/blog/what-is-brand-activis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hyperlink" Target="http://www.marketingjournal.org/finally-brand-activism-philip-kotler-and-christian-sarkar/"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nstapage.com/blog/what-is-brand-activis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hyperlink" Target="http://www.marketingjournal.org/finally-brand-activism-philip-kotler-and-christian-sarkar/"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QL9mr8Y2pt4"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Brand Activism at Starbucks – A Tall Order? </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November 29,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376239"/>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884237"/>
            <a:ext cx="9067800" cy="5207000"/>
          </a:xfrm>
        </p:spPr>
        <p:txBody>
          <a:bodyPr/>
          <a:lstStyle/>
          <a:p>
            <a:pPr marL="0"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3: Client Organization and Description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Give some idea of the size of the organization: number of employees, number of locations, etc.</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Client Contact name and contact information</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6: IS/IT Solution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If solution has changed throughout semester, make reference to the original solution concept and then describe current/latest solution concept</a:t>
            </a:r>
          </a:p>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endPar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endParaRPr>
          </a:p>
          <a:p>
            <a:pPr marL="671512" lvl="1" indent="-285750" eaLnBrk="1" hangingPunct="1">
              <a:lnSpc>
                <a:spcPct val="90000"/>
              </a:lnSpc>
            </a:pP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Brief</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description of </a:t>
            </a:r>
            <a:r>
              <a:rPr lang="en-US" altLang="en-US" sz="1800" b="1" u="sng" dirty="0">
                <a:solidFill>
                  <a:schemeClr val="accent5">
                    <a:lumMod val="75000"/>
                  </a:schemeClr>
                </a:solidFill>
                <a:ea typeface="ＭＳ Ｐゴシック" panose="020B0600070205080204" pitchFamily="34" charset="-128"/>
                <a:cs typeface="Times New Roman" panose="02020603050405020304" pitchFamily="18" charset="0"/>
              </a:rPr>
              <a:t>how</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each major aspect of project was done e.g. a cost benefit analysis focused on NPV and IRR was used to assess financial viability of the project.  Don’t’ be repetitive with subject section</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at least the following:</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Project Methodology – e.g. Agile or Waterfall</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Project Management – e.g. </a:t>
            </a:r>
            <a:r>
              <a:rPr lang="en-US" altLang="en-US" sz="16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 (not the actual project plan)</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Communication Methods and Tech – among Team and between Team and Client</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Collaboration Methods and Tech – e.g. Google Docs, GitHub, others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Requirements Gathering and Documentation (not the actual requirements)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Financial Viability (CBA and Risk Analysis, but none of the actual analysis)</a:t>
            </a:r>
          </a:p>
          <a:p>
            <a:pPr marL="982662" lvl="2" indent="-285750" eaLnBrk="1" hangingPunct="1">
              <a:lnSpc>
                <a:spcPct val="90000"/>
              </a:lnSpc>
            </a:pPr>
            <a:r>
              <a:rPr lang="en-US" altLang="en-US" sz="1600" b="1" dirty="0">
                <a:solidFill>
                  <a:schemeClr val="accent5">
                    <a:lumMod val="75000"/>
                  </a:schemeClr>
                </a:solidFill>
                <a:ea typeface="ＭＳ Ｐゴシック" panose="020B0600070205080204" pitchFamily="34" charset="-128"/>
                <a:cs typeface="Times New Roman" panose="02020603050405020304" pitchFamily="18" charset="0"/>
              </a:rPr>
              <a:t>Client Feedback Methodology (not the actual client feedback)</a:t>
            </a: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96784321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849312" y="1112837"/>
            <a:ext cx="8904287"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8: IS/IT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Categorize both Functional and Non-Functional Requirements</a:t>
            </a:r>
          </a:p>
          <a:p>
            <a:pPr marL="671512" lvl="1" indent="-28575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Put individual requirements in bulletized format with parallel phrasing</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9:  IS/IT Design and Development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Use-Case Summary (part of narrative) and Use-Case Diagram</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 Flow Diagram (logic that connect back-end with front-end)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Back-end Design including Data Work Flow and Database Design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Front-end Design including Mock-ups, Wireframes, Screen Shots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Working System including link to working system or prototype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Access to Code in Code Repository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Test Plan and Test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Narrative of All Design and Development</a:t>
            </a:r>
          </a:p>
          <a:p>
            <a:pPr marL="14287" indent="0" eaLnBrk="1" hangingPunct="1">
              <a:lnSpc>
                <a:spcPct val="90000"/>
              </a:lnSpc>
              <a:buNone/>
            </a:pPr>
            <a:r>
              <a:rPr lang="en-US" altLang="en-US" sz="2400" b="1" dirty="0">
                <a:solidFill>
                  <a:schemeClr val="accent5">
                    <a:lumMod val="75000"/>
                  </a:schemeClr>
                </a:solidFill>
                <a:ea typeface="ＭＳ Ｐゴシック" panose="020B0600070205080204" pitchFamily="34" charset="-128"/>
                <a:cs typeface="Times New Roman" panose="02020603050405020304" pitchFamily="18" charset="0"/>
              </a:rPr>
              <a:t>Section 10: Cost Benefit Analysis with Risk Management</a:t>
            </a:r>
          </a:p>
          <a:p>
            <a:pPr marL="728662" lvl="1" indent="-342900" eaLnBrk="1" hangingPunct="1">
              <a:lnSpc>
                <a:spcPct val="90000"/>
              </a:lnSpc>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Combine the Excel Sheets for CBA and Risk Management into one Excel Workbook</a:t>
            </a:r>
          </a:p>
          <a:p>
            <a:pPr marL="728662" lvl="1" indent="-342900" eaLnBrk="1" hangingPunct="1">
              <a:lnSpc>
                <a:spcPct val="90000"/>
              </a:lnSpc>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Combine the CBA and Risk Management into one Narrative</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21738665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3" y="1544637"/>
            <a:ext cx="8686800" cy="5207000"/>
          </a:xfrm>
        </p:spPr>
        <p:txBody>
          <a:bodyPr/>
          <a:lstStyle/>
          <a:p>
            <a:pPr marL="14287" indent="0" eaLnBrk="1" hangingPunct="1">
              <a:lnSpc>
                <a:spcPct val="90000"/>
              </a:lnSpc>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11: Project Management/Resource/Schedule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reference to separate </a:t>
            </a:r>
            <a:r>
              <a:rPr lang="en-US" altLang="en-US" sz="18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project plan</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Summary of major project phases including the duration, work effort, costs for each phase. Can be organized into a summary table</a:t>
            </a:r>
          </a:p>
          <a:p>
            <a:pPr marL="728662" lvl="1" indent="-342900"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full screen shot of </a:t>
            </a:r>
            <a:r>
              <a:rPr lang="en-US" altLang="en-US" sz="1800" b="1" dirty="0" err="1">
                <a:solidFill>
                  <a:schemeClr val="accent5">
                    <a:lumMod val="75000"/>
                  </a:schemeClr>
                </a:solidFill>
                <a:ea typeface="ＭＳ Ｐゴシック" panose="020B0600070205080204" pitchFamily="34" charset="-128"/>
                <a:cs typeface="Times New Roman" panose="02020603050405020304" pitchFamily="18" charset="0"/>
              </a:rPr>
              <a:t>Gantter</a:t>
            </a: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 project plan in report	</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12: Post-Turnover Plan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Installation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Training</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Documentation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Future support and maintenance plan      	</a:t>
            </a:r>
          </a:p>
        </p:txBody>
      </p:sp>
    </p:spTree>
    <p:extLst>
      <p:ext uri="{BB962C8B-B14F-4D97-AF65-F5344CB8AC3E}">
        <p14:creationId xmlns:p14="http://schemas.microsoft.com/office/powerpoint/2010/main" val="8452862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925512" y="1392237"/>
            <a:ext cx="8675687"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13: Results and Client Feedback</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Specify what functionality was delivered when</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Results showing that the System meets the “Requirements” or not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Client Feedback</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14: Conclusions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were the “lessons learned” by the team</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worked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didn’t work well</a:t>
            </a:r>
          </a:p>
          <a:p>
            <a:pPr lvl="2"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What would you do differently “next time”</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team dynamics, client dynamics, and technology</a:t>
            </a:r>
          </a:p>
        </p:txBody>
      </p:sp>
    </p:spTree>
    <p:extLst>
      <p:ext uri="{BB962C8B-B14F-4D97-AF65-F5344CB8AC3E}">
        <p14:creationId xmlns:p14="http://schemas.microsoft.com/office/powerpoint/2010/main" val="3356246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YouTube adds student plans in latest attempt to challenge Hulu, Spotify and Apple Music”, USA Today, November 27, 2018. </a:t>
            </a:r>
            <a:r>
              <a:rPr lang="en-US" sz="1800" dirty="0">
                <a:hlinkClick r:id="rId3"/>
              </a:rPr>
              <a:t>https://www.usatoday.com/story/tech/talkingtech/2018/11/27/youtube-music-adds-student-plans-challenge-spotify-apple-music/2124247002/</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174928"/>
            <a:ext cx="9677400" cy="6186309"/>
          </a:xfrm>
          <a:prstGeom prst="rect">
            <a:avLst/>
          </a:prstGeom>
          <a:noFill/>
        </p:spPr>
        <p:txBody>
          <a:bodyPr wrap="square" rtlCol="0">
            <a:spAutoFit/>
          </a:bodyPr>
          <a:lstStyle/>
          <a:p>
            <a:r>
              <a:rPr lang="en-US" dirty="0"/>
              <a:t>Hoping for a student plan for YouTube? You now can have one.  On Tuesday, YouTube announced it would be adding new student options for its YouTube Music service as well as YouTube Premium, its commercial-free version of YouTube.</a:t>
            </a:r>
          </a:p>
          <a:p>
            <a:r>
              <a:rPr lang="en-US" dirty="0"/>
              <a:t> </a:t>
            </a:r>
          </a:p>
          <a:p>
            <a:r>
              <a:rPr lang="en-US" dirty="0"/>
              <a:t>YouTube Music, a rival to Spotify and Apple Music (both of which already offer student plans), will be available to college students for $4.99 a month, down from its regular rate of $9.99 a month. Users of YouTube Music can download songs and albums for offline listening, listen to music even if you leave the YouTube app and can stream music ad-free.</a:t>
            </a:r>
          </a:p>
          <a:p>
            <a:endParaRPr lang="en-US" dirty="0"/>
          </a:p>
          <a:p>
            <a:r>
              <a:rPr lang="en-US" dirty="0"/>
              <a:t>YouTube Premium, a Netflix and Hulu rival, includes YouTube Music's benefits and adds the ability to watch regular, </a:t>
            </a:r>
            <a:r>
              <a:rPr lang="en-US" dirty="0" err="1"/>
              <a:t>nonmusic</a:t>
            </a:r>
            <a:r>
              <a:rPr lang="en-US" dirty="0"/>
              <a:t> YouTube videos without ads plus includes access to YouTube Originals such as "Cobra Kai," a spinoff of "The Karate Kid" films. YouTube Premium runs $6.99 a month with the discount, down from its normal rate of $11.99 a month. Those who sign up for YouTube Premium by Jan. 31 will be able to get it for $5.99 a month. </a:t>
            </a:r>
          </a:p>
          <a:p>
            <a:endParaRPr lang="en-US" dirty="0"/>
          </a:p>
          <a:p>
            <a:r>
              <a:rPr lang="en-US" dirty="0"/>
              <a:t>While the new discounts are sure to please YouTube lovers, for many Spotify's student deal may still be the better video and music streaming option. That deal is not only cheaper at $4.99 a month but includes Spotify's commercial-free Premium service, a subscription to Hulu (with limited commercials) and bundles in Showtime.</a:t>
            </a:r>
          </a:p>
          <a:p>
            <a:endParaRPr lang="en-US" dirty="0"/>
          </a:p>
          <a:p>
            <a:r>
              <a:rPr lang="en-US" dirty="0"/>
              <a:t>Apple Music, which includes access to Apple's original series as well as commercial-free music downloading and streaming, is also $4.99 a month for college students. </a:t>
            </a:r>
          </a:p>
        </p:txBody>
      </p:sp>
    </p:spTree>
    <p:extLst>
      <p:ext uri="{BB962C8B-B14F-4D97-AF65-F5344CB8AC3E}">
        <p14:creationId xmlns:p14="http://schemas.microsoft.com/office/powerpoint/2010/main" val="33350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968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Elon Musk says Tesla was weeks from death”, CNN Business, November 26, 2018. </a:t>
            </a:r>
            <a:r>
              <a:rPr lang="en-US" sz="1800" dirty="0">
                <a:hlinkClick r:id="rId3"/>
              </a:rPr>
              <a:t>https://www.cnn.com/2018/11/26/business/elon-musk-tesla-axios/index.html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147127"/>
            <a:ext cx="9677400" cy="5909310"/>
          </a:xfrm>
          <a:prstGeom prst="rect">
            <a:avLst/>
          </a:prstGeom>
          <a:noFill/>
        </p:spPr>
        <p:txBody>
          <a:bodyPr wrap="square" rtlCol="0">
            <a:spAutoFit/>
          </a:bodyPr>
          <a:lstStyle/>
          <a:p>
            <a:r>
              <a:rPr lang="en-US" dirty="0"/>
              <a:t>Tesla CEO Elon Musk said his electric car company came "within single-digit weeks" of death this year as it struggled to meet production targets for its Model 3 sedan.</a:t>
            </a:r>
          </a:p>
          <a:p>
            <a:endParaRPr lang="en-US" dirty="0"/>
          </a:p>
          <a:p>
            <a:r>
              <a:rPr lang="en-US" dirty="0"/>
              <a:t>Musk made the comments about Tesla's cash crunch on "</a:t>
            </a:r>
            <a:r>
              <a:rPr lang="en-US" dirty="0" err="1"/>
              <a:t>Axios</a:t>
            </a:r>
            <a:r>
              <a:rPr lang="en-US" dirty="0"/>
              <a:t> on HBO" on Sunday.</a:t>
            </a:r>
          </a:p>
          <a:p>
            <a:endParaRPr lang="en-US" dirty="0"/>
          </a:p>
          <a:p>
            <a:r>
              <a:rPr lang="en-US" dirty="0"/>
              <a:t>Tesla (</a:t>
            </a:r>
            <a:r>
              <a:rPr lang="en-US" dirty="0">
                <a:hlinkClick r:id="rId4"/>
              </a:rPr>
              <a:t>TSLA</a:t>
            </a:r>
            <a:r>
              <a:rPr lang="en-US" dirty="0"/>
              <a:t>) finally managed to </a:t>
            </a:r>
            <a:r>
              <a:rPr lang="en-US" dirty="0">
                <a:hlinkClick r:id="rId5"/>
              </a:rPr>
              <a:t>hit its production targets in June</a:t>
            </a:r>
            <a:r>
              <a:rPr lang="en-US" dirty="0"/>
              <a:t>, and turned a </a:t>
            </a:r>
            <a:r>
              <a:rPr lang="en-US" dirty="0">
                <a:hlinkClick r:id="rId6"/>
              </a:rPr>
              <a:t>profit in </a:t>
            </a:r>
            <a:r>
              <a:rPr lang="en-US" dirty="0" err="1">
                <a:hlinkClick r:id="rId6"/>
              </a:rPr>
              <a:t>October</a:t>
            </a:r>
            <a:r>
              <a:rPr lang="en-US" dirty="0" err="1"/>
              <a:t>for</a:t>
            </a:r>
            <a:r>
              <a:rPr lang="en-US" dirty="0"/>
              <a:t> the first time since 2016.</a:t>
            </a:r>
          </a:p>
          <a:p>
            <a:endParaRPr lang="en-US" dirty="0"/>
          </a:p>
          <a:p>
            <a:r>
              <a:rPr lang="en-US" dirty="0"/>
              <a:t>Before those milestones, the company was facing a </a:t>
            </a:r>
            <a:r>
              <a:rPr lang="en-US" dirty="0">
                <a:hlinkClick r:id="rId7"/>
              </a:rPr>
              <a:t>$1 billion debt obligation without much revenue to help pay it down</a:t>
            </a:r>
            <a:r>
              <a:rPr lang="en-US" dirty="0"/>
              <a:t>.</a:t>
            </a:r>
          </a:p>
          <a:p>
            <a:endParaRPr lang="en-US" dirty="0"/>
          </a:p>
          <a:p>
            <a:r>
              <a:rPr lang="en-US" dirty="0"/>
              <a:t>Musk said the production issues left Tesla "bleeding money like crazy." He added that</a:t>
            </a:r>
            <a:r>
              <a:rPr lang="en-US" b="1" dirty="0"/>
              <a:t> </a:t>
            </a:r>
            <a:r>
              <a:rPr lang="en-US" dirty="0"/>
              <a:t>the luxury electric car maker might have collapsed had the issues not been resolved quickly.</a:t>
            </a:r>
          </a:p>
          <a:p>
            <a:r>
              <a:rPr lang="en-US" dirty="0"/>
              <a:t>At the time, Tesla denied that it was in financial trouble and promised that it would be profitable by the end of the year.</a:t>
            </a:r>
          </a:p>
          <a:p>
            <a:endParaRPr lang="en-US" dirty="0"/>
          </a:p>
          <a:p>
            <a:r>
              <a:rPr lang="en-US" dirty="0"/>
              <a:t>The CEO essentially moved into Tesla's Fremont, California, plant to smooth over production while the company struggled to meet orders.</a:t>
            </a:r>
          </a:p>
          <a:p>
            <a:endParaRPr lang="en-US" dirty="0"/>
          </a:p>
          <a:p>
            <a:r>
              <a:rPr lang="en-US" dirty="0"/>
              <a:t>"I just did it because if I didn't do it, then [there was a] good chance Tesla would die," Musk said.</a:t>
            </a:r>
          </a:p>
        </p:txBody>
      </p:sp>
    </p:spTree>
    <p:extLst>
      <p:ext uri="{BB962C8B-B14F-4D97-AF65-F5344CB8AC3E}">
        <p14:creationId xmlns:p14="http://schemas.microsoft.com/office/powerpoint/2010/main" val="168728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Google employees plan walkout over censored Chinese search engine”, </a:t>
            </a:r>
            <a:r>
              <a:rPr lang="en-US" sz="1800" dirty="0" err="1"/>
              <a:t>Engadget</a:t>
            </a:r>
            <a:r>
              <a:rPr lang="en-US" sz="1800" dirty="0"/>
              <a:t>, November 27, 2018. </a:t>
            </a:r>
            <a:r>
              <a:rPr lang="en-US" sz="1800" dirty="0">
                <a:hlinkClick r:id="rId3"/>
              </a:rPr>
              <a:t>https://www.engadget.com/2018/11/27/google-employees-walkout-censored-chinese-search-engine-project-dragonfly/</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207194"/>
            <a:ext cx="9677400" cy="6001643"/>
          </a:xfrm>
          <a:prstGeom prst="rect">
            <a:avLst/>
          </a:prstGeom>
          <a:noFill/>
        </p:spPr>
        <p:txBody>
          <a:bodyPr wrap="square" rtlCol="0">
            <a:spAutoFit/>
          </a:bodyPr>
          <a:lstStyle/>
          <a:p>
            <a:pPr fontAlgn="t"/>
            <a:r>
              <a:rPr lang="en-US" sz="1600" dirty="0"/>
              <a:t>Just weeks after Google employees </a:t>
            </a:r>
            <a:r>
              <a:rPr lang="en-US" sz="1600" dirty="0">
                <a:hlinkClick r:id="rId4"/>
              </a:rPr>
              <a:t>walked out of offices</a:t>
            </a:r>
            <a:r>
              <a:rPr lang="en-US" sz="1600" dirty="0"/>
              <a:t> to protest the way the company dealt with claims of sexual misconduct, Google is bracing itself for another worldwide protest. This time, it's over Google's ominous </a:t>
            </a:r>
            <a:r>
              <a:rPr lang="en-US" sz="1600" dirty="0">
                <a:hlinkClick r:id="rId5"/>
              </a:rPr>
              <a:t>Project Dragonfly</a:t>
            </a:r>
            <a:r>
              <a:rPr lang="en-US" sz="1600" dirty="0"/>
              <a:t>, and human rights organization Amnesty International is throwing its whole weight behind it.</a:t>
            </a:r>
          </a:p>
          <a:p>
            <a:pPr fontAlgn="t"/>
            <a:endParaRPr lang="en-US" sz="1600" dirty="0"/>
          </a:p>
          <a:p>
            <a:pPr fontAlgn="t"/>
            <a:r>
              <a:rPr lang="en-US" sz="1600" dirty="0"/>
              <a:t>Project Dragonfly has already received global backlash, with Google employees themselves </a:t>
            </a:r>
            <a:r>
              <a:rPr lang="en-US" sz="1600" dirty="0">
                <a:hlinkClick r:id="rId6"/>
              </a:rPr>
              <a:t>calling publicly</a:t>
            </a:r>
            <a:r>
              <a:rPr lang="en-US" sz="1600" dirty="0"/>
              <a:t> for an ethics review into the proposed censored Chinese search engine. According to leaked documents, the search app will automatically identify websites blocked by China's so-called </a:t>
            </a:r>
            <a:r>
              <a:rPr lang="en-US" sz="1600" dirty="0">
                <a:hlinkClick r:id="rId7"/>
              </a:rPr>
              <a:t>Great Firewall</a:t>
            </a:r>
            <a:r>
              <a:rPr lang="en-US" sz="1600" dirty="0"/>
              <a:t>. This includes information on free speech, current affairs and political opposition, plus historical references to specific events (such as the 1989 Tiananmen Square massacre) and books that negatively feature authoritarian governments. Banned websites will simply be removed from search results, while no results at all will be shown for banned search queries. This will cover Google's entire platform, including </a:t>
            </a:r>
            <a:r>
              <a:rPr lang="en-US" sz="1600" dirty="0">
                <a:hlinkClick r:id="rId8"/>
              </a:rPr>
              <a:t>images</a:t>
            </a:r>
            <a:r>
              <a:rPr lang="en-US" sz="1600" dirty="0"/>
              <a:t>, spell check and suggested search features.</a:t>
            </a:r>
          </a:p>
          <a:p>
            <a:pPr fontAlgn="t"/>
            <a:endParaRPr lang="en-US" sz="1600" dirty="0"/>
          </a:p>
          <a:p>
            <a:pPr fontAlgn="t"/>
            <a:r>
              <a:rPr lang="en-US" sz="1600" dirty="0"/>
              <a:t>Amnesty International has launched a </a:t>
            </a:r>
            <a:r>
              <a:rPr lang="en-US" sz="1600" dirty="0">
                <a:hlinkClick r:id="rId9"/>
              </a:rPr>
              <a:t>petition </a:t>
            </a:r>
            <a:r>
              <a:rPr lang="en-US" sz="1600" dirty="0"/>
              <a:t>against the project, which it believes has the potential to severely compromise human rights around the world. "If Google is willing to trade human rights for profit in China, could they do the same in other countries," </a:t>
            </a:r>
            <a:r>
              <a:rPr lang="en-US" sz="1600" dirty="0">
                <a:hlinkClick r:id="rId9"/>
              </a:rPr>
              <a:t>says the petition</a:t>
            </a:r>
            <a:r>
              <a:rPr lang="en-US" sz="1600" dirty="0"/>
              <a:t>. "Stand in solidarity with the staff members at Google who have protested the project and tell CEO </a:t>
            </a:r>
            <a:r>
              <a:rPr lang="en-US" sz="1600" dirty="0" err="1"/>
              <a:t>Sundar</a:t>
            </a:r>
            <a:r>
              <a:rPr lang="en-US" sz="1600" dirty="0"/>
              <a:t> </a:t>
            </a:r>
            <a:r>
              <a:rPr lang="en-US" sz="1600" dirty="0" err="1"/>
              <a:t>Pichai</a:t>
            </a:r>
            <a:r>
              <a:rPr lang="en-US" sz="1600" dirty="0"/>
              <a:t> to #</a:t>
            </a:r>
            <a:r>
              <a:rPr lang="en-US" sz="1600" dirty="0" err="1"/>
              <a:t>DropDragonfly</a:t>
            </a:r>
            <a:r>
              <a:rPr lang="en-US" sz="1600" dirty="0"/>
              <a:t> before it can be launched." The campaign includes a scathing mock recruitment video, which advises would-be Google employees that they'll need "absolutely no morals and be happy giving up people's personal data.”</a:t>
            </a:r>
          </a:p>
          <a:p>
            <a:pPr fontAlgn="t"/>
            <a:endParaRPr lang="en-US" sz="1600" dirty="0"/>
          </a:p>
          <a:p>
            <a:r>
              <a:rPr lang="en-US" sz="1600" dirty="0"/>
              <a:t>According to </a:t>
            </a:r>
            <a:r>
              <a:rPr lang="en-US" sz="1600" i="1" dirty="0">
                <a:hlinkClick r:id="rId10"/>
              </a:rPr>
              <a:t>The Intercept</a:t>
            </a:r>
            <a:r>
              <a:rPr lang="en-US" sz="1600" dirty="0"/>
              <a:t>, the demonstrations will take place on Tuesday, November 27th at Google offices in the US, UK, Australia, Canada, Germany, Hong Kong, the Netherlands and Spain. </a:t>
            </a:r>
          </a:p>
        </p:txBody>
      </p:sp>
    </p:spTree>
    <p:extLst>
      <p:ext uri="{BB962C8B-B14F-4D97-AF65-F5344CB8AC3E}">
        <p14:creationId xmlns:p14="http://schemas.microsoft.com/office/powerpoint/2010/main" val="274807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Supreme Court Justices Skeptical of Apple in Case About iPhone App Sales”, NBC Philadelphia, November 26, 2018. </a:t>
            </a:r>
            <a:r>
              <a:rPr lang="en-US" sz="1800" dirty="0">
                <a:hlinkClick r:id="rId3"/>
              </a:rPr>
              <a:t>https://www.nbcphiladelphia.com/news/tech/Supreme-Court-Justices-Skeptical-of-Apple-in-Case-About-iPhone-Apps-Sales-501262771.html</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112837"/>
            <a:ext cx="9677400" cy="6555641"/>
          </a:xfrm>
          <a:prstGeom prst="rect">
            <a:avLst/>
          </a:prstGeom>
          <a:noFill/>
        </p:spPr>
        <p:txBody>
          <a:bodyPr wrap="square" rtlCol="0">
            <a:spAutoFit/>
          </a:bodyPr>
          <a:lstStyle/>
          <a:p>
            <a:r>
              <a:rPr lang="en-US" sz="1500" dirty="0"/>
              <a:t>The Supreme Court seemed ready Monday to allow a lawsuit to go forward that claims Apple has unfairly monopolized the market for the sale of iPhone apps.</a:t>
            </a:r>
          </a:p>
          <a:p>
            <a:endParaRPr lang="en-US" sz="1500" dirty="0"/>
          </a:p>
          <a:p>
            <a:r>
              <a:rPr lang="en-US" sz="1500" dirty="0"/>
              <a:t>The court heard arguments in Apple's effort to shut down an antitrust lawsuit. Chief Justice John Roberts was alone among the nine justices who seemed prepared to agree with Apple.</a:t>
            </a:r>
          </a:p>
          <a:p>
            <a:endParaRPr lang="en-US" sz="1500" dirty="0"/>
          </a:p>
          <a:p>
            <a:r>
              <a:rPr lang="en-US" sz="1500" dirty="0"/>
              <a:t>The suit by iPhone users could force Apple to cut the 30 percent commission it charges software developers whose apps are sold exclusively through Apple's App Store. </a:t>
            </a:r>
          </a:p>
          <a:p>
            <a:endParaRPr lang="en-US" sz="1500" dirty="0"/>
          </a:p>
          <a:p>
            <a:r>
              <a:rPr lang="en-US" sz="1500" dirty="0"/>
              <a:t>But the issue before the high court at this early stage of the suit is whether the case can proceed at all. </a:t>
            </a:r>
          </a:p>
          <a:p>
            <a:endParaRPr lang="en-US" sz="1500" dirty="0"/>
          </a:p>
          <a:p>
            <a:r>
              <a:rPr lang="en-US" sz="1500" dirty="0"/>
              <a:t>Apple argues it's merely a pipeline between app developers and consumers. The developers set the prices and agree to pay Apple a 30 percent commission on whatever they sell, the lawyer representing Apple said in the courtroom. If anyone should be able to sue the Cupertino, California-based company, it's a developer, Daniel Wall said. </a:t>
            </a:r>
          </a:p>
          <a:p>
            <a:endParaRPr lang="en-US" sz="1500" dirty="0"/>
          </a:p>
          <a:p>
            <a:r>
              <a:rPr lang="en-US" sz="1500" dirty="0"/>
              <a:t>But Justice Elena Kagan said it appears that consumers have a direct relationship with Apple. "I pick up my iPhone, go to the Apple App Store, pay Apple directly with credit card information I supplied to Apple," Kagan said.</a:t>
            </a:r>
          </a:p>
          <a:p>
            <a:endParaRPr lang="en-US" sz="1500" dirty="0"/>
          </a:p>
          <a:p>
            <a:r>
              <a:rPr lang="en-US" sz="1500" dirty="0"/>
              <a:t>But the company says the popularity of software for iPhones and its App Store shouldn't obscure that consumers buys apps from developers, not Apple. Developers set the prices, though Apple requires prices to end in .99, Wall said. The Trump administration is backing Apple at the high court.</a:t>
            </a:r>
          </a:p>
          <a:p>
            <a:endParaRPr lang="en-US" sz="1500" dirty="0"/>
          </a:p>
          <a:p>
            <a:r>
              <a:rPr lang="en-US" sz="1500" dirty="0"/>
              <a:t>Representing consumers, lawyer David Frederick said the monopoly Apple has over iPhone apps is unique in the digital age. "Apple can't point to another e-commerce distributor that does what it does," Frederick said. Even Apple allows third parties to sell computer software directly to purchasers of its laptop and desktop computers, he said.</a:t>
            </a:r>
          </a:p>
        </p:txBody>
      </p:sp>
    </p:spTree>
    <p:extLst>
      <p:ext uri="{BB962C8B-B14F-4D97-AF65-F5344CB8AC3E}">
        <p14:creationId xmlns:p14="http://schemas.microsoft.com/office/powerpoint/2010/main" val="352221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9712" y="249237"/>
            <a:ext cx="9448801" cy="939800"/>
          </a:xfrm>
        </p:spPr>
        <p:txBody>
          <a:bodyPr/>
          <a:lstStyle/>
          <a:p>
            <a:pPr algn="l"/>
            <a:r>
              <a:rPr lang="en-US" altLang="en-US" sz="1800" dirty="0">
                <a:ea typeface="ＭＳ Ｐゴシック" panose="020B0600070205080204" pitchFamily="34" charset="-128"/>
              </a:rPr>
              <a:t>Technology Current Events: “</a:t>
            </a:r>
            <a:r>
              <a:rPr lang="en-US" sz="1800" dirty="0"/>
              <a:t>Chick-fil-A defends itself after being excluded by private New Jersey university over its Christian values”, Fox News, November 27, 2018. </a:t>
            </a:r>
            <a:r>
              <a:rPr lang="en-US" sz="1800" dirty="0">
                <a:hlinkClick r:id="rId3"/>
              </a:rPr>
              <a:t>https://www.foxnews.com/food-drink/chick-fil-a-defends-itself-after-being-excluded-by-private-new-jersey-university-over-its-christian-values</a:t>
            </a:r>
            <a:r>
              <a:rPr lang="en-US" sz="1800" dirty="0"/>
              <a:t> </a:t>
            </a:r>
            <a:endParaRPr lang="en-US" altLang="en-US" sz="1800" u="sng" dirty="0">
              <a:ea typeface="ＭＳ Ｐゴシック" panose="020B0600070205080204" pitchFamily="34" charset="-128"/>
            </a:endParaRPr>
          </a:p>
        </p:txBody>
      </p:sp>
      <p:sp>
        <p:nvSpPr>
          <p:cNvPr id="2" name="TextBox 1">
            <a:extLst>
              <a:ext uri="{FF2B5EF4-FFF2-40B4-BE49-F238E27FC236}">
                <a16:creationId xmlns:a16="http://schemas.microsoft.com/office/drawing/2014/main" id="{E93BE77A-2304-49AF-8565-F33DD981970A}"/>
              </a:ext>
            </a:extLst>
          </p:cNvPr>
          <p:cNvSpPr txBox="1"/>
          <p:nvPr/>
        </p:nvSpPr>
        <p:spPr>
          <a:xfrm>
            <a:off x="239712" y="1112837"/>
            <a:ext cx="9677400" cy="6740307"/>
          </a:xfrm>
          <a:prstGeom prst="rect">
            <a:avLst/>
          </a:prstGeom>
          <a:noFill/>
        </p:spPr>
        <p:txBody>
          <a:bodyPr wrap="square" rtlCol="0">
            <a:spAutoFit/>
          </a:bodyPr>
          <a:lstStyle/>
          <a:p>
            <a:r>
              <a:rPr lang="en-US" sz="1600" dirty="0"/>
              <a:t>Chick-fil-A fired back at a private New Jersey university that believes the restaurant doesn’t belong on the menu for students over its Christian values.</a:t>
            </a:r>
          </a:p>
          <a:p>
            <a:endParaRPr lang="en-US" sz="1600" dirty="0"/>
          </a:p>
          <a:p>
            <a:r>
              <a:rPr lang="en-US" sz="1600" dirty="0"/>
              <a:t>Rider University asked students earlier this year what fast-food chain they would like to see on campus, circulating a survey in which students can select their preferred choice. But once it became clear students were craving Chick-fil-A, the university excluded the option, citing concerns over the company’s attitudes towards the LGBTQ community.</a:t>
            </a:r>
          </a:p>
          <a:p>
            <a:endParaRPr lang="en-US" sz="1600" dirty="0"/>
          </a:p>
          <a:p>
            <a:r>
              <a:rPr lang="en-US" sz="1600" dirty="0"/>
              <a:t>The chain pushed back against the university's characterization, saying the restaurant is merely providing food and doesn't have any agenda.</a:t>
            </a:r>
          </a:p>
          <a:p>
            <a:endParaRPr lang="en-US" sz="1600" dirty="0"/>
          </a:p>
          <a:p>
            <a:r>
              <a:rPr lang="en-US" sz="1600" dirty="0"/>
              <a:t>"Chick-fil-A is a restaurant company focused on food, service and hospitality, and our restaurants and licensed locations on college campuses welcome everyone. We have no policy of discrimination against any group, and we do not have a political or social agenda," the restaurant's spokesperson </a:t>
            </a:r>
            <a:r>
              <a:rPr lang="en-US" sz="1600" dirty="0">
                <a:hlinkClick r:id="rId4"/>
              </a:rPr>
              <a:t>told </a:t>
            </a:r>
            <a:r>
              <a:rPr lang="en-US" sz="1600" dirty="0"/>
              <a:t>CBS News.</a:t>
            </a:r>
          </a:p>
          <a:p>
            <a:endParaRPr lang="en-US" sz="1600" dirty="0"/>
          </a:p>
          <a:p>
            <a:r>
              <a:rPr lang="en-US" sz="1600" dirty="0"/>
              <a:t>The school said in a </a:t>
            </a:r>
            <a:r>
              <a:rPr lang="en-US" sz="1600" dirty="0">
                <a:hlinkClick r:id="rId5"/>
              </a:rPr>
              <a:t>statement</a:t>
            </a:r>
            <a:r>
              <a:rPr lang="en-US" sz="1600" dirty="0"/>
              <a:t> that the Chick-fil-A option was removed “based on the company's record widely perceived to be in opposition to the LGBTQ community.</a:t>
            </a:r>
          </a:p>
          <a:p>
            <a:endParaRPr lang="en-US" sz="1600" dirty="0"/>
          </a:p>
          <a:p>
            <a:r>
              <a:rPr lang="en-US" sz="1600" dirty="0"/>
              <a:t>It admitted that the move could be perceived as a “form of exclusion,” but the institution wanted to remain “faithful to our values of inclusion.”</a:t>
            </a:r>
          </a:p>
          <a:p>
            <a:endParaRPr lang="en-US" sz="1600" dirty="0"/>
          </a:p>
          <a:p>
            <a:r>
              <a:rPr lang="en-US" sz="1600" dirty="0"/>
              <a:t>Chick-fil-A is a fast-food chain well known for its Christian values, whose corporate purpose is “To glorify God by being a faithful steward of all that is entrusted to us.” The company has been criticized in the past over CEO Dan Cathy's views concerning gay marriage. In 2012, he came out in defense of the traditional definition of marriage and expressed views critical of gay marriage stemming from his Christian faith.</a:t>
            </a:r>
          </a:p>
        </p:txBody>
      </p:sp>
    </p:spTree>
    <p:extLst>
      <p:ext uri="{BB962C8B-B14F-4D97-AF65-F5344CB8AC3E}">
        <p14:creationId xmlns:p14="http://schemas.microsoft.com/office/powerpoint/2010/main" val="2743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E42F-3E0B-B54C-AA42-4120F8C1BD0A}"/>
              </a:ext>
            </a:extLst>
          </p:cNvPr>
          <p:cNvSpPr>
            <a:spLocks noGrp="1"/>
          </p:cNvSpPr>
          <p:nvPr>
            <p:ph type="title"/>
          </p:nvPr>
        </p:nvSpPr>
        <p:spPr>
          <a:xfrm>
            <a:off x="604955" y="2579593"/>
            <a:ext cx="8865955" cy="1104987"/>
          </a:xfrm>
        </p:spPr>
        <p:txBody>
          <a:bodyPr/>
          <a:lstStyle/>
          <a:p>
            <a:r>
              <a:rPr lang="en-US" b="1" dirty="0"/>
              <a:t>Brand Activism at Starbucks - </a:t>
            </a:r>
            <a:br>
              <a:rPr lang="en-US" b="1" dirty="0"/>
            </a:br>
            <a:r>
              <a:rPr lang="en-US" b="1" dirty="0"/>
              <a:t>A Tall Order?</a:t>
            </a:r>
            <a:br>
              <a:rPr lang="en-US" dirty="0"/>
            </a:br>
            <a:r>
              <a:rPr lang="en-US" b="1" dirty="0"/>
              <a:t>  </a:t>
            </a:r>
            <a:endParaRPr lang="en-US" dirty="0"/>
          </a:p>
        </p:txBody>
      </p:sp>
      <p:pic>
        <p:nvPicPr>
          <p:cNvPr id="3" name="Picture 2">
            <a:extLst>
              <a:ext uri="{FF2B5EF4-FFF2-40B4-BE49-F238E27FC236}">
                <a16:creationId xmlns:a16="http://schemas.microsoft.com/office/drawing/2014/main" id="{63D0E7F3-B8BC-1042-A893-4DBA6E8B12FC}"/>
              </a:ext>
            </a:extLst>
          </p:cNvPr>
          <p:cNvPicPr>
            <a:picLocks noChangeAspect="1"/>
          </p:cNvPicPr>
          <p:nvPr/>
        </p:nvPicPr>
        <p:blipFill>
          <a:blip r:embed="rId3"/>
          <a:stretch>
            <a:fillRect/>
          </a:stretch>
        </p:blipFill>
        <p:spPr>
          <a:xfrm>
            <a:off x="2783792" y="3275806"/>
            <a:ext cx="4508280" cy="2605785"/>
          </a:xfrm>
          <a:prstGeom prst="rect">
            <a:avLst/>
          </a:prstGeom>
        </p:spPr>
      </p:pic>
    </p:spTree>
    <p:extLst>
      <p:ext uri="{BB962C8B-B14F-4D97-AF65-F5344CB8AC3E}">
        <p14:creationId xmlns:p14="http://schemas.microsoft.com/office/powerpoint/2010/main" val="274843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2079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Thurs, Nov 29,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3414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GNH Announcement: Mon Dec 3, 6:30 – 8:30, </a:t>
            </a:r>
            <a:r>
              <a:rPr lang="en-US" altLang="en-US" sz="2400" dirty="0" err="1">
                <a:solidFill>
                  <a:schemeClr val="tx1"/>
                </a:solidFill>
                <a:ea typeface="ＭＳ Ｐゴシック" panose="020B0600070205080204" pitchFamily="34" charset="-128"/>
              </a:rPr>
              <a:t>Lally</a:t>
            </a:r>
            <a:r>
              <a:rPr lang="en-US" altLang="en-US" sz="2400" dirty="0">
                <a:solidFill>
                  <a:schemeClr val="tx1"/>
                </a:solidFill>
                <a:ea typeface="ＭＳ Ｐゴシック" panose="020B0600070205080204" pitchFamily="34" charset="-128"/>
              </a:rPr>
              <a:t> 104</a:t>
            </a:r>
          </a:p>
          <a:p>
            <a:pPr eaLnBrk="1" hangingPunct="1">
              <a:lnSpc>
                <a:spcPct val="80000"/>
              </a:lnSpc>
            </a:pPr>
            <a:r>
              <a:rPr lang="en-US" altLang="en-US" sz="24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rgbClr val="FF0000"/>
                </a:solidFill>
                <a:ea typeface="ＭＳ Ｐゴシック" panose="020B0600070205080204" pitchFamily="34" charset="-128"/>
              </a:rPr>
              <a:t>Finish the Entire Project</a:t>
            </a:r>
            <a:r>
              <a:rPr lang="en-US" altLang="en-US" dirty="0">
                <a:solidFill>
                  <a:srgbClr val="FF0000"/>
                </a:solidFill>
                <a:ea typeface="ＭＳ Ｐゴシック" panose="020B0600070205080204" pitchFamily="34" charset="-128"/>
              </a:rPr>
              <a:t> </a:t>
            </a:r>
          </a:p>
          <a:p>
            <a:pPr lvl="1" eaLnBrk="1" hangingPunct="1">
              <a:lnSpc>
                <a:spcPct val="80000"/>
              </a:lnSpc>
            </a:pPr>
            <a:r>
              <a:rPr lang="en-US" sz="2000" dirty="0">
                <a:solidFill>
                  <a:srgbClr val="FF0000"/>
                </a:solidFill>
                <a:ea typeface="ＭＳ Ｐゴシック" panose="020B0600070205080204" pitchFamily="34" charset="-128"/>
              </a:rPr>
              <a:t>Final Presentations on Dec 6 and Dec 10</a:t>
            </a:r>
          </a:p>
          <a:p>
            <a:pPr lvl="1" eaLnBrk="1" hangingPunct="1">
              <a:lnSpc>
                <a:spcPct val="80000"/>
              </a:lnSpc>
            </a:pPr>
            <a:r>
              <a:rPr lang="en-US" sz="2000" dirty="0">
                <a:solidFill>
                  <a:srgbClr val="FF0000"/>
                </a:solidFill>
                <a:ea typeface="ＭＳ Ｐゴシック" panose="020B0600070205080204" pitchFamily="34" charset="-128"/>
              </a:rPr>
              <a:t>All Teams Submit Final Reports on Dec 10</a:t>
            </a:r>
          </a:p>
          <a:p>
            <a:pPr lvl="1" eaLnBrk="1" hangingPunct="1">
              <a:lnSpc>
                <a:spcPct val="80000"/>
              </a:lnSpc>
            </a:pPr>
            <a:r>
              <a:rPr lang="en-US" sz="2000" dirty="0">
                <a:solidFill>
                  <a:srgbClr val="FF0000"/>
                </a:solidFill>
                <a:ea typeface="ＭＳ Ｐゴシック" panose="020B0600070205080204" pitchFamily="34" charset="-128"/>
              </a:rPr>
              <a:t>All Students Grade and Rank all Presentations by Dec 11</a:t>
            </a:r>
          </a:p>
          <a:p>
            <a:pPr lvl="1" eaLnBrk="1" hangingPunct="1">
              <a:lnSpc>
                <a:spcPct val="80000"/>
              </a:lnSpc>
            </a:pPr>
            <a:r>
              <a:rPr lang="en-US" sz="2000" dirty="0">
                <a:solidFill>
                  <a:srgbClr val="FF0000"/>
                </a:solidFill>
                <a:ea typeface="ＭＳ Ｐゴシック" panose="020B0600070205080204" pitchFamily="34" charset="-128"/>
              </a:rPr>
              <a:t>All Students Complete Peer Evaluations of Their Team by Dec 11</a:t>
            </a:r>
            <a:endParaRPr lang="en-US" altLang="en-US" sz="2400" dirty="0">
              <a:solidFill>
                <a:schemeClr val="tx1"/>
              </a:solidFill>
              <a:ea typeface="ＭＳ Ｐゴシック" panose="020B0600070205080204" pitchFamily="34" charset="-128"/>
            </a:endParaRPr>
          </a:p>
          <a:p>
            <a:r>
              <a:rPr lang="en-US" altLang="en-US" sz="2400" dirty="0">
                <a:solidFill>
                  <a:schemeClr val="tx1"/>
                </a:solidFill>
                <a:ea typeface="ＭＳ Ｐゴシック" panose="020B0600070205080204" pitchFamily="34" charset="-128"/>
              </a:rPr>
              <a:t>Draft Reports/Schedule Change</a:t>
            </a:r>
          </a:p>
          <a:p>
            <a:pPr lvl="1"/>
            <a:r>
              <a:rPr lang="en-US" altLang="en-US" sz="2200" dirty="0">
                <a:solidFill>
                  <a:schemeClr val="tx1"/>
                </a:solidFill>
                <a:ea typeface="ＭＳ Ｐゴシック" panose="020B0600070205080204" pitchFamily="34" charset="-128"/>
              </a:rPr>
              <a:t>Monday December 3 – No Case, Working Session</a:t>
            </a:r>
          </a:p>
          <a:p>
            <a:r>
              <a:rPr lang="en-US" altLang="en-US" sz="2400" dirty="0">
                <a:solidFill>
                  <a:schemeClr val="tx1"/>
                </a:solidFill>
                <a:ea typeface="ＭＳ Ｐゴシック" panose="020B0600070205080204" pitchFamily="34" charset="-128"/>
              </a:rPr>
              <a:t>Final Exam Review – Tuesday December 11 – Confirmed</a:t>
            </a:r>
          </a:p>
          <a:p>
            <a:pPr lvl="1"/>
            <a:r>
              <a:rPr lang="en-US" altLang="en-US" sz="2200" dirty="0">
                <a:solidFill>
                  <a:schemeClr val="tx1"/>
                </a:solidFill>
                <a:ea typeface="ＭＳ Ｐゴシック" panose="020B0600070205080204" pitchFamily="34" charset="-128"/>
              </a:rPr>
              <a:t>4:30 – 6:30, </a:t>
            </a:r>
            <a:r>
              <a:rPr lang="en-US" altLang="en-US" sz="2200" dirty="0" err="1">
                <a:solidFill>
                  <a:schemeClr val="tx1"/>
                </a:solidFill>
                <a:ea typeface="ＭＳ Ｐゴシック" panose="020B0600070205080204" pitchFamily="34" charset="-128"/>
              </a:rPr>
              <a:t>Lally</a:t>
            </a:r>
            <a:r>
              <a:rPr lang="en-US" altLang="en-US" sz="2200" dirty="0">
                <a:solidFill>
                  <a:schemeClr val="tx1"/>
                </a:solidFill>
                <a:ea typeface="ＭＳ Ｐゴシック" panose="020B0600070205080204" pitchFamily="34" charset="-128"/>
              </a:rPr>
              <a:t> 102</a:t>
            </a:r>
          </a:p>
          <a:p>
            <a:r>
              <a:rPr lang="en-US" altLang="en-US" sz="2400" dirty="0">
                <a:solidFill>
                  <a:schemeClr val="tx1"/>
                </a:solidFill>
                <a:ea typeface="ＭＳ Ｐゴシック" panose="020B0600070205080204" pitchFamily="34" charset="-128"/>
              </a:rPr>
              <a:t>Current Events</a:t>
            </a:r>
          </a:p>
          <a:p>
            <a:r>
              <a:rPr lang="en-US" altLang="en-US" sz="2400" dirty="0">
                <a:solidFill>
                  <a:schemeClr val="tx1"/>
                </a:solidFill>
                <a:ea typeface="ＭＳ Ｐゴシック" panose="020B0600070205080204" pitchFamily="34" charset="-128"/>
              </a:rPr>
              <a:t>Starbucks Case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p:txBody>
          <a:bodyPr anchor="t"/>
          <a:lstStyle/>
          <a:p>
            <a:r>
              <a:rPr lang="en-US" sz="2425" dirty="0"/>
              <a:t>What is brand activism?</a:t>
            </a:r>
            <a:br>
              <a:rPr lang="en-US" sz="2646" dirty="0"/>
            </a:br>
            <a:endParaRPr lang="en-US" sz="2425" dirty="0"/>
          </a:p>
        </p:txBody>
      </p:sp>
      <p:sp>
        <p:nvSpPr>
          <p:cNvPr id="6" name="Content Placeholder 5">
            <a:extLst>
              <a:ext uri="{FF2B5EF4-FFF2-40B4-BE49-F238E27FC236}">
                <a16:creationId xmlns:a16="http://schemas.microsoft.com/office/drawing/2014/main" id="{814E8B9C-9DD8-9147-8B74-47C84C56E1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500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p:txBody>
          <a:bodyPr anchor="t"/>
          <a:lstStyle/>
          <a:p>
            <a:r>
              <a:rPr lang="en-US" sz="2800" dirty="0"/>
              <a:t>What is brand activism?</a:t>
            </a:r>
            <a:br>
              <a:rPr lang="en-US" sz="2646" dirty="0"/>
            </a:br>
            <a:endParaRPr lang="en-US" sz="2425" dirty="0"/>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838" y="808037"/>
            <a:ext cx="8866188" cy="3591302"/>
          </a:xfrm>
        </p:spPr>
        <p:txBody>
          <a:bodyPr/>
          <a:lstStyle/>
          <a:p>
            <a:r>
              <a:rPr lang="en-US" sz="2400" dirty="0"/>
              <a:t>Brand activism is “the fine art of standing up for something”</a:t>
            </a:r>
          </a:p>
          <a:p>
            <a:pPr lvl="1"/>
            <a:r>
              <a:rPr lang="en-US" dirty="0"/>
              <a:t>When a company seeks to have an impact on a social, economic, environmental, or political problem.</a:t>
            </a:r>
          </a:p>
          <a:p>
            <a:r>
              <a:rPr lang="en-US" sz="2400" dirty="0"/>
              <a:t>Brand activism emerges as a </a:t>
            </a:r>
            <a:r>
              <a:rPr lang="en-US" sz="2400" b="1" dirty="0"/>
              <a:t>values-driven</a:t>
            </a:r>
            <a:r>
              <a:rPr lang="en-US" sz="2400" dirty="0"/>
              <a:t> agenda for companies that care about the future of society and the planet’s health. The underlying force for </a:t>
            </a:r>
            <a:r>
              <a:rPr lang="en-US" sz="2400" i="1" dirty="0"/>
              <a:t>progress</a:t>
            </a:r>
            <a:r>
              <a:rPr lang="en-US" sz="2400" dirty="0"/>
              <a:t> is a sense of</a:t>
            </a:r>
            <a:r>
              <a:rPr lang="en-US" sz="2400" b="1" dirty="0"/>
              <a:t> justice</a:t>
            </a:r>
            <a:r>
              <a:rPr lang="en-US" sz="2400" dirty="0"/>
              <a:t> and </a:t>
            </a:r>
            <a:r>
              <a:rPr lang="en-US" sz="2400" b="1" dirty="0"/>
              <a:t>fairness for all.</a:t>
            </a:r>
          </a:p>
          <a:p>
            <a:r>
              <a:rPr lang="en-US" sz="2400" dirty="0"/>
              <a:t>It’s a natural evolution of the Corporate Social Responsibility (CSR) and Environmental, Social and Governance (ESG) programs that are transforming companies across the world. Previous </a:t>
            </a:r>
            <a:r>
              <a:rPr lang="en-US" sz="2400" dirty="0">
                <a:hlinkClick r:id="rId3"/>
              </a:rPr>
              <a:t>efforts</a:t>
            </a:r>
            <a:r>
              <a:rPr lang="en-US" sz="2400" dirty="0"/>
              <a:t> were identified as marketing-driven and corporate driven initiatives.</a:t>
            </a:r>
          </a:p>
          <a:p>
            <a:endParaRPr lang="en-US" dirty="0"/>
          </a:p>
          <a:p>
            <a:endParaRPr lang="en-US" dirty="0"/>
          </a:p>
        </p:txBody>
      </p:sp>
      <p:sp>
        <p:nvSpPr>
          <p:cNvPr id="4" name="TextBox 3">
            <a:extLst>
              <a:ext uri="{FF2B5EF4-FFF2-40B4-BE49-F238E27FC236}">
                <a16:creationId xmlns:a16="http://schemas.microsoft.com/office/drawing/2014/main" id="{64DFC7CC-4159-0541-A159-763F7E401B16}"/>
              </a:ext>
            </a:extLst>
          </p:cNvPr>
          <p:cNvSpPr txBox="1"/>
          <p:nvPr/>
        </p:nvSpPr>
        <p:spPr>
          <a:xfrm>
            <a:off x="252015" y="6794506"/>
            <a:ext cx="9492589" cy="261931"/>
          </a:xfrm>
          <a:prstGeom prst="rect">
            <a:avLst/>
          </a:prstGeom>
          <a:noFill/>
        </p:spPr>
        <p:txBody>
          <a:bodyPr wrap="square" rtlCol="0">
            <a:spAutoFit/>
          </a:bodyPr>
          <a:lstStyle/>
          <a:p>
            <a:r>
              <a:rPr lang="en-US" sz="1102" dirty="0"/>
              <a:t>Sources: </a:t>
            </a:r>
            <a:r>
              <a:rPr lang="en-US" sz="1102" dirty="0">
                <a:hlinkClick r:id="rId4"/>
              </a:rPr>
              <a:t>https://instapage.com/blog/what-is-brand-activism</a:t>
            </a:r>
            <a:r>
              <a:rPr lang="en-US" sz="1102" dirty="0"/>
              <a:t> &amp; </a:t>
            </a:r>
            <a:r>
              <a:rPr lang="en-US" sz="1102" dirty="0">
                <a:hlinkClick r:id="rId5"/>
              </a:rPr>
              <a:t>http://www.marketingjournal.org/finally-brand-activism-philip-kotler-and-christian-sarkar/</a:t>
            </a:r>
            <a:r>
              <a:rPr lang="en-US" sz="1102" dirty="0"/>
              <a:t>  </a:t>
            </a:r>
          </a:p>
        </p:txBody>
      </p:sp>
    </p:spTree>
    <p:extLst>
      <p:ext uri="{BB962C8B-B14F-4D97-AF65-F5344CB8AC3E}">
        <p14:creationId xmlns:p14="http://schemas.microsoft.com/office/powerpoint/2010/main" val="3115996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p:txBody>
          <a:bodyPr anchor="t"/>
          <a:lstStyle/>
          <a:p>
            <a:r>
              <a:rPr lang="en-US" sz="2800" dirty="0"/>
              <a:t>What is brand activism?</a:t>
            </a:r>
            <a:br>
              <a:rPr lang="en-US" sz="2646" dirty="0"/>
            </a:br>
            <a:endParaRPr lang="en-US" sz="2425" dirty="0"/>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838" y="1763712"/>
            <a:ext cx="8866188" cy="3591302"/>
          </a:xfrm>
        </p:spPr>
        <p:txBody>
          <a:bodyPr/>
          <a:lstStyle/>
          <a:p>
            <a:endParaRPr lang="en-US" dirty="0"/>
          </a:p>
          <a:p>
            <a:endParaRPr lang="en-US" dirty="0"/>
          </a:p>
        </p:txBody>
      </p:sp>
      <p:sp>
        <p:nvSpPr>
          <p:cNvPr id="4" name="TextBox 3">
            <a:extLst>
              <a:ext uri="{FF2B5EF4-FFF2-40B4-BE49-F238E27FC236}">
                <a16:creationId xmlns:a16="http://schemas.microsoft.com/office/drawing/2014/main" id="{64DFC7CC-4159-0541-A159-763F7E401B16}"/>
              </a:ext>
            </a:extLst>
          </p:cNvPr>
          <p:cNvSpPr txBox="1"/>
          <p:nvPr/>
        </p:nvSpPr>
        <p:spPr>
          <a:xfrm>
            <a:off x="252015" y="6287353"/>
            <a:ext cx="9492589" cy="261931"/>
          </a:xfrm>
          <a:prstGeom prst="rect">
            <a:avLst/>
          </a:prstGeom>
          <a:noFill/>
        </p:spPr>
        <p:txBody>
          <a:bodyPr wrap="square" rtlCol="0">
            <a:spAutoFit/>
          </a:bodyPr>
          <a:lstStyle/>
          <a:p>
            <a:r>
              <a:rPr lang="en-US" sz="1102" dirty="0"/>
              <a:t>Sources: </a:t>
            </a:r>
            <a:r>
              <a:rPr lang="en-US" sz="1102" dirty="0">
                <a:hlinkClick r:id="rId3"/>
              </a:rPr>
              <a:t>https://instapage.com/blog/what-is-brand-activism</a:t>
            </a:r>
            <a:r>
              <a:rPr lang="en-US" sz="1102" dirty="0"/>
              <a:t> &amp; </a:t>
            </a:r>
            <a:r>
              <a:rPr lang="en-US" sz="1102" dirty="0">
                <a:hlinkClick r:id="rId4"/>
              </a:rPr>
              <a:t>http://www.marketingjournal.org/finally-brand-activism-philip-kotler-and-christian-sarkar/</a:t>
            </a:r>
            <a:r>
              <a:rPr lang="en-US" sz="1102" dirty="0"/>
              <a:t>  </a:t>
            </a:r>
          </a:p>
        </p:txBody>
      </p:sp>
      <p:pic>
        <p:nvPicPr>
          <p:cNvPr id="5" name="Picture 4">
            <a:extLst>
              <a:ext uri="{FF2B5EF4-FFF2-40B4-BE49-F238E27FC236}">
                <a16:creationId xmlns:a16="http://schemas.microsoft.com/office/drawing/2014/main" id="{7781BABE-7EF9-8A44-AC6E-89C691C3D936}"/>
              </a:ext>
            </a:extLst>
          </p:cNvPr>
          <p:cNvPicPr>
            <a:picLocks noChangeAspect="1"/>
          </p:cNvPicPr>
          <p:nvPr/>
        </p:nvPicPr>
        <p:blipFill>
          <a:blip r:embed="rId5"/>
          <a:stretch>
            <a:fillRect/>
          </a:stretch>
        </p:blipFill>
        <p:spPr>
          <a:xfrm>
            <a:off x="171917" y="2015728"/>
            <a:ext cx="9736790" cy="3528219"/>
          </a:xfrm>
          <a:prstGeom prst="rect">
            <a:avLst/>
          </a:prstGeom>
        </p:spPr>
      </p:pic>
    </p:spTree>
    <p:extLst>
      <p:ext uri="{BB962C8B-B14F-4D97-AF65-F5344CB8AC3E}">
        <p14:creationId xmlns:p14="http://schemas.microsoft.com/office/powerpoint/2010/main" val="1938543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604838" y="46037"/>
            <a:ext cx="8866188" cy="1105016"/>
          </a:xfrm>
        </p:spPr>
        <p:txBody>
          <a:bodyPr anchor="t"/>
          <a:lstStyle/>
          <a:p>
            <a:r>
              <a:rPr lang="en-US" sz="2800" dirty="0"/>
              <a:t>What is brand activism?</a:t>
            </a:r>
            <a:br>
              <a:rPr lang="en-US" sz="2646" dirty="0"/>
            </a:br>
            <a:endParaRPr lang="en-US" sz="2425" dirty="0"/>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252016" y="3627437"/>
            <a:ext cx="10332641" cy="2352146"/>
          </a:xfrm>
        </p:spPr>
        <p:txBody>
          <a:bodyPr/>
          <a:lstStyle/>
          <a:p>
            <a:pPr lvl="1"/>
            <a:r>
              <a:rPr lang="en-US" sz="1600" b="1" dirty="0"/>
              <a:t>Social activism </a:t>
            </a:r>
            <a:r>
              <a:rPr lang="en-US" sz="1600" dirty="0"/>
              <a:t>includes areas such as equality – gender, LGBT, race, age, etc. It also includes societal and community issues such as education, school funding, etc.</a:t>
            </a:r>
          </a:p>
          <a:p>
            <a:pPr lvl="1"/>
            <a:r>
              <a:rPr lang="en-US" sz="1600" b="1" dirty="0"/>
              <a:t>Legal activism </a:t>
            </a:r>
            <a:r>
              <a:rPr lang="en-US" sz="1600" dirty="0"/>
              <a:t>deals with the laws and policies that impact companies, such as tax, workplace, and employment laws.</a:t>
            </a:r>
          </a:p>
          <a:p>
            <a:pPr lvl="1"/>
            <a:r>
              <a:rPr lang="en-US" sz="1600" b="1" dirty="0"/>
              <a:t>Business activism </a:t>
            </a:r>
            <a:r>
              <a:rPr lang="en-US" sz="1600" dirty="0"/>
              <a:t>is about governance – corporate organization, CEO pay, worker compensation, labor and union relations, governance, etc.</a:t>
            </a:r>
          </a:p>
          <a:p>
            <a:pPr lvl="1"/>
            <a:r>
              <a:rPr lang="en-US" sz="1600" b="1" dirty="0"/>
              <a:t>Economic activism </a:t>
            </a:r>
            <a:r>
              <a:rPr lang="en-US" sz="1600" dirty="0"/>
              <a:t>includes minimum wage and tax policies that impact income inequality and redistribution of wealth.</a:t>
            </a:r>
          </a:p>
          <a:p>
            <a:pPr lvl="1"/>
            <a:r>
              <a:rPr lang="en-US" sz="1600" b="1" dirty="0"/>
              <a:t>Political activism </a:t>
            </a:r>
            <a:r>
              <a:rPr lang="en-US" sz="1600" dirty="0"/>
              <a:t>covers lobbying, voting, voting rights, and policy (gerrymandering, campaign finance, </a:t>
            </a:r>
            <a:r>
              <a:rPr lang="en-US" sz="1600" dirty="0" err="1"/>
              <a:t>etc</a:t>
            </a:r>
            <a:r>
              <a:rPr lang="en-US" sz="1600" dirty="0"/>
              <a:t>).</a:t>
            </a:r>
          </a:p>
          <a:p>
            <a:pPr lvl="1"/>
            <a:r>
              <a:rPr lang="en-US" sz="1600" b="1" dirty="0"/>
              <a:t>Environmental activism </a:t>
            </a:r>
            <a:r>
              <a:rPr lang="en-US" sz="1600" dirty="0"/>
              <a:t>deals with conservation, environmental, land-use, air and water pollution laws and policies.</a:t>
            </a:r>
          </a:p>
        </p:txBody>
      </p:sp>
      <p:sp>
        <p:nvSpPr>
          <p:cNvPr id="4" name="TextBox 3">
            <a:extLst>
              <a:ext uri="{FF2B5EF4-FFF2-40B4-BE49-F238E27FC236}">
                <a16:creationId xmlns:a16="http://schemas.microsoft.com/office/drawing/2014/main" id="{64DFC7CC-4159-0541-A159-763F7E401B16}"/>
              </a:ext>
            </a:extLst>
          </p:cNvPr>
          <p:cNvSpPr txBox="1"/>
          <p:nvPr/>
        </p:nvSpPr>
        <p:spPr>
          <a:xfrm>
            <a:off x="252015" y="7175506"/>
            <a:ext cx="9492589" cy="261931"/>
          </a:xfrm>
          <a:prstGeom prst="rect">
            <a:avLst/>
          </a:prstGeom>
          <a:noFill/>
        </p:spPr>
        <p:txBody>
          <a:bodyPr wrap="square" rtlCol="0">
            <a:spAutoFit/>
          </a:bodyPr>
          <a:lstStyle/>
          <a:p>
            <a:r>
              <a:rPr lang="en-US" sz="1102" dirty="0"/>
              <a:t>Sources: </a:t>
            </a:r>
            <a:r>
              <a:rPr lang="en-US" sz="1102" dirty="0">
                <a:hlinkClick r:id="rId3"/>
              </a:rPr>
              <a:t>https://instapage.com/blog/what-is-brand-activism</a:t>
            </a:r>
            <a:r>
              <a:rPr lang="en-US" sz="1102" dirty="0"/>
              <a:t> &amp; </a:t>
            </a:r>
            <a:r>
              <a:rPr lang="en-US" sz="1102" dirty="0">
                <a:hlinkClick r:id="rId4"/>
              </a:rPr>
              <a:t>http://www.marketingjournal.org/finally-brand-activism-philip-kotler-and-christian-sarkar/</a:t>
            </a:r>
            <a:r>
              <a:rPr lang="en-US" sz="1102" dirty="0"/>
              <a:t>  </a:t>
            </a:r>
          </a:p>
        </p:txBody>
      </p:sp>
      <p:pic>
        <p:nvPicPr>
          <p:cNvPr id="8" name="Picture 7">
            <a:extLst>
              <a:ext uri="{FF2B5EF4-FFF2-40B4-BE49-F238E27FC236}">
                <a16:creationId xmlns:a16="http://schemas.microsoft.com/office/drawing/2014/main" id="{F95699D5-7AF5-324C-84B4-285CCE4AE11C}"/>
              </a:ext>
            </a:extLst>
          </p:cNvPr>
          <p:cNvPicPr>
            <a:picLocks noChangeAspect="1"/>
          </p:cNvPicPr>
          <p:nvPr/>
        </p:nvPicPr>
        <p:blipFill>
          <a:blip r:embed="rId5"/>
          <a:stretch>
            <a:fillRect/>
          </a:stretch>
        </p:blipFill>
        <p:spPr>
          <a:xfrm>
            <a:off x="1458912" y="655637"/>
            <a:ext cx="7010400" cy="2921911"/>
          </a:xfrm>
          <a:prstGeom prst="rect">
            <a:avLst/>
          </a:prstGeom>
        </p:spPr>
      </p:pic>
    </p:spTree>
    <p:extLst>
      <p:ext uri="{BB962C8B-B14F-4D97-AF65-F5344CB8AC3E}">
        <p14:creationId xmlns:p14="http://schemas.microsoft.com/office/powerpoint/2010/main" val="215961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Describe the brand activism campaign of Race Together</a:t>
            </a:r>
            <a:br>
              <a:rPr lang="en-US" sz="2646" dirty="0"/>
            </a:br>
            <a:endParaRPr lang="en-US" sz="2425" dirty="0"/>
          </a:p>
        </p:txBody>
      </p:sp>
      <p:sp>
        <p:nvSpPr>
          <p:cNvPr id="9" name="Content Placeholder 8">
            <a:extLst>
              <a:ext uri="{FF2B5EF4-FFF2-40B4-BE49-F238E27FC236}">
                <a16:creationId xmlns:a16="http://schemas.microsoft.com/office/drawing/2014/main" id="{C6055699-BA63-D542-9026-A5241EA60D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233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274637"/>
            <a:ext cx="10080360" cy="477715"/>
          </a:xfrm>
        </p:spPr>
        <p:txBody>
          <a:bodyPr anchor="t"/>
          <a:lstStyle/>
          <a:p>
            <a:r>
              <a:rPr lang="en-US" sz="2800" dirty="0"/>
              <a:t>Describe the brand activism campaign of Race Together</a:t>
            </a:r>
            <a:br>
              <a:rPr lang="en-US" sz="2800" dirty="0"/>
            </a:br>
            <a:endParaRPr lang="en-US" sz="2800" dirty="0"/>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In 2015 Starbucks CEO, Howard Schultz, wanted to spark discussion about the topic of race following the shootings of Michael Brown and Eric Garner, two unarmed black men, and the civil unrest that followed. </a:t>
            </a:r>
          </a:p>
          <a:p>
            <a:r>
              <a:rPr lang="en-US" dirty="0"/>
              <a:t>Starbucks announced that Starbucks baristas would write #</a:t>
            </a:r>
            <a:r>
              <a:rPr lang="en-US" dirty="0" err="1"/>
              <a:t>racetogether</a:t>
            </a:r>
            <a:r>
              <a:rPr lang="en-US" dirty="0"/>
              <a:t> on cups and engage customers in a discussion on race relations if they asked about it.</a:t>
            </a:r>
          </a:p>
          <a:p>
            <a:endParaRPr lang="en-US" dirty="0"/>
          </a:p>
          <a:p>
            <a:endParaRPr lang="en-US" dirty="0"/>
          </a:p>
        </p:txBody>
      </p:sp>
    </p:spTree>
    <p:extLst>
      <p:ext uri="{BB962C8B-B14F-4D97-AF65-F5344CB8AC3E}">
        <p14:creationId xmlns:p14="http://schemas.microsoft.com/office/powerpoint/2010/main" val="305290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274637"/>
            <a:ext cx="10080360" cy="477715"/>
          </a:xfrm>
        </p:spPr>
        <p:txBody>
          <a:bodyPr anchor="t"/>
          <a:lstStyle/>
          <a:p>
            <a:r>
              <a:rPr lang="en-US" sz="2800" dirty="0"/>
              <a:t>Describe the brand activism campaign of Race Together</a:t>
            </a:r>
            <a:br>
              <a:rPr lang="en-US" sz="2800" dirty="0"/>
            </a:br>
            <a:endParaRPr lang="en-US" sz="2800" dirty="0"/>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In 2015 Starbucks CEO, Howard Schultz, wanted to spark discussion about the topic of race following the shootings of Michael Brown and Eric Garner, two unarmed black men, and the civil unrest that followed. </a:t>
            </a:r>
          </a:p>
          <a:p>
            <a:r>
              <a:rPr lang="en-US" dirty="0"/>
              <a:t>Starbucks announced that Starbucks baristas would write #</a:t>
            </a:r>
            <a:r>
              <a:rPr lang="en-US" dirty="0" err="1"/>
              <a:t>racetogether</a:t>
            </a:r>
            <a:r>
              <a:rPr lang="en-US" dirty="0"/>
              <a:t> on cups and engage customers in a discussion on race relations if they asked about it.</a:t>
            </a:r>
          </a:p>
          <a:p>
            <a:endParaRPr lang="en-US" dirty="0"/>
          </a:p>
          <a:p>
            <a:endParaRPr lang="en-US" dirty="0"/>
          </a:p>
        </p:txBody>
      </p:sp>
      <p:sp>
        <p:nvSpPr>
          <p:cNvPr id="5" name="TextBox 4">
            <a:extLst>
              <a:ext uri="{FF2B5EF4-FFF2-40B4-BE49-F238E27FC236}">
                <a16:creationId xmlns:a16="http://schemas.microsoft.com/office/drawing/2014/main" id="{2432C759-55D9-9045-923F-CAD90C1721C5}"/>
              </a:ext>
            </a:extLst>
          </p:cNvPr>
          <p:cNvSpPr txBox="1"/>
          <p:nvPr/>
        </p:nvSpPr>
        <p:spPr>
          <a:xfrm>
            <a:off x="3777854" y="5871141"/>
            <a:ext cx="2520156" cy="499496"/>
          </a:xfrm>
          <a:prstGeom prst="rect">
            <a:avLst/>
          </a:prstGeom>
          <a:noFill/>
          <a:ln>
            <a:solidFill>
              <a:srgbClr val="FF0000"/>
            </a:solidFill>
          </a:ln>
        </p:spPr>
        <p:txBody>
          <a:bodyPr wrap="square" rtlCol="0">
            <a:spAutoFit/>
          </a:bodyPr>
          <a:lstStyle/>
          <a:p>
            <a:pPr algn="ctr"/>
            <a:r>
              <a:rPr lang="en-US" sz="2646" dirty="0">
                <a:solidFill>
                  <a:srgbClr val="FF0000"/>
                </a:solidFill>
              </a:rPr>
              <a:t>Social Activism</a:t>
            </a:r>
          </a:p>
        </p:txBody>
      </p:sp>
    </p:spTree>
    <p:extLst>
      <p:ext uri="{BB962C8B-B14F-4D97-AF65-F5344CB8AC3E}">
        <p14:creationId xmlns:p14="http://schemas.microsoft.com/office/powerpoint/2010/main" val="74846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Identify (2) Other Brand Activism Campaigns That Were Successful </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What are the details?</a:t>
            </a:r>
          </a:p>
          <a:p>
            <a:r>
              <a:rPr lang="en-US" dirty="0"/>
              <a:t>What made them successful?</a:t>
            </a:r>
          </a:p>
          <a:p>
            <a:endParaRPr lang="en-US" dirty="0"/>
          </a:p>
          <a:p>
            <a:endParaRPr lang="en-US" dirty="0"/>
          </a:p>
          <a:p>
            <a:endParaRPr lang="en-US" dirty="0"/>
          </a:p>
        </p:txBody>
      </p:sp>
    </p:spTree>
    <p:extLst>
      <p:ext uri="{BB962C8B-B14F-4D97-AF65-F5344CB8AC3E}">
        <p14:creationId xmlns:p14="http://schemas.microsoft.com/office/powerpoint/2010/main" val="31298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Identify (2) Other Brand Activism Campaigns That Were Successful </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What are the details?</a:t>
            </a:r>
          </a:p>
          <a:p>
            <a:r>
              <a:rPr lang="en-US" dirty="0"/>
              <a:t>What made them successful?</a:t>
            </a:r>
          </a:p>
          <a:p>
            <a:endParaRPr lang="en-US" dirty="0"/>
          </a:p>
          <a:p>
            <a:r>
              <a:rPr lang="en-US" dirty="0"/>
              <a:t>Starbucks commitment to hire 10,000 refugees globally over 5 years</a:t>
            </a:r>
          </a:p>
          <a:p>
            <a:r>
              <a:rPr lang="en-US" dirty="0"/>
              <a:t>Patagonia Bears Ears National Monument</a:t>
            </a:r>
          </a:p>
          <a:p>
            <a:endParaRPr lang="en-US" dirty="0"/>
          </a:p>
          <a:p>
            <a:endParaRPr lang="en-US" dirty="0"/>
          </a:p>
        </p:txBody>
      </p:sp>
    </p:spTree>
    <p:extLst>
      <p:ext uri="{BB962C8B-B14F-4D97-AF65-F5344CB8AC3E}">
        <p14:creationId xmlns:p14="http://schemas.microsoft.com/office/powerpoint/2010/main" val="1381211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84006" y="198437"/>
            <a:ext cx="10248635" cy="477715"/>
          </a:xfrm>
        </p:spPr>
        <p:txBody>
          <a:bodyPr anchor="t"/>
          <a:lstStyle/>
          <a:p>
            <a:r>
              <a:rPr lang="en-US" sz="2800" dirty="0"/>
              <a:t>Identify (2) Other Brand Activism Campaigns That Were Unsuccessful </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What are the details?</a:t>
            </a:r>
          </a:p>
          <a:p>
            <a:r>
              <a:rPr lang="en-US" dirty="0"/>
              <a:t>What made them unsuccessful?</a:t>
            </a:r>
          </a:p>
          <a:p>
            <a:endParaRPr lang="en-US" dirty="0"/>
          </a:p>
          <a:p>
            <a:endParaRPr lang="en-US" dirty="0"/>
          </a:p>
          <a:p>
            <a:endParaRPr lang="en-US" dirty="0"/>
          </a:p>
        </p:txBody>
      </p:sp>
    </p:spTree>
    <p:extLst>
      <p:ext uri="{BB962C8B-B14F-4D97-AF65-F5344CB8AC3E}">
        <p14:creationId xmlns:p14="http://schemas.microsoft.com/office/powerpoint/2010/main" val="52138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334963"/>
            <a:ext cx="8866187" cy="1473200"/>
          </a:xfrm>
        </p:spPr>
        <p:txBody>
          <a:bodyPr/>
          <a:lstStyle/>
          <a:p>
            <a:pPr eaLnBrk="1" hangingPunct="1">
              <a:defRPr/>
            </a:pPr>
            <a:r>
              <a:rPr lang="en-US" altLang="en-US" sz="3200" dirty="0"/>
              <a:t>Randomly Assigned </a:t>
            </a:r>
            <a:br>
              <a:rPr lang="en-US" altLang="en-US" sz="3200" dirty="0"/>
            </a:br>
            <a:r>
              <a:rPr lang="en-US" altLang="en-US" sz="3200" dirty="0"/>
              <a:t>Final Presentation Schedule</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696912" y="1570037"/>
            <a:ext cx="9199563" cy="5795963"/>
          </a:xfrm>
        </p:spPr>
        <p:txBody>
          <a:bodyPr/>
          <a:lstStyle/>
          <a:p>
            <a:pPr eaLnBrk="1" hangingPunct="1">
              <a:lnSpc>
                <a:spcPct val="80000"/>
              </a:lnSpc>
            </a:pPr>
            <a:r>
              <a:rPr lang="en-US" altLang="en-US" sz="2400" dirty="0">
                <a:solidFill>
                  <a:schemeClr val="tx1"/>
                </a:solidFill>
                <a:ea typeface="ＭＳ Ｐゴシック" panose="020B0600070205080204" pitchFamily="34" charset="-128"/>
              </a:rPr>
              <a:t>Thursday Dec 6</a:t>
            </a:r>
          </a:p>
          <a:p>
            <a:pPr lvl="1" eaLnBrk="1" hangingPunct="1">
              <a:lnSpc>
                <a:spcPct val="80000"/>
              </a:lnSpc>
            </a:pPr>
            <a:r>
              <a:rPr lang="en-US" altLang="en-US" sz="2200" dirty="0">
                <a:solidFill>
                  <a:schemeClr val="tx1"/>
                </a:solidFill>
                <a:ea typeface="ＭＳ Ｐゴシック" panose="020B0600070205080204" pitchFamily="34" charset="-128"/>
              </a:rPr>
              <a:t>Team 5</a:t>
            </a:r>
          </a:p>
          <a:p>
            <a:pPr lvl="1" eaLnBrk="1" hangingPunct="1">
              <a:lnSpc>
                <a:spcPct val="80000"/>
              </a:lnSpc>
            </a:pPr>
            <a:r>
              <a:rPr lang="en-US" altLang="en-US" sz="2200" dirty="0">
                <a:solidFill>
                  <a:schemeClr val="tx1"/>
                </a:solidFill>
                <a:ea typeface="ＭＳ Ｐゴシック" panose="020B0600070205080204" pitchFamily="34" charset="-128"/>
              </a:rPr>
              <a:t>Team 2</a:t>
            </a:r>
          </a:p>
          <a:p>
            <a:pPr lvl="1" eaLnBrk="1" hangingPunct="1">
              <a:lnSpc>
                <a:spcPct val="80000"/>
              </a:lnSpc>
            </a:pPr>
            <a:r>
              <a:rPr lang="en-US" altLang="en-US" sz="2200" dirty="0">
                <a:solidFill>
                  <a:schemeClr val="tx1"/>
                </a:solidFill>
                <a:ea typeface="ＭＳ Ｐゴシック" panose="020B0600070205080204" pitchFamily="34" charset="-128"/>
              </a:rPr>
              <a:t>Team 4</a:t>
            </a:r>
          </a:p>
          <a:p>
            <a:pPr eaLnBrk="1" hangingPunct="1">
              <a:lnSpc>
                <a:spcPct val="80000"/>
              </a:lnSpc>
            </a:pPr>
            <a:r>
              <a:rPr lang="en-US" altLang="en-US" sz="2400" dirty="0">
                <a:solidFill>
                  <a:schemeClr val="tx1"/>
                </a:solidFill>
                <a:ea typeface="ＭＳ Ｐゴシック" panose="020B0600070205080204" pitchFamily="34" charset="-128"/>
              </a:rPr>
              <a:t>Monday Dec 10</a:t>
            </a:r>
          </a:p>
          <a:p>
            <a:pPr lvl="1" eaLnBrk="1" hangingPunct="1">
              <a:lnSpc>
                <a:spcPct val="80000"/>
              </a:lnSpc>
            </a:pPr>
            <a:r>
              <a:rPr lang="en-US" altLang="en-US" dirty="0">
                <a:solidFill>
                  <a:schemeClr val="tx1"/>
                </a:solidFill>
                <a:ea typeface="ＭＳ Ｐゴシック" panose="020B0600070205080204" pitchFamily="34" charset="-128"/>
              </a:rPr>
              <a:t>Team 3</a:t>
            </a:r>
          </a:p>
          <a:p>
            <a:pPr lvl="1" eaLnBrk="1" hangingPunct="1">
              <a:lnSpc>
                <a:spcPct val="80000"/>
              </a:lnSpc>
            </a:pPr>
            <a:r>
              <a:rPr lang="en-US" altLang="en-US" dirty="0">
                <a:solidFill>
                  <a:schemeClr val="tx1"/>
                </a:solidFill>
                <a:ea typeface="ＭＳ Ｐゴシック" panose="020B0600070205080204" pitchFamily="34" charset="-128"/>
              </a:rPr>
              <a:t>Team 1</a:t>
            </a:r>
          </a:p>
          <a:p>
            <a:pPr lvl="1" eaLnBrk="1" hangingPunct="1">
              <a:lnSpc>
                <a:spcPct val="80000"/>
              </a:lnSpc>
            </a:pPr>
            <a:r>
              <a:rPr lang="en-US" altLang="en-US" dirty="0">
                <a:solidFill>
                  <a:schemeClr val="tx1"/>
                </a:solidFill>
                <a:ea typeface="ＭＳ Ｐゴシック" panose="020B0600070205080204" pitchFamily="34" charset="-128"/>
              </a:rPr>
              <a:t>Team 6</a:t>
            </a:r>
            <a:endParaRPr lang="en-US" altLang="en-US" sz="1800" dirty="0">
              <a:ea typeface="ＭＳ Ｐゴシック" panose="020B0600070205080204" pitchFamily="34" charset="-128"/>
            </a:endParaRPr>
          </a:p>
        </p:txBody>
      </p:sp>
      <p:sp>
        <p:nvSpPr>
          <p:cNvPr id="2" name="TextBox 1">
            <a:extLst>
              <a:ext uri="{FF2B5EF4-FFF2-40B4-BE49-F238E27FC236}">
                <a16:creationId xmlns:a16="http://schemas.microsoft.com/office/drawing/2014/main" id="{D93BFDA5-4F34-49C0-A454-BAF9A33DD8AE}"/>
              </a:ext>
            </a:extLst>
          </p:cNvPr>
          <p:cNvSpPr txBox="1"/>
          <p:nvPr/>
        </p:nvSpPr>
        <p:spPr>
          <a:xfrm>
            <a:off x="5116512" y="1570037"/>
            <a:ext cx="4354513" cy="5632311"/>
          </a:xfrm>
          <a:prstGeom prst="rect">
            <a:avLst/>
          </a:prstGeom>
          <a:noFill/>
        </p:spPr>
        <p:txBody>
          <a:bodyPr wrap="square" rtlCol="0">
            <a:spAutoFit/>
          </a:bodyPr>
          <a:lstStyle/>
          <a:p>
            <a:r>
              <a:rPr lang="en-US" b="1" u="sng" dirty="0">
                <a:solidFill>
                  <a:srgbClr val="00B050"/>
                </a:solidFill>
              </a:rPr>
              <a:t>Invite your Clients to </a:t>
            </a:r>
            <a:r>
              <a:rPr lang="en-US" dirty="0">
                <a:solidFill>
                  <a:srgbClr val="00B050"/>
                </a:solidFill>
              </a:rPr>
              <a:t>attend your class presentation and any or all of the other presentations on the two days.  </a:t>
            </a:r>
          </a:p>
          <a:p>
            <a:endParaRPr lang="en-US" dirty="0">
              <a:solidFill>
                <a:srgbClr val="00B050"/>
              </a:solidFill>
            </a:endParaRPr>
          </a:p>
          <a:p>
            <a:r>
              <a:rPr lang="en-US" b="1" u="sng" dirty="0">
                <a:solidFill>
                  <a:srgbClr val="00B050"/>
                </a:solidFill>
              </a:rPr>
              <a:t>In Addition</a:t>
            </a:r>
            <a:r>
              <a:rPr lang="en-US" dirty="0">
                <a:solidFill>
                  <a:srgbClr val="00B050"/>
                </a:solidFill>
              </a:rPr>
              <a:t>, offer to present in a longer format (~ 1 hour) at the Client’s Location or on a Video Link to the Client’s Location.</a:t>
            </a:r>
          </a:p>
          <a:p>
            <a:endParaRPr lang="en-US" dirty="0">
              <a:solidFill>
                <a:srgbClr val="00B050"/>
              </a:solidFill>
            </a:endParaRPr>
          </a:p>
          <a:p>
            <a:r>
              <a:rPr lang="en-US" b="1" u="sng" dirty="0">
                <a:solidFill>
                  <a:srgbClr val="00B050"/>
                </a:solidFill>
              </a:rPr>
              <a:t>If your Client cannot attend the day scheduled</a:t>
            </a:r>
            <a:r>
              <a:rPr lang="en-US" b="1" dirty="0">
                <a:solidFill>
                  <a:srgbClr val="00B050"/>
                </a:solidFill>
              </a:rPr>
              <a:t>, </a:t>
            </a:r>
            <a:r>
              <a:rPr lang="en-US" dirty="0">
                <a:solidFill>
                  <a:srgbClr val="00B050"/>
                </a:solidFill>
              </a:rPr>
              <a:t>but could on the other day, let us know and we will try to accommodate.</a:t>
            </a:r>
          </a:p>
          <a:p>
            <a:endParaRPr lang="en-US" dirty="0">
              <a:solidFill>
                <a:srgbClr val="00B050"/>
              </a:solidFill>
            </a:endParaRPr>
          </a:p>
          <a:p>
            <a:r>
              <a:rPr lang="en-US" b="1" u="sng" dirty="0">
                <a:solidFill>
                  <a:srgbClr val="00B050"/>
                </a:solidFill>
              </a:rPr>
              <a:t>Presentations will be 15 minutes long</a:t>
            </a:r>
            <a:r>
              <a:rPr lang="en-US" dirty="0">
                <a:solidFill>
                  <a:srgbClr val="00B050"/>
                </a:solidFill>
              </a:rPr>
              <a:t> with 5 minutes for Q&amp;A.  Time will be monitored and you will be given visual warnings at 3, 2, 1 minutes respectively.</a:t>
            </a:r>
          </a:p>
          <a:p>
            <a:endParaRPr lang="en-US" b="1" u="sng" dirty="0">
              <a:solidFill>
                <a:srgbClr val="00B050"/>
              </a:solidFill>
            </a:endParaRPr>
          </a:p>
          <a:p>
            <a:endParaRPr lang="en-US" b="1" u="sng" dirty="0">
              <a:solidFill>
                <a:srgbClr val="00B050"/>
              </a:solidFill>
            </a:endParaRPr>
          </a:p>
        </p:txBody>
      </p:sp>
    </p:spTree>
    <p:extLst>
      <p:ext uri="{BB962C8B-B14F-4D97-AF65-F5344CB8AC3E}">
        <p14:creationId xmlns:p14="http://schemas.microsoft.com/office/powerpoint/2010/main" val="4589302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84006" y="274637"/>
            <a:ext cx="10248635" cy="477715"/>
          </a:xfrm>
        </p:spPr>
        <p:txBody>
          <a:bodyPr anchor="t"/>
          <a:lstStyle/>
          <a:p>
            <a:r>
              <a:rPr lang="en-US" sz="2800" dirty="0"/>
              <a:t>Identify (2) Other Brand Activism Campaigns That Were Unsuccessful </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What are the details?</a:t>
            </a:r>
          </a:p>
          <a:p>
            <a:r>
              <a:rPr lang="en-US" dirty="0"/>
              <a:t>What made them unsuccessful?</a:t>
            </a:r>
          </a:p>
          <a:p>
            <a:endParaRPr lang="en-US" dirty="0"/>
          </a:p>
          <a:p>
            <a:r>
              <a:rPr lang="en-US" dirty="0"/>
              <a:t>Pepsi’s “Live for Now”</a:t>
            </a:r>
          </a:p>
          <a:p>
            <a:r>
              <a:rPr lang="en-US" dirty="0"/>
              <a:t>Dove’s “Real Beauty” Bottles &amp; Packaging</a:t>
            </a:r>
          </a:p>
          <a:p>
            <a:endParaRPr lang="en-US" dirty="0"/>
          </a:p>
          <a:p>
            <a:endParaRPr lang="en-US" dirty="0"/>
          </a:p>
        </p:txBody>
      </p:sp>
    </p:spTree>
    <p:extLst>
      <p:ext uri="{BB962C8B-B14F-4D97-AF65-F5344CB8AC3E}">
        <p14:creationId xmlns:p14="http://schemas.microsoft.com/office/powerpoint/2010/main" val="81442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350837"/>
            <a:ext cx="10080360" cy="477715"/>
          </a:xfrm>
        </p:spPr>
        <p:txBody>
          <a:bodyPr anchor="t"/>
          <a:lstStyle/>
          <a:p>
            <a:r>
              <a:rPr lang="en-US" sz="2800" dirty="0"/>
              <a:t>Should Companies Even Be Involved with Brand Activism?</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How does brand activism impact a companies’ stakeholders?</a:t>
            </a:r>
          </a:p>
          <a:p>
            <a:pPr lvl="1"/>
            <a:r>
              <a:rPr lang="en-US" dirty="0"/>
              <a:t>Customers?</a:t>
            </a:r>
          </a:p>
          <a:p>
            <a:pPr lvl="1"/>
            <a:r>
              <a:rPr lang="en-US" dirty="0"/>
              <a:t>Shareholders?</a:t>
            </a:r>
          </a:p>
          <a:p>
            <a:pPr lvl="1"/>
            <a:r>
              <a:rPr lang="en-US" dirty="0"/>
              <a:t>Employees?</a:t>
            </a:r>
          </a:p>
          <a:p>
            <a:endParaRPr lang="en-US" dirty="0"/>
          </a:p>
          <a:p>
            <a:r>
              <a:rPr lang="en-US" dirty="0">
                <a:hlinkClick r:id="rId3"/>
              </a:rPr>
              <a:t>https://www.youtube.com/watch?v=QL9mr8Y2pt4</a:t>
            </a:r>
            <a:r>
              <a:rPr lang="en-US" dirty="0"/>
              <a:t> </a:t>
            </a:r>
          </a:p>
          <a:p>
            <a:endParaRPr lang="en-US" dirty="0"/>
          </a:p>
        </p:txBody>
      </p:sp>
    </p:spTree>
    <p:extLst>
      <p:ext uri="{BB962C8B-B14F-4D97-AF65-F5344CB8AC3E}">
        <p14:creationId xmlns:p14="http://schemas.microsoft.com/office/powerpoint/2010/main" val="414219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274637"/>
            <a:ext cx="10080360" cy="477715"/>
          </a:xfrm>
        </p:spPr>
        <p:txBody>
          <a:bodyPr anchor="t"/>
          <a:lstStyle/>
          <a:p>
            <a:r>
              <a:rPr lang="en-US" sz="2800" dirty="0"/>
              <a:t>What Are Your Personal Thoughts on Brand Activism?</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Coming into class?</a:t>
            </a:r>
          </a:p>
          <a:p>
            <a:r>
              <a:rPr lang="en-US" dirty="0"/>
              <a:t>After considering the effects on stakeholders?</a:t>
            </a:r>
          </a:p>
          <a:p>
            <a:r>
              <a:rPr lang="en-US" dirty="0"/>
              <a:t>After listening to Howard Schultz?</a:t>
            </a:r>
          </a:p>
          <a:p>
            <a:endParaRPr lang="en-US" dirty="0"/>
          </a:p>
          <a:p>
            <a:endParaRPr lang="en-US" dirty="0"/>
          </a:p>
          <a:p>
            <a:endParaRPr lang="en-US" dirty="0"/>
          </a:p>
        </p:txBody>
      </p:sp>
    </p:spTree>
    <p:extLst>
      <p:ext uri="{BB962C8B-B14F-4D97-AF65-F5344CB8AC3E}">
        <p14:creationId xmlns:p14="http://schemas.microsoft.com/office/powerpoint/2010/main" val="2169246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254122"/>
            <a:ext cx="10080360" cy="477715"/>
          </a:xfrm>
        </p:spPr>
        <p:txBody>
          <a:bodyPr anchor="t"/>
          <a:lstStyle/>
          <a:p>
            <a:r>
              <a:rPr lang="en-US" sz="2800" dirty="0"/>
              <a:t>What Are Consumers’ Thoughts on Brand Activism?</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Generational?</a:t>
            </a:r>
          </a:p>
          <a:p>
            <a:r>
              <a:rPr lang="en-US" dirty="0"/>
              <a:t>Required?</a:t>
            </a:r>
          </a:p>
          <a:p>
            <a:r>
              <a:rPr lang="en-US" dirty="0"/>
              <a:t>Broad or Specific?</a:t>
            </a:r>
          </a:p>
          <a:p>
            <a:endParaRPr lang="en-US" dirty="0"/>
          </a:p>
          <a:p>
            <a:endParaRPr lang="en-US" dirty="0"/>
          </a:p>
          <a:p>
            <a:endParaRPr lang="en-US" dirty="0"/>
          </a:p>
        </p:txBody>
      </p:sp>
    </p:spTree>
    <p:extLst>
      <p:ext uri="{BB962C8B-B14F-4D97-AF65-F5344CB8AC3E}">
        <p14:creationId xmlns:p14="http://schemas.microsoft.com/office/powerpoint/2010/main" val="383739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274637"/>
            <a:ext cx="10080360" cy="477715"/>
          </a:xfrm>
        </p:spPr>
        <p:txBody>
          <a:bodyPr anchor="t"/>
          <a:lstStyle/>
          <a:p>
            <a:r>
              <a:rPr lang="en-US" sz="2800" dirty="0"/>
              <a:t>Is All Publicity Good Publicity?</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175412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Consultancy Task</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84005" y="731837"/>
            <a:ext cx="9828608" cy="4368156"/>
          </a:xfrm>
        </p:spPr>
        <p:txBody>
          <a:bodyPr/>
          <a:lstStyle/>
          <a:p>
            <a:r>
              <a:rPr lang="en-US" sz="2000" dirty="0"/>
              <a:t>Develop a line of questions companies should ask themselves to help determine if a brand activism campaign should be pursued for a cause.  Be sure to explain what the purpose of each question is and how the answer impacts the companies’ decision to/not to move forward with the brand activism campaign. </a:t>
            </a:r>
          </a:p>
          <a:p>
            <a:endParaRPr lang="en-US" dirty="0"/>
          </a:p>
          <a:p>
            <a:endParaRPr lang="en-US" dirty="0"/>
          </a:p>
        </p:txBody>
      </p:sp>
    </p:spTree>
    <p:extLst>
      <p:ext uri="{BB962C8B-B14F-4D97-AF65-F5344CB8AC3E}">
        <p14:creationId xmlns:p14="http://schemas.microsoft.com/office/powerpoint/2010/main" val="3796526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Consultancy Task</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84005" y="707081"/>
            <a:ext cx="9828608" cy="4368156"/>
          </a:xfrm>
        </p:spPr>
        <p:txBody>
          <a:bodyPr/>
          <a:lstStyle/>
          <a:p>
            <a:r>
              <a:rPr lang="en-US" sz="2000" dirty="0"/>
              <a:t>Develop a line of questions companies should ask themselves to help determine if a brand activism campaign should be pursued for a cause.  Be sure to explain what the purpose of each question is and how the answer impacts the companies’ decision to/not to move forward with the brand activism campaign. </a:t>
            </a:r>
          </a:p>
          <a:p>
            <a:pPr lvl="1"/>
            <a:r>
              <a:rPr lang="en-US" sz="1600" dirty="0"/>
              <a:t>Do the message and activist stance fit with the brand?</a:t>
            </a:r>
          </a:p>
          <a:p>
            <a:pPr lvl="1"/>
            <a:r>
              <a:rPr lang="en-US" sz="1600" dirty="0"/>
              <a:t>Is the subject or issue closely knit to the core business, or more tangential? </a:t>
            </a:r>
          </a:p>
          <a:p>
            <a:pPr lvl="1"/>
            <a:r>
              <a:rPr lang="en-US" sz="1600" dirty="0"/>
              <a:t>Is this an alienating and divisive cause (such as marriage equality) or a more universal one (rejection of hatred)?</a:t>
            </a:r>
          </a:p>
          <a:p>
            <a:pPr lvl="1"/>
            <a:r>
              <a:rPr lang="en-US" sz="1600" dirty="0"/>
              <a:t>Do you manage a niche (small) or mass market (large) company? Put another way, do you appeal to a focused/specific or all-encompassing customer base? (Starbucks, for example, interacts with a far wider range of customers than does outdoor-focused, upmarket Patagonia.)</a:t>
            </a:r>
          </a:p>
          <a:p>
            <a:pPr lvl="1"/>
            <a:r>
              <a:rPr lang="en-US" sz="1600" dirty="0"/>
              <a:t>Have marketing tools like focus groups and ethnographic research been utilized to understand your consumers’ values? Is this a sensitive topic on which customers may not be willing to share their true views?</a:t>
            </a:r>
          </a:p>
          <a:p>
            <a:pPr lvl="1"/>
            <a:r>
              <a:rPr lang="en-US" sz="1600" dirty="0"/>
              <a:t>Is the company acting alone or with other companies?</a:t>
            </a:r>
          </a:p>
          <a:p>
            <a:pPr lvl="1"/>
            <a:r>
              <a:rPr lang="en-US" sz="1600" dirty="0"/>
              <a:t>What stakeholders are going to be involved in the campaign? (Race Together, for example, affected Starbucks’ employees and customers.)</a:t>
            </a:r>
          </a:p>
          <a:p>
            <a:pPr lvl="1"/>
            <a:r>
              <a:rPr lang="en-US" sz="1600" dirty="0"/>
              <a:t>Will this affect daily operations of the company’s business? (Race Together affected both Starbucks employees and customers in the midst of their exchange of goods; Pepsi’s Kendall Jenner television advertisement had no impact on in-store operations.) </a:t>
            </a:r>
          </a:p>
          <a:p>
            <a:endParaRPr lang="en-US" dirty="0"/>
          </a:p>
          <a:p>
            <a:endParaRPr lang="en-US" dirty="0"/>
          </a:p>
        </p:txBody>
      </p:sp>
    </p:spTree>
    <p:extLst>
      <p:ext uri="{BB962C8B-B14F-4D97-AF65-F5344CB8AC3E}">
        <p14:creationId xmlns:p14="http://schemas.microsoft.com/office/powerpoint/2010/main" val="4099585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8238-C034-4C46-ABFB-51E61755C406}"/>
              </a:ext>
            </a:extLst>
          </p:cNvPr>
          <p:cNvSpPr>
            <a:spLocks noGrp="1"/>
          </p:cNvSpPr>
          <p:nvPr>
            <p:ph type="title"/>
          </p:nvPr>
        </p:nvSpPr>
        <p:spPr>
          <a:xfrm>
            <a:off x="132" y="198437"/>
            <a:ext cx="10080360" cy="477715"/>
          </a:xfrm>
        </p:spPr>
        <p:txBody>
          <a:bodyPr anchor="t"/>
          <a:lstStyle/>
          <a:p>
            <a:r>
              <a:rPr lang="en-US" sz="2800" dirty="0"/>
              <a:t>Consultancy Task</a:t>
            </a:r>
          </a:p>
        </p:txBody>
      </p:sp>
      <p:sp>
        <p:nvSpPr>
          <p:cNvPr id="3" name="Content Placeholder 2">
            <a:extLst>
              <a:ext uri="{FF2B5EF4-FFF2-40B4-BE49-F238E27FC236}">
                <a16:creationId xmlns:a16="http://schemas.microsoft.com/office/drawing/2014/main" id="{E90AA588-1839-3645-95FC-964222FF5D2A}"/>
              </a:ext>
            </a:extLst>
          </p:cNvPr>
          <p:cNvSpPr>
            <a:spLocks noGrp="1"/>
          </p:cNvSpPr>
          <p:nvPr>
            <p:ph idx="1"/>
          </p:nvPr>
        </p:nvSpPr>
        <p:spPr>
          <a:xfrm>
            <a:off x="604955" y="1665121"/>
            <a:ext cx="8865955" cy="4368156"/>
          </a:xfrm>
        </p:spPr>
        <p:txBody>
          <a:bodyPr/>
          <a:lstStyle/>
          <a:p>
            <a:r>
              <a:rPr lang="en-US" dirty="0"/>
              <a:t>Using your questions/guidelines for the basis of your argument, advise Johnson on the next brand activism campaign Starbucks should pursue, if any.  Why/why not?</a:t>
            </a:r>
          </a:p>
          <a:p>
            <a:endParaRPr lang="en-US" dirty="0"/>
          </a:p>
        </p:txBody>
      </p:sp>
    </p:spTree>
    <p:extLst>
      <p:ext uri="{BB962C8B-B14F-4D97-AF65-F5344CB8AC3E}">
        <p14:creationId xmlns:p14="http://schemas.microsoft.com/office/powerpoint/2010/main" val="232220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077912" y="83996"/>
            <a:ext cx="8231646" cy="1259946"/>
          </a:xfrm>
        </p:spPr>
        <p:txBody>
          <a:bodyPr/>
          <a:lstStyle/>
          <a:p>
            <a:r>
              <a:rPr lang="en-US" altLang="en-US" sz="3200" dirty="0"/>
              <a:t>Managing IT Resources ITWS 4310-01</a:t>
            </a:r>
            <a:br>
              <a:rPr lang="en-US" altLang="en-US" sz="3200" dirty="0"/>
            </a:br>
            <a:r>
              <a:rPr lang="en-US" altLang="en-US" sz="3200" dirty="0"/>
              <a:t>Term Project Final Presentations</a:t>
            </a:r>
          </a:p>
        </p:txBody>
      </p:sp>
      <p:sp>
        <p:nvSpPr>
          <p:cNvPr id="8196" name="Rectangle 3"/>
          <p:cNvSpPr>
            <a:spLocks noGrp="1" noChangeArrowheads="1"/>
          </p:cNvSpPr>
          <p:nvPr>
            <p:ph type="body" idx="1"/>
          </p:nvPr>
        </p:nvSpPr>
        <p:spPr>
          <a:xfrm>
            <a:off x="849312" y="1930893"/>
            <a:ext cx="8763000" cy="4592144"/>
          </a:xfrm>
        </p:spPr>
        <p:txBody>
          <a:bodyPr/>
          <a:lstStyle/>
          <a:p>
            <a:pPr>
              <a:lnSpc>
                <a:spcPct val="80000"/>
              </a:lnSpc>
            </a:pPr>
            <a:r>
              <a:rPr lang="en-US" altLang="en-US" sz="3086" dirty="0"/>
              <a:t>10-15 minutes for presentation and demo</a:t>
            </a:r>
          </a:p>
          <a:p>
            <a:pPr>
              <a:lnSpc>
                <a:spcPct val="80000"/>
              </a:lnSpc>
            </a:pPr>
            <a:r>
              <a:rPr lang="en-US" altLang="en-US" sz="3086" dirty="0"/>
              <a:t>5 minutes for Q&amp;A</a:t>
            </a:r>
          </a:p>
          <a:p>
            <a:pPr>
              <a:lnSpc>
                <a:spcPct val="80000"/>
              </a:lnSpc>
            </a:pPr>
            <a:r>
              <a:rPr lang="en-US" altLang="en-US" sz="3086" dirty="0"/>
              <a:t>All team members present and participating</a:t>
            </a:r>
          </a:p>
          <a:p>
            <a:pPr>
              <a:lnSpc>
                <a:spcPct val="80000"/>
              </a:lnSpc>
            </a:pPr>
            <a:r>
              <a:rPr lang="en-US" altLang="en-US" sz="3086" dirty="0"/>
              <a:t>Business Attire</a:t>
            </a:r>
          </a:p>
          <a:p>
            <a:pPr>
              <a:lnSpc>
                <a:spcPct val="80000"/>
              </a:lnSpc>
            </a:pPr>
            <a:r>
              <a:rPr lang="en-US" altLang="en-US" sz="3086" dirty="0"/>
              <a:t>Invite Clients to Presentation</a:t>
            </a:r>
          </a:p>
          <a:p>
            <a:pPr>
              <a:lnSpc>
                <a:spcPct val="80000"/>
              </a:lnSpc>
            </a:pPr>
            <a:r>
              <a:rPr lang="en-US" altLang="en-US" sz="3086" dirty="0"/>
              <a:t>All students grade and rank other presentations</a:t>
            </a:r>
          </a:p>
        </p:txBody>
      </p:sp>
    </p:spTree>
    <p:extLst>
      <p:ext uri="{BB962C8B-B14F-4D97-AF65-F5344CB8AC3E}">
        <p14:creationId xmlns:p14="http://schemas.microsoft.com/office/powerpoint/2010/main" val="13258960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529" y="-1"/>
            <a:ext cx="10079567" cy="7559675"/>
          </a:xfrm>
          <a:prstGeom prst="rect">
            <a:avLst/>
          </a:prstGeom>
          <a:solidFill>
            <a:schemeClr val="bg1"/>
          </a:solidFill>
          <a:ln w="9525" algn="ctr">
            <a:solidFill>
              <a:schemeClr val="tx1"/>
            </a:solidFill>
            <a:round/>
            <a:headEnd/>
            <a:tailEnd/>
          </a:ln>
        </p:spPr>
        <p:txBody>
          <a:bodyPr wrap="none"/>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sp>
        <p:nvSpPr>
          <p:cNvPr id="36867" name="Rectangle 2"/>
          <p:cNvSpPr>
            <a:spLocks noGrp="1" noChangeArrowheads="1"/>
          </p:cNvSpPr>
          <p:nvPr>
            <p:ph type="title"/>
          </p:nvPr>
        </p:nvSpPr>
        <p:spPr>
          <a:xfrm>
            <a:off x="163789" y="168733"/>
            <a:ext cx="9911574" cy="577475"/>
          </a:xfrm>
        </p:spPr>
        <p:txBody>
          <a:bodyPr/>
          <a:lstStyle/>
          <a:p>
            <a:pPr algn="ctr" eaLnBrk="1" hangingPunct="1"/>
            <a:r>
              <a:rPr lang="en-US" altLang="en-US" sz="3086" dirty="0"/>
              <a:t>Suggestions for Oral Presentations</a:t>
            </a:r>
          </a:p>
        </p:txBody>
      </p:sp>
      <p:sp>
        <p:nvSpPr>
          <p:cNvPr id="36868" name="Text Box 3"/>
          <p:cNvSpPr txBox="1">
            <a:spLocks noChangeArrowheads="1"/>
          </p:cNvSpPr>
          <p:nvPr/>
        </p:nvSpPr>
        <p:spPr bwMode="auto">
          <a:xfrm>
            <a:off x="168522" y="1089287"/>
            <a:ext cx="9743581" cy="61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790" tIns="50395" rIns="100790" bIns="50395">
            <a:spAutoFit/>
          </a:bodyPr>
          <a:lstStyle>
            <a:lvl1pPr marL="458788" indent="-458788">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pPr>
            <a:r>
              <a:rPr lang="en-US" altLang="en-US" sz="1800" dirty="0">
                <a:latin typeface="+mn-lt"/>
                <a:cs typeface="Arial" pitchFamily="34" charset="0"/>
              </a:rPr>
              <a:t>Be prepared: know the material well</a:t>
            </a:r>
          </a:p>
          <a:p>
            <a:pPr>
              <a:spcBef>
                <a:spcPct val="0"/>
              </a:spcBef>
            </a:pPr>
            <a:r>
              <a:rPr lang="en-US" altLang="en-US" sz="1800" dirty="0">
                <a:latin typeface="+mn-lt"/>
                <a:cs typeface="Arial" pitchFamily="34" charset="0"/>
              </a:rPr>
              <a:t>Be prepared: </a:t>
            </a:r>
            <a:r>
              <a:rPr lang="en-US" altLang="en-US" sz="1800" dirty="0">
                <a:solidFill>
                  <a:srgbClr val="FF0000"/>
                </a:solidFill>
                <a:latin typeface="+mn-lt"/>
                <a:cs typeface="Arial" pitchFamily="34" charset="0"/>
              </a:rPr>
              <a:t>practice</a:t>
            </a:r>
            <a:r>
              <a:rPr lang="en-US" altLang="en-US" sz="1800" dirty="0">
                <a:latin typeface="+mn-lt"/>
                <a:cs typeface="Arial" pitchFamily="34" charset="0"/>
              </a:rPr>
              <a:t> with other team members and before a live audience</a:t>
            </a:r>
          </a:p>
          <a:p>
            <a:pPr>
              <a:spcBef>
                <a:spcPct val="0"/>
              </a:spcBef>
            </a:pPr>
            <a:r>
              <a:rPr lang="en-US" altLang="en-US" sz="1800" dirty="0">
                <a:latin typeface="+mn-lt"/>
                <a:cs typeface="Arial" pitchFamily="34" charset="0"/>
              </a:rPr>
              <a:t>Introduce self and team</a:t>
            </a:r>
          </a:p>
          <a:p>
            <a:pPr>
              <a:spcBef>
                <a:spcPct val="0"/>
              </a:spcBef>
            </a:pPr>
            <a:r>
              <a:rPr lang="en-US" altLang="en-US" sz="1800" dirty="0">
                <a:latin typeface="+mn-lt"/>
                <a:cs typeface="Arial" pitchFamily="34" charset="0"/>
              </a:rPr>
              <a:t>One person in front of audience at one time – others “off stage” to side</a:t>
            </a:r>
          </a:p>
          <a:p>
            <a:pPr>
              <a:spcBef>
                <a:spcPct val="0"/>
              </a:spcBef>
            </a:pPr>
            <a:r>
              <a:rPr lang="en-US" altLang="en-US" sz="1800" dirty="0">
                <a:latin typeface="+mn-lt"/>
                <a:cs typeface="Arial" pitchFamily="34" charset="0"/>
              </a:rPr>
              <a:t>Tell audience what you are going to cover verbally or in an agenda</a:t>
            </a:r>
          </a:p>
          <a:p>
            <a:pPr>
              <a:spcBef>
                <a:spcPct val="0"/>
              </a:spcBef>
            </a:pPr>
            <a:r>
              <a:rPr lang="en-US" altLang="en-US" sz="1800" dirty="0">
                <a:latin typeface="+mn-lt"/>
                <a:cs typeface="Arial" pitchFamily="34" charset="0"/>
              </a:rPr>
              <a:t>Display energy and engagement</a:t>
            </a:r>
          </a:p>
          <a:p>
            <a:pPr>
              <a:spcBef>
                <a:spcPct val="0"/>
              </a:spcBef>
            </a:pPr>
            <a:r>
              <a:rPr lang="en-US" altLang="en-US" sz="1800" dirty="0">
                <a:latin typeface="+mn-lt"/>
                <a:cs typeface="Arial" pitchFamily="34" charset="0"/>
              </a:rPr>
              <a:t>Display good posture</a:t>
            </a:r>
          </a:p>
          <a:p>
            <a:pPr>
              <a:spcBef>
                <a:spcPct val="0"/>
              </a:spcBef>
            </a:pPr>
            <a:r>
              <a:rPr lang="en-US" altLang="en-US" sz="1800" dirty="0">
                <a:latin typeface="+mn-lt"/>
                <a:cs typeface="Arial" pitchFamily="34" charset="0"/>
              </a:rPr>
              <a:t>Speak clearly and loudly enough so that you can be heard throughout the room</a:t>
            </a:r>
          </a:p>
          <a:p>
            <a:pPr>
              <a:spcBef>
                <a:spcPct val="0"/>
              </a:spcBef>
            </a:pPr>
            <a:r>
              <a:rPr lang="en-US" altLang="en-US" sz="1800" dirty="0">
                <a:latin typeface="+mn-lt"/>
                <a:cs typeface="Arial" pitchFamily="34" charset="0"/>
              </a:rPr>
              <a:t>Move your head and body to speak to all parts of the room</a:t>
            </a:r>
          </a:p>
          <a:p>
            <a:pPr>
              <a:spcBef>
                <a:spcPct val="0"/>
              </a:spcBef>
            </a:pPr>
            <a:r>
              <a:rPr lang="en-US" altLang="en-US" sz="1800" dirty="0">
                <a:latin typeface="+mn-lt"/>
                <a:cs typeface="Arial" pitchFamily="34" charset="0"/>
              </a:rPr>
              <a:t>Make direct eye contact with audience members in various parts of the room</a:t>
            </a:r>
          </a:p>
          <a:p>
            <a:pPr>
              <a:spcBef>
                <a:spcPct val="0"/>
              </a:spcBef>
            </a:pPr>
            <a:r>
              <a:rPr lang="en-US" altLang="en-US" sz="1800" dirty="0">
                <a:latin typeface="+mn-lt"/>
                <a:cs typeface="Arial" pitchFamily="34" charset="0"/>
              </a:rPr>
              <a:t>Use gestures to emphasize points and to point to some particularly important aspects of the visuals.  Do not use so many gestures that it is distracting.</a:t>
            </a:r>
          </a:p>
          <a:p>
            <a:pPr>
              <a:spcBef>
                <a:spcPct val="0"/>
              </a:spcBef>
            </a:pPr>
            <a:r>
              <a:rPr lang="en-US" altLang="en-US" sz="1800" dirty="0">
                <a:latin typeface="+mn-lt"/>
                <a:cs typeface="Arial" pitchFamily="34" charset="0"/>
              </a:rPr>
              <a:t>Keep your hands out of pockets or other parts of clothing</a:t>
            </a:r>
          </a:p>
          <a:p>
            <a:pPr>
              <a:spcBef>
                <a:spcPct val="0"/>
              </a:spcBef>
            </a:pPr>
            <a:r>
              <a:rPr lang="en-US" altLang="en-US" sz="1800" dirty="0">
                <a:latin typeface="+mn-lt"/>
                <a:cs typeface="Arial" pitchFamily="34" charset="0"/>
              </a:rPr>
              <a:t>Use transitions to new presenter – introduce next presenter – next presenter says “Thanks xyz” and start with strong first sentence</a:t>
            </a:r>
          </a:p>
          <a:p>
            <a:pPr>
              <a:spcBef>
                <a:spcPct val="0"/>
              </a:spcBef>
            </a:pPr>
            <a:r>
              <a:rPr lang="en-US" altLang="en-US" sz="1800" dirty="0">
                <a:latin typeface="+mn-lt"/>
                <a:cs typeface="Arial" pitchFamily="34" charset="0"/>
              </a:rPr>
              <a:t>Summarize at end of section and end of presentation – strong conclusion</a:t>
            </a:r>
          </a:p>
          <a:p>
            <a:pPr>
              <a:spcBef>
                <a:spcPct val="0"/>
              </a:spcBef>
            </a:pPr>
            <a:r>
              <a:rPr lang="en-US" altLang="en-US" sz="1800" dirty="0">
                <a:latin typeface="+mn-lt"/>
                <a:cs typeface="Arial" pitchFamily="34" charset="0"/>
              </a:rPr>
              <a:t>Plan the time to be taken by each presenter.  Remember transition times. </a:t>
            </a:r>
            <a:r>
              <a:rPr lang="en-US" altLang="en-US" sz="1800" dirty="0">
                <a:solidFill>
                  <a:srgbClr val="FF0000"/>
                </a:solidFill>
                <a:latin typeface="+mn-lt"/>
                <a:cs typeface="Arial" pitchFamily="34" charset="0"/>
              </a:rPr>
              <a:t>Practice for timing.  </a:t>
            </a:r>
            <a:r>
              <a:rPr lang="en-US" altLang="en-US" sz="1800" dirty="0">
                <a:latin typeface="+mn-lt"/>
                <a:cs typeface="Arial" pitchFamily="34" charset="0"/>
              </a:rPr>
              <a:t>Keep within time allotted.</a:t>
            </a:r>
          </a:p>
          <a:p>
            <a:pPr>
              <a:spcBef>
                <a:spcPct val="0"/>
              </a:spcBef>
            </a:pPr>
            <a:r>
              <a:rPr lang="en-US" altLang="en-US" sz="1800" dirty="0">
                <a:latin typeface="+mn-lt"/>
                <a:cs typeface="Arial" pitchFamily="34" charset="0"/>
              </a:rPr>
              <a:t>Prepare the slides so that they are visually attractive, communicate key points, have good flow, are “branded” for the particular talk, are of sufficiently large font that they can be read from the back of the room</a:t>
            </a:r>
          </a:p>
          <a:p>
            <a:pPr>
              <a:spcBef>
                <a:spcPct val="0"/>
              </a:spcBef>
            </a:pPr>
            <a:r>
              <a:rPr lang="en-US" altLang="en-US" sz="1800" dirty="0">
                <a:solidFill>
                  <a:srgbClr val="FF0000"/>
                </a:solidFill>
                <a:latin typeface="+mn-lt"/>
                <a:cs typeface="Arial" pitchFamily="34" charset="0"/>
              </a:rPr>
              <a:t>Practice, practice, practice!</a:t>
            </a:r>
            <a:endParaRPr lang="en-US" altLang="en-US" sz="1984" dirty="0">
              <a:solidFill>
                <a:srgbClr val="FF0000"/>
              </a:solidFill>
              <a:latin typeface="+mn-lt"/>
              <a:cs typeface="Arial" pitchFamily="34" charset="0"/>
            </a:endParaRPr>
          </a:p>
        </p:txBody>
      </p:sp>
    </p:spTree>
    <p:extLst>
      <p:ext uri="{BB962C8B-B14F-4D97-AF65-F5344CB8AC3E}">
        <p14:creationId xmlns:p14="http://schemas.microsoft.com/office/powerpoint/2010/main" val="239642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4" name="Table 3">
            <a:extLst>
              <a:ext uri="{FF2B5EF4-FFF2-40B4-BE49-F238E27FC236}">
                <a16:creationId xmlns:a16="http://schemas.microsoft.com/office/drawing/2014/main" id="{D87B5756-E328-42A0-AF41-DDEA98DBA46D}"/>
              </a:ext>
            </a:extLst>
          </p:cNvPr>
          <p:cNvGraphicFramePr>
            <a:graphicFrameLocks noGrp="1"/>
          </p:cNvGraphicFramePr>
          <p:nvPr>
            <p:extLst/>
          </p:nvPr>
        </p:nvGraphicFramePr>
        <p:xfrm>
          <a:off x="87757" y="350837"/>
          <a:ext cx="9905555" cy="4934052"/>
        </p:xfrm>
        <a:graphic>
          <a:graphicData uri="http://schemas.openxmlformats.org/drawingml/2006/table">
            <a:tbl>
              <a:tblPr firstRow="1" bandRow="1">
                <a:tableStyleId>{5C22544A-7EE6-4342-B048-85BDC9FD1C3A}</a:tableStyleId>
              </a:tblPr>
              <a:tblGrid>
                <a:gridCol w="1790159">
                  <a:extLst>
                    <a:ext uri="{9D8B030D-6E8A-4147-A177-3AD203B41FA5}">
                      <a16:colId xmlns:a16="http://schemas.microsoft.com/office/drawing/2014/main" val="2433347245"/>
                    </a:ext>
                  </a:extLst>
                </a:gridCol>
                <a:gridCol w="1047576">
                  <a:extLst>
                    <a:ext uri="{9D8B030D-6E8A-4147-A177-3AD203B41FA5}">
                      <a16:colId xmlns:a16="http://schemas.microsoft.com/office/drawing/2014/main" val="2946256830"/>
                    </a:ext>
                  </a:extLst>
                </a:gridCol>
                <a:gridCol w="1047576">
                  <a:extLst>
                    <a:ext uri="{9D8B030D-6E8A-4147-A177-3AD203B41FA5}">
                      <a16:colId xmlns:a16="http://schemas.microsoft.com/office/drawing/2014/main" val="2809173071"/>
                    </a:ext>
                  </a:extLst>
                </a:gridCol>
                <a:gridCol w="1047576">
                  <a:extLst>
                    <a:ext uri="{9D8B030D-6E8A-4147-A177-3AD203B41FA5}">
                      <a16:colId xmlns:a16="http://schemas.microsoft.com/office/drawing/2014/main" val="841291330"/>
                    </a:ext>
                  </a:extLst>
                </a:gridCol>
                <a:gridCol w="1047576">
                  <a:extLst>
                    <a:ext uri="{9D8B030D-6E8A-4147-A177-3AD203B41FA5}">
                      <a16:colId xmlns:a16="http://schemas.microsoft.com/office/drawing/2014/main" val="2957252655"/>
                    </a:ext>
                  </a:extLst>
                </a:gridCol>
                <a:gridCol w="1047576">
                  <a:extLst>
                    <a:ext uri="{9D8B030D-6E8A-4147-A177-3AD203B41FA5}">
                      <a16:colId xmlns:a16="http://schemas.microsoft.com/office/drawing/2014/main" val="3764232618"/>
                    </a:ext>
                  </a:extLst>
                </a:gridCol>
                <a:gridCol w="1047576">
                  <a:extLst>
                    <a:ext uri="{9D8B030D-6E8A-4147-A177-3AD203B41FA5}">
                      <a16:colId xmlns:a16="http://schemas.microsoft.com/office/drawing/2014/main" val="3333083809"/>
                    </a:ext>
                  </a:extLst>
                </a:gridCol>
                <a:gridCol w="676282">
                  <a:extLst>
                    <a:ext uri="{9D8B030D-6E8A-4147-A177-3AD203B41FA5}">
                      <a16:colId xmlns:a16="http://schemas.microsoft.com/office/drawing/2014/main" val="1360422949"/>
                    </a:ext>
                  </a:extLst>
                </a:gridCol>
                <a:gridCol w="1153658">
                  <a:extLst>
                    <a:ext uri="{9D8B030D-6E8A-4147-A177-3AD203B41FA5}">
                      <a16:colId xmlns:a16="http://schemas.microsoft.com/office/drawing/2014/main" val="2881280223"/>
                    </a:ext>
                  </a:extLst>
                </a:gridCol>
              </a:tblGrid>
              <a:tr h="933327">
                <a:tc>
                  <a:txBody>
                    <a:bodyPr/>
                    <a:lstStyle/>
                    <a:p>
                      <a:pPr algn="ctr" fontAlgn="ctr"/>
                      <a:r>
                        <a:rPr lang="en-US" sz="2000" u="none" strike="noStrike" dirty="0">
                          <a:effectLst/>
                        </a:rPr>
                        <a:t>Project</a:t>
                      </a:r>
                      <a:endParaRPr lang="en-US" sz="2000" b="0"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Client, Team, Problem, Solution Concept</a:t>
                      </a:r>
                    </a:p>
                    <a:p>
                      <a:pPr algn="ctr" fontAlgn="t"/>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CBA, Risk Anal., Project Plan, Schedule</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Requirements, Design, Development</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Results, Conclusions, Lessons Learned, Challenges</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 Demon-</a:t>
                      </a:r>
                      <a:r>
                        <a:rPr lang="en-US" sz="1300" u="none" strike="noStrike" dirty="0" err="1">
                          <a:effectLst/>
                        </a:rPr>
                        <a:t>stration</a:t>
                      </a:r>
                      <a:r>
                        <a:rPr lang="en-US" sz="1300" u="none" strike="noStrike" dirty="0">
                          <a:effectLst/>
                        </a:rPr>
                        <a:t> of Solution</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Presentation, Slides, Speaking</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Total</a:t>
                      </a:r>
                      <a:endParaRPr lang="en-US" sz="1300" b="0" i="0" u="none" strike="noStrike" dirty="0">
                        <a:solidFill>
                          <a:srgbClr val="000000"/>
                        </a:solidFill>
                        <a:effectLst/>
                        <a:latin typeface="Calibri" panose="020F0502020204030204" pitchFamily="34" charset="0"/>
                      </a:endParaRPr>
                    </a:p>
                  </a:txBody>
                  <a:tcPr marL="3544" marR="3544" marT="3544" marB="0">
                    <a:lnT w="38100" cap="flat" cmpd="sng" algn="ctr">
                      <a:solidFill>
                        <a:schemeClr val="tx1"/>
                      </a:solidFill>
                      <a:prstDash val="solid"/>
                      <a:round/>
                      <a:headEnd type="none" w="med" len="med"/>
                      <a:tailEnd type="none" w="med" len="med"/>
                    </a:lnT>
                  </a:tcPr>
                </a:tc>
                <a:tc>
                  <a:txBody>
                    <a:bodyPr/>
                    <a:lstStyle/>
                    <a:p>
                      <a:pPr algn="ctr" fontAlgn="t"/>
                      <a:r>
                        <a:rPr lang="en-US" sz="1300" u="none" strike="noStrike" dirty="0">
                          <a:effectLst/>
                        </a:rPr>
                        <a:t>Rank Order (1=Best) No ties. Do not Rank own Team</a:t>
                      </a:r>
                      <a:endParaRPr lang="en-US" sz="1300" b="0" i="0" u="none" strike="noStrike" dirty="0">
                        <a:solidFill>
                          <a:srgbClr val="000000"/>
                        </a:solidFill>
                        <a:effectLst/>
                        <a:latin typeface="Calibri" panose="020F0502020204030204" pitchFamily="34" charset="0"/>
                      </a:endParaRPr>
                    </a:p>
                  </a:txBody>
                  <a:tcPr marL="3544" marR="3544" marT="3544" marB="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412553"/>
                  </a:ext>
                </a:extLst>
              </a:tr>
              <a:tr h="210739">
                <a:tc>
                  <a:txBody>
                    <a:bodyPr/>
                    <a:lstStyle/>
                    <a:p>
                      <a:pPr algn="ctr" fontAlgn="b"/>
                      <a:r>
                        <a:rPr lang="en-US" sz="1600" u="none" strike="noStrike">
                          <a:effectLst/>
                        </a:rPr>
                        <a:t>Points Possible</a:t>
                      </a:r>
                      <a:endParaRPr lang="en-US" sz="1600" b="0" i="0" u="none" strike="noStrike">
                        <a:solidFill>
                          <a:srgbClr val="000000"/>
                        </a:solidFill>
                        <a:effectLst/>
                        <a:latin typeface="Calibri" panose="020F0502020204030204" pitchFamily="34" charset="0"/>
                      </a:endParaRPr>
                    </a:p>
                  </a:txBody>
                  <a:tcPr marL="3544" marR="3544" marT="3544" marB="0" anchor="b">
                    <a:lnL w="38100" cap="flat" cmpd="sng" algn="ctr">
                      <a:solidFill>
                        <a:schemeClr val="tx1"/>
                      </a:solidFill>
                      <a:prstDash val="solid"/>
                      <a:round/>
                      <a:headEnd type="none" w="med" len="med"/>
                      <a:tailEnd type="none" w="med" len="med"/>
                    </a:lnL>
                  </a:tcP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(1-5)</a:t>
                      </a:r>
                      <a:endParaRPr lang="en-US" sz="16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4145932"/>
                  </a:ext>
                </a:extLst>
              </a:tr>
              <a:tr h="561012">
                <a:tc>
                  <a:txBody>
                    <a:bodyPr/>
                    <a:lstStyle/>
                    <a:p>
                      <a:pPr algn="ctr" fontAlgn="ctr"/>
                      <a:r>
                        <a:rPr lang="en-US" sz="1400" u="none" strike="noStrike" dirty="0">
                          <a:effectLst/>
                        </a:rPr>
                        <a:t>Team 5: OTELCO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9482764"/>
                  </a:ext>
                </a:extLst>
              </a:tr>
              <a:tr h="561012">
                <a:tc>
                  <a:txBody>
                    <a:bodyPr/>
                    <a:lstStyle/>
                    <a:p>
                      <a:pPr algn="ctr" fontAlgn="ctr"/>
                      <a:endParaRPr lang="en-US" sz="800" u="none" strike="noStrike" dirty="0">
                        <a:effectLst/>
                      </a:endParaRPr>
                    </a:p>
                    <a:p>
                      <a:pPr algn="ctr" fontAlgn="ctr"/>
                      <a:r>
                        <a:rPr lang="en-US" sz="1400" u="none" strike="noStrike" dirty="0">
                          <a:effectLst/>
                        </a:rPr>
                        <a:t>Team 2: AM/PM Design &amp; </a:t>
                      </a:r>
                      <a:r>
                        <a:rPr lang="en-US" sz="1400" u="none" strike="noStrike" dirty="0" err="1">
                          <a:effectLst/>
                        </a:rPr>
                        <a:t>DemoWorks</a:t>
                      </a:r>
                      <a:endParaRPr lang="en-US" sz="1400" u="none" strike="noStrike" dirty="0">
                        <a:effectLst/>
                      </a:endParaRPr>
                    </a:p>
                    <a:p>
                      <a:pPr algn="ctr" fontAlgn="ctr"/>
                      <a:endParaRPr lang="en-US" sz="8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23880023"/>
                  </a:ext>
                </a:extLst>
              </a:tr>
              <a:tr h="561012">
                <a:tc>
                  <a:txBody>
                    <a:bodyPr/>
                    <a:lstStyle/>
                    <a:p>
                      <a:pPr algn="ctr" fontAlgn="ctr"/>
                      <a:r>
                        <a:rPr lang="en-US" sz="1400" u="none" strike="noStrike" dirty="0">
                          <a:effectLst/>
                        </a:rPr>
                        <a:t>Team 4: RPI Air Force ROTC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7384094"/>
                  </a:ext>
                </a:extLst>
              </a:tr>
              <a:tr h="561012">
                <a:tc>
                  <a:txBody>
                    <a:bodyPr/>
                    <a:lstStyle/>
                    <a:p>
                      <a:pPr algn="ctr" fontAlgn="ctr"/>
                      <a:r>
                        <a:rPr lang="en-US" sz="1400" u="none" strike="noStrike" dirty="0">
                          <a:effectLst/>
                        </a:rPr>
                        <a:t>Team 3: Cure Dystopia Now </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9363442"/>
                  </a:ext>
                </a:extLst>
              </a:tr>
              <a:tr h="561012">
                <a:tc>
                  <a:txBody>
                    <a:bodyPr/>
                    <a:lstStyle/>
                    <a:p>
                      <a:pPr algn="ctr" fontAlgn="ctr"/>
                      <a:r>
                        <a:rPr lang="en-US" sz="1400" u="none" strike="noStrike" dirty="0">
                          <a:effectLst/>
                        </a:rPr>
                        <a:t>Team 1: Troy Cloth &amp; Paper Co.</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5969597"/>
                  </a:ext>
                </a:extLst>
              </a:tr>
              <a:tr h="561012">
                <a:tc>
                  <a:txBody>
                    <a:bodyPr/>
                    <a:lstStyle/>
                    <a:p>
                      <a:pPr algn="ctr" fontAlgn="ctr"/>
                      <a:r>
                        <a:rPr lang="en-US" sz="1400" u="none" strike="noStrike" dirty="0">
                          <a:effectLst/>
                        </a:rPr>
                        <a:t>Team 6: </a:t>
                      </a:r>
                      <a:r>
                        <a:rPr lang="en-US" sz="1400" u="none" strike="noStrike" dirty="0" err="1">
                          <a:effectLst/>
                        </a:rPr>
                        <a:t>Carme.AI</a:t>
                      </a:r>
                      <a:endParaRPr lang="en-US" sz="1400" b="1" i="0" u="none" strike="noStrike" dirty="0">
                        <a:solidFill>
                          <a:srgbClr val="000000"/>
                        </a:solidFill>
                        <a:effectLst/>
                        <a:latin typeface="Calibri" panose="020F0502020204030204" pitchFamily="34" charset="0"/>
                      </a:endParaRPr>
                    </a:p>
                  </a:txBody>
                  <a:tcPr marL="3544" marR="3544" marT="3544"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0.0</a:t>
                      </a:r>
                      <a:endParaRPr lang="en-US" sz="1600" b="1" i="0" u="none" strike="noStrike" dirty="0">
                        <a:solidFill>
                          <a:srgbClr val="000000"/>
                        </a:solidFill>
                        <a:effectLst/>
                        <a:latin typeface="Calibri" panose="020F0502020204030204" pitchFamily="34" charset="0"/>
                      </a:endParaRPr>
                    </a:p>
                  </a:txBody>
                  <a:tcPr marL="3544" marR="3544" marT="3544" marB="0" anchor="ctr">
                    <a:lnB w="38100" cap="flat" cmpd="sng" algn="ctr">
                      <a:solidFill>
                        <a:schemeClr val="tx1"/>
                      </a:solidFill>
                      <a:prstDash val="solid"/>
                      <a:round/>
                      <a:headEnd type="none" w="med" len="med"/>
                      <a:tailEnd type="none" w="med" len="med"/>
                    </a:lnB>
                  </a:tcP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3544" marR="3544" marT="3544"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162390"/>
                  </a:ext>
                </a:extLst>
              </a:tr>
            </a:tbl>
          </a:graphicData>
        </a:graphic>
      </p:graphicFrame>
    </p:spTree>
    <p:extLst>
      <p:ext uri="{BB962C8B-B14F-4D97-AF65-F5344CB8AC3E}">
        <p14:creationId xmlns:p14="http://schemas.microsoft.com/office/powerpoint/2010/main" val="372108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9" y="3581001"/>
            <a:ext cx="65" cy="39767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984">
              <a:latin typeface="Times New Roman" pitchFamily="18" charset="0"/>
            </a:endParaRPr>
          </a:p>
        </p:txBody>
      </p:sp>
      <p:graphicFrame>
        <p:nvGraphicFramePr>
          <p:cNvPr id="1130499" name="Group 3"/>
          <p:cNvGraphicFramePr>
            <a:graphicFrameLocks noGrp="1"/>
          </p:cNvGraphicFramePr>
          <p:nvPr>
            <p:ph/>
            <p:extLst/>
          </p:nvPr>
        </p:nvGraphicFramePr>
        <p:xfrm>
          <a:off x="336514" y="251989"/>
          <a:ext cx="9428198" cy="6926211"/>
        </p:xfrm>
        <a:graphic>
          <a:graphicData uri="http://schemas.openxmlformats.org/drawingml/2006/table">
            <a:tbl>
              <a:tblPr/>
              <a:tblGrid>
                <a:gridCol w="3888673">
                  <a:extLst>
                    <a:ext uri="{9D8B030D-6E8A-4147-A177-3AD203B41FA5}">
                      <a16:colId xmlns:a16="http://schemas.microsoft.com/office/drawing/2014/main" val="20000"/>
                    </a:ext>
                  </a:extLst>
                </a:gridCol>
                <a:gridCol w="723522">
                  <a:extLst>
                    <a:ext uri="{9D8B030D-6E8A-4147-A177-3AD203B41FA5}">
                      <a16:colId xmlns:a16="http://schemas.microsoft.com/office/drawing/2014/main" val="20001"/>
                    </a:ext>
                  </a:extLst>
                </a:gridCol>
                <a:gridCol w="1555061">
                  <a:extLst>
                    <a:ext uri="{9D8B030D-6E8A-4147-A177-3AD203B41FA5}">
                      <a16:colId xmlns:a16="http://schemas.microsoft.com/office/drawing/2014/main" val="20002"/>
                    </a:ext>
                  </a:extLst>
                </a:gridCol>
                <a:gridCol w="1661043">
                  <a:extLst>
                    <a:ext uri="{9D8B030D-6E8A-4147-A177-3AD203B41FA5}">
                      <a16:colId xmlns:a16="http://schemas.microsoft.com/office/drawing/2014/main" val="20003"/>
                    </a:ext>
                  </a:extLst>
                </a:gridCol>
                <a:gridCol w="1599899">
                  <a:extLst>
                    <a:ext uri="{9D8B030D-6E8A-4147-A177-3AD203B41FA5}">
                      <a16:colId xmlns:a16="http://schemas.microsoft.com/office/drawing/2014/main" val="20004"/>
                    </a:ext>
                  </a:extLst>
                </a:gridCol>
              </a:tblGrid>
              <a:tr h="689409">
                <a:tc gridSpan="5">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Evaluate the Performance of each Team Member on the Term Project (Score from 1-10 with 1 being poor and 10 being excellent)</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276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Team Members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Self</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1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2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Other Team Member 3 Enter Name Below</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50397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Arial" charset="0"/>
                          <a:cs typeface="Arial" charset="0"/>
                        </a:rPr>
                        <a:t>Evaluation Criteria/                                Names</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ideas for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Attend and actively participate in team meetings</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09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team leader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by being a good listener and team follower</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Provide deliverables to team on time as committed</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planning and organization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technical aspects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to the writing and presentation of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67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Contribute fair share of the overall workload to the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Overall contribution to the team project</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 </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920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Arial" charset="0"/>
                        </a:rPr>
                        <a:t>Total</a:t>
                      </a:r>
                      <a:endParaRPr kumimoji="0" lang="en-US" sz="2600" b="1"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charset="0"/>
                          <a:cs typeface="Arial" charset="0"/>
                        </a:rPr>
                        <a:t> </a:t>
                      </a:r>
                      <a:endParaRPr kumimoji="0" lang="en-US" sz="2600" b="0" i="0" u="none" strike="noStrike" cap="none" normalizeH="0" baseline="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Arial" charset="0"/>
                        </a:rPr>
                        <a:t> </a:t>
                      </a:r>
                      <a:endParaRPr kumimoji="0" lang="en-US" sz="2600" b="0" i="0" u="none" strike="noStrike" cap="none" normalizeH="0" baseline="0" dirty="0">
                        <a:ln>
                          <a:noFill/>
                        </a:ln>
                        <a:solidFill>
                          <a:schemeClr val="tx1"/>
                        </a:solidFill>
                        <a:effectLst/>
                        <a:latin typeface="Arial" charset="0"/>
                      </a:endParaRPr>
                    </a:p>
                  </a:txBody>
                  <a:tcPr marL="100796" marR="100796" marT="50395" marB="5039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01854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1:  	</a:t>
            </a:r>
            <a:r>
              <a:rPr lang="en-US" altLang="en-US" sz="1400" b="1" dirty="0">
                <a:solidFill>
                  <a:srgbClr val="5F8804"/>
                </a:solidFill>
                <a:ea typeface="ＭＳ Ｐゴシック" panose="020B0600070205080204" pitchFamily="34" charset="-128"/>
                <a:cs typeface="Times New Roman" panose="02020603050405020304" pitchFamily="18" charset="0"/>
              </a:rPr>
              <a:t>Executive Summary</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3:</a:t>
            </a:r>
            <a:r>
              <a:rPr lang="en-US" altLang="en-US" sz="1400" b="1" dirty="0">
                <a:solidFill>
                  <a:srgbClr val="FF0000"/>
                </a:solidFill>
                <a:ea typeface="ＭＳ Ｐゴシック" panose="020B0600070205080204" pitchFamily="34" charset="-128"/>
                <a:cs typeface="Times New Roman" panose="02020603050405020304" pitchFamily="18" charset="0"/>
              </a:rPr>
              <a:t>  </a:t>
            </a:r>
            <a:r>
              <a:rPr lang="en-US" altLang="en-US" sz="1400" b="1" dirty="0">
                <a:solidFill>
                  <a:srgbClr val="5F8804"/>
                </a:solidFill>
                <a:ea typeface="ＭＳ Ｐゴシック" panose="020B0600070205080204" pitchFamily="34" charset="-128"/>
                <a:cs typeface="Times New Roman" panose="02020603050405020304" pitchFamily="18" charset="0"/>
              </a:rPr>
              <a:t>	Client Organization and Description</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solidFill>
                  <a:schemeClr val="accent5">
                    <a:lumMod val="75000"/>
                  </a:schemeClr>
                </a:solidFill>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8:	IS/IT Requirements</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9:  	IS/IT Design and Development</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10:  Cost-Benefit Analysis with (Risk </a:t>
            </a:r>
            <a:r>
              <a:rPr lang="en-US" altLang="en-US" sz="1400" b="1" dirty="0" err="1">
                <a:solidFill>
                  <a:srgbClr val="5F8804"/>
                </a:solidFill>
                <a:ea typeface="ＭＳ Ｐゴシック" panose="020B0600070205080204" pitchFamily="34" charset="-128"/>
                <a:cs typeface="Times New Roman" panose="02020603050405020304" pitchFamily="18" charset="0"/>
              </a:rPr>
              <a:t>Mgmt</a:t>
            </a:r>
            <a:r>
              <a:rPr lang="en-US" altLang="en-US" sz="1400" b="1" dirty="0">
                <a:solidFill>
                  <a:srgbClr val="5F8804"/>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11: Project Plan/Schedule/Resources</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solidFill>
                  <a:srgbClr val="5F8804"/>
                </a:solidFill>
                <a:ea typeface="ＭＳ Ｐゴシック" panose="020B0600070205080204" pitchFamily="34" charset="-128"/>
                <a:cs typeface="Times New Roman" panose="02020603050405020304" pitchFamily="18" charset="0"/>
              </a:rPr>
              <a:t>Section 14:	Conclusions</a:t>
            </a:r>
            <a:endParaRPr lang="en-US" altLang="en-US" sz="1600" b="1" dirty="0">
              <a:solidFill>
                <a:srgbClr val="5F8804"/>
              </a:solidFill>
              <a:ea typeface="ＭＳ Ｐゴシック" panose="020B0600070205080204" pitchFamily="34" charset="-128"/>
            </a:endParaRPr>
          </a:p>
        </p:txBody>
      </p:sp>
      <p:sp>
        <p:nvSpPr>
          <p:cNvPr id="9" name="Right Brace 8">
            <a:extLst>
              <a:ext uri="{FF2B5EF4-FFF2-40B4-BE49-F238E27FC236}">
                <a16:creationId xmlns:a16="http://schemas.microsoft.com/office/drawing/2014/main" id="{31B606BA-BD81-41A2-816B-CC83362D774F}"/>
              </a:ext>
            </a:extLst>
          </p:cNvPr>
          <p:cNvSpPr/>
          <p:nvPr/>
        </p:nvSpPr>
        <p:spPr>
          <a:xfrm>
            <a:off x="5954712" y="1112837"/>
            <a:ext cx="1146048" cy="6248400"/>
          </a:xfrm>
          <a:prstGeom prst="rightBrace">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D256089-3647-4F2D-8223-4970C22DEF2D}"/>
              </a:ext>
            </a:extLst>
          </p:cNvPr>
          <p:cNvSpPr txBox="1"/>
          <p:nvPr/>
        </p:nvSpPr>
        <p:spPr>
          <a:xfrm>
            <a:off x="7250112" y="2865437"/>
            <a:ext cx="2590800" cy="1200329"/>
          </a:xfrm>
          <a:prstGeom prst="rect">
            <a:avLst/>
          </a:prstGeom>
          <a:noFill/>
        </p:spPr>
        <p:txBody>
          <a:bodyPr wrap="square" rtlCol="0">
            <a:spAutoFit/>
          </a:bodyPr>
          <a:lstStyle/>
          <a:p>
            <a:r>
              <a:rPr lang="en-US" sz="2400" b="1" dirty="0">
                <a:solidFill>
                  <a:schemeClr val="accent5">
                    <a:lumMod val="75000"/>
                  </a:schemeClr>
                </a:solidFill>
              </a:rPr>
              <a:t>All Sections of Final Report in due on Dec 10</a:t>
            </a:r>
          </a:p>
        </p:txBody>
      </p:sp>
    </p:spTree>
    <p:extLst>
      <p:ext uri="{BB962C8B-B14F-4D97-AF65-F5344CB8AC3E}">
        <p14:creationId xmlns:p14="http://schemas.microsoft.com/office/powerpoint/2010/main" val="25335288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849313" y="-258763"/>
            <a:ext cx="8399462" cy="1260476"/>
          </a:xfrm>
        </p:spPr>
        <p:txBody>
          <a:bodyPr/>
          <a:lstStyle/>
          <a:p>
            <a:pPr eaLnBrk="1" hangingPunct="1"/>
            <a:r>
              <a:rPr lang="en-US" altLang="en-US" sz="2800">
                <a:ea typeface="ＭＳ Ｐゴシック" panose="020B0600070205080204" pitchFamily="34" charset="-128"/>
              </a:rPr>
              <a:t>Managing IT Resources: ITWS 4310</a:t>
            </a:r>
            <a:br>
              <a:rPr lang="en-US" altLang="en-US" sz="2800">
                <a:ea typeface="ＭＳ Ｐゴシック" panose="020B0600070205080204" pitchFamily="34" charset="-128"/>
              </a:rPr>
            </a:br>
            <a:r>
              <a:rPr lang="en-US" altLang="en-US" sz="280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620712" y="1417637"/>
            <a:ext cx="9067800" cy="5207000"/>
          </a:xfrm>
        </p:spPr>
        <p:txBody>
          <a:bodyPr/>
          <a:lstStyle/>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Title Page</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1: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Up to 2 pages that summarizes entire Report with similar balance as Final Report</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Cover all key points including Design/Development, CBA, Results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Separable Document so don’t assume anything is known by reader</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Include important quantitative points (numbers rounded)</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Integrate, make sure it flows smoothly throughout</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Table of Contents</a:t>
            </a:r>
          </a:p>
          <a:p>
            <a:pPr eaLnBrk="1" hangingPunct="1">
              <a:lnSpc>
                <a:spcPct val="90000"/>
              </a:lnSpc>
              <a:buFontTx/>
              <a:buNone/>
            </a:pPr>
            <a:r>
              <a:rPr lang="en-US" altLang="en-US" sz="2000" b="1" dirty="0">
                <a:solidFill>
                  <a:schemeClr val="accent5">
                    <a:lumMod val="75000"/>
                  </a:schemeClr>
                </a:solidFill>
                <a:ea typeface="ＭＳ Ｐゴシック" panose="020B0600070205080204" pitchFamily="34" charset="-128"/>
                <a:cs typeface="Times New Roman" panose="02020603050405020304" pitchFamily="18" charset="0"/>
              </a:rPr>
              <a:t>Section 2: Introduction – Beginning of Full Report – Don’t assume reader knows anything (including Executive Summary)</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Keep it short – 2-3 sentences</a:t>
            </a:r>
          </a:p>
          <a:p>
            <a:pPr lvl="1" eaLnBrk="1" hangingPunct="1">
              <a:lnSpc>
                <a:spcPct val="90000"/>
              </a:lnSpc>
            </a:pPr>
            <a:r>
              <a:rPr lang="en-US" altLang="en-US" sz="1800" b="1" dirty="0">
                <a:solidFill>
                  <a:schemeClr val="accent5">
                    <a:lumMod val="75000"/>
                  </a:schemeClr>
                </a:solidFill>
                <a:ea typeface="ＭＳ Ｐゴシック" panose="020B0600070205080204" pitchFamily="34" charset="-128"/>
                <a:cs typeface="Times New Roman" panose="02020603050405020304" pitchFamily="18" charset="0"/>
              </a:rPr>
              <a:t>Only 2 objectives: provide a little context for the project and pique interest to read on</a:t>
            </a:r>
          </a:p>
          <a:p>
            <a:pPr marL="14287" indent="0" eaLnBrk="1" hangingPunct="1">
              <a:lnSpc>
                <a:spcPct val="90000"/>
              </a:lnSpc>
              <a:buNone/>
            </a:pPr>
            <a:endParaRPr lang="en-US" altLang="en-US" sz="2400" b="1" dirty="0">
              <a:solidFill>
                <a:schemeClr val="accent5">
                  <a:lumMod val="75000"/>
                </a:schemeClr>
              </a:solidFill>
              <a:ea typeface="ＭＳ Ｐゴシック" panose="020B0600070205080204" pitchFamily="34" charset="-128"/>
            </a:endParaRPr>
          </a:p>
        </p:txBody>
      </p:sp>
    </p:spTree>
    <p:extLst>
      <p:ext uri="{BB962C8B-B14F-4D97-AF65-F5344CB8AC3E}">
        <p14:creationId xmlns:p14="http://schemas.microsoft.com/office/powerpoint/2010/main" val="233498850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39483</TotalTime>
  <Words>3094</Words>
  <Application>Microsoft Macintosh PowerPoint</Application>
  <PresentationFormat>Custom</PresentationFormat>
  <Paragraphs>464</Paragraphs>
  <Slides>37</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News Gothic MT</vt:lpstr>
      <vt:lpstr>Tahoma</vt:lpstr>
      <vt:lpstr>Times New Roman</vt:lpstr>
      <vt:lpstr>Wingdings</vt:lpstr>
      <vt:lpstr>Wingdings 2</vt:lpstr>
      <vt:lpstr>Breeze</vt:lpstr>
      <vt:lpstr>Managing Information Technology Resources ITWS 4310</vt:lpstr>
      <vt:lpstr>Managing IT Resources Class Outline: Thurs, Nov 29, 2018</vt:lpstr>
      <vt:lpstr>Randomly Assigned  Final Presentation Schedule</vt:lpstr>
      <vt:lpstr>Managing IT Resources ITWS 4310-01 Term Project Final Presentations</vt:lpstr>
      <vt:lpstr>Suggestions for Oral Presentations</vt:lpstr>
      <vt:lpstr>PowerPoint Presentation</vt:lpstr>
      <vt:lpstr>PowerPoint Presentation</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Managing IT Resources: ITWS 4310 Term Project Report Outline</vt:lpstr>
      <vt:lpstr>Technology Current Events: “YouTube adds student plans in latest attempt to challenge Hulu, Spotify and Apple Music”, USA Today, November 27, 2018. https://www.usatoday.com/story/tech/talkingtech/2018/11/27/youtube-music-adds-student-plans-challenge-spotify-apple-music/2124247002/  </vt:lpstr>
      <vt:lpstr>Technology Current Events: “Elon Musk says Tesla was weeks from death”, CNN Business, November 26, 2018. https://www.cnn.com/2018/11/26/business/elon-musk-tesla-axios/index.html </vt:lpstr>
      <vt:lpstr>Technology Current Events: “Google employees plan walkout over censored Chinese search engine”, Engadget, November 27, 2018. https://www.engadget.com/2018/11/27/google-employees-walkout-censored-chinese-search-engine-project-dragonfly/ </vt:lpstr>
      <vt:lpstr>Technology Current Events: “Supreme Court Justices Skeptical of Apple in Case About iPhone App Sales”, NBC Philadelphia, November 26, 2018. https://www.nbcphiladelphia.com/news/tech/Supreme-Court-Justices-Skeptical-of-Apple-in-Case-About-iPhone-Apps-Sales-501262771.html </vt:lpstr>
      <vt:lpstr>Technology Current Events: “Chick-fil-A defends itself after being excluded by private New Jersey university over its Christian values”, Fox News, November 27, 2018. https://www.foxnews.com/food-drink/chick-fil-a-defends-itself-after-being-excluded-by-private-new-jersey-university-over-its-christian-values </vt:lpstr>
      <vt:lpstr>Brand Activism at Starbucks -  A Tall Order?   </vt:lpstr>
      <vt:lpstr>What is brand activism? </vt:lpstr>
      <vt:lpstr>What is brand activism? </vt:lpstr>
      <vt:lpstr>What is brand activism? </vt:lpstr>
      <vt:lpstr>What is brand activism? </vt:lpstr>
      <vt:lpstr>Describe the brand activism campaign of Race Together </vt:lpstr>
      <vt:lpstr>Describe the brand activism campaign of Race Together </vt:lpstr>
      <vt:lpstr>Describe the brand activism campaign of Race Together </vt:lpstr>
      <vt:lpstr>Identify (2) Other Brand Activism Campaigns That Were Successful </vt:lpstr>
      <vt:lpstr>Identify (2) Other Brand Activism Campaigns That Were Successful </vt:lpstr>
      <vt:lpstr>Identify (2) Other Brand Activism Campaigns That Were Unsuccessful </vt:lpstr>
      <vt:lpstr>Identify (2) Other Brand Activism Campaigns That Were Unsuccessful </vt:lpstr>
      <vt:lpstr>Should Companies Even Be Involved with Brand Activism?</vt:lpstr>
      <vt:lpstr>What Are Your Personal Thoughts on Brand Activism?</vt:lpstr>
      <vt:lpstr>What Are Consumers’ Thoughts on Brand Activism?</vt:lpstr>
      <vt:lpstr>Is All Publicity Good Publicity?</vt:lpstr>
      <vt:lpstr>Consultancy Task</vt:lpstr>
      <vt:lpstr>Consultancy Task</vt:lpstr>
      <vt:lpstr>Consultancy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Microsoft Office User</cp:lastModifiedBy>
  <cp:revision>790</cp:revision>
  <cp:lastPrinted>2018-11-29T14:34:32Z</cp:lastPrinted>
  <dcterms:created xsi:type="dcterms:W3CDTF">2009-08-23T21:56:42Z</dcterms:created>
  <dcterms:modified xsi:type="dcterms:W3CDTF">2018-11-29T18:33:14Z</dcterms:modified>
</cp:coreProperties>
</file>