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7"/>
  </p:notesMasterIdLst>
  <p:handoutMasterIdLst>
    <p:handoutMasterId r:id="rId18"/>
  </p:handoutMasterIdLst>
  <p:sldIdLst>
    <p:sldId id="257" r:id="rId2"/>
    <p:sldId id="311" r:id="rId3"/>
    <p:sldId id="1188" r:id="rId4"/>
    <p:sldId id="1119" r:id="rId5"/>
    <p:sldId id="1123" r:id="rId6"/>
    <p:sldId id="1299" r:id="rId7"/>
    <p:sldId id="1124" r:id="rId8"/>
    <p:sldId id="1257" r:id="rId9"/>
    <p:sldId id="1383" r:id="rId10"/>
    <p:sldId id="1388" r:id="rId11"/>
    <p:sldId id="1258" r:id="rId12"/>
    <p:sldId id="1259" r:id="rId13"/>
    <p:sldId id="1260" r:id="rId14"/>
    <p:sldId id="1389" r:id="rId15"/>
    <p:sldId id="1390" r:id="rId16"/>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00000"/>
    <a:srgbClr val="2C7C9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1629" autoAdjust="0"/>
  </p:normalViewPr>
  <p:slideViewPr>
    <p:cSldViewPr>
      <p:cViewPr varScale="1">
        <p:scale>
          <a:sx n="96" d="100"/>
          <a:sy n="96" d="100"/>
        </p:scale>
        <p:origin x="1264" y="16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E87984-ABDB-9543-9560-15A60378D6F8}"/>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5EF054-7686-C542-BAFF-C22CD22EC354}"/>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9EF204BB-B17F-FA47-9C03-0E9099D00B39}" type="datetimeFigureOut">
              <a:rPr lang="en-US" smtClean="0"/>
              <a:t>12/3/18</a:t>
            </a:fld>
            <a:endParaRPr lang="en-US"/>
          </a:p>
        </p:txBody>
      </p:sp>
      <p:sp>
        <p:nvSpPr>
          <p:cNvPr id="4" name="Footer Placeholder 3">
            <a:extLst>
              <a:ext uri="{FF2B5EF4-FFF2-40B4-BE49-F238E27FC236}">
                <a16:creationId xmlns:a16="http://schemas.microsoft.com/office/drawing/2014/main" id="{D5FB4CD1-C2F4-B545-9932-CB2F70656498}"/>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1B63C-2F33-904E-AD5D-5579D996F2C0}"/>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66ED5534-1132-034C-A268-0A9CF7894619}" type="slidenum">
              <a:rPr lang="en-US" smtClean="0"/>
              <a:t>‹#›</a:t>
            </a:fld>
            <a:endParaRPr lang="en-US"/>
          </a:p>
        </p:txBody>
      </p:sp>
    </p:spTree>
    <p:extLst>
      <p:ext uri="{BB962C8B-B14F-4D97-AF65-F5344CB8AC3E}">
        <p14:creationId xmlns:p14="http://schemas.microsoft.com/office/powerpoint/2010/main" val="4106022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51554976-ADF3-4306-A2DB-694C1C96941C}"/>
              </a:ext>
            </a:extLst>
          </p:cNvPr>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A74677C7-82B4-4187-9336-019CF81A8100}"/>
              </a:ext>
            </a:extLst>
          </p:cNvPr>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FF5BAE7A-9606-4672-ABD7-BF19975B068D}"/>
              </a:ext>
            </a:extLst>
          </p:cNvPr>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2" name="Rectangle 4">
            <a:extLst>
              <a:ext uri="{FF2B5EF4-FFF2-40B4-BE49-F238E27FC236}">
                <a16:creationId xmlns:a16="http://schemas.microsoft.com/office/drawing/2014/main" id="{CA9CE930-53E1-435E-9255-AE717EF09C07}"/>
              </a:ext>
            </a:extLst>
          </p:cNvPr>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3" name="Rectangle 5">
            <a:extLst>
              <a:ext uri="{FF2B5EF4-FFF2-40B4-BE49-F238E27FC236}">
                <a16:creationId xmlns:a16="http://schemas.microsoft.com/office/drawing/2014/main" id="{C905E21B-76C8-4E5F-A29C-9DDAB58CFACD}"/>
              </a:ext>
            </a:extLst>
          </p:cNvPr>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4" name="Rectangle 6">
            <a:extLst>
              <a:ext uri="{FF2B5EF4-FFF2-40B4-BE49-F238E27FC236}">
                <a16:creationId xmlns:a16="http://schemas.microsoft.com/office/drawing/2014/main" id="{E83FB038-EC9D-4D31-BF16-EDFE431B541D}"/>
              </a:ext>
            </a:extLst>
          </p:cNvPr>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652C302-3A22-402C-93EE-256CC9CC05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184D4B4-8B05-4D29-8841-82605D4E82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hangingPunct="1">
              <a:spcBef>
                <a:spcPct val="0"/>
              </a:spcBef>
              <a:buSzPct val="45000"/>
              <a:buFont typeface="Wingdings" panose="05000000000000000000" pitchFamily="2" charset="2"/>
              <a:buNone/>
            </a:pPr>
            <a:fld id="{0E8BB056-1504-435C-92D6-74D90C5D4C5E}" type="slidenum">
              <a:rPr lang="en-US" altLang="en-US" sz="1300" smtClean="0">
                <a:solidFill>
                  <a:schemeClr val="tx1"/>
                </a:solidFill>
              </a:rPr>
              <a:pPr hangingPunct="1">
                <a:spcBef>
                  <a:spcPct val="0"/>
                </a:spcBef>
                <a:buSzPct val="45000"/>
                <a:buFont typeface="Wingdings" panose="05000000000000000000" pitchFamily="2" charset="2"/>
                <a:buNone/>
              </a:pPr>
              <a:t>1</a:t>
            </a:fld>
            <a:endParaRPr lang="en-US" altLang="en-US" sz="1300">
              <a:solidFill>
                <a:schemeClr val="tx1"/>
              </a:solidFill>
            </a:endParaRPr>
          </a:p>
        </p:txBody>
      </p:sp>
      <p:sp>
        <p:nvSpPr>
          <p:cNvPr id="5123" name="Rectangle 2">
            <a:extLst>
              <a:ext uri="{FF2B5EF4-FFF2-40B4-BE49-F238E27FC236}">
                <a16:creationId xmlns:a16="http://schemas.microsoft.com/office/drawing/2014/main" id="{F825E5F3-2D51-4618-A2FB-C6C478F89532}"/>
              </a:ext>
            </a:extLst>
          </p:cNvPr>
          <p:cNvSpPr>
            <a:spLocks noGrp="1" noRot="1" noChangeAspect="1" noChangeArrowheads="1" noTextEdit="1"/>
          </p:cNvSpPr>
          <p:nvPr>
            <p:ph type="sldImg"/>
          </p:nvPr>
        </p:nvSpPr>
        <p:spPr/>
      </p:sp>
      <p:sp>
        <p:nvSpPr>
          <p:cNvPr id="5124" name="Rectangle 3">
            <a:extLst>
              <a:ext uri="{FF2B5EF4-FFF2-40B4-BE49-F238E27FC236}">
                <a16:creationId xmlns:a16="http://schemas.microsoft.com/office/drawing/2014/main" id="{69078F99-11AF-4C16-BD3A-89CB68CB1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13</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43923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14</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65430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15</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66928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724826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33425" indent="-280988">
              <a:defRPr>
                <a:solidFill>
                  <a:schemeClr val="tx1"/>
                </a:solidFill>
                <a:latin typeface="Times New Roman" pitchFamily="18" charset="0"/>
              </a:defRPr>
            </a:lvl2pPr>
            <a:lvl3pPr marL="1128713" indent="-225425">
              <a:defRPr>
                <a:solidFill>
                  <a:schemeClr val="tx1"/>
                </a:solidFill>
                <a:latin typeface="Times New Roman" pitchFamily="18" charset="0"/>
              </a:defRPr>
            </a:lvl3pPr>
            <a:lvl4pPr marL="1581150" indent="-225425">
              <a:defRPr>
                <a:solidFill>
                  <a:schemeClr val="tx1"/>
                </a:solidFill>
                <a:latin typeface="Times New Roman" pitchFamily="18" charset="0"/>
              </a:defRPr>
            </a:lvl4pPr>
            <a:lvl5pPr marL="2032000" indent="-225425">
              <a:defRPr>
                <a:solidFill>
                  <a:schemeClr val="tx1"/>
                </a:solidFill>
                <a:latin typeface="Times New Roman" pitchFamily="18" charset="0"/>
              </a:defRPr>
            </a:lvl5pPr>
            <a:lvl6pPr marL="2489200" indent="-225425" eaLnBrk="0" fontAlgn="base" hangingPunct="0">
              <a:spcBef>
                <a:spcPct val="0"/>
              </a:spcBef>
              <a:spcAft>
                <a:spcPct val="0"/>
              </a:spcAft>
              <a:defRPr>
                <a:solidFill>
                  <a:schemeClr val="tx1"/>
                </a:solidFill>
                <a:latin typeface="Times New Roman" pitchFamily="18" charset="0"/>
              </a:defRPr>
            </a:lvl6pPr>
            <a:lvl7pPr marL="2946400" indent="-225425" eaLnBrk="0" fontAlgn="base" hangingPunct="0">
              <a:spcBef>
                <a:spcPct val="0"/>
              </a:spcBef>
              <a:spcAft>
                <a:spcPct val="0"/>
              </a:spcAft>
              <a:defRPr>
                <a:solidFill>
                  <a:schemeClr val="tx1"/>
                </a:solidFill>
                <a:latin typeface="Times New Roman" pitchFamily="18" charset="0"/>
              </a:defRPr>
            </a:lvl7pPr>
            <a:lvl8pPr marL="3403600" indent="-225425" eaLnBrk="0" fontAlgn="base" hangingPunct="0">
              <a:spcBef>
                <a:spcPct val="0"/>
              </a:spcBef>
              <a:spcAft>
                <a:spcPct val="0"/>
              </a:spcAft>
              <a:defRPr>
                <a:solidFill>
                  <a:schemeClr val="tx1"/>
                </a:solidFill>
                <a:latin typeface="Times New Roman" pitchFamily="18" charset="0"/>
              </a:defRPr>
            </a:lvl8pPr>
            <a:lvl9pPr marL="3860800" indent="-225425" eaLnBrk="0" fontAlgn="base" hangingPunct="0">
              <a:spcBef>
                <a:spcPct val="0"/>
              </a:spcBef>
              <a:spcAft>
                <a:spcPct val="0"/>
              </a:spcAft>
              <a:defRPr>
                <a:solidFill>
                  <a:schemeClr val="tx1"/>
                </a:solidFill>
                <a:latin typeface="Times New Roman" pitchFamily="18" charset="0"/>
              </a:defRPr>
            </a:lvl9pPr>
          </a:lstStyle>
          <a:p>
            <a:fld id="{D36CC36F-7C53-4B25-B547-7E937481668B}" type="slidenum">
              <a:rPr lang="en-US" altLang="en-US" smtClean="0">
                <a:solidFill>
                  <a:schemeClr val="tx2"/>
                </a:solidFill>
              </a:rPr>
              <a:pPr/>
              <a:t>4</a:t>
            </a:fld>
            <a:endParaRPr lang="en-US" altLang="en-US">
              <a:solidFill>
                <a:schemeClr val="tx2"/>
              </a:solidFill>
            </a:endParaRPr>
          </a:p>
        </p:txBody>
      </p:sp>
    </p:spTree>
    <p:extLst>
      <p:ext uri="{BB962C8B-B14F-4D97-AF65-F5344CB8AC3E}">
        <p14:creationId xmlns:p14="http://schemas.microsoft.com/office/powerpoint/2010/main" val="1926928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8</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114371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9</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68195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10</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06434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11</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205221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12</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87186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356A59-D242-4DB3-97D2-93C7DE47EFA9}"/>
              </a:ext>
            </a:extLst>
          </p:cNvPr>
          <p:cNvSpPr/>
          <p:nvPr/>
        </p:nvSpPr>
        <p:spPr>
          <a:xfrm>
            <a:off x="1463675" y="1427163"/>
            <a:ext cx="7153275" cy="3476625"/>
          </a:xfrm>
          <a:prstGeom prst="rect">
            <a:avLst/>
          </a:prstGeom>
          <a:ln w="3175">
            <a:solidFill>
              <a:schemeClr val="bg1"/>
            </a:solidFill>
          </a:ln>
          <a:effectLst>
            <a:outerShdw blurRad="63500" sx="100500" sy="100500" algn="ctr" rotWithShape="0">
              <a:prstClr val="black">
                <a:alpha val="50000"/>
              </a:prstClr>
            </a:outerShdw>
          </a:effectLst>
        </p:spPr>
        <p:txBody>
          <a:bodyPr lIns="100794" tIns="50397" rIns="100794" bIns="50397">
            <a:normAutofit/>
          </a:bodyPr>
          <a:lstStyle/>
          <a:p>
            <a:pPr defTabSz="1006475" eaLnBrk="1" hangingPunct="1">
              <a:lnSpc>
                <a:spcPct val="96000"/>
              </a:lnSpc>
              <a:spcBef>
                <a:spcPts val="2200"/>
              </a:spcBef>
              <a:buClr>
                <a:srgbClr val="6FB7D7"/>
              </a:buClr>
              <a:buSzPct val="110000"/>
              <a:buFont typeface="Wingdings 2" pitchFamily="-109" charset="2"/>
              <a:buNone/>
              <a:defRPr/>
            </a:pPr>
            <a:endParaRPr lang="en-US" sz="3500">
              <a:solidFill>
                <a:srgbClr val="595959"/>
              </a:solidFill>
              <a:latin typeface="News Gothic MT" pitchFamily="-109" charset="0"/>
              <a:ea typeface="ＭＳ Ｐゴシック" pitchFamily="-109" charset="-128"/>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a:extLst>
              <a:ext uri="{FF2B5EF4-FFF2-40B4-BE49-F238E27FC236}">
                <a16:creationId xmlns:a16="http://schemas.microsoft.com/office/drawing/2014/main" id="{FFB65BA3-B8F8-4AC8-A687-519B35D45E62}"/>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64FB07C-C569-465A-8258-7D568A8127C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452A1004-3FF3-455B-8F0E-77245339E2BF}"/>
              </a:ext>
            </a:extLst>
          </p:cNvPr>
          <p:cNvSpPr>
            <a:spLocks noGrp="1"/>
          </p:cNvSpPr>
          <p:nvPr>
            <p:ph type="sldNum" sz="quarter" idx="12"/>
          </p:nvPr>
        </p:nvSpPr>
        <p:spPr/>
        <p:txBody>
          <a:bodyPr/>
          <a:lstStyle>
            <a:lvl1pPr>
              <a:defRPr/>
            </a:lvl1pPr>
          </a:lstStyle>
          <a:p>
            <a:pPr>
              <a:defRPr/>
            </a:pPr>
            <a:fld id="{09705B6A-9559-41D5-98A8-DF6D93B36C8B}" type="slidenum">
              <a:rPr lang="en-GB" altLang="en-US"/>
              <a:pPr>
                <a:defRPr/>
              </a:pPr>
              <a:t>‹#›</a:t>
            </a:fld>
            <a:endParaRPr lang="en-GB" altLang="en-US"/>
          </a:p>
        </p:txBody>
      </p:sp>
    </p:spTree>
    <p:extLst>
      <p:ext uri="{BB962C8B-B14F-4D97-AF65-F5344CB8AC3E}">
        <p14:creationId xmlns:p14="http://schemas.microsoft.com/office/powerpoint/2010/main" val="5860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F1A9546D-2DCC-446A-A91E-B52DCC91B2C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C06E17F2-42C9-41E1-81E2-5416CBF820C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3E27487-996E-4830-A405-58BD3DA8602A}"/>
              </a:ext>
            </a:extLst>
          </p:cNvPr>
          <p:cNvSpPr>
            <a:spLocks noGrp="1"/>
          </p:cNvSpPr>
          <p:nvPr>
            <p:ph type="sldNum" sz="quarter" idx="12"/>
          </p:nvPr>
        </p:nvSpPr>
        <p:spPr/>
        <p:txBody>
          <a:bodyPr/>
          <a:lstStyle>
            <a:lvl1pPr>
              <a:defRPr/>
            </a:lvl1pPr>
          </a:lstStyle>
          <a:p>
            <a:pPr>
              <a:defRPr/>
            </a:pPr>
            <a:fld id="{FD534C2B-D7CD-43D4-836E-76EC530E3D12}" type="slidenum">
              <a:rPr lang="en-GB" altLang="en-US"/>
              <a:pPr>
                <a:defRPr/>
              </a:pPr>
              <a:t>‹#›</a:t>
            </a:fld>
            <a:endParaRPr lang="en-GB" altLang="en-US"/>
          </a:p>
        </p:txBody>
      </p:sp>
    </p:spTree>
    <p:extLst>
      <p:ext uri="{BB962C8B-B14F-4D97-AF65-F5344CB8AC3E}">
        <p14:creationId xmlns:p14="http://schemas.microsoft.com/office/powerpoint/2010/main" val="15903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E09388A3-0B5C-4AFC-9998-9A6C9AB8ED1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1F275F5-B88C-47CF-834D-0465E6AC0A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AA3B09-9109-42F7-ADEC-0F00EC585A73}"/>
              </a:ext>
            </a:extLst>
          </p:cNvPr>
          <p:cNvSpPr>
            <a:spLocks noGrp="1"/>
          </p:cNvSpPr>
          <p:nvPr>
            <p:ph type="sldNum" sz="quarter" idx="12"/>
          </p:nvPr>
        </p:nvSpPr>
        <p:spPr/>
        <p:txBody>
          <a:bodyPr/>
          <a:lstStyle>
            <a:lvl1pPr>
              <a:defRPr/>
            </a:lvl1pPr>
          </a:lstStyle>
          <a:p>
            <a:pPr>
              <a:defRPr/>
            </a:pPr>
            <a:fld id="{9A2824B4-3D92-4B3D-BFDF-9A63E1B0F660}" type="slidenum">
              <a:rPr lang="en-GB" altLang="en-US"/>
              <a:pPr>
                <a:defRPr/>
              </a:pPr>
              <a:t>‹#›</a:t>
            </a:fld>
            <a:endParaRPr lang="en-GB" altLang="en-US"/>
          </a:p>
        </p:txBody>
      </p:sp>
    </p:spTree>
    <p:extLst>
      <p:ext uri="{BB962C8B-B14F-4D97-AF65-F5344CB8AC3E}">
        <p14:creationId xmlns:p14="http://schemas.microsoft.com/office/powerpoint/2010/main" val="3514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A5BC1DC6-AEC2-4AF8-BC5F-619CF4D9E39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EC033CE-92D3-4031-B8F9-A03FD5A550C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DA5546C-977D-438E-BF13-BDB224CEF4C5}"/>
              </a:ext>
            </a:extLst>
          </p:cNvPr>
          <p:cNvSpPr>
            <a:spLocks noGrp="1"/>
          </p:cNvSpPr>
          <p:nvPr>
            <p:ph type="sldNum" sz="quarter" idx="12"/>
          </p:nvPr>
        </p:nvSpPr>
        <p:spPr/>
        <p:txBody>
          <a:bodyPr/>
          <a:lstStyle>
            <a:lvl1pPr>
              <a:defRPr/>
            </a:lvl1pPr>
          </a:lstStyle>
          <a:p>
            <a:pPr>
              <a:defRPr/>
            </a:pPr>
            <a:fld id="{6DE439C1-E9B0-4431-9F22-5974C7C26E62}" type="slidenum">
              <a:rPr lang="en-GB" altLang="en-US"/>
              <a:pPr>
                <a:defRPr/>
              </a:pPr>
              <a:t>‹#›</a:t>
            </a:fld>
            <a:endParaRPr lang="en-GB" altLang="en-US"/>
          </a:p>
        </p:txBody>
      </p:sp>
    </p:spTree>
    <p:extLst>
      <p:ext uri="{BB962C8B-B14F-4D97-AF65-F5344CB8AC3E}">
        <p14:creationId xmlns:p14="http://schemas.microsoft.com/office/powerpoint/2010/main" val="2954150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8028" y="251989"/>
            <a:ext cx="9072563" cy="6425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A036BF13-4EB6-439D-B64D-EB32A14A5FF8}" type="slidenum">
              <a:rPr lang="en-US"/>
              <a:pPr>
                <a:defRPr/>
              </a:pPr>
              <a:t>‹#›</a:t>
            </a:fld>
            <a:endParaRPr lang="en-US"/>
          </a:p>
        </p:txBody>
      </p:sp>
    </p:spTree>
    <p:extLst>
      <p:ext uri="{BB962C8B-B14F-4D97-AF65-F5344CB8AC3E}">
        <p14:creationId xmlns:p14="http://schemas.microsoft.com/office/powerpoint/2010/main" val="10856243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AAA098E-16D9-412F-AA9F-3C8515C3BEC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5B91584-9F63-4193-A510-1A4119E3902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D4E3E82-2895-4504-9057-8AE7C582ECBE}"/>
              </a:ext>
            </a:extLst>
          </p:cNvPr>
          <p:cNvSpPr>
            <a:spLocks noGrp="1"/>
          </p:cNvSpPr>
          <p:nvPr>
            <p:ph type="sldNum" sz="quarter" idx="12"/>
          </p:nvPr>
        </p:nvSpPr>
        <p:spPr/>
        <p:txBody>
          <a:bodyPr/>
          <a:lstStyle>
            <a:lvl1pPr>
              <a:defRPr/>
            </a:lvl1pPr>
          </a:lstStyle>
          <a:p>
            <a:pPr>
              <a:defRPr/>
            </a:pPr>
            <a:fld id="{3C826AA6-253B-466D-96E0-FE4F89E86B28}" type="slidenum">
              <a:rPr lang="en-GB" altLang="en-US"/>
              <a:pPr>
                <a:defRPr/>
              </a:pPr>
              <a:t>‹#›</a:t>
            </a:fld>
            <a:endParaRPr lang="en-GB" altLang="en-US"/>
          </a:p>
        </p:txBody>
      </p:sp>
    </p:spTree>
    <p:extLst>
      <p:ext uri="{BB962C8B-B14F-4D97-AF65-F5344CB8AC3E}">
        <p14:creationId xmlns:p14="http://schemas.microsoft.com/office/powerpoint/2010/main" val="122754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5A7A8FFB-0818-4D0B-901C-D4EE32B5E1B9}"/>
              </a:ext>
            </a:extLst>
          </p:cNvPr>
          <p:cNvSpPr>
            <a:spLocks noGrp="1"/>
          </p:cNvSpPr>
          <p:nvPr>
            <p:ph type="dt" sz="half" idx="14"/>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E9F0BC9E-AA2A-4875-B33F-7A842B77DFDA}"/>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8C67443-4E65-430E-9876-7CD50119D942}"/>
              </a:ext>
            </a:extLst>
          </p:cNvPr>
          <p:cNvSpPr>
            <a:spLocks noGrp="1"/>
          </p:cNvSpPr>
          <p:nvPr>
            <p:ph type="sldNum" sz="quarter" idx="16"/>
          </p:nvPr>
        </p:nvSpPr>
        <p:spPr/>
        <p:txBody>
          <a:bodyPr/>
          <a:lstStyle>
            <a:lvl1pPr>
              <a:defRPr/>
            </a:lvl1pPr>
          </a:lstStyle>
          <a:p>
            <a:pPr>
              <a:defRPr/>
            </a:pPr>
            <a:fld id="{B4FD6A33-06CE-4B87-93B4-9ABC25CE5746}" type="slidenum">
              <a:rPr lang="en-GB" altLang="en-US"/>
              <a:pPr>
                <a:defRPr/>
              </a:pPr>
              <a:t>‹#›</a:t>
            </a:fld>
            <a:endParaRPr lang="en-GB" altLang="en-US"/>
          </a:p>
        </p:txBody>
      </p:sp>
    </p:spTree>
    <p:extLst>
      <p:ext uri="{BB962C8B-B14F-4D97-AF65-F5344CB8AC3E}">
        <p14:creationId xmlns:p14="http://schemas.microsoft.com/office/powerpoint/2010/main" val="14069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F7C7-82BA-4F1B-9990-F144C8DBDF4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576746D-2CAB-4A2F-BEF9-4AD5A257D9F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185811-C648-4AAA-B2CC-E3832A09142F}"/>
              </a:ext>
            </a:extLst>
          </p:cNvPr>
          <p:cNvSpPr>
            <a:spLocks noGrp="1"/>
          </p:cNvSpPr>
          <p:nvPr>
            <p:ph type="sldNum" sz="quarter" idx="12"/>
          </p:nvPr>
        </p:nvSpPr>
        <p:spPr/>
        <p:txBody>
          <a:bodyPr/>
          <a:lstStyle>
            <a:lvl1pPr>
              <a:defRPr/>
            </a:lvl1pPr>
          </a:lstStyle>
          <a:p>
            <a:pPr>
              <a:defRPr/>
            </a:pPr>
            <a:fld id="{041CE8CD-C920-4B96-9B2A-638823584A05}" type="slidenum">
              <a:rPr lang="en-GB" altLang="en-US"/>
              <a:pPr>
                <a:defRPr/>
              </a:pPr>
              <a:t>‹#›</a:t>
            </a:fld>
            <a:endParaRPr lang="en-GB" altLang="en-US"/>
          </a:p>
        </p:txBody>
      </p:sp>
    </p:spTree>
    <p:extLst>
      <p:ext uri="{BB962C8B-B14F-4D97-AF65-F5344CB8AC3E}">
        <p14:creationId xmlns:p14="http://schemas.microsoft.com/office/powerpoint/2010/main" val="177355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id="{04F00BF3-8EF0-45BC-8DCD-280CCE7D6B0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B74617E-D2D2-47E8-B08C-F90FC3FBB1E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9675CDD-8BCB-4D0D-B995-660546C5981C}"/>
              </a:ext>
            </a:extLst>
          </p:cNvPr>
          <p:cNvSpPr>
            <a:spLocks noGrp="1"/>
          </p:cNvSpPr>
          <p:nvPr>
            <p:ph type="sldNum" sz="quarter" idx="12"/>
          </p:nvPr>
        </p:nvSpPr>
        <p:spPr/>
        <p:txBody>
          <a:bodyPr/>
          <a:lstStyle>
            <a:lvl1pPr>
              <a:defRPr/>
            </a:lvl1pPr>
          </a:lstStyle>
          <a:p>
            <a:pPr>
              <a:defRPr/>
            </a:pPr>
            <a:fld id="{FA321B50-92F4-49E2-ADAE-E6399CBFF632}" type="slidenum">
              <a:rPr lang="en-GB" altLang="en-US"/>
              <a:pPr>
                <a:defRPr/>
              </a:pPr>
              <a:t>‹#›</a:t>
            </a:fld>
            <a:endParaRPr lang="en-GB" altLang="en-US"/>
          </a:p>
        </p:txBody>
      </p:sp>
    </p:spTree>
    <p:extLst>
      <p:ext uri="{BB962C8B-B14F-4D97-AF65-F5344CB8AC3E}">
        <p14:creationId xmlns:p14="http://schemas.microsoft.com/office/powerpoint/2010/main" val="314557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id="{3D41C2D1-7EC1-42D0-8B8A-82E5AF6C0C9D}"/>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9EDD33F0-F081-4FC7-A80C-AAADA5409A65}"/>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8592A80-A2C8-41D9-AACE-9BC8E11E80D5}"/>
              </a:ext>
            </a:extLst>
          </p:cNvPr>
          <p:cNvSpPr>
            <a:spLocks noGrp="1"/>
          </p:cNvSpPr>
          <p:nvPr>
            <p:ph type="sldNum" sz="quarter" idx="12"/>
          </p:nvPr>
        </p:nvSpPr>
        <p:spPr/>
        <p:txBody>
          <a:bodyPr/>
          <a:lstStyle>
            <a:lvl1pPr>
              <a:defRPr/>
            </a:lvl1pPr>
          </a:lstStyle>
          <a:p>
            <a:pPr>
              <a:defRPr/>
            </a:pPr>
            <a:fld id="{74AC82A3-91A5-4BEE-8BC9-41FE73EC5653}" type="slidenum">
              <a:rPr lang="en-GB" altLang="en-US"/>
              <a:pPr>
                <a:defRPr/>
              </a:pPr>
              <a:t>‹#›</a:t>
            </a:fld>
            <a:endParaRPr lang="en-GB" altLang="en-US"/>
          </a:p>
        </p:txBody>
      </p:sp>
    </p:spTree>
    <p:extLst>
      <p:ext uri="{BB962C8B-B14F-4D97-AF65-F5344CB8AC3E}">
        <p14:creationId xmlns:p14="http://schemas.microsoft.com/office/powerpoint/2010/main" val="329811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DC7553E4-7395-48E5-A627-6FF4D0CDA51B}"/>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4E4B23F-F61D-4772-9480-55C6EED106E2}"/>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FE3EFB-CC8F-498B-A1AE-A15707702341}"/>
              </a:ext>
            </a:extLst>
          </p:cNvPr>
          <p:cNvSpPr>
            <a:spLocks noGrp="1"/>
          </p:cNvSpPr>
          <p:nvPr>
            <p:ph type="sldNum" sz="quarter" idx="12"/>
          </p:nvPr>
        </p:nvSpPr>
        <p:spPr/>
        <p:txBody>
          <a:bodyPr/>
          <a:lstStyle>
            <a:lvl1pPr>
              <a:defRPr/>
            </a:lvl1pPr>
          </a:lstStyle>
          <a:p>
            <a:pPr>
              <a:defRPr/>
            </a:pPr>
            <a:fld id="{74E5981F-B6E5-47B6-9B59-FE6F7AFDB337}" type="slidenum">
              <a:rPr lang="en-GB" altLang="en-US"/>
              <a:pPr>
                <a:defRPr/>
              </a:pPr>
              <a:t>‹#›</a:t>
            </a:fld>
            <a:endParaRPr lang="en-GB" altLang="en-US"/>
          </a:p>
        </p:txBody>
      </p:sp>
    </p:spTree>
    <p:extLst>
      <p:ext uri="{BB962C8B-B14F-4D97-AF65-F5344CB8AC3E}">
        <p14:creationId xmlns:p14="http://schemas.microsoft.com/office/powerpoint/2010/main" val="23160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7E5E645-BE30-4A25-8D75-D84E04D35C5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1BA38C93-6585-49F4-A217-6185FDFD8455}"/>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2C467423-328C-4DED-9414-D968E01D2C3F}"/>
              </a:ext>
            </a:extLst>
          </p:cNvPr>
          <p:cNvSpPr>
            <a:spLocks noGrp="1"/>
          </p:cNvSpPr>
          <p:nvPr>
            <p:ph type="sldNum" sz="quarter" idx="12"/>
          </p:nvPr>
        </p:nvSpPr>
        <p:spPr/>
        <p:txBody>
          <a:bodyPr/>
          <a:lstStyle>
            <a:lvl1pPr>
              <a:defRPr/>
            </a:lvl1pPr>
          </a:lstStyle>
          <a:p>
            <a:pPr>
              <a:defRPr/>
            </a:pPr>
            <a:fld id="{64B99728-C594-49C4-8D4D-7C1A22DC1879}" type="slidenum">
              <a:rPr lang="en-GB" altLang="en-US"/>
              <a:pPr>
                <a:defRPr/>
              </a:pPr>
              <a:t>‹#›</a:t>
            </a:fld>
            <a:endParaRPr lang="en-GB" altLang="en-US"/>
          </a:p>
        </p:txBody>
      </p:sp>
    </p:spTree>
    <p:extLst>
      <p:ext uri="{BB962C8B-B14F-4D97-AF65-F5344CB8AC3E}">
        <p14:creationId xmlns:p14="http://schemas.microsoft.com/office/powerpoint/2010/main" val="15884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C89D9E-CB5E-4253-8E10-F3F8C6EECA96}"/>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B1BCE78-872E-491E-A33F-860A6BF195D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98F76A4-FE21-494F-BCF5-2803B6F74940}"/>
              </a:ext>
            </a:extLst>
          </p:cNvPr>
          <p:cNvSpPr>
            <a:spLocks noGrp="1"/>
          </p:cNvSpPr>
          <p:nvPr>
            <p:ph type="sldNum" sz="quarter" idx="12"/>
          </p:nvPr>
        </p:nvSpPr>
        <p:spPr/>
        <p:txBody>
          <a:bodyPr/>
          <a:lstStyle>
            <a:lvl1pPr>
              <a:defRPr/>
            </a:lvl1pPr>
          </a:lstStyle>
          <a:p>
            <a:pPr>
              <a:defRPr/>
            </a:pPr>
            <a:fld id="{CC138296-1113-4364-B146-F58E275490AD}" type="slidenum">
              <a:rPr lang="en-GB" altLang="en-US"/>
              <a:pPr>
                <a:defRPr/>
              </a:pPr>
              <a:t>‹#›</a:t>
            </a:fld>
            <a:endParaRPr lang="en-GB" altLang="en-US"/>
          </a:p>
        </p:txBody>
      </p:sp>
    </p:spTree>
    <p:extLst>
      <p:ext uri="{BB962C8B-B14F-4D97-AF65-F5344CB8AC3E}">
        <p14:creationId xmlns:p14="http://schemas.microsoft.com/office/powerpoint/2010/main" val="32592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3B83F0-FCD5-41E2-B30D-675EA9E25C45}"/>
              </a:ext>
            </a:extLst>
          </p:cNvPr>
          <p:cNvSpPr>
            <a:spLocks noGrp="1"/>
          </p:cNvSpPr>
          <p:nvPr>
            <p:ph type="title"/>
          </p:nvPr>
        </p:nvSpPr>
        <p:spPr bwMode="auto">
          <a:xfrm>
            <a:off x="604838" y="119063"/>
            <a:ext cx="8866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3DD73E-2B8C-4417-BF4E-03CC72AA66BC}"/>
              </a:ext>
            </a:extLst>
          </p:cNvPr>
          <p:cNvSpPr>
            <a:spLocks noGrp="1"/>
          </p:cNvSpPr>
          <p:nvPr>
            <p:ph type="body" idx="1"/>
          </p:nvPr>
        </p:nvSpPr>
        <p:spPr bwMode="auto">
          <a:xfrm>
            <a:off x="604838" y="1763713"/>
            <a:ext cx="88661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DBD9E3-7392-4CA4-8448-BB5D28B1B3A8}"/>
              </a:ext>
            </a:extLst>
          </p:cNvPr>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5" name="Footer Placeholder 4">
            <a:extLst>
              <a:ext uri="{FF2B5EF4-FFF2-40B4-BE49-F238E27FC236}">
                <a16:creationId xmlns:a16="http://schemas.microsoft.com/office/drawing/2014/main" id="{805DB195-246D-4A34-B296-315E271074B8}"/>
              </a:ext>
            </a:extLst>
          </p:cNvPr>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6" name="Slide Number Placeholder 5">
            <a:extLst>
              <a:ext uri="{FF2B5EF4-FFF2-40B4-BE49-F238E27FC236}">
                <a16:creationId xmlns:a16="http://schemas.microsoft.com/office/drawing/2014/main" id="{B0E887E3-44D8-442D-876C-C01FCEFEBE4D}"/>
              </a:ext>
            </a:extLst>
          </p:cNvPr>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defRPr sz="4000">
                <a:solidFill>
                  <a:schemeClr val="bg1"/>
                </a:solidFill>
              </a:defRPr>
            </a:lvl1pPr>
          </a:lstStyle>
          <a:p>
            <a:pPr>
              <a:defRPr/>
            </a:pPr>
            <a:fld id="{78F66A4F-DB68-4495-BAA5-B01CE4C6F34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40"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4" r:id="rId13"/>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mj-cs"/>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panose="05020102010507070707" pitchFamily="18" charset="2"/>
        <a:buChar char=""/>
        <a:defRPr sz="2600" kern="1200">
          <a:solidFill>
            <a:srgbClr val="595959"/>
          </a:solidFill>
          <a:latin typeface="+mn-lt"/>
          <a:ea typeface="ＭＳ Ｐゴシック" pitchFamily="-109" charset="-128"/>
          <a:cs typeface="+mn-cs"/>
        </a:defRPr>
      </a:lvl1pPr>
      <a:lvl2pPr marL="755650" indent="-369888" algn="l" defTabSz="1006475" rtl="0" eaLnBrk="0" fontAlgn="base" hangingPunct="0">
        <a:spcBef>
          <a:spcPts val="663"/>
        </a:spcBef>
        <a:spcAft>
          <a:spcPct val="0"/>
        </a:spcAft>
        <a:buClr>
          <a:srgbClr val="215D77"/>
        </a:buClr>
        <a:buSzPct val="110000"/>
        <a:buFont typeface="Wingdings 2" panose="05020102010507070707" pitchFamily="18" charset="2"/>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acebook.com/ERDAJ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600968-BB90-4446-9916-2ADC5CAE22DE}"/>
              </a:ext>
            </a:extLst>
          </p:cNvPr>
          <p:cNvSpPr>
            <a:spLocks noGrp="1"/>
          </p:cNvSpPr>
          <p:nvPr>
            <p:ph type="title"/>
          </p:nvPr>
        </p:nvSpPr>
        <p:spPr>
          <a:xfrm>
            <a:off x="620713" y="2178050"/>
            <a:ext cx="8305800" cy="915988"/>
          </a:xfrm>
        </p:spPr>
        <p:txBody>
          <a:bodyPr/>
          <a:lstStyle/>
          <a:p>
            <a:pPr eaLnBrk="1" hangingPunct="1"/>
            <a:r>
              <a:rPr lang="en-US" altLang="en-US" sz="4400">
                <a:latin typeface="Arial" panose="020B0604020202020204" pitchFamily="34" charset="0"/>
                <a:ea typeface="ＭＳ Ｐゴシック" panose="020B0600070205080204" pitchFamily="34" charset="-128"/>
                <a:cs typeface="Arial" panose="020B0604020202020204" pitchFamily="34" charset="0"/>
              </a:rPr>
              <a:t>Managing Information Technology Resources</a:t>
            </a:r>
            <a:br>
              <a:rPr lang="en-US" altLang="en-US" sz="4400">
                <a:latin typeface="Arial" panose="020B0604020202020204" pitchFamily="34" charset="0"/>
                <a:ea typeface="ＭＳ Ｐゴシック" panose="020B0600070205080204" pitchFamily="34" charset="-128"/>
                <a:cs typeface="Arial" panose="020B0604020202020204" pitchFamily="34" charset="0"/>
              </a:rPr>
            </a:br>
            <a:r>
              <a:rPr lang="en-US" altLang="en-US" sz="4400">
                <a:latin typeface="Arial" panose="020B0604020202020204" pitchFamily="34" charset="0"/>
                <a:ea typeface="ＭＳ Ｐゴシック" panose="020B0600070205080204" pitchFamily="34" charset="-128"/>
                <a:cs typeface="Arial" panose="020B0604020202020204" pitchFamily="34" charset="0"/>
              </a:rPr>
              <a:t>ITWS 4310</a:t>
            </a:r>
            <a:endParaRPr lang="en-US" altLang="en-US" sz="3600">
              <a:latin typeface="Arial" panose="020B0604020202020204" pitchFamily="34" charset="0"/>
              <a:ea typeface="ＭＳ Ｐゴシック" panose="020B0600070205080204" pitchFamily="34" charset="-128"/>
              <a:cs typeface="Arial" panose="020B0604020202020204" pitchFamily="34" charset="0"/>
            </a:endParaRPr>
          </a:p>
        </p:txBody>
      </p:sp>
      <p:sp>
        <p:nvSpPr>
          <p:cNvPr id="4099" name="Rectangle 3">
            <a:extLst>
              <a:ext uri="{FF2B5EF4-FFF2-40B4-BE49-F238E27FC236}">
                <a16:creationId xmlns:a16="http://schemas.microsoft.com/office/drawing/2014/main" id="{1DB86753-00B6-4601-BF38-8582EBE79DC2}"/>
              </a:ext>
            </a:extLst>
          </p:cNvPr>
          <p:cNvSpPr>
            <a:spLocks noGrp="1"/>
          </p:cNvSpPr>
          <p:nvPr>
            <p:ph type="body" idx="1"/>
          </p:nvPr>
        </p:nvSpPr>
        <p:spPr>
          <a:xfrm>
            <a:off x="468312" y="3703638"/>
            <a:ext cx="9037638" cy="4535487"/>
          </a:xfrm>
        </p:spPr>
        <p:txBody>
          <a:bodyPr/>
          <a:lstStyle/>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Project Review</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December 3, 2018</a:t>
            </a:r>
          </a:p>
          <a:p>
            <a:pPr marL="0" indent="0" algn="ctr" eaLnBrk="1" hangingPunct="1">
              <a:buFont typeface="Wingdings 2" panose="05020102010507070707" pitchFamily="18" charset="2"/>
              <a:buNone/>
            </a:pPr>
            <a:endParaRPr lang="en-US" altLang="en-US" sz="3200" dirty="0">
              <a:latin typeface="Tahoma" panose="020B060403050404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376239"/>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884237"/>
            <a:ext cx="9067800" cy="5207000"/>
          </a:xfrm>
        </p:spPr>
        <p:txBody>
          <a:bodyPr/>
          <a:lstStyle/>
          <a:p>
            <a:pPr marL="0"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3: Client Organization and Description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Give some idea of the size of the organization: number of employees, number of locations, etc.</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Client Contact name and contact information</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6: IS/IT Solution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If solution has changed throughout semester, make reference to the original solution concept and then describe current/latest solution concept</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endPar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endParaRPr>
          </a:p>
          <a:p>
            <a:pPr marL="671512" lvl="1" indent="-285750" eaLnBrk="1" hangingPunct="1">
              <a:lnSpc>
                <a:spcPct val="90000"/>
              </a:lnSpc>
            </a:pP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Brief</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description of </a:t>
            </a: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how</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each major aspect of project was done e.g. a cost benefit analysis focused on NPV and IRR was used to assess financial viability of the project.  Don’t’ be repetitive with subject section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at least the following:</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Project Methodology – e.g. Agile or Waterfall</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Project Management – e.g. </a:t>
            </a:r>
            <a:r>
              <a:rPr lang="en-US" altLang="en-US" sz="1600" b="1" dirty="0" err="1">
                <a:solidFill>
                  <a:schemeClr val="accent5">
                    <a:lumMod val="75000"/>
                  </a:schemeClr>
                </a:solidFill>
                <a:ea typeface="ＭＳ Ｐゴシック" panose="020B0600070205080204" pitchFamily="34" charset="-128"/>
                <a:cs typeface="Times New Roman" panose="02020603050405020304" pitchFamily="18" charset="0"/>
              </a:rPr>
              <a:t>Gantter</a:t>
            </a: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 (not the actual project plan)</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Communication Methods and Tech – among Team and between Team and Client</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Collaboration Methods and Tech – e.g. Google Docs, GitHub, others</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Requirements Gathering and Documentation (not the actual requirements)</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Financial Viability (CBA and Risk Analysis, but none of the actual analysis)</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Client Feedback Methodology (not the actual client feedback)</a:t>
            </a: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9678432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849312" y="1112837"/>
            <a:ext cx="8904287"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8: IS/IT Requirements</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Categorize both Functional and Non-Functional Requirements</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Put individual requirements in bulletized format with parallel phrasing</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9:  IS/IT Design and Development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Use-Case Summary (part of narrative) and Use-Case Diagram</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 Flow Diagram (logic that connect back-end with front-end)</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Back-end Design including Data Work Flow and Database Design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Front-end Design including Mock-ups, Wireframes, Screen Shots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Working System including link to working system or prototype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Access to Code in Code Repository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Test Plan and Test Results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Narrative of All Design and Development</a:t>
            </a:r>
          </a:p>
          <a:p>
            <a:pPr marL="14287" indent="0" eaLnBrk="1" hangingPunct="1">
              <a:lnSpc>
                <a:spcPct val="90000"/>
              </a:lnSpc>
              <a:buNone/>
            </a:pPr>
            <a:r>
              <a:rPr lang="en-US" altLang="en-US" sz="2400" b="1" dirty="0">
                <a:solidFill>
                  <a:schemeClr val="accent5">
                    <a:lumMod val="75000"/>
                  </a:schemeClr>
                </a:solidFill>
                <a:ea typeface="ＭＳ Ｐゴシック" panose="020B0600070205080204" pitchFamily="34" charset="-128"/>
                <a:cs typeface="Times New Roman" panose="02020603050405020304" pitchFamily="18" charset="0"/>
              </a:rPr>
              <a:t>Section 10: Cost Benefit Analysis with Risk Management</a:t>
            </a:r>
          </a:p>
          <a:p>
            <a:pPr marL="728662" lvl="1" indent="-342900" eaLnBrk="1" hangingPunct="1">
              <a:lnSpc>
                <a:spcPct val="90000"/>
              </a:lnSpc>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Combine the Excel Sheets for CBA and Risk Management into one Excel Workbook</a:t>
            </a:r>
          </a:p>
          <a:p>
            <a:pPr marL="728662" lvl="1" indent="-342900" eaLnBrk="1" hangingPunct="1">
              <a:lnSpc>
                <a:spcPct val="90000"/>
              </a:lnSpc>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Combine the CBA and Risk Management into one Narrative</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21738665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3" y="1544637"/>
            <a:ext cx="8686800"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11: Project Management/Resource/Schedule</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reference to separate </a:t>
            </a:r>
            <a:r>
              <a:rPr lang="en-US" altLang="en-US" sz="1800" b="1" dirty="0" err="1">
                <a:solidFill>
                  <a:schemeClr val="accent5">
                    <a:lumMod val="75000"/>
                  </a:schemeClr>
                </a:solidFill>
                <a:ea typeface="ＭＳ Ｐゴシック" panose="020B0600070205080204" pitchFamily="34" charset="-128"/>
                <a:cs typeface="Times New Roman" panose="02020603050405020304" pitchFamily="18" charset="0"/>
              </a:rPr>
              <a:t>Gantter</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project plan</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Summary of major project phases including the duration, work effort, costs for each phase. Can be organized into a summary table</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full screen shot of </a:t>
            </a:r>
            <a:r>
              <a:rPr lang="en-US" altLang="en-US" sz="1800" b="1" dirty="0" err="1">
                <a:solidFill>
                  <a:schemeClr val="accent5">
                    <a:lumMod val="75000"/>
                  </a:schemeClr>
                </a:solidFill>
                <a:ea typeface="ＭＳ Ｐゴシック" panose="020B0600070205080204" pitchFamily="34" charset="-128"/>
                <a:cs typeface="Times New Roman" panose="02020603050405020304" pitchFamily="18" charset="0"/>
              </a:rPr>
              <a:t>Gantter</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project plan in report	</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Installation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Training</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Documentation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Future support and maintenance plan      	</a:t>
            </a:r>
          </a:p>
        </p:txBody>
      </p:sp>
    </p:spTree>
    <p:extLst>
      <p:ext uri="{BB962C8B-B14F-4D97-AF65-F5344CB8AC3E}">
        <p14:creationId xmlns:p14="http://schemas.microsoft.com/office/powerpoint/2010/main" val="84528626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2" y="1392237"/>
            <a:ext cx="8675687"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what functionality was delivered when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Results showing that the System meets the “Requirements” or not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Client Feedback</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were the “lessons learned” by the team</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worked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didn’t work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would you do differently “next time”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team dynamics, client dynamics, and technology</a:t>
            </a:r>
          </a:p>
        </p:txBody>
      </p:sp>
    </p:spTree>
    <p:extLst>
      <p:ext uri="{BB962C8B-B14F-4D97-AF65-F5344CB8AC3E}">
        <p14:creationId xmlns:p14="http://schemas.microsoft.com/office/powerpoint/2010/main" val="33562466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639763"/>
            <a:ext cx="8866187" cy="1473200"/>
          </a:xfrm>
        </p:spPr>
        <p:txBody>
          <a:bodyPr/>
          <a:lstStyle/>
          <a:p>
            <a:pPr eaLnBrk="1" hangingPunct="1">
              <a:defRPr/>
            </a:pPr>
            <a:r>
              <a:rPr lang="en-US" altLang="en-US" sz="3200" dirty="0"/>
              <a:t>Lights!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3414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Quick look at using technology in unique ways</a:t>
            </a:r>
          </a:p>
          <a:p>
            <a:pPr eaLnBrk="1" hangingPunct="1">
              <a:lnSpc>
                <a:spcPct val="80000"/>
              </a:lnSpc>
            </a:pPr>
            <a:r>
              <a:rPr lang="en-US" altLang="en-US" sz="2400" dirty="0">
                <a:solidFill>
                  <a:schemeClr val="tx1"/>
                </a:solidFill>
                <a:ea typeface="ＭＳ Ｐゴシック" panose="020B0600070205080204" pitchFamily="34" charset="-128"/>
              </a:rPr>
              <a:t>John &amp; Family – ERDAJT Christmas Light Display</a:t>
            </a:r>
          </a:p>
          <a:p>
            <a:pPr eaLnBrk="1" hangingPunct="1">
              <a:lnSpc>
                <a:spcPct val="80000"/>
              </a:lnSpc>
            </a:pPr>
            <a:r>
              <a:rPr lang="en-US" altLang="en-US" sz="2400" dirty="0">
                <a:solidFill>
                  <a:schemeClr val="tx1"/>
                </a:solidFill>
                <a:ea typeface="ＭＳ Ｐゴシック" panose="020B0600070205080204" pitchFamily="34" charset="-128"/>
                <a:hlinkClick r:id="rId3"/>
              </a:rPr>
              <a:t>https://www.facebook.com/ERDAJT/</a:t>
            </a:r>
            <a:r>
              <a:rPr lang="en-US" altLang="en-US" sz="2400" dirty="0">
                <a:solidFill>
                  <a:schemeClr val="tx1"/>
                </a:solidFill>
                <a:ea typeface="ＭＳ Ｐゴシック" panose="020B0600070205080204" pitchFamily="34" charset="-128"/>
              </a:rPr>
              <a:t> </a:t>
            </a:r>
          </a:p>
        </p:txBody>
      </p:sp>
    </p:spTree>
    <p:extLst>
      <p:ext uri="{BB962C8B-B14F-4D97-AF65-F5344CB8AC3E}">
        <p14:creationId xmlns:p14="http://schemas.microsoft.com/office/powerpoint/2010/main" val="9293474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639763"/>
            <a:ext cx="8866187" cy="1473200"/>
          </a:xfrm>
        </p:spPr>
        <p:txBody>
          <a:bodyPr/>
          <a:lstStyle/>
          <a:p>
            <a:pPr eaLnBrk="1" hangingPunct="1">
              <a:defRPr/>
            </a:pPr>
            <a:r>
              <a:rPr lang="en-US" altLang="en-US" sz="3200" dirty="0"/>
              <a:t>Working Session</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3414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15 minute review for each team</a:t>
            </a:r>
          </a:p>
          <a:p>
            <a:pPr eaLnBrk="1" hangingPunct="1">
              <a:lnSpc>
                <a:spcPct val="80000"/>
              </a:lnSpc>
            </a:pPr>
            <a:r>
              <a:rPr lang="en-US" altLang="en-US" sz="2400" dirty="0">
                <a:solidFill>
                  <a:schemeClr val="tx1"/>
                </a:solidFill>
                <a:ea typeface="ＭＳ Ｐゴシック" panose="020B0600070205080204" pitchFamily="34" charset="-128"/>
              </a:rPr>
              <a:t>Use the rest of the time to work as a team on any project related item</a:t>
            </a:r>
          </a:p>
        </p:txBody>
      </p:sp>
    </p:spTree>
    <p:extLst>
      <p:ext uri="{BB962C8B-B14F-4D97-AF65-F5344CB8AC3E}">
        <p14:creationId xmlns:p14="http://schemas.microsoft.com/office/powerpoint/2010/main" val="36625398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207963"/>
            <a:ext cx="8866187" cy="1473200"/>
          </a:xfrm>
        </p:spPr>
        <p:txBody>
          <a:bodyPr/>
          <a:lstStyle/>
          <a:p>
            <a:pPr eaLnBrk="1" hangingPunct="1">
              <a:defRPr/>
            </a:pPr>
            <a:r>
              <a:rPr lang="en-US" altLang="en-US" sz="3200" dirty="0"/>
              <a:t>Managing IT Resources</a:t>
            </a:r>
            <a:br>
              <a:rPr lang="en-US" altLang="en-US" sz="3200" dirty="0"/>
            </a:br>
            <a:r>
              <a:rPr lang="en-US" altLang="en-US" sz="3200" dirty="0"/>
              <a:t>Class Outline: Mon, Dec 3,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3414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GNH Announcement: Mon Dec 3, 6:30 – 8:30, </a:t>
            </a:r>
            <a:r>
              <a:rPr lang="en-US" altLang="en-US" sz="2400" dirty="0" err="1">
                <a:solidFill>
                  <a:schemeClr val="tx1"/>
                </a:solidFill>
                <a:ea typeface="ＭＳ Ｐゴシック" panose="020B0600070205080204" pitchFamily="34" charset="-128"/>
              </a:rPr>
              <a:t>Lally</a:t>
            </a:r>
            <a:r>
              <a:rPr lang="en-US" altLang="en-US" sz="2400" dirty="0">
                <a:solidFill>
                  <a:schemeClr val="tx1"/>
                </a:solidFill>
                <a:ea typeface="ＭＳ Ｐゴシック" panose="020B0600070205080204" pitchFamily="34" charset="-128"/>
              </a:rPr>
              <a:t> 104</a:t>
            </a:r>
          </a:p>
          <a:p>
            <a:pPr eaLnBrk="1" hangingPunct="1">
              <a:lnSpc>
                <a:spcPct val="80000"/>
              </a:lnSpc>
            </a:pPr>
            <a:r>
              <a:rPr lang="en-US" altLang="en-US" sz="2400" dirty="0">
                <a:solidFill>
                  <a:schemeClr val="tx1"/>
                </a:solidFill>
                <a:ea typeface="ＭＳ Ｐゴシック" panose="020B0600070205080204" pitchFamily="34" charset="-128"/>
              </a:rPr>
              <a:t>MITR Term Project</a:t>
            </a:r>
          </a:p>
          <a:p>
            <a:pPr lvl="1" eaLnBrk="1" hangingPunct="1">
              <a:lnSpc>
                <a:spcPct val="80000"/>
              </a:lnSpc>
            </a:pPr>
            <a:r>
              <a:rPr lang="en-US" altLang="en-US" sz="2000" dirty="0">
                <a:solidFill>
                  <a:srgbClr val="FF0000"/>
                </a:solidFill>
                <a:ea typeface="ＭＳ Ｐゴシック" panose="020B0600070205080204" pitchFamily="34" charset="-128"/>
              </a:rPr>
              <a:t>Finish the Entire Project</a:t>
            </a:r>
            <a:r>
              <a:rPr lang="en-US" altLang="en-US" dirty="0">
                <a:solidFill>
                  <a:srgbClr val="FF0000"/>
                </a:solidFill>
                <a:ea typeface="ＭＳ Ｐゴシック" panose="020B0600070205080204" pitchFamily="34" charset="-128"/>
              </a:rPr>
              <a:t> </a:t>
            </a:r>
          </a:p>
          <a:p>
            <a:pPr lvl="1" eaLnBrk="1" hangingPunct="1">
              <a:lnSpc>
                <a:spcPct val="80000"/>
              </a:lnSpc>
            </a:pPr>
            <a:r>
              <a:rPr lang="en-US" sz="2000" dirty="0">
                <a:solidFill>
                  <a:srgbClr val="FF0000"/>
                </a:solidFill>
                <a:ea typeface="ＭＳ Ｐゴシック" panose="020B0600070205080204" pitchFamily="34" charset="-128"/>
              </a:rPr>
              <a:t>Final Presentations on Dec 6 and Dec 10</a:t>
            </a:r>
          </a:p>
          <a:p>
            <a:pPr lvl="1" eaLnBrk="1" hangingPunct="1">
              <a:lnSpc>
                <a:spcPct val="80000"/>
              </a:lnSpc>
            </a:pPr>
            <a:r>
              <a:rPr lang="en-US" sz="2000" dirty="0">
                <a:solidFill>
                  <a:srgbClr val="FF0000"/>
                </a:solidFill>
                <a:ea typeface="ＭＳ Ｐゴシック" panose="020B0600070205080204" pitchFamily="34" charset="-128"/>
              </a:rPr>
              <a:t>All Teams Submit Final Reports on Dec 10</a:t>
            </a:r>
          </a:p>
          <a:p>
            <a:pPr lvl="1" eaLnBrk="1" hangingPunct="1">
              <a:lnSpc>
                <a:spcPct val="80000"/>
              </a:lnSpc>
            </a:pPr>
            <a:r>
              <a:rPr lang="en-US" sz="2000" dirty="0">
                <a:solidFill>
                  <a:srgbClr val="FF0000"/>
                </a:solidFill>
                <a:ea typeface="ＭＳ Ｐゴシック" panose="020B0600070205080204" pitchFamily="34" charset="-128"/>
              </a:rPr>
              <a:t>All Students Grade and Rank all Presentations by Dec 11</a:t>
            </a:r>
          </a:p>
          <a:p>
            <a:pPr lvl="1" eaLnBrk="1" hangingPunct="1">
              <a:lnSpc>
                <a:spcPct val="80000"/>
              </a:lnSpc>
            </a:pPr>
            <a:r>
              <a:rPr lang="en-US" sz="2000" dirty="0">
                <a:solidFill>
                  <a:srgbClr val="FF0000"/>
                </a:solidFill>
                <a:ea typeface="ＭＳ Ｐゴシック" panose="020B0600070205080204" pitchFamily="34" charset="-128"/>
              </a:rPr>
              <a:t>All Students Complete Peer Evaluations of Their Team by Dec 11</a:t>
            </a:r>
            <a:endParaRPr lang="en-US" altLang="en-US" sz="2400" dirty="0">
              <a:solidFill>
                <a:schemeClr val="tx1"/>
              </a:solidFill>
              <a:ea typeface="ＭＳ Ｐゴシック" panose="020B0600070205080204" pitchFamily="34" charset="-128"/>
            </a:endParaRPr>
          </a:p>
          <a:p>
            <a:r>
              <a:rPr lang="en-US" altLang="en-US" sz="2400" dirty="0">
                <a:solidFill>
                  <a:schemeClr val="tx1"/>
                </a:solidFill>
                <a:ea typeface="ＭＳ Ｐゴシック" panose="020B0600070205080204" pitchFamily="34" charset="-128"/>
              </a:rPr>
              <a:t>Final Exam Review – Tuesday December 11 – Confirmed</a:t>
            </a:r>
          </a:p>
          <a:p>
            <a:pPr lvl="1"/>
            <a:r>
              <a:rPr lang="en-US" altLang="en-US" sz="2200" dirty="0">
                <a:solidFill>
                  <a:schemeClr val="tx1"/>
                </a:solidFill>
                <a:ea typeface="ＭＳ Ｐゴシック" panose="020B0600070205080204" pitchFamily="34" charset="-128"/>
              </a:rPr>
              <a:t>4:30 – 6:30, </a:t>
            </a:r>
            <a:r>
              <a:rPr lang="en-US" altLang="en-US" sz="2200" dirty="0" err="1">
                <a:solidFill>
                  <a:schemeClr val="tx1"/>
                </a:solidFill>
                <a:ea typeface="ＭＳ Ｐゴシック" panose="020B0600070205080204" pitchFamily="34" charset="-128"/>
              </a:rPr>
              <a:t>Lally</a:t>
            </a:r>
            <a:r>
              <a:rPr lang="en-US" altLang="en-US" sz="2200" dirty="0">
                <a:solidFill>
                  <a:schemeClr val="tx1"/>
                </a:solidFill>
                <a:ea typeface="ＭＳ Ｐゴシック" panose="020B0600070205080204" pitchFamily="34" charset="-128"/>
              </a:rPr>
              <a:t> 102</a:t>
            </a:r>
          </a:p>
          <a:p>
            <a:r>
              <a:rPr lang="en-US" altLang="en-US" sz="2400" dirty="0">
                <a:solidFill>
                  <a:schemeClr val="tx1"/>
                </a:solidFill>
                <a:ea typeface="ＭＳ Ｐゴシック" panose="020B0600070205080204" pitchFamily="34" charset="-128"/>
              </a:rPr>
              <a:t>Current Event</a:t>
            </a:r>
          </a:p>
          <a:p>
            <a:r>
              <a:rPr lang="en-US" altLang="en-US" sz="2400" dirty="0">
                <a:solidFill>
                  <a:schemeClr val="tx1"/>
                </a:solidFill>
                <a:ea typeface="ＭＳ Ｐゴシック" panose="020B0600070205080204" pitchFamily="34" charset="-128"/>
              </a:rPr>
              <a:t>Working Session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Randomly Assigned </a:t>
            </a:r>
            <a:br>
              <a:rPr lang="en-US" altLang="en-US" sz="3200" dirty="0"/>
            </a:br>
            <a:r>
              <a:rPr lang="en-US" altLang="en-US" sz="3200" dirty="0"/>
              <a:t>Final Presentation Schedule</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5700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Thursday Dec 6</a:t>
            </a:r>
          </a:p>
          <a:p>
            <a:pPr lvl="1" eaLnBrk="1" hangingPunct="1">
              <a:lnSpc>
                <a:spcPct val="80000"/>
              </a:lnSpc>
            </a:pPr>
            <a:r>
              <a:rPr lang="en-US" altLang="en-US" sz="2200" dirty="0">
                <a:solidFill>
                  <a:schemeClr val="tx1"/>
                </a:solidFill>
                <a:ea typeface="ＭＳ Ｐゴシック" panose="020B0600070205080204" pitchFamily="34" charset="-128"/>
              </a:rPr>
              <a:t>Team 5</a:t>
            </a:r>
          </a:p>
          <a:p>
            <a:pPr lvl="1" eaLnBrk="1" hangingPunct="1">
              <a:lnSpc>
                <a:spcPct val="80000"/>
              </a:lnSpc>
            </a:pPr>
            <a:r>
              <a:rPr lang="en-US" altLang="en-US" sz="2200" dirty="0">
                <a:solidFill>
                  <a:schemeClr val="tx1"/>
                </a:solidFill>
                <a:ea typeface="ＭＳ Ｐゴシック" panose="020B0600070205080204" pitchFamily="34" charset="-128"/>
              </a:rPr>
              <a:t>Team 2</a:t>
            </a:r>
          </a:p>
          <a:p>
            <a:pPr lvl="1" eaLnBrk="1" hangingPunct="1">
              <a:lnSpc>
                <a:spcPct val="80000"/>
              </a:lnSpc>
            </a:pPr>
            <a:r>
              <a:rPr lang="en-US" altLang="en-US" sz="2200" dirty="0">
                <a:solidFill>
                  <a:schemeClr val="tx1"/>
                </a:solidFill>
                <a:ea typeface="ＭＳ Ｐゴシック" panose="020B0600070205080204" pitchFamily="34" charset="-128"/>
              </a:rPr>
              <a:t>Team 4</a:t>
            </a:r>
          </a:p>
          <a:p>
            <a:pPr eaLnBrk="1" hangingPunct="1">
              <a:lnSpc>
                <a:spcPct val="80000"/>
              </a:lnSpc>
            </a:pPr>
            <a:r>
              <a:rPr lang="en-US" altLang="en-US" sz="2400" dirty="0">
                <a:solidFill>
                  <a:schemeClr val="tx1"/>
                </a:solidFill>
                <a:ea typeface="ＭＳ Ｐゴシック" panose="020B0600070205080204" pitchFamily="34" charset="-128"/>
              </a:rPr>
              <a:t>Monday Dec 10</a:t>
            </a:r>
          </a:p>
          <a:p>
            <a:pPr lvl="1" eaLnBrk="1" hangingPunct="1">
              <a:lnSpc>
                <a:spcPct val="80000"/>
              </a:lnSpc>
            </a:pPr>
            <a:r>
              <a:rPr lang="en-US" altLang="en-US" dirty="0">
                <a:solidFill>
                  <a:schemeClr val="tx1"/>
                </a:solidFill>
                <a:ea typeface="ＭＳ Ｐゴシック" panose="020B0600070205080204" pitchFamily="34" charset="-128"/>
              </a:rPr>
              <a:t>Team 3</a:t>
            </a:r>
          </a:p>
          <a:p>
            <a:pPr lvl="1" eaLnBrk="1" hangingPunct="1">
              <a:lnSpc>
                <a:spcPct val="80000"/>
              </a:lnSpc>
            </a:pPr>
            <a:r>
              <a:rPr lang="en-US" altLang="en-US" dirty="0">
                <a:solidFill>
                  <a:schemeClr val="tx1"/>
                </a:solidFill>
                <a:ea typeface="ＭＳ Ｐゴシック" panose="020B0600070205080204" pitchFamily="34" charset="-128"/>
              </a:rPr>
              <a:t>Team 1</a:t>
            </a:r>
          </a:p>
          <a:p>
            <a:pPr lvl="1" eaLnBrk="1" hangingPunct="1">
              <a:lnSpc>
                <a:spcPct val="80000"/>
              </a:lnSpc>
            </a:pPr>
            <a:r>
              <a:rPr lang="en-US" altLang="en-US" dirty="0">
                <a:solidFill>
                  <a:schemeClr val="tx1"/>
                </a:solidFill>
                <a:ea typeface="ＭＳ Ｐゴシック" panose="020B0600070205080204" pitchFamily="34" charset="-128"/>
              </a:rPr>
              <a:t>Team 6</a:t>
            </a:r>
            <a:endParaRPr lang="en-US" altLang="en-US" sz="1800" dirty="0">
              <a:ea typeface="ＭＳ Ｐゴシック" panose="020B0600070205080204" pitchFamily="34" charset="-128"/>
            </a:endParaRPr>
          </a:p>
        </p:txBody>
      </p:sp>
      <p:sp>
        <p:nvSpPr>
          <p:cNvPr id="2" name="TextBox 1">
            <a:extLst>
              <a:ext uri="{FF2B5EF4-FFF2-40B4-BE49-F238E27FC236}">
                <a16:creationId xmlns:a16="http://schemas.microsoft.com/office/drawing/2014/main" id="{D93BFDA5-4F34-49C0-A454-BAF9A33DD8AE}"/>
              </a:ext>
            </a:extLst>
          </p:cNvPr>
          <p:cNvSpPr txBox="1"/>
          <p:nvPr/>
        </p:nvSpPr>
        <p:spPr>
          <a:xfrm>
            <a:off x="5116512" y="1570037"/>
            <a:ext cx="4354513" cy="5632311"/>
          </a:xfrm>
          <a:prstGeom prst="rect">
            <a:avLst/>
          </a:prstGeom>
          <a:noFill/>
        </p:spPr>
        <p:txBody>
          <a:bodyPr wrap="square" rtlCol="0">
            <a:spAutoFit/>
          </a:bodyPr>
          <a:lstStyle/>
          <a:p>
            <a:r>
              <a:rPr lang="en-US" b="1" u="sng" dirty="0">
                <a:solidFill>
                  <a:srgbClr val="00B050"/>
                </a:solidFill>
              </a:rPr>
              <a:t>Invite your Clients to </a:t>
            </a:r>
            <a:r>
              <a:rPr lang="en-US" dirty="0">
                <a:solidFill>
                  <a:srgbClr val="00B050"/>
                </a:solidFill>
              </a:rPr>
              <a:t>attend your class presentation and any or all of the other presentations on the two days.  </a:t>
            </a:r>
          </a:p>
          <a:p>
            <a:endParaRPr lang="en-US" dirty="0">
              <a:solidFill>
                <a:srgbClr val="00B050"/>
              </a:solidFill>
            </a:endParaRPr>
          </a:p>
          <a:p>
            <a:r>
              <a:rPr lang="en-US" b="1" u="sng" dirty="0">
                <a:solidFill>
                  <a:srgbClr val="00B050"/>
                </a:solidFill>
              </a:rPr>
              <a:t>In Addition</a:t>
            </a:r>
            <a:r>
              <a:rPr lang="en-US" dirty="0">
                <a:solidFill>
                  <a:srgbClr val="00B050"/>
                </a:solidFill>
              </a:rPr>
              <a:t>, offer to present in a longer format (~ 1 hour) at the Client’s Location or on a Video Link to the Client’s Location.</a:t>
            </a:r>
          </a:p>
          <a:p>
            <a:endParaRPr lang="en-US" dirty="0">
              <a:solidFill>
                <a:srgbClr val="00B050"/>
              </a:solidFill>
            </a:endParaRPr>
          </a:p>
          <a:p>
            <a:r>
              <a:rPr lang="en-US" b="1" u="sng" dirty="0">
                <a:solidFill>
                  <a:srgbClr val="00B050"/>
                </a:solidFill>
              </a:rPr>
              <a:t>If your Client cannot attend the day scheduled</a:t>
            </a:r>
            <a:r>
              <a:rPr lang="en-US" b="1" dirty="0">
                <a:solidFill>
                  <a:srgbClr val="00B050"/>
                </a:solidFill>
              </a:rPr>
              <a:t>, </a:t>
            </a:r>
            <a:r>
              <a:rPr lang="en-US" dirty="0">
                <a:solidFill>
                  <a:srgbClr val="00B050"/>
                </a:solidFill>
              </a:rPr>
              <a:t>but could on the other day, let us know and we will try to accommodate.</a:t>
            </a:r>
          </a:p>
          <a:p>
            <a:endParaRPr lang="en-US" dirty="0">
              <a:solidFill>
                <a:srgbClr val="00B050"/>
              </a:solidFill>
            </a:endParaRPr>
          </a:p>
          <a:p>
            <a:r>
              <a:rPr lang="en-US" b="1" u="sng" dirty="0">
                <a:solidFill>
                  <a:srgbClr val="00B050"/>
                </a:solidFill>
              </a:rPr>
              <a:t>Presentations will be 15 minutes long</a:t>
            </a:r>
            <a:r>
              <a:rPr lang="en-US" dirty="0">
                <a:solidFill>
                  <a:srgbClr val="00B050"/>
                </a:solidFill>
              </a:rPr>
              <a:t> with 5 minutes for Q&amp;A.  Time will be monitored and you will be given visual warnings at 3, 2, 1 minutes respectively.</a:t>
            </a:r>
          </a:p>
          <a:p>
            <a:endParaRPr lang="en-US" b="1" u="sng" dirty="0">
              <a:solidFill>
                <a:srgbClr val="00B050"/>
              </a:solidFill>
            </a:endParaRPr>
          </a:p>
          <a:p>
            <a:endParaRPr lang="en-US" b="1" u="sng" dirty="0">
              <a:solidFill>
                <a:srgbClr val="00B050"/>
              </a:solidFill>
            </a:endParaRPr>
          </a:p>
        </p:txBody>
      </p:sp>
    </p:spTree>
    <p:extLst>
      <p:ext uri="{BB962C8B-B14F-4D97-AF65-F5344CB8AC3E}">
        <p14:creationId xmlns:p14="http://schemas.microsoft.com/office/powerpoint/2010/main" val="4589302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077912" y="83996"/>
            <a:ext cx="8231646" cy="1259946"/>
          </a:xfrm>
        </p:spPr>
        <p:txBody>
          <a:bodyPr/>
          <a:lstStyle/>
          <a:p>
            <a:r>
              <a:rPr lang="en-US" altLang="en-US" sz="3200" dirty="0"/>
              <a:t>Managing IT Resources ITWS 4310-01</a:t>
            </a:r>
            <a:br>
              <a:rPr lang="en-US" altLang="en-US" sz="3200" dirty="0"/>
            </a:br>
            <a:r>
              <a:rPr lang="en-US" altLang="en-US" sz="3200" dirty="0"/>
              <a:t>Term Project Final Presentations</a:t>
            </a:r>
          </a:p>
        </p:txBody>
      </p:sp>
      <p:sp>
        <p:nvSpPr>
          <p:cNvPr id="8196" name="Rectangle 3"/>
          <p:cNvSpPr>
            <a:spLocks noGrp="1" noChangeArrowheads="1"/>
          </p:cNvSpPr>
          <p:nvPr>
            <p:ph type="body" idx="1"/>
          </p:nvPr>
        </p:nvSpPr>
        <p:spPr>
          <a:xfrm>
            <a:off x="849312" y="1930893"/>
            <a:ext cx="8763000" cy="4592144"/>
          </a:xfrm>
        </p:spPr>
        <p:txBody>
          <a:bodyPr/>
          <a:lstStyle/>
          <a:p>
            <a:pPr>
              <a:lnSpc>
                <a:spcPct val="80000"/>
              </a:lnSpc>
            </a:pPr>
            <a:r>
              <a:rPr lang="en-US" altLang="en-US" sz="3086" dirty="0"/>
              <a:t>10-15 minutes for presentation and demo</a:t>
            </a:r>
          </a:p>
          <a:p>
            <a:pPr>
              <a:lnSpc>
                <a:spcPct val="80000"/>
              </a:lnSpc>
            </a:pPr>
            <a:r>
              <a:rPr lang="en-US" altLang="en-US" sz="3086" dirty="0"/>
              <a:t>5 minutes for Q&amp;A</a:t>
            </a:r>
          </a:p>
          <a:p>
            <a:pPr>
              <a:lnSpc>
                <a:spcPct val="80000"/>
              </a:lnSpc>
            </a:pPr>
            <a:r>
              <a:rPr lang="en-US" altLang="en-US" sz="3086" dirty="0"/>
              <a:t>All team members present and participating</a:t>
            </a:r>
          </a:p>
          <a:p>
            <a:pPr>
              <a:lnSpc>
                <a:spcPct val="80000"/>
              </a:lnSpc>
            </a:pPr>
            <a:r>
              <a:rPr lang="en-US" altLang="en-US" sz="3086" dirty="0"/>
              <a:t>Business Attire</a:t>
            </a:r>
          </a:p>
          <a:p>
            <a:pPr>
              <a:lnSpc>
                <a:spcPct val="80000"/>
              </a:lnSpc>
            </a:pPr>
            <a:r>
              <a:rPr lang="en-US" altLang="en-US" sz="3086" dirty="0"/>
              <a:t>Invite Clients to Presentation</a:t>
            </a:r>
          </a:p>
          <a:p>
            <a:pPr>
              <a:lnSpc>
                <a:spcPct val="80000"/>
              </a:lnSpc>
            </a:pPr>
            <a:r>
              <a:rPr lang="en-US" altLang="en-US" sz="3086" dirty="0"/>
              <a:t>All students grade and rank other presentations</a:t>
            </a:r>
          </a:p>
        </p:txBody>
      </p:sp>
    </p:spTree>
    <p:extLst>
      <p:ext uri="{BB962C8B-B14F-4D97-AF65-F5344CB8AC3E}">
        <p14:creationId xmlns:p14="http://schemas.microsoft.com/office/powerpoint/2010/main" val="132589606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529" y="-1"/>
            <a:ext cx="10079567" cy="7559675"/>
          </a:xfrm>
          <a:prstGeom prst="rect">
            <a:avLst/>
          </a:prstGeom>
          <a:solidFill>
            <a:schemeClr val="bg1"/>
          </a:solidFill>
          <a:ln w="9525" algn="ctr">
            <a:solidFill>
              <a:schemeClr val="tx1"/>
            </a:solidFill>
            <a:round/>
            <a:headEnd/>
            <a:tailEnd/>
          </a:ln>
        </p:spPr>
        <p:txBody>
          <a:bodyPr wrap="none"/>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984">
              <a:latin typeface="Times New Roman" pitchFamily="18" charset="0"/>
            </a:endParaRPr>
          </a:p>
        </p:txBody>
      </p:sp>
      <p:sp>
        <p:nvSpPr>
          <p:cNvPr id="36867" name="Rectangle 2"/>
          <p:cNvSpPr>
            <a:spLocks noGrp="1" noChangeArrowheads="1"/>
          </p:cNvSpPr>
          <p:nvPr>
            <p:ph type="title"/>
          </p:nvPr>
        </p:nvSpPr>
        <p:spPr>
          <a:xfrm>
            <a:off x="163789" y="168733"/>
            <a:ext cx="9911574" cy="577475"/>
          </a:xfrm>
        </p:spPr>
        <p:txBody>
          <a:bodyPr/>
          <a:lstStyle/>
          <a:p>
            <a:pPr algn="ctr" eaLnBrk="1" hangingPunct="1"/>
            <a:r>
              <a:rPr lang="en-US" altLang="en-US" sz="3086" dirty="0"/>
              <a:t>Suggestions for Oral Presentations</a:t>
            </a:r>
          </a:p>
        </p:txBody>
      </p:sp>
      <p:sp>
        <p:nvSpPr>
          <p:cNvPr id="36868" name="Text Box 3"/>
          <p:cNvSpPr txBox="1">
            <a:spLocks noChangeArrowheads="1"/>
          </p:cNvSpPr>
          <p:nvPr/>
        </p:nvSpPr>
        <p:spPr bwMode="auto">
          <a:xfrm>
            <a:off x="168522" y="1089287"/>
            <a:ext cx="9743581" cy="61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0" tIns="50395" rIns="100790" bIns="50395">
            <a:spAutoFit/>
          </a:bodyPr>
          <a:lstStyle>
            <a:lvl1pPr marL="458788" indent="-458788">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pPr>
            <a:r>
              <a:rPr lang="en-US" altLang="en-US" sz="1800" dirty="0">
                <a:latin typeface="+mn-lt"/>
                <a:cs typeface="Arial" pitchFamily="34" charset="0"/>
              </a:rPr>
              <a:t>Be prepared: know the material well</a:t>
            </a:r>
          </a:p>
          <a:p>
            <a:pPr>
              <a:spcBef>
                <a:spcPct val="0"/>
              </a:spcBef>
            </a:pPr>
            <a:r>
              <a:rPr lang="en-US" altLang="en-US" sz="1800" dirty="0">
                <a:latin typeface="+mn-lt"/>
                <a:cs typeface="Arial" pitchFamily="34" charset="0"/>
              </a:rPr>
              <a:t>Be prepared: </a:t>
            </a:r>
            <a:r>
              <a:rPr lang="en-US" altLang="en-US" sz="1800" dirty="0">
                <a:solidFill>
                  <a:srgbClr val="FF0000"/>
                </a:solidFill>
                <a:latin typeface="+mn-lt"/>
                <a:cs typeface="Arial" pitchFamily="34" charset="0"/>
              </a:rPr>
              <a:t>practice</a:t>
            </a:r>
            <a:r>
              <a:rPr lang="en-US" altLang="en-US" sz="1800" dirty="0">
                <a:latin typeface="+mn-lt"/>
                <a:cs typeface="Arial" pitchFamily="34" charset="0"/>
              </a:rPr>
              <a:t> with other team members and before a live audience</a:t>
            </a:r>
          </a:p>
          <a:p>
            <a:pPr>
              <a:spcBef>
                <a:spcPct val="0"/>
              </a:spcBef>
            </a:pPr>
            <a:r>
              <a:rPr lang="en-US" altLang="en-US" sz="1800" dirty="0">
                <a:latin typeface="+mn-lt"/>
                <a:cs typeface="Arial" pitchFamily="34" charset="0"/>
              </a:rPr>
              <a:t>Introduce self and team</a:t>
            </a:r>
          </a:p>
          <a:p>
            <a:pPr>
              <a:spcBef>
                <a:spcPct val="0"/>
              </a:spcBef>
            </a:pPr>
            <a:r>
              <a:rPr lang="en-US" altLang="en-US" sz="1800" dirty="0">
                <a:latin typeface="+mn-lt"/>
                <a:cs typeface="Arial" pitchFamily="34" charset="0"/>
              </a:rPr>
              <a:t>One person in front of audience at one time – others “off stage” to side</a:t>
            </a:r>
          </a:p>
          <a:p>
            <a:pPr>
              <a:spcBef>
                <a:spcPct val="0"/>
              </a:spcBef>
            </a:pPr>
            <a:r>
              <a:rPr lang="en-US" altLang="en-US" sz="1800" dirty="0">
                <a:latin typeface="+mn-lt"/>
                <a:cs typeface="Arial" pitchFamily="34" charset="0"/>
              </a:rPr>
              <a:t>Tell audience what you are going to cover verbally or in an agenda</a:t>
            </a:r>
          </a:p>
          <a:p>
            <a:pPr>
              <a:spcBef>
                <a:spcPct val="0"/>
              </a:spcBef>
            </a:pPr>
            <a:r>
              <a:rPr lang="en-US" altLang="en-US" sz="1800" dirty="0">
                <a:latin typeface="+mn-lt"/>
                <a:cs typeface="Arial" pitchFamily="34" charset="0"/>
              </a:rPr>
              <a:t>Display energy and engagement</a:t>
            </a:r>
          </a:p>
          <a:p>
            <a:pPr>
              <a:spcBef>
                <a:spcPct val="0"/>
              </a:spcBef>
            </a:pPr>
            <a:r>
              <a:rPr lang="en-US" altLang="en-US" sz="1800" dirty="0">
                <a:latin typeface="+mn-lt"/>
                <a:cs typeface="Arial" pitchFamily="34" charset="0"/>
              </a:rPr>
              <a:t>Display good posture</a:t>
            </a:r>
          </a:p>
          <a:p>
            <a:pPr>
              <a:spcBef>
                <a:spcPct val="0"/>
              </a:spcBef>
            </a:pPr>
            <a:r>
              <a:rPr lang="en-US" altLang="en-US" sz="1800" dirty="0">
                <a:latin typeface="+mn-lt"/>
                <a:cs typeface="Arial" pitchFamily="34" charset="0"/>
              </a:rPr>
              <a:t>Speak clearly and loudly enough so that you can be heard throughout the room</a:t>
            </a:r>
          </a:p>
          <a:p>
            <a:pPr>
              <a:spcBef>
                <a:spcPct val="0"/>
              </a:spcBef>
            </a:pPr>
            <a:r>
              <a:rPr lang="en-US" altLang="en-US" sz="1800" dirty="0">
                <a:latin typeface="+mn-lt"/>
                <a:cs typeface="Arial" pitchFamily="34" charset="0"/>
              </a:rPr>
              <a:t>Move your head and body to speak to all parts of the room</a:t>
            </a:r>
          </a:p>
          <a:p>
            <a:pPr>
              <a:spcBef>
                <a:spcPct val="0"/>
              </a:spcBef>
            </a:pPr>
            <a:r>
              <a:rPr lang="en-US" altLang="en-US" sz="1800" dirty="0">
                <a:latin typeface="+mn-lt"/>
                <a:cs typeface="Arial" pitchFamily="34" charset="0"/>
              </a:rPr>
              <a:t>Make direct eye contact with audience members in various parts of the room</a:t>
            </a:r>
          </a:p>
          <a:p>
            <a:pPr>
              <a:spcBef>
                <a:spcPct val="0"/>
              </a:spcBef>
            </a:pPr>
            <a:r>
              <a:rPr lang="en-US" altLang="en-US" sz="1800" dirty="0">
                <a:latin typeface="+mn-lt"/>
                <a:cs typeface="Arial" pitchFamily="34" charset="0"/>
              </a:rPr>
              <a:t>Use gestures to emphasize points and to point to some particularly important aspects of the visuals.  Do not use so many gestures that it is distracting.</a:t>
            </a:r>
          </a:p>
          <a:p>
            <a:pPr>
              <a:spcBef>
                <a:spcPct val="0"/>
              </a:spcBef>
            </a:pPr>
            <a:r>
              <a:rPr lang="en-US" altLang="en-US" sz="1800" dirty="0">
                <a:latin typeface="+mn-lt"/>
                <a:cs typeface="Arial" pitchFamily="34" charset="0"/>
              </a:rPr>
              <a:t>Keep your hands out of pockets or other parts of clothing</a:t>
            </a:r>
          </a:p>
          <a:p>
            <a:pPr>
              <a:spcBef>
                <a:spcPct val="0"/>
              </a:spcBef>
            </a:pPr>
            <a:r>
              <a:rPr lang="en-US" altLang="en-US" sz="1800" dirty="0">
                <a:latin typeface="+mn-lt"/>
                <a:cs typeface="Arial" pitchFamily="34" charset="0"/>
              </a:rPr>
              <a:t>Use transitions to new presenter – introduce next presenter – next presenter says “Thanks xyz” and start with strong first sentence</a:t>
            </a:r>
          </a:p>
          <a:p>
            <a:pPr>
              <a:spcBef>
                <a:spcPct val="0"/>
              </a:spcBef>
            </a:pPr>
            <a:r>
              <a:rPr lang="en-US" altLang="en-US" sz="1800" dirty="0">
                <a:latin typeface="+mn-lt"/>
                <a:cs typeface="Arial" pitchFamily="34" charset="0"/>
              </a:rPr>
              <a:t>Summarize at end of section and end of presentation – strong conclusion</a:t>
            </a:r>
          </a:p>
          <a:p>
            <a:pPr>
              <a:spcBef>
                <a:spcPct val="0"/>
              </a:spcBef>
            </a:pPr>
            <a:r>
              <a:rPr lang="en-US" altLang="en-US" sz="1800" dirty="0">
                <a:latin typeface="+mn-lt"/>
                <a:cs typeface="Arial" pitchFamily="34" charset="0"/>
              </a:rPr>
              <a:t>Plan the time to be taken by each presenter.  Remember transition times. </a:t>
            </a:r>
            <a:r>
              <a:rPr lang="en-US" altLang="en-US" sz="1800" dirty="0">
                <a:solidFill>
                  <a:srgbClr val="FF0000"/>
                </a:solidFill>
                <a:latin typeface="+mn-lt"/>
                <a:cs typeface="Arial" pitchFamily="34" charset="0"/>
              </a:rPr>
              <a:t>Practice for timing.  </a:t>
            </a:r>
            <a:r>
              <a:rPr lang="en-US" altLang="en-US" sz="1800" dirty="0">
                <a:latin typeface="+mn-lt"/>
                <a:cs typeface="Arial" pitchFamily="34" charset="0"/>
              </a:rPr>
              <a:t>Keep within time allotted.</a:t>
            </a:r>
          </a:p>
          <a:p>
            <a:pPr>
              <a:spcBef>
                <a:spcPct val="0"/>
              </a:spcBef>
            </a:pPr>
            <a:r>
              <a:rPr lang="en-US" altLang="en-US" sz="1800" dirty="0">
                <a:latin typeface="+mn-lt"/>
                <a:cs typeface="Arial" pitchFamily="34" charset="0"/>
              </a:rPr>
              <a:t>Prepare the slides so that they are visually attractive, communicate key points, have good flow, are “branded” for the particular talk, are of sufficiently large font that they can be read from the back of the room</a:t>
            </a:r>
          </a:p>
          <a:p>
            <a:pPr>
              <a:spcBef>
                <a:spcPct val="0"/>
              </a:spcBef>
            </a:pPr>
            <a:r>
              <a:rPr lang="en-US" altLang="en-US" sz="1800" dirty="0">
                <a:solidFill>
                  <a:srgbClr val="FF0000"/>
                </a:solidFill>
                <a:latin typeface="+mn-lt"/>
                <a:cs typeface="Arial" pitchFamily="34" charset="0"/>
              </a:rPr>
              <a:t>Practice, practice, practice!</a:t>
            </a:r>
            <a:endParaRPr lang="en-US" altLang="en-US" sz="1984" dirty="0">
              <a:solidFill>
                <a:srgbClr val="FF0000"/>
              </a:solidFill>
              <a:latin typeface="+mn-lt"/>
              <a:cs typeface="Arial" pitchFamily="34" charset="0"/>
            </a:endParaRPr>
          </a:p>
        </p:txBody>
      </p:sp>
    </p:spTree>
    <p:extLst>
      <p:ext uri="{BB962C8B-B14F-4D97-AF65-F5344CB8AC3E}">
        <p14:creationId xmlns:p14="http://schemas.microsoft.com/office/powerpoint/2010/main" val="239642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529" y="3581001"/>
            <a:ext cx="65" cy="3976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984">
              <a:latin typeface="Times New Roman" pitchFamily="18" charset="0"/>
            </a:endParaRPr>
          </a:p>
        </p:txBody>
      </p:sp>
      <p:graphicFrame>
        <p:nvGraphicFramePr>
          <p:cNvPr id="4" name="Table 3">
            <a:extLst>
              <a:ext uri="{FF2B5EF4-FFF2-40B4-BE49-F238E27FC236}">
                <a16:creationId xmlns:a16="http://schemas.microsoft.com/office/drawing/2014/main" id="{D87B5756-E328-42A0-AF41-DDEA98DBA46D}"/>
              </a:ext>
            </a:extLst>
          </p:cNvPr>
          <p:cNvGraphicFramePr>
            <a:graphicFrameLocks noGrp="1"/>
          </p:cNvGraphicFramePr>
          <p:nvPr>
            <p:extLst/>
          </p:nvPr>
        </p:nvGraphicFramePr>
        <p:xfrm>
          <a:off x="87757" y="350837"/>
          <a:ext cx="9905555" cy="4934052"/>
        </p:xfrm>
        <a:graphic>
          <a:graphicData uri="http://schemas.openxmlformats.org/drawingml/2006/table">
            <a:tbl>
              <a:tblPr firstRow="1" bandRow="1">
                <a:tableStyleId>{5C22544A-7EE6-4342-B048-85BDC9FD1C3A}</a:tableStyleId>
              </a:tblPr>
              <a:tblGrid>
                <a:gridCol w="1790159">
                  <a:extLst>
                    <a:ext uri="{9D8B030D-6E8A-4147-A177-3AD203B41FA5}">
                      <a16:colId xmlns:a16="http://schemas.microsoft.com/office/drawing/2014/main" val="2433347245"/>
                    </a:ext>
                  </a:extLst>
                </a:gridCol>
                <a:gridCol w="1047576">
                  <a:extLst>
                    <a:ext uri="{9D8B030D-6E8A-4147-A177-3AD203B41FA5}">
                      <a16:colId xmlns:a16="http://schemas.microsoft.com/office/drawing/2014/main" val="2946256830"/>
                    </a:ext>
                  </a:extLst>
                </a:gridCol>
                <a:gridCol w="1047576">
                  <a:extLst>
                    <a:ext uri="{9D8B030D-6E8A-4147-A177-3AD203B41FA5}">
                      <a16:colId xmlns:a16="http://schemas.microsoft.com/office/drawing/2014/main" val="2809173071"/>
                    </a:ext>
                  </a:extLst>
                </a:gridCol>
                <a:gridCol w="1047576">
                  <a:extLst>
                    <a:ext uri="{9D8B030D-6E8A-4147-A177-3AD203B41FA5}">
                      <a16:colId xmlns:a16="http://schemas.microsoft.com/office/drawing/2014/main" val="841291330"/>
                    </a:ext>
                  </a:extLst>
                </a:gridCol>
                <a:gridCol w="1047576">
                  <a:extLst>
                    <a:ext uri="{9D8B030D-6E8A-4147-A177-3AD203B41FA5}">
                      <a16:colId xmlns:a16="http://schemas.microsoft.com/office/drawing/2014/main" val="2957252655"/>
                    </a:ext>
                  </a:extLst>
                </a:gridCol>
                <a:gridCol w="1047576">
                  <a:extLst>
                    <a:ext uri="{9D8B030D-6E8A-4147-A177-3AD203B41FA5}">
                      <a16:colId xmlns:a16="http://schemas.microsoft.com/office/drawing/2014/main" val="3764232618"/>
                    </a:ext>
                  </a:extLst>
                </a:gridCol>
                <a:gridCol w="1047576">
                  <a:extLst>
                    <a:ext uri="{9D8B030D-6E8A-4147-A177-3AD203B41FA5}">
                      <a16:colId xmlns:a16="http://schemas.microsoft.com/office/drawing/2014/main" val="3333083809"/>
                    </a:ext>
                  </a:extLst>
                </a:gridCol>
                <a:gridCol w="676282">
                  <a:extLst>
                    <a:ext uri="{9D8B030D-6E8A-4147-A177-3AD203B41FA5}">
                      <a16:colId xmlns:a16="http://schemas.microsoft.com/office/drawing/2014/main" val="1360422949"/>
                    </a:ext>
                  </a:extLst>
                </a:gridCol>
                <a:gridCol w="1153658">
                  <a:extLst>
                    <a:ext uri="{9D8B030D-6E8A-4147-A177-3AD203B41FA5}">
                      <a16:colId xmlns:a16="http://schemas.microsoft.com/office/drawing/2014/main" val="2881280223"/>
                    </a:ext>
                  </a:extLst>
                </a:gridCol>
              </a:tblGrid>
              <a:tr h="933327">
                <a:tc>
                  <a:txBody>
                    <a:bodyPr/>
                    <a:lstStyle/>
                    <a:p>
                      <a:pPr algn="ctr" fontAlgn="ctr"/>
                      <a:r>
                        <a:rPr lang="en-US" sz="2000" u="none" strike="noStrike" dirty="0">
                          <a:effectLst/>
                        </a:rPr>
                        <a:t>Project</a:t>
                      </a:r>
                      <a:endParaRPr lang="en-US" sz="2000" b="0"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Client, Team, Problem, Solution Concept</a:t>
                      </a:r>
                    </a:p>
                    <a:p>
                      <a:pPr algn="ctr" fontAlgn="t"/>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CBA, Risk Anal., Project Plan, Schedule</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Requirements, Design, Development</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Results, Conclusions, Lessons Learned, Challenges</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 Demon-</a:t>
                      </a:r>
                      <a:r>
                        <a:rPr lang="en-US" sz="1300" u="none" strike="noStrike" dirty="0" err="1">
                          <a:effectLst/>
                        </a:rPr>
                        <a:t>stration</a:t>
                      </a:r>
                      <a:r>
                        <a:rPr lang="en-US" sz="1300" u="none" strike="noStrike" dirty="0">
                          <a:effectLst/>
                        </a:rPr>
                        <a:t> of Solution</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Presentation, Slides, Speaking</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Total</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Rank Order (1=Best) No ties. Do not Rank own Team</a:t>
                      </a:r>
                      <a:endParaRPr lang="en-US" sz="1300" b="0" i="0" u="none" strike="noStrike" dirty="0">
                        <a:solidFill>
                          <a:srgbClr val="000000"/>
                        </a:solidFill>
                        <a:effectLst/>
                        <a:latin typeface="Calibri" panose="020F0502020204030204" pitchFamily="34" charset="0"/>
                      </a:endParaRPr>
                    </a:p>
                  </a:txBody>
                  <a:tcPr marL="3544" marR="3544" marT="3544"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1412553"/>
                  </a:ext>
                </a:extLst>
              </a:tr>
              <a:tr h="210739">
                <a:tc>
                  <a:txBody>
                    <a:bodyPr/>
                    <a:lstStyle/>
                    <a:p>
                      <a:pPr algn="ctr" fontAlgn="b"/>
                      <a:r>
                        <a:rPr lang="en-US" sz="1600" u="none" strike="noStrike">
                          <a:effectLst/>
                        </a:rPr>
                        <a:t>Points Possible</a:t>
                      </a:r>
                      <a:endParaRPr lang="en-US" sz="1600" b="0" i="0" u="none" strike="noStrike">
                        <a:solidFill>
                          <a:srgbClr val="000000"/>
                        </a:solidFill>
                        <a:effectLst/>
                        <a:latin typeface="Calibri" panose="020F0502020204030204" pitchFamily="34" charset="0"/>
                      </a:endParaRPr>
                    </a:p>
                  </a:txBody>
                  <a:tcPr marL="3544" marR="3544" marT="3544" marB="0" anchor="b">
                    <a:lnL w="38100" cap="flat" cmpd="sng" algn="ctr">
                      <a:solidFill>
                        <a:schemeClr val="tx1"/>
                      </a:solidFill>
                      <a:prstDash val="solid"/>
                      <a:round/>
                      <a:headEnd type="none" w="med" len="med"/>
                      <a:tailEnd type="none" w="med" len="med"/>
                    </a:lnL>
                  </a:tcP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(1-5)</a:t>
                      </a:r>
                      <a:endParaRPr lang="en-US" sz="1600" b="0" i="0" u="none" strike="noStrike" dirty="0">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4145932"/>
                  </a:ext>
                </a:extLst>
              </a:tr>
              <a:tr h="561012">
                <a:tc>
                  <a:txBody>
                    <a:bodyPr/>
                    <a:lstStyle/>
                    <a:p>
                      <a:pPr algn="ctr" fontAlgn="ctr"/>
                      <a:r>
                        <a:rPr lang="en-US" sz="1400" u="none" strike="noStrike" dirty="0">
                          <a:effectLst/>
                        </a:rPr>
                        <a:t>Team 5: OTELCO</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9482764"/>
                  </a:ext>
                </a:extLst>
              </a:tr>
              <a:tr h="561012">
                <a:tc>
                  <a:txBody>
                    <a:bodyPr/>
                    <a:lstStyle/>
                    <a:p>
                      <a:pPr algn="ctr" fontAlgn="ctr"/>
                      <a:endParaRPr lang="en-US" sz="800" u="none" strike="noStrike" dirty="0">
                        <a:effectLst/>
                      </a:endParaRPr>
                    </a:p>
                    <a:p>
                      <a:pPr algn="ctr" fontAlgn="ctr"/>
                      <a:r>
                        <a:rPr lang="en-US" sz="1400" u="none" strike="noStrike" dirty="0">
                          <a:effectLst/>
                        </a:rPr>
                        <a:t>Team 2: AM/PM Design &amp; </a:t>
                      </a:r>
                      <a:r>
                        <a:rPr lang="en-US" sz="1400" u="none" strike="noStrike" dirty="0" err="1">
                          <a:effectLst/>
                        </a:rPr>
                        <a:t>DemoWorks</a:t>
                      </a:r>
                      <a:endParaRPr lang="en-US" sz="1400" u="none" strike="noStrike" dirty="0">
                        <a:effectLst/>
                      </a:endParaRPr>
                    </a:p>
                    <a:p>
                      <a:pPr algn="ctr" fontAlgn="ctr"/>
                      <a:endParaRPr lang="en-US" sz="8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23880023"/>
                  </a:ext>
                </a:extLst>
              </a:tr>
              <a:tr h="561012">
                <a:tc>
                  <a:txBody>
                    <a:bodyPr/>
                    <a:lstStyle/>
                    <a:p>
                      <a:pPr algn="ctr" fontAlgn="ctr"/>
                      <a:r>
                        <a:rPr lang="en-US" sz="1400" u="none" strike="noStrike" dirty="0">
                          <a:effectLst/>
                        </a:rPr>
                        <a:t>Team 4: RPI Air Force ROTC </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07384094"/>
                  </a:ext>
                </a:extLst>
              </a:tr>
              <a:tr h="561012">
                <a:tc>
                  <a:txBody>
                    <a:bodyPr/>
                    <a:lstStyle/>
                    <a:p>
                      <a:pPr algn="ctr" fontAlgn="ctr"/>
                      <a:r>
                        <a:rPr lang="en-US" sz="1400" u="none" strike="noStrike" dirty="0">
                          <a:effectLst/>
                        </a:rPr>
                        <a:t>Team 3: Cure Dystopia Now </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19363442"/>
                  </a:ext>
                </a:extLst>
              </a:tr>
              <a:tr h="561012">
                <a:tc>
                  <a:txBody>
                    <a:bodyPr/>
                    <a:lstStyle/>
                    <a:p>
                      <a:pPr algn="ctr" fontAlgn="ctr"/>
                      <a:r>
                        <a:rPr lang="en-US" sz="1400" u="none" strike="noStrike" dirty="0">
                          <a:effectLst/>
                        </a:rPr>
                        <a:t>Team 1: Troy Cloth &amp; Paper Co.</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5969597"/>
                  </a:ext>
                </a:extLst>
              </a:tr>
              <a:tr h="561012">
                <a:tc>
                  <a:txBody>
                    <a:bodyPr/>
                    <a:lstStyle/>
                    <a:p>
                      <a:pPr algn="ctr" fontAlgn="ctr"/>
                      <a:r>
                        <a:rPr lang="en-US" sz="1400" u="none" strike="noStrike" dirty="0">
                          <a:effectLst/>
                        </a:rPr>
                        <a:t>Team 6: </a:t>
                      </a:r>
                      <a:r>
                        <a:rPr lang="en-US" sz="1400" u="none" strike="noStrike" dirty="0" err="1">
                          <a:effectLst/>
                        </a:rPr>
                        <a:t>Carme.AI</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8162390"/>
                  </a:ext>
                </a:extLst>
              </a:tr>
            </a:tbl>
          </a:graphicData>
        </a:graphic>
      </p:graphicFrame>
    </p:spTree>
    <p:extLst>
      <p:ext uri="{BB962C8B-B14F-4D97-AF65-F5344CB8AC3E}">
        <p14:creationId xmlns:p14="http://schemas.microsoft.com/office/powerpoint/2010/main" val="372108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529" y="3581001"/>
            <a:ext cx="65" cy="3976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984">
              <a:latin typeface="Times New Roman" pitchFamily="18" charset="0"/>
            </a:endParaRPr>
          </a:p>
        </p:txBody>
      </p:sp>
      <p:graphicFrame>
        <p:nvGraphicFramePr>
          <p:cNvPr id="1130499" name="Group 3"/>
          <p:cNvGraphicFramePr>
            <a:graphicFrameLocks noGrp="1"/>
          </p:cNvGraphicFramePr>
          <p:nvPr>
            <p:ph/>
            <p:extLst/>
          </p:nvPr>
        </p:nvGraphicFramePr>
        <p:xfrm>
          <a:off x="336514" y="251989"/>
          <a:ext cx="9428198" cy="6926211"/>
        </p:xfrm>
        <a:graphic>
          <a:graphicData uri="http://schemas.openxmlformats.org/drawingml/2006/table">
            <a:tbl>
              <a:tblPr/>
              <a:tblGrid>
                <a:gridCol w="3888673">
                  <a:extLst>
                    <a:ext uri="{9D8B030D-6E8A-4147-A177-3AD203B41FA5}">
                      <a16:colId xmlns:a16="http://schemas.microsoft.com/office/drawing/2014/main" val="20000"/>
                    </a:ext>
                  </a:extLst>
                </a:gridCol>
                <a:gridCol w="723522">
                  <a:extLst>
                    <a:ext uri="{9D8B030D-6E8A-4147-A177-3AD203B41FA5}">
                      <a16:colId xmlns:a16="http://schemas.microsoft.com/office/drawing/2014/main" val="20001"/>
                    </a:ext>
                  </a:extLst>
                </a:gridCol>
                <a:gridCol w="1555061">
                  <a:extLst>
                    <a:ext uri="{9D8B030D-6E8A-4147-A177-3AD203B41FA5}">
                      <a16:colId xmlns:a16="http://schemas.microsoft.com/office/drawing/2014/main" val="20002"/>
                    </a:ext>
                  </a:extLst>
                </a:gridCol>
                <a:gridCol w="1661043">
                  <a:extLst>
                    <a:ext uri="{9D8B030D-6E8A-4147-A177-3AD203B41FA5}">
                      <a16:colId xmlns:a16="http://schemas.microsoft.com/office/drawing/2014/main" val="20003"/>
                    </a:ext>
                  </a:extLst>
                </a:gridCol>
                <a:gridCol w="1599899">
                  <a:extLst>
                    <a:ext uri="{9D8B030D-6E8A-4147-A177-3AD203B41FA5}">
                      <a16:colId xmlns:a16="http://schemas.microsoft.com/office/drawing/2014/main" val="20004"/>
                    </a:ext>
                  </a:extLst>
                </a:gridCol>
              </a:tblGrid>
              <a:tr h="689409">
                <a:tc gridSpan="5">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cs typeface="Arial" charset="0"/>
                        </a:rPr>
                        <a:t>Evaluate the Performance of each Team Member on the Term Project (Score from 1-10 with 1 being poor and 10 being excellent)</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2764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cs typeface="Arial" charset="0"/>
                        </a:rPr>
                        <a:t>Team Members</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Self</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Other Team Member 1 Enter Name Below</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Other Team Member 2 Enter Name Below</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Other Team Member 3 Enter Name Below</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0397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cs typeface="Arial" charset="0"/>
                        </a:rPr>
                        <a:t>Evaluation Criteria/                                Names</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ideas for the team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Attend and actively participate in team meetings</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09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by being a good team leader</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by being a good listener and team follower</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Provide deliverables to team on time as committed</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planning and organization of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technical aspects of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writing and presentation of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fair share of the overall workload to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Overall contribution to the team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 </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Total</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 </a:t>
                      </a:r>
                      <a:endParaRPr kumimoji="0" lang="en-US" sz="2600" b="0" i="0" u="none" strike="noStrike" cap="none" normalizeH="0" baseline="0" dirty="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1854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a:ea typeface="ＭＳ Ｐゴシック" panose="020B0600070205080204" pitchFamily="34" charset="-128"/>
              </a:rPr>
              <a:t>Managing IT Resources: ITWS 4310</a:t>
            </a:r>
            <a:br>
              <a:rPr lang="en-US" altLang="en-US" sz="2800">
                <a:ea typeface="ＭＳ Ｐゴシック" panose="020B0600070205080204" pitchFamily="34" charset="-128"/>
              </a:rPr>
            </a:br>
            <a:r>
              <a:rPr lang="en-US" altLang="en-US" sz="280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1176338" y="1036638"/>
            <a:ext cx="8904287" cy="5207000"/>
          </a:xfrm>
        </p:spPr>
        <p:txBody>
          <a:bodyPr/>
          <a:lstStyle/>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  	</a:t>
            </a:r>
            <a:r>
              <a:rPr lang="en-US" altLang="en-US" sz="1400" b="1" dirty="0">
                <a:solidFill>
                  <a:srgbClr val="5F8804"/>
                </a:solidFill>
                <a:ea typeface="ＭＳ Ｐゴシック" panose="020B0600070205080204" pitchFamily="34" charset="-128"/>
                <a:cs typeface="Times New Roman" panose="02020603050405020304" pitchFamily="18" charset="0"/>
              </a:rPr>
              <a:t>Executive Summary</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3:</a:t>
            </a:r>
            <a:r>
              <a:rPr lang="en-US" altLang="en-US" sz="1400" b="1" dirty="0">
                <a:solidFill>
                  <a:srgbClr val="FF0000"/>
                </a:solidFill>
                <a:ea typeface="ＭＳ Ｐゴシック" panose="020B0600070205080204" pitchFamily="34" charset="-128"/>
                <a:cs typeface="Times New Roman" panose="02020603050405020304" pitchFamily="18" charset="0"/>
              </a:rPr>
              <a:t>  </a:t>
            </a:r>
            <a:r>
              <a:rPr lang="en-US" altLang="en-US" sz="1400" b="1" dirty="0">
                <a:solidFill>
                  <a:srgbClr val="5F8804"/>
                </a:solidFill>
                <a:ea typeface="ＭＳ Ｐゴシック" panose="020B0600070205080204" pitchFamily="34" charset="-128"/>
                <a:cs typeface="Times New Roman" panose="02020603050405020304" pitchFamily="18" charset="0"/>
              </a:rPr>
              <a:t>	Client Organization and Description</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4:  	Project Team</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5:  	Problem Statement</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6:	IS/IT Solution</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8:	IS/IT Requirements</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9:  	IS/IT Design and Development</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10:  Cost-Benefit Analysis with (Risk </a:t>
            </a:r>
            <a:r>
              <a:rPr lang="en-US" altLang="en-US" sz="1400" b="1" dirty="0" err="1">
                <a:solidFill>
                  <a:srgbClr val="5F8804"/>
                </a:solidFill>
                <a:ea typeface="ＭＳ Ｐゴシック" panose="020B0600070205080204" pitchFamily="34" charset="-128"/>
                <a:cs typeface="Times New Roman" panose="02020603050405020304" pitchFamily="18" charset="0"/>
              </a:rPr>
              <a:t>Mgmt</a:t>
            </a:r>
            <a:r>
              <a:rPr lang="en-US" altLang="en-US" sz="1400" b="1" dirty="0">
                <a:solidFill>
                  <a:srgbClr val="5F8804"/>
                </a:solidFill>
                <a:ea typeface="ＭＳ Ｐゴシック" panose="020B0600070205080204" pitchFamily="34" charset="-128"/>
                <a:cs typeface="Times New Roman" panose="02020603050405020304" pitchFamily="18" charset="0"/>
              </a:rPr>
              <a:t>)        </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11: Project Plan/Schedule/Resources</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12:	Post-Turnover Plan         	</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13: Results and Client Feedback</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14:	Conclusions</a:t>
            </a:r>
            <a:endParaRPr lang="en-US" altLang="en-US" sz="1600" b="1" dirty="0">
              <a:solidFill>
                <a:srgbClr val="5F8804"/>
              </a:solidFill>
              <a:ea typeface="ＭＳ Ｐゴシック" panose="020B0600070205080204" pitchFamily="34" charset="-128"/>
            </a:endParaRPr>
          </a:p>
        </p:txBody>
      </p:sp>
      <p:sp>
        <p:nvSpPr>
          <p:cNvPr id="9" name="Right Brace 8">
            <a:extLst>
              <a:ext uri="{FF2B5EF4-FFF2-40B4-BE49-F238E27FC236}">
                <a16:creationId xmlns:a16="http://schemas.microsoft.com/office/drawing/2014/main" id="{31B606BA-BD81-41A2-816B-CC83362D774F}"/>
              </a:ext>
            </a:extLst>
          </p:cNvPr>
          <p:cNvSpPr/>
          <p:nvPr/>
        </p:nvSpPr>
        <p:spPr>
          <a:xfrm>
            <a:off x="5954712" y="1112837"/>
            <a:ext cx="1146048" cy="6248400"/>
          </a:xfrm>
          <a:prstGeom prst="rightBrace">
            <a:avLst/>
          </a:prstGeom>
          <a:ln w="571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D256089-3647-4F2D-8223-4970C22DEF2D}"/>
              </a:ext>
            </a:extLst>
          </p:cNvPr>
          <p:cNvSpPr txBox="1"/>
          <p:nvPr/>
        </p:nvSpPr>
        <p:spPr>
          <a:xfrm>
            <a:off x="7250112" y="2865437"/>
            <a:ext cx="2590800" cy="1200329"/>
          </a:xfrm>
          <a:prstGeom prst="rect">
            <a:avLst/>
          </a:prstGeom>
          <a:noFill/>
        </p:spPr>
        <p:txBody>
          <a:bodyPr wrap="square" rtlCol="0">
            <a:spAutoFit/>
          </a:bodyPr>
          <a:lstStyle/>
          <a:p>
            <a:r>
              <a:rPr lang="en-US" sz="2400" b="1" dirty="0">
                <a:solidFill>
                  <a:schemeClr val="accent5">
                    <a:lumMod val="75000"/>
                  </a:schemeClr>
                </a:solidFill>
              </a:rPr>
              <a:t>All Sections of Final Report in due on Dec 10</a:t>
            </a:r>
          </a:p>
        </p:txBody>
      </p:sp>
    </p:spTree>
    <p:extLst>
      <p:ext uri="{BB962C8B-B14F-4D97-AF65-F5344CB8AC3E}">
        <p14:creationId xmlns:p14="http://schemas.microsoft.com/office/powerpoint/2010/main" val="25335288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a:ea typeface="ＭＳ Ｐゴシック" panose="020B0600070205080204" pitchFamily="34" charset="-128"/>
              </a:rPr>
              <a:t>Managing IT Resources: ITWS 4310</a:t>
            </a:r>
            <a:br>
              <a:rPr lang="en-US" altLang="en-US" sz="2800">
                <a:ea typeface="ＭＳ Ｐゴシック" panose="020B0600070205080204" pitchFamily="34" charset="-128"/>
              </a:rPr>
            </a:br>
            <a:r>
              <a:rPr lang="en-US" altLang="en-US" sz="280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1417637"/>
            <a:ext cx="9067800"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Title Page</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 Executive Summary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Up to 2 pages that summarizes entire Report with similar balance as Final Report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all key points including Design/Development, CBA, Results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Separable Document so don’t assume anything is known by reader</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important quantitative points (numbers rounded)</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Integrate, make sure it flows smoothly throughout</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Table of Contents</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2: Introduction – Beginning of Full Report – Don’t assume reader knows anything (including Executive Summary)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Keep it short – 2-3 sentences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Only 2 objectives: provide a little context for the project and pique interest to read on</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2334988500"/>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Breeze.thmx</Template>
  <TotalTime>39489</TotalTime>
  <Words>1416</Words>
  <Application>Microsoft Macintosh PowerPoint</Application>
  <PresentationFormat>Custom</PresentationFormat>
  <Paragraphs>295</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News Gothic MT</vt:lpstr>
      <vt:lpstr>Tahoma</vt:lpstr>
      <vt:lpstr>Times New Roman</vt:lpstr>
      <vt:lpstr>Wingdings</vt:lpstr>
      <vt:lpstr>Wingdings 2</vt:lpstr>
      <vt:lpstr>Breeze</vt:lpstr>
      <vt:lpstr>Managing Information Technology Resources ITWS 4310</vt:lpstr>
      <vt:lpstr>Managing IT Resources Class Outline: Mon, Dec 3, 2018</vt:lpstr>
      <vt:lpstr>Randomly Assigned  Final Presentation Schedule</vt:lpstr>
      <vt:lpstr>Managing IT Resources ITWS 4310-01 Term Project Final Presentations</vt:lpstr>
      <vt:lpstr>Suggestions for Oral Presentations</vt:lpstr>
      <vt:lpstr>PowerPoint Presentation</vt:lpstr>
      <vt:lpstr>PowerPoint Presentation</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Lights!</vt:lpstr>
      <vt:lpstr>Working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Microsoft Office User</cp:lastModifiedBy>
  <cp:revision>791</cp:revision>
  <cp:lastPrinted>2018-11-29T14:34:32Z</cp:lastPrinted>
  <dcterms:created xsi:type="dcterms:W3CDTF">2009-08-23T21:56:42Z</dcterms:created>
  <dcterms:modified xsi:type="dcterms:W3CDTF">2018-12-03T14:38:26Z</dcterms:modified>
</cp:coreProperties>
</file>