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7" r:id="rId2"/>
    <p:sldId id="311" r:id="rId3"/>
    <p:sldId id="1119" r:id="rId4"/>
    <p:sldId id="1389" r:id="rId5"/>
    <p:sldId id="1299" r:id="rId6"/>
    <p:sldId id="1124" r:id="rId7"/>
    <p:sldId id="1257" r:id="rId8"/>
    <p:sldId id="1383" r:id="rId9"/>
    <p:sldId id="1388" r:id="rId10"/>
    <p:sldId id="1258" r:id="rId11"/>
    <p:sldId id="1259" r:id="rId12"/>
    <p:sldId id="1260" r:id="rId13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318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477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36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079500" indent="-2159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0000"/>
    <a:srgbClr val="2C7C9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629" autoAdjust="0"/>
  </p:normalViewPr>
  <p:slideViewPr>
    <p:cSldViewPr>
      <p:cViewPr varScale="1">
        <p:scale>
          <a:sx n="96" d="100"/>
          <a:sy n="96" d="100"/>
        </p:scale>
        <p:origin x="1264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E87984-ABDB-9543-9560-15A60378D6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EF054-7686-C542-BAFF-C22CD22EC3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204BB-B17F-FA47-9C03-0E9099D00B39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B4CD1-C2F4-B545-9932-CB2F706564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1B63C-2F33-904E-AD5D-5579D996F2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5534-1132-034C-A268-0A9CF7894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22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51554976-ADF3-4306-A2DB-694C1C96941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74677C7-82B4-4187-9336-019CF81A81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F5BAE7A-9606-4672-ABD7-BF19975B068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A9CE930-53E1-435E-9255-AE717EF09C0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905E21B-76C8-4E5F-A29C-9DDAB58CFAC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7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07" charset="0"/>
                <a:ea typeface="Bitstream Vera Sans" pitchFamily="-107" charset="0"/>
                <a:cs typeface="Bitstream Vera Sans" pitchFamily="-107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83FB038-EC9D-4D31-BF16-EDFE431B54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652C302-3A22-402C-93EE-256CC9CC05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ＭＳ Ｐゴシック" pitchFamily="-109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07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184D4B4-8B05-4D29-8841-82605D4E82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hangingPunct="1"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E8BB056-1504-435C-92D6-74D90C5D4C5E}" type="slidenum">
              <a:rPr lang="en-US" altLang="en-US" sz="1300" smtClean="0">
                <a:solidFill>
                  <a:schemeClr val="tx1"/>
                </a:solidFill>
              </a:rPr>
              <a:pPr hangingPunct="1"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 sz="13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825E5F3-2D51-4618-A2FB-C6C478F89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9078F99-11AF-4C16-BD3A-89CB68CB1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2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EF7579A9-6C42-4E27-BD33-8D4A8E32B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B006C71-FB5F-4BA0-9CC2-90F9ABA9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0E95B33-B290-41B9-80AC-EC1A209C7347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BB6119-5A73-4451-9A42-DE7DA3DA9386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3425" indent="-280988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8713" indent="-225425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81150" indent="-225425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32000" indent="-225425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892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464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036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608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CC36F-7C53-4B25-B547-7E937481668B}" type="slidenum">
              <a:rPr lang="en-US" altLang="en-US" smtClean="0">
                <a:solidFill>
                  <a:schemeClr val="tx2"/>
                </a:solidFill>
              </a:rPr>
              <a:pPr/>
              <a:t>3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2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3425" indent="-280988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28713" indent="-225425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81150" indent="-225425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32000" indent="-225425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892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464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036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60800" indent="-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CC36F-7C53-4B25-B547-7E937481668B}" type="slidenum">
              <a:rPr lang="en-US" altLang="en-US" smtClean="0">
                <a:solidFill>
                  <a:schemeClr val="tx2"/>
                </a:solidFill>
              </a:rPr>
              <a:pPr/>
              <a:t>4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0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7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5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4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21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64CEE58-0A9A-40FE-965F-F3DBE4C46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34143D0B-7F0B-4B10-BB2F-6FDC12C2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41C5BB-5074-4A8E-B66C-06010EBC0A9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5650" indent="-290513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2050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7188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2325" indent="-23177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95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67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639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21125" indent="-231775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3845E2-7467-49FC-9F71-250E37BA3C30}" type="slidenum">
              <a:rPr lang="en-US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6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56A59-D242-4DB3-97D2-93C7DE47EFA9}"/>
              </a:ext>
            </a:extLst>
          </p:cNvPr>
          <p:cNvSpPr/>
          <p:nvPr/>
        </p:nvSpPr>
        <p:spPr>
          <a:xfrm>
            <a:off x="1463675" y="1427163"/>
            <a:ext cx="7153275" cy="34766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100794" tIns="50397" rIns="100794" bIns="50397">
            <a:normAutofit/>
          </a:bodyPr>
          <a:lstStyle/>
          <a:p>
            <a:pPr defTabSz="1006475" eaLnBrk="1" hangingPunct="1">
              <a:lnSpc>
                <a:spcPct val="96000"/>
              </a:lnSpc>
              <a:spcBef>
                <a:spcPts val="2200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500">
              <a:solidFill>
                <a:srgbClr val="595959"/>
              </a:solidFill>
              <a:latin typeface="News Gothic MT" pitchFamily="-109" charset="0"/>
              <a:ea typeface="ＭＳ Ｐゴシック" pitchFamily="-109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429" y="1679927"/>
            <a:ext cx="7163768" cy="1901346"/>
          </a:xfrm>
        </p:spPr>
        <p:txBody>
          <a:bodyPr rtlCol="0">
            <a:noAutofit/>
          </a:bodyPr>
          <a:lstStyle>
            <a:lvl1pPr marL="0" indent="0" algn="ctr" defTabSz="100794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429" y="3636550"/>
            <a:ext cx="7163769" cy="1010427"/>
          </a:xfrm>
        </p:spPr>
        <p:txBody>
          <a:bodyPr rtlCol="0">
            <a:normAutofit/>
          </a:bodyPr>
          <a:lstStyle>
            <a:lvl1pPr marL="0" indent="0" algn="ctr" defTabSz="1007943" rtl="0" eaLnBrk="1" latinLnBrk="0" hangingPunct="1">
              <a:spcBef>
                <a:spcPts val="33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B65BA3-B8F8-4AC8-A687-519B35D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4FB07C-C569-465A-8258-7D568A81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2A1004-3FF3-455B-8F0E-77245339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05B6A-9559-41D5-98A8-DF6D93B36C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60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497415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497415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612052" y="396164"/>
            <a:ext cx="4032250" cy="586219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1007943" rtl="0" eaLnBrk="1" latinLnBrk="0" hangingPunct="1">
              <a:spcBef>
                <a:spcPts val="2205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A9546D-2DCC-446A-A91E-B52DCC91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6E17F2-42C9-41E1-81E2-5416CBF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E27487-996E-4830-A405-58BD3DA8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34C2B-D7CD-43D4-836E-76EC530E3D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03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88A3-0B5C-4AFC-9998-9A6C9AB8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75F5-B88C-47CF-834D-0465E6AC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A3B09-9109-42F7-ADEC-0F00EC58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824B4-3D92-4B3D-BFDF-9A63E1B0F6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148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4684" y="405984"/>
            <a:ext cx="1680104" cy="61457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5537" y="405984"/>
            <a:ext cx="7374958" cy="61457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1DC6-AEC2-4AF8-BC5F-619CF4D9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33CE-92D3-4031-B8F9-A03FD5A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546C-977D-438E-BF13-BDB224CE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439C1-E9B0-4431-9F22-5974C7C26E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4150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48028" y="251989"/>
            <a:ext cx="9072563" cy="6425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6BF13-4EB6-439D-B64D-EB32A14A5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43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098E-16D9-412F-AA9F-3C8515C3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1584-9F63-4193-A510-1A4119E3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3E82-2895-4504-9057-8AE7C582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26AA6-253B-466D-96E0-FE4F89E86B2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5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776" y="3695843"/>
            <a:ext cx="9279075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776" y="5259176"/>
            <a:ext cx="9279075" cy="1072190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08980" y="400733"/>
            <a:ext cx="9262666" cy="3127115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7A8FFB-0818-4D0B-901C-D4EE32B5E1B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F0BC9E-AA2A-4875-B33F-7A842B77DF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C67443-4E65-430E-9876-7CD50119D9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D6A33-06CE-4B87-93B4-9ABC25CE57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697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8" y="2649022"/>
            <a:ext cx="8881801" cy="1501435"/>
          </a:xfrm>
        </p:spPr>
        <p:txBody>
          <a:bodyPr/>
          <a:lstStyle>
            <a:lvl1pPr algn="ctr">
              <a:defRPr sz="51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8" y="4118254"/>
            <a:ext cx="8881801" cy="1653678"/>
          </a:xfrm>
        </p:spPr>
        <p:txBody>
          <a:bodyPr>
            <a:normAutofit/>
          </a:bodyPr>
          <a:lstStyle>
            <a:lvl1pPr marL="0" indent="0" algn="ctr">
              <a:spcBef>
                <a:spcPts val="331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F7C7-82BA-4F1B-9990-F144C8DB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746D-2CAB-4A2F-BEF9-4AD5A257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5811-C648-4AAA-B2CC-E3832A09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E8CD-C920-4B96-9B2A-638823584A0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5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7" y="118583"/>
            <a:ext cx="8866051" cy="14737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537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7726" y="1763925"/>
            <a:ext cx="4233863" cy="4787794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F00BF3-8EF0-45BC-8DCD-280CCE7D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B74617E-D2D2-47E8-B08C-F90FC3FB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675CDD-8BCB-4D0D-B995-660546C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1B50-92F4-49E2-ADAE-E6399CBFF6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557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6" y="118583"/>
            <a:ext cx="8866051" cy="14737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536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36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7724" y="1601911"/>
            <a:ext cx="4233863" cy="827714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7724" y="2587591"/>
            <a:ext cx="4233863" cy="3964128"/>
          </a:xfrm>
        </p:spPr>
        <p:txBody>
          <a:bodyPr>
            <a:normAutofit/>
          </a:bodyPr>
          <a:lstStyle>
            <a:lvl1pPr>
              <a:spcBef>
                <a:spcPts val="1764"/>
              </a:spcBef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D41C2D1-7EC1-42D0-8B8A-82E5AF6C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DD33F0-F081-4FC7-A80C-AAADA540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592A80-A2C8-41D9-AACE-9BC8E11E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C82A3-91A5-4BEE-8BC9-41FE73EC56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811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C7553E4-7395-48E5-A627-6FF4D0CD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E4B23F-F61D-4772-9480-55C6EED1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FE3EFB-CC8F-498B-A1AE-A1570770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5981F-B6E5-47B6-9B59-FE6F7AFDB3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60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E5E645-BE30-4A25-8D75-D84E04D3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A38C93-6585-49F4-A217-6185FDF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C467423-328C-4DED-9414-D968E01D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99728-C594-49C4-8D4D-7C1A22DC18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84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035" y="674476"/>
            <a:ext cx="4233863" cy="1280945"/>
          </a:xfrm>
        </p:spPr>
        <p:txBody>
          <a:bodyPr/>
          <a:lstStyle>
            <a:lvl1pPr algn="ctr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634" y="405982"/>
            <a:ext cx="4233863" cy="6145736"/>
          </a:xfrm>
        </p:spPr>
        <p:txBody>
          <a:bodyPr>
            <a:normAutofit/>
          </a:bodyPr>
          <a:lstStyle>
            <a:lvl1pPr>
              <a:spcBef>
                <a:spcPts val="2205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035" y="1970780"/>
            <a:ext cx="4233863" cy="410077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C89D9E-CB5E-4253-8E10-F3F8C6EE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1BCE78-872E-491E-A33F-860A6BF1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8F76A4-FE21-494F-BCF5-2803B6F7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38296-1113-4364-B146-F58E275490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925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93B83F0-FCD5-41E2-B30D-675EA9E25C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4838" y="119063"/>
            <a:ext cx="886618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B3DD73E-2B8C-4417-BF4E-03CC72AA66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4838" y="1763713"/>
            <a:ext cx="8866187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BD9E3-7392-4CA4-8448-BB5D28B1B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07125" y="6918325"/>
            <a:ext cx="2351088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defRPr sz="1300">
                <a:solidFill>
                  <a:schemeClr val="bg1"/>
                </a:solidFill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B195-246D-4A34-B296-315E27107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918325"/>
            <a:ext cx="5335588" cy="401638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itchFamily="-109" charset="2"/>
              <a:buNone/>
              <a:defRPr sz="1300">
                <a:solidFill>
                  <a:schemeClr val="bg1"/>
                </a:solidFill>
                <a:latin typeface="Arial" pitchFamily="-109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87E3-44D8-442D-876C-C01FCEFEB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7438" y="6918325"/>
            <a:ext cx="1092200" cy="40163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96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defRPr sz="4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F66A4F-DB68-4495-BAA5-B01CE4C6F3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4" r:id="rId13"/>
  </p:sldLayoutIdLst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accent1"/>
          </a:solidFill>
          <a:latin typeface="+mj-lt"/>
          <a:ea typeface="ＭＳ Ｐゴシック" pitchFamily="-109" charset="-128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5100">
          <a:solidFill>
            <a:schemeClr val="accent1"/>
          </a:solidFill>
          <a:latin typeface="News Gothic MT" pitchFamily="-109" charset="0"/>
          <a:ea typeface="ＭＳ Ｐゴシック" pitchFamily="-109" charset="-128"/>
        </a:defRPr>
      </a:lvl9pPr>
    </p:titleStyle>
    <p:bodyStyle>
      <a:lvl1pPr marL="384175" indent="-384175" algn="l" defTabSz="1006475" rtl="0" eaLnBrk="0" fontAlgn="base" hangingPunct="0">
        <a:spcBef>
          <a:spcPts val="22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6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1pPr>
      <a:lvl2pPr marL="755650" indent="-369888" algn="l" defTabSz="1006475" rtl="0" eaLnBrk="0" fontAlgn="base" hangingPunct="0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2pPr>
      <a:lvl3pPr marL="1066800" indent="-311150" algn="l" defTabSz="1006475" rtl="0" eaLnBrk="0" fontAlgn="base" hangingPunct="0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3pPr>
      <a:lvl4pPr marL="1392238" indent="-325438" algn="l" defTabSz="1006475" rtl="0" eaLnBrk="0" fontAlgn="base" hangingPunct="0">
        <a:spcBef>
          <a:spcPts val="663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4pPr>
      <a:lvl5pPr marL="1703388" indent="-311150" algn="l" defTabSz="1006475" rtl="0" eaLnBrk="0" fontAlgn="base" hangingPunct="0">
        <a:spcBef>
          <a:spcPts val="663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ＭＳ Ｐゴシック" pitchFamily="-109" charset="-128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600968-BB90-4446-9916-2ADC5CAE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2178050"/>
            <a:ext cx="8305800" cy="915988"/>
          </a:xfrm>
        </p:spPr>
        <p:txBody>
          <a:bodyPr/>
          <a:lstStyle/>
          <a:p>
            <a:pPr eaLnBrk="1" hangingPunct="1"/>
            <a:r>
              <a:rPr lang="en-US" altLang="en-US" sz="4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Managing Information Technology Resources</a:t>
            </a:r>
            <a:br>
              <a:rPr lang="en-US" altLang="en-US" sz="4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4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ITWS 4310</a:t>
            </a:r>
            <a:endParaRPr lang="en-US" altLang="en-US" sz="36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DB86753-00B6-4601-BF38-8582EBE7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2" y="3703638"/>
            <a:ext cx="9037638" cy="4535487"/>
          </a:xfrm>
        </p:spPr>
        <p:txBody>
          <a:bodyPr/>
          <a:lstStyle/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Project Presentations</a:t>
            </a:r>
          </a:p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en-US" sz="3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December 6, 2018</a:t>
            </a:r>
          </a:p>
          <a:p>
            <a:pPr marL="0" indent="0" algn="ctr" eaLnBrk="1" hangingPunct="1">
              <a:buFont typeface="Wingdings 2" panose="05020102010507070707" pitchFamily="18" charset="2"/>
              <a:buNone/>
            </a:pPr>
            <a:endParaRPr lang="en-US" altLang="en-US" sz="3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112837"/>
            <a:ext cx="8904287" cy="5207000"/>
          </a:xfrm>
        </p:spPr>
        <p:txBody>
          <a:bodyPr/>
          <a:lstStyle/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8: IS/IT Requirements</a:t>
            </a: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Categorize both Functional and Non-Functional Requirements</a:t>
            </a: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Put individual requirements in bulletized format with parallel phrasing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9:  IS/IT Design and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Use-Case Summary (part of narrative) and Use-Case Diagram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Work Flow Diagram (logic that connect back-end with front-end)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Back-end Design including Data Work Flow and Database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Front-end Design including Mock-ups, Wireframes, Screen Shots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Working System including link to working system or prototype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Access to Code in Code Repository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Test Plan and Test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Narrative of All Design and Development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10: Cost Benefit Analysis with Risk Management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Combine the Excel Sheets for CBA and Risk Management into one Excel Workbook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Combine the CBA and Risk Management into one Narrative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endParaRPr lang="en-US" altLang="en-US" sz="2400" b="1" dirty="0">
              <a:solidFill>
                <a:schemeClr val="accent5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38665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3" y="1544637"/>
            <a:ext cx="8686800" cy="5207000"/>
          </a:xfrm>
        </p:spPr>
        <p:txBody>
          <a:bodyPr/>
          <a:lstStyle/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11: Project Management/Resource/Schedule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Specify reference to separate </a:t>
            </a:r>
            <a:r>
              <a:rPr lang="en-US" altLang="en-US" sz="1800" b="1" dirty="0" err="1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Gantter</a:t>
            </a: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project plan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Summary of major project phases including the duration, work effort, costs for each phase. Can be organized into a summary table</a:t>
            </a:r>
          </a:p>
          <a:p>
            <a:pPr marL="728662" lvl="1" indent="-34290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 full screen shot of </a:t>
            </a:r>
            <a:r>
              <a:rPr lang="en-US" altLang="en-US" sz="1800" b="1" dirty="0" err="1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Gantter</a:t>
            </a: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project plan in report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12: Post-Turnover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Installation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Documentation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Future support and maintenance plan      	</a:t>
            </a:r>
          </a:p>
        </p:txBody>
      </p:sp>
    </p:spTree>
    <p:extLst>
      <p:ext uri="{BB962C8B-B14F-4D97-AF65-F5344CB8AC3E}">
        <p14:creationId xmlns:p14="http://schemas.microsoft.com/office/powerpoint/2010/main" val="8452862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1392237"/>
            <a:ext cx="8675687" cy="520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13: Results and Client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Specify what functionality was delivered when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Results showing that the System meets the “Requirements” or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Client Feedback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14: Conclusions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What were the “lessons learned” by the team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What worked well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What didn’t work well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What would you do differently “next time”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Cover team dynamics, client dynamics,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35624668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7F0E2C-A18E-4383-A078-5581D5701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-207963"/>
            <a:ext cx="8866187" cy="1473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dirty="0"/>
              <a:t>Managing IT Resources</a:t>
            </a:r>
            <a:br>
              <a:rPr lang="en-US" altLang="en-US" sz="3200" dirty="0"/>
            </a:br>
            <a:r>
              <a:rPr lang="en-US" altLang="en-US" sz="3200" dirty="0"/>
              <a:t>Class Outline: Thurs, Dec 6, 2018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FF32C9-E951-4F7B-B228-5D72CCC2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2" y="1489074"/>
            <a:ext cx="9199563" cy="579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MITR Term Project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Final Presentations today and Monday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 Teams Submit Final Reports on Dec 10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 Students Grade and Rank all Presentations by Dec 11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 Students Complete Peer Evaluations of Their Team by Dec 11</a:t>
            </a:r>
            <a:endParaRPr lang="en-US" altLang="en-US" sz="2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Final Exam Review – Tuesday December 11 – Confirmed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4:30 – 6:30, </a:t>
            </a:r>
            <a:r>
              <a:rPr lang="en-US" altLang="en-US" sz="22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Lally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102</a:t>
            </a:r>
          </a:p>
          <a:p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Final Exam – Wednesday December 19</a:t>
            </a:r>
          </a:p>
          <a:p>
            <a:pPr lvl="1"/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11:30 AM – 2:30 PM, </a:t>
            </a:r>
            <a:r>
              <a:rPr lang="en-US" altLang="en-US" sz="2200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Lally</a:t>
            </a:r>
            <a:r>
              <a:rPr lang="en-US" alt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104</a:t>
            </a:r>
          </a:p>
          <a:p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Day 1 Presentations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2" y="83996"/>
            <a:ext cx="8231646" cy="1259946"/>
          </a:xfrm>
        </p:spPr>
        <p:txBody>
          <a:bodyPr/>
          <a:lstStyle/>
          <a:p>
            <a:r>
              <a:rPr lang="en-US" altLang="en-US" sz="3200" dirty="0"/>
              <a:t>Managing IT Resources ITWS 4310-01</a:t>
            </a:r>
            <a:br>
              <a:rPr lang="en-US" altLang="en-US" sz="3200" dirty="0"/>
            </a:br>
            <a:r>
              <a:rPr lang="en-US" altLang="en-US" sz="3200" dirty="0"/>
              <a:t>Term Project Final Presentations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2" y="1930893"/>
            <a:ext cx="8763000" cy="45921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086" dirty="0"/>
              <a:t>10-15 minutes for presentation and demo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5 minutes for Q&amp;A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All team members present and participating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Business Attire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Invite Clients to Presentation</a:t>
            </a:r>
          </a:p>
          <a:p>
            <a:pPr>
              <a:lnSpc>
                <a:spcPct val="80000"/>
              </a:lnSpc>
            </a:pPr>
            <a:r>
              <a:rPr lang="en-US" altLang="en-US" sz="3086" dirty="0"/>
              <a:t>All students grade and rank other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3258960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2" y="83996"/>
            <a:ext cx="8231646" cy="1259946"/>
          </a:xfrm>
        </p:spPr>
        <p:txBody>
          <a:bodyPr/>
          <a:lstStyle/>
          <a:p>
            <a:r>
              <a:rPr lang="en-US" altLang="en-US" sz="3200" dirty="0"/>
              <a:t>Managing IT Resources ITWS 4310-01</a:t>
            </a:r>
            <a:br>
              <a:rPr lang="en-US" altLang="en-US" sz="3200" dirty="0"/>
            </a:br>
            <a:r>
              <a:rPr lang="en-US" altLang="en-US" sz="3200" dirty="0"/>
              <a:t>Term Project Final Presentations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4D532-387C-924D-A20A-E9F6E9E04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1798637"/>
            <a:ext cx="10439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077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29" y="3581001"/>
            <a:ext cx="65" cy="3976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984">
              <a:latin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7B5756-E328-42A0-AF41-DDEA98DB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13388"/>
              </p:ext>
            </p:extLst>
          </p:nvPr>
        </p:nvGraphicFramePr>
        <p:xfrm>
          <a:off x="87757" y="350837"/>
          <a:ext cx="9905555" cy="493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159">
                  <a:extLst>
                    <a:ext uri="{9D8B030D-6E8A-4147-A177-3AD203B41FA5}">
                      <a16:colId xmlns:a16="http://schemas.microsoft.com/office/drawing/2014/main" val="2433347245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2946256830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2809173071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841291330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2957252655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3764232618"/>
                    </a:ext>
                  </a:extLst>
                </a:gridCol>
                <a:gridCol w="1047576">
                  <a:extLst>
                    <a:ext uri="{9D8B030D-6E8A-4147-A177-3AD203B41FA5}">
                      <a16:colId xmlns:a16="http://schemas.microsoft.com/office/drawing/2014/main" val="3333083809"/>
                    </a:ext>
                  </a:extLst>
                </a:gridCol>
                <a:gridCol w="676282">
                  <a:extLst>
                    <a:ext uri="{9D8B030D-6E8A-4147-A177-3AD203B41FA5}">
                      <a16:colId xmlns:a16="http://schemas.microsoft.com/office/drawing/2014/main" val="1360422949"/>
                    </a:ext>
                  </a:extLst>
                </a:gridCol>
                <a:gridCol w="1153658">
                  <a:extLst>
                    <a:ext uri="{9D8B030D-6E8A-4147-A177-3AD203B41FA5}">
                      <a16:colId xmlns:a16="http://schemas.microsoft.com/office/drawing/2014/main" val="2881280223"/>
                    </a:ext>
                  </a:extLst>
                </a:gridCol>
              </a:tblGrid>
              <a:tr h="9333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Project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Client, Team, Problem, Solution Concept</a:t>
                      </a:r>
                    </a:p>
                    <a:p>
                      <a:pPr algn="ctr" fontAlgn="t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CBA, Risk Anal., Project Plan, Schedule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Requirements, Design, Development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Results, Conclusions, Lessons Learned, Challenges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 Demon-</a:t>
                      </a:r>
                      <a:r>
                        <a:rPr lang="en-US" sz="1300" u="none" strike="noStrike" dirty="0" err="1">
                          <a:effectLst/>
                        </a:rPr>
                        <a:t>stration</a:t>
                      </a:r>
                      <a:r>
                        <a:rPr lang="en-US" sz="1300" u="none" strike="noStrike" dirty="0">
                          <a:effectLst/>
                        </a:rPr>
                        <a:t> of Solution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Presentation, Slides, Speaking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Total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u="none" strike="noStrike" dirty="0">
                          <a:effectLst/>
                        </a:rPr>
                        <a:t>Rank Order (1=Best) No ties. Do not Rank own Team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412553"/>
                  </a:ext>
                </a:extLst>
              </a:tr>
              <a:tr h="210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Points Possible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(1-5)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4145932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5: OTELCO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9482764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endParaRPr lang="en-US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2: AM/PM Design &amp; </a:t>
                      </a:r>
                      <a:r>
                        <a:rPr lang="en-US" sz="1400" u="none" strike="noStrike" dirty="0" err="1">
                          <a:effectLst/>
                        </a:rPr>
                        <a:t>DemoWorks</a:t>
                      </a:r>
                      <a:endParaRPr lang="en-US" sz="1400" u="none" strike="noStrike" dirty="0">
                        <a:effectLst/>
                      </a:endParaRPr>
                    </a:p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3880023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4: RPI Air Force ROTC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384094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3: Cure Dystopia Now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9363442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1: Troy Cloth &amp; Paper Co.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5969597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Team 6: </a:t>
                      </a:r>
                      <a:r>
                        <a:rPr lang="en-US" sz="1400" u="none" strike="noStrike" dirty="0" err="1">
                          <a:effectLst/>
                        </a:rPr>
                        <a:t>Carme.AI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44" marR="3544" marT="3544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162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08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529" y="3581001"/>
            <a:ext cx="65" cy="3976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984">
              <a:latin typeface="Times New Roman" pitchFamily="18" charset="0"/>
            </a:endParaRPr>
          </a:p>
        </p:txBody>
      </p:sp>
      <p:graphicFrame>
        <p:nvGraphicFramePr>
          <p:cNvPr id="1130499" name="Group 3"/>
          <p:cNvGraphicFramePr>
            <a:graphicFrameLocks noGrp="1"/>
          </p:cNvGraphicFramePr>
          <p:nvPr>
            <p:ph/>
            <p:extLst/>
          </p:nvPr>
        </p:nvGraphicFramePr>
        <p:xfrm>
          <a:off x="336514" y="251989"/>
          <a:ext cx="9428198" cy="6926211"/>
        </p:xfrm>
        <a:graphic>
          <a:graphicData uri="http://schemas.openxmlformats.org/drawingml/2006/table">
            <a:tbl>
              <a:tblPr/>
              <a:tblGrid>
                <a:gridCol w="3888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9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940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Evaluate the Performance of each Team Member on the Term Project (Score from 1-10 with 1 being poor and 10 being excellent)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6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Team Members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Self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 Team Member 1 Enter Name Below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 Team Member 2 Enter Name Below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Other Team Member 3 Enter Name Below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97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Evaluation Criteria/                                Names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to the ideas for the team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Attend and actively participate in team meetings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by being a good team leader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by being a good listener and team follower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Provide deliverables to team on time as committed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to the planning and organization of the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to the technical aspects of the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to the writing and presentation of the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Contribute fair share of the overall workload to the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2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Overall contribution to the team project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2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920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00796" marR="100796" marT="50395" marB="50395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54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338" y="1036638"/>
            <a:ext cx="8904287" cy="520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1:  	</a:t>
            </a: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Executive Summary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2:  	Introduction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3:</a:t>
            </a:r>
            <a:r>
              <a:rPr lang="en-US" altLang="en-US" sz="1400" b="1" dirty="0">
                <a:solidFill>
                  <a:srgbClr val="FF0000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	Client Organization and Description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4:  	Project Team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5:  	Problem Statement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6:	IS/IT Solution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7:  	Methodology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8:	IS/IT Requirements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9:  	IS/IT Design and Development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10:  Cost-Benefit Analysis with (Risk </a:t>
            </a:r>
            <a:r>
              <a:rPr lang="en-US" altLang="en-US" sz="1400" b="1" dirty="0" err="1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Mgmt</a:t>
            </a: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)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11: Project Plan/Schedule/Resources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12:	Post-Turnover Plan        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13: Results and Client Feedback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rgbClr val="5F8804"/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14:	Conclusions</a:t>
            </a:r>
            <a:endParaRPr lang="en-US" altLang="en-US" sz="1600" b="1" dirty="0">
              <a:solidFill>
                <a:srgbClr val="5F8804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1B606BA-BD81-41A2-816B-CC83362D774F}"/>
              </a:ext>
            </a:extLst>
          </p:cNvPr>
          <p:cNvSpPr/>
          <p:nvPr/>
        </p:nvSpPr>
        <p:spPr>
          <a:xfrm>
            <a:off x="5954712" y="1112837"/>
            <a:ext cx="1146048" cy="6248400"/>
          </a:xfrm>
          <a:prstGeom prst="rightBrac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56089-3647-4F2D-8223-4970C22DEF2D}"/>
              </a:ext>
            </a:extLst>
          </p:cNvPr>
          <p:cNvSpPr txBox="1"/>
          <p:nvPr/>
        </p:nvSpPr>
        <p:spPr>
          <a:xfrm>
            <a:off x="7250112" y="2865437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All Sections of Final Report in due on Dec 10</a:t>
            </a:r>
          </a:p>
        </p:txBody>
      </p:sp>
    </p:spTree>
    <p:extLst>
      <p:ext uri="{BB962C8B-B14F-4D97-AF65-F5344CB8AC3E}">
        <p14:creationId xmlns:p14="http://schemas.microsoft.com/office/powerpoint/2010/main" val="25335288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258763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2" y="1417637"/>
            <a:ext cx="9067800" cy="520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Title Page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1: Executive Summary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Up to 2 pages that summarizes entire Report with similar balance as Final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Cover all key points including Design/Development, CBA,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Separable Document so don’t assume anything is known by reader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 important quantitative points (numbers rounded)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Integrate, make sure it flows smoothly throughout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Table of Contents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2: Introduction – Beginning of Full Report – Don’t assume reader knows anything (including Executive Summary)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Keep it short – 2-3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Only 2 objectives: provide a little context for the project and pique interest to read on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endParaRPr lang="en-US" altLang="en-US" sz="2400" b="1" dirty="0">
              <a:solidFill>
                <a:schemeClr val="accent5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9885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A44FBBF-878F-4417-8F56-E03E710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-376239"/>
            <a:ext cx="8399462" cy="1260476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Managing IT Resources: ITWS 4310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Term Project Report Outline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CF32C9-FA39-4E78-94CC-84501D07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12" y="884237"/>
            <a:ext cx="9067800" cy="5207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3: Client Organization and Description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Give some idea of the size of the organization: number of employees, number of locations,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 Client Contact name and contact information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6: IS/IT Solution</a:t>
            </a: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If solution has changed throughout semester, make reference to the original solution concept and then describe current/latest solution concept</a:t>
            </a:r>
          </a:p>
          <a:p>
            <a:pPr marL="14287" indent="0" eaLnBrk="1" hangingPunct="1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Section 7: Methodology</a:t>
            </a:r>
            <a:endParaRPr lang="en-US" altLang="en-US" sz="1800" b="1" u="sng" dirty="0">
              <a:solidFill>
                <a:schemeClr val="accent5">
                  <a:lumMod val="75000"/>
                </a:schemeClr>
              </a:solidFill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u="sng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Brief</a:t>
            </a: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description of </a:t>
            </a:r>
            <a:r>
              <a:rPr lang="en-US" altLang="en-US" sz="1800" b="1" u="sng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how</a:t>
            </a: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each major aspect of project was done e.g. a cost benefit analysis focused on NPV and IRR was used to assess financial viability of the project.  Don’t’ be repetitive with subject section</a:t>
            </a:r>
          </a:p>
          <a:p>
            <a:pPr marL="671512" lvl="1" indent="-285750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Cover at least the following: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Project Methodology – e.g. Agile or Waterfall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Project Management – e.g. </a:t>
            </a:r>
            <a:r>
              <a:rPr lang="en-US" altLang="en-US" sz="1600" b="1" dirty="0" err="1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Gantter</a:t>
            </a: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 (not the actual project plan)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Communication Methods and Tech – among Team and between Team and Client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Collaboration Methods and Tech – e.g. Google Docs, GitHub, others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Requirements Gathering and Documentation (not the actual requirements)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Financial Viability (CBA and Risk Analysis, but none of the actual analysis)</a:t>
            </a:r>
          </a:p>
          <a:p>
            <a:pPr marL="982662" lvl="2" indent="-285750" eaLnBrk="1" hangingPunct="1">
              <a:lnSpc>
                <a:spcPct val="90000"/>
              </a:lnSpc>
            </a:pPr>
            <a:r>
              <a:rPr lang="en-US" altLang="en-US" sz="1600" b="1" dirty="0">
                <a:solidFill>
                  <a:schemeClr val="accent5">
                    <a:lumMod val="75000"/>
                  </a:schemeClr>
                </a:solidFill>
                <a:ea typeface="ＭＳ Ｐゴシック" panose="020B0600070205080204" pitchFamily="34" charset="-128"/>
                <a:cs typeface="Times New Roman" panose="02020603050405020304" pitchFamily="18" charset="0"/>
              </a:rPr>
              <a:t>Client Feedback Methodology (not the actual client feedback)</a:t>
            </a:r>
            <a:endParaRPr lang="en-US" altLang="en-US" sz="2400" b="1" dirty="0">
              <a:solidFill>
                <a:schemeClr val="accent5">
                  <a:lumMod val="75000"/>
                </a:schemeClr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4321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39496</TotalTime>
  <Words>980</Words>
  <Application>Microsoft Macintosh PowerPoint</Application>
  <PresentationFormat>Custom</PresentationFormat>
  <Paragraphs>252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News Gothic MT</vt:lpstr>
      <vt:lpstr>Tahoma</vt:lpstr>
      <vt:lpstr>Times New Roman</vt:lpstr>
      <vt:lpstr>Wingdings</vt:lpstr>
      <vt:lpstr>Wingdings 2</vt:lpstr>
      <vt:lpstr>Breeze</vt:lpstr>
      <vt:lpstr>Managing Information Technology Resources ITWS 4310</vt:lpstr>
      <vt:lpstr>Managing IT Resources Class Outline: Thurs, Dec 6, 2018</vt:lpstr>
      <vt:lpstr>Managing IT Resources ITWS 4310-01 Term Project Final Presentations</vt:lpstr>
      <vt:lpstr>Managing IT Resources ITWS 4310-01 Term Project Final Presentations</vt:lpstr>
      <vt:lpstr>PowerPoint Presentation</vt:lpstr>
      <vt:lpstr>PowerPoint Presentation</vt:lpstr>
      <vt:lpstr>Managing IT Resources: ITWS 4310 Term Project Report Outline</vt:lpstr>
      <vt:lpstr>Managing IT Resources: ITWS 4310 Term Project Report Outline</vt:lpstr>
      <vt:lpstr>Managing IT Resources: ITWS 4310 Term Project Report Outline</vt:lpstr>
      <vt:lpstr>Managing IT Resources: ITWS 4310 Term Project Report Outline</vt:lpstr>
      <vt:lpstr>Managing IT Resources: ITWS 4310 Term Project Report Outline</vt:lpstr>
      <vt:lpstr>Managing IT Resources: ITWS 4310 Term Project Report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 Hollinger</dc:creator>
  <cp:lastModifiedBy>Microsoft Office User</cp:lastModifiedBy>
  <cp:revision>794</cp:revision>
  <cp:lastPrinted>2018-11-29T14:34:32Z</cp:lastPrinted>
  <dcterms:created xsi:type="dcterms:W3CDTF">2009-08-23T21:56:42Z</dcterms:created>
  <dcterms:modified xsi:type="dcterms:W3CDTF">2018-12-06T14:20:44Z</dcterms:modified>
</cp:coreProperties>
</file>