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478" r:id="rId2"/>
    <p:sldId id="479" r:id="rId3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31800" indent="-2159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647700" indent="-2159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863600" indent="-2159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079500" indent="-2159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C7C9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72" autoAdjust="0"/>
  </p:normalViewPr>
  <p:slideViewPr>
    <p:cSldViewPr>
      <p:cViewPr varScale="1">
        <p:scale>
          <a:sx n="93" d="100"/>
          <a:sy n="93" d="100"/>
        </p:scale>
        <p:origin x="810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51554976-ADF3-4306-A2DB-694C1C96941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A74677C7-82B4-4187-9336-019CF81A810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F5BAE7A-9606-4672-ABD7-BF19975B068D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07" charset="0"/>
                <a:ea typeface="Bitstream Vera Sans" pitchFamily="-107" charset="0"/>
                <a:cs typeface="Bitstream Vera Sans" pitchFamily="-107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A9CE930-53E1-435E-9255-AE717EF09C0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07" charset="0"/>
                <a:ea typeface="Bitstream Vera Sans" pitchFamily="-107" charset="0"/>
                <a:cs typeface="Bitstream Vera Sans" pitchFamily="-107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905E21B-76C8-4E5F-A29C-9DDAB58CFAC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07" charset="0"/>
                <a:ea typeface="Bitstream Vera Sans" pitchFamily="-107" charset="0"/>
                <a:cs typeface="Bitstream Vera Sans" pitchFamily="-107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83FB038-EC9D-4D31-BF16-EDFE431B541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652C302-3A22-402C-93EE-256CC9CC05A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ＭＳ Ｐゴシック" pitchFamily="-109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30097" indent="-280807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23226" indent="-224645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572517" indent="-224645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21807" indent="-224645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471097" indent="-2246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20388" indent="-2246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369678" indent="-2246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18969" indent="-2246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A8A00F-CFAA-4167-8C94-74473DF7FE93}" type="slidenum">
              <a:rPr lang="en-US" altLang="en-US" smtClean="0">
                <a:solidFill>
                  <a:schemeClr val="tx2"/>
                </a:solidFill>
              </a:rPr>
              <a:pPr/>
              <a:t>1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17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30097" indent="-280807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23226" indent="-224645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572517" indent="-224645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21807" indent="-224645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471097" indent="-2246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20388" indent="-2246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369678" indent="-2246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18969" indent="-2246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2A7C04-4569-4B82-86DB-9986A705FDD7}" type="slidenum">
              <a:rPr lang="en-US" altLang="en-US" smtClean="0">
                <a:solidFill>
                  <a:schemeClr val="tx2"/>
                </a:solidFill>
              </a:rPr>
              <a:pPr/>
              <a:t>2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2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356A59-D242-4DB3-97D2-93C7DE47EFA9}"/>
              </a:ext>
            </a:extLst>
          </p:cNvPr>
          <p:cNvSpPr/>
          <p:nvPr/>
        </p:nvSpPr>
        <p:spPr>
          <a:xfrm>
            <a:off x="1463675" y="1427163"/>
            <a:ext cx="7153275" cy="347662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100794" tIns="50397" rIns="100794" bIns="50397">
            <a:normAutofit/>
          </a:bodyPr>
          <a:lstStyle/>
          <a:p>
            <a:pPr defTabSz="1006475" eaLnBrk="1" hangingPunct="1">
              <a:lnSpc>
                <a:spcPct val="96000"/>
              </a:lnSpc>
              <a:spcBef>
                <a:spcPts val="2200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500">
              <a:solidFill>
                <a:srgbClr val="595959"/>
              </a:solidFill>
              <a:latin typeface="News Gothic MT" pitchFamily="-109" charset="0"/>
              <a:ea typeface="ＭＳ Ｐゴシック" pitchFamily="-109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429" y="1679927"/>
            <a:ext cx="7163768" cy="1901346"/>
          </a:xfrm>
        </p:spPr>
        <p:txBody>
          <a:bodyPr rtlCol="0">
            <a:noAutofit/>
          </a:bodyPr>
          <a:lstStyle>
            <a:lvl1pPr marL="0" indent="0" algn="ctr" defTabSz="1007943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51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429" y="3636550"/>
            <a:ext cx="7163769" cy="1010427"/>
          </a:xfrm>
        </p:spPr>
        <p:txBody>
          <a:bodyPr rtlCol="0">
            <a:normAutofit/>
          </a:bodyPr>
          <a:lstStyle>
            <a:lvl1pPr marL="0" indent="0" algn="ctr" defTabSz="1007943" rtl="0" eaLnBrk="1" latinLnBrk="0" hangingPunct="1">
              <a:spcBef>
                <a:spcPts val="331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B65BA3-B8F8-4AC8-A687-519B35D4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64FB07C-C569-465A-8258-7D568A81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2A1004-3FF3-455B-8F0E-77245339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05B6A-9559-41D5-98A8-DF6D93B36C8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8605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5" y="674476"/>
            <a:ext cx="4497415" cy="1280945"/>
          </a:xfrm>
        </p:spPr>
        <p:txBody>
          <a:bodyPr/>
          <a:lstStyle>
            <a:lvl1pPr algn="ctr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035" y="1970780"/>
            <a:ext cx="4497415" cy="410077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612052" y="396164"/>
            <a:ext cx="4032250" cy="5862195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1A9546D-2DCC-446A-A91E-B52DCC91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6E17F2-42C9-41E1-81E2-5416CBF8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E27487-996E-4830-A405-58BD3DA8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34C2B-D7CD-43D4-836E-76EC530E3D1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903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388A3-0B5C-4AFC-9998-9A6C9AB8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275F5-B88C-47CF-834D-0465E6AC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A3B09-9109-42F7-ADEC-0F00EC58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824B4-3D92-4B3D-BFDF-9A63E1B0F6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1488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4684" y="405984"/>
            <a:ext cx="1680104" cy="61457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5537" y="405984"/>
            <a:ext cx="7374958" cy="61457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C1DC6-AEC2-4AF8-BC5F-619CF4D9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33CE-92D3-4031-B8F9-A03FD5A5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546C-977D-438E-BF13-BDB224CE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439C1-E9B0-4431-9F22-5974C7C26E6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54150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28" y="251989"/>
            <a:ext cx="8568531" cy="12599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4031" y="2078911"/>
            <a:ext cx="9016559" cy="459880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4C916-4605-4715-A997-B379DE4B3A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703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A098E-16D9-412F-AA9F-3C8515C3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91584-9F63-4193-A510-1A4119E3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E3E82-2895-4504-9057-8AE7C582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26AA6-253B-466D-96E0-FE4F89E86B2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54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776" y="3695843"/>
            <a:ext cx="9279075" cy="1620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776" y="5259176"/>
            <a:ext cx="9279075" cy="1072190"/>
          </a:xfrm>
        </p:spPr>
        <p:txBody>
          <a:bodyPr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08980" y="400733"/>
            <a:ext cx="9262666" cy="3127115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A7A8FFB-0818-4D0B-901C-D4EE32B5E1B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9F0BC9E-AA2A-4875-B33F-7A842B77DF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C67443-4E65-430E-9876-7CD50119D9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D6A33-06CE-4B87-93B4-9ABC25CE574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697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38" y="2649022"/>
            <a:ext cx="8881801" cy="1501435"/>
          </a:xfrm>
        </p:spPr>
        <p:txBody>
          <a:bodyPr/>
          <a:lstStyle>
            <a:lvl1pPr algn="ctr">
              <a:defRPr sz="51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538" y="4118254"/>
            <a:ext cx="8881801" cy="1653678"/>
          </a:xfrm>
        </p:spPr>
        <p:txBody>
          <a:bodyPr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F7C7-82BA-4F1B-9990-F144C8DB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746D-2CAB-4A2F-BEF9-4AD5A257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85811-C648-4AAA-B2CC-E3832A09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E8CD-C920-4B96-9B2A-638823584A0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355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37" y="118583"/>
            <a:ext cx="8866051" cy="14737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537" y="1763925"/>
            <a:ext cx="4233863" cy="4787794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7726" y="1763925"/>
            <a:ext cx="4233863" cy="4787794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4F00BF3-8EF0-45BC-8DCD-280CCE7D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B74617E-D2D2-47E8-B08C-F90FC3FB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675CDD-8BCB-4D0D-B995-660546C5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21B50-92F4-49E2-ADAE-E6399CBFF6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557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36" y="118583"/>
            <a:ext cx="8866051" cy="14737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536" y="1601911"/>
            <a:ext cx="4233863" cy="827714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536" y="2587591"/>
            <a:ext cx="4233863" cy="3964128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7724" y="1601911"/>
            <a:ext cx="4233863" cy="827714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37724" y="2587591"/>
            <a:ext cx="4233863" cy="3964128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D41C2D1-7EC1-42D0-8B8A-82E5AF6C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EDD33F0-F081-4FC7-A80C-AAADA540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8592A80-A2C8-41D9-AACE-9BC8E11E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C82A3-91A5-4BEE-8BC9-41FE73EC565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811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C7553E4-7395-48E5-A627-6FF4D0CD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E4B23F-F61D-4772-9480-55C6EED1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FE3EFB-CC8F-498B-A1AE-A1570770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5981F-B6E5-47B6-9B59-FE6F7AFDB3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160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7E5E645-BE30-4A25-8D75-D84E04D3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BA38C93-6585-49F4-A217-6185FDFD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C467423-328C-4DED-9414-D968E01D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99728-C594-49C4-8D4D-7C1A22DC187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8847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5" y="674476"/>
            <a:ext cx="4233863" cy="1280945"/>
          </a:xfrm>
        </p:spPr>
        <p:txBody>
          <a:bodyPr/>
          <a:lstStyle>
            <a:lvl1pPr algn="ctr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634" y="405982"/>
            <a:ext cx="4233863" cy="6145736"/>
          </a:xfrm>
        </p:spPr>
        <p:txBody>
          <a:bodyPr>
            <a:normAutofit/>
          </a:bodyPr>
          <a:lstStyle>
            <a:lvl1pPr>
              <a:spcBef>
                <a:spcPts val="2205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035" y="1970780"/>
            <a:ext cx="4233863" cy="410077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4C89D9E-CB5E-4253-8E10-F3F8C6EE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B1BCE78-872E-491E-A33F-860A6BF1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8F76A4-FE21-494F-BCF5-2803B6F7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38296-1113-4364-B146-F58E275490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5925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93B83F0-FCD5-41E2-B30D-675EA9E25C4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4838" y="119063"/>
            <a:ext cx="8866187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B3DD73E-2B8C-4417-BF4E-03CC72AA66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4838" y="1763713"/>
            <a:ext cx="8866187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BD9E3-7392-4CA4-8448-BB5D28B1B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07125" y="6918325"/>
            <a:ext cx="2351088" cy="401638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-109" charset="2"/>
              <a:buNone/>
              <a:defRPr sz="1300">
                <a:solidFill>
                  <a:schemeClr val="bg1"/>
                </a:solidFill>
                <a:latin typeface="Arial" pitchFamily="-109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DB195-246D-4A34-B296-315E27107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918325"/>
            <a:ext cx="5335588" cy="401638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-109" charset="2"/>
              <a:buNone/>
              <a:defRPr sz="1300">
                <a:solidFill>
                  <a:schemeClr val="bg1"/>
                </a:solidFill>
                <a:latin typeface="Arial" pitchFamily="-109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887E3-44D8-442D-876C-C01FCEFEB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7438" y="6918325"/>
            <a:ext cx="1092200" cy="401638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algn="r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4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8F66A4F-DB68-4495-BAA5-B01CE4C6F34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  <p:sldLayoutId id="2147484239" r:id="rId12"/>
    <p:sldLayoutId id="2147484243" r:id="rId13"/>
  </p:sldLayoutIdLst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5100" kern="1200">
          <a:solidFill>
            <a:schemeClr val="accent1"/>
          </a:solidFill>
          <a:latin typeface="+mj-lt"/>
          <a:ea typeface="ＭＳ Ｐゴシック" pitchFamily="-109" charset="-128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9pPr>
    </p:titleStyle>
    <p:bodyStyle>
      <a:lvl1pPr marL="384175" indent="-384175" algn="l" defTabSz="1006475" rtl="0" eaLnBrk="0" fontAlgn="base" hangingPunct="0">
        <a:spcBef>
          <a:spcPts val="2200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sz="2600" kern="1200">
          <a:solidFill>
            <a:srgbClr val="595959"/>
          </a:solidFill>
          <a:latin typeface="+mn-lt"/>
          <a:ea typeface="ＭＳ Ｐゴシック" pitchFamily="-109" charset="-128"/>
          <a:cs typeface="+mn-cs"/>
        </a:defRPr>
      </a:lvl1pPr>
      <a:lvl2pPr marL="755650" indent="-369888" algn="l" defTabSz="1006475" rtl="0" eaLnBrk="0" fontAlgn="base" hangingPunct="0">
        <a:spcBef>
          <a:spcPts val="663"/>
        </a:spcBef>
        <a:spcAft>
          <a:spcPct val="0"/>
        </a:spcAft>
        <a:buClr>
          <a:srgbClr val="215D77"/>
        </a:buClr>
        <a:buSzPct val="110000"/>
        <a:buFont typeface="Wingdings 2" panose="05020102010507070707" pitchFamily="18" charset="2"/>
        <a:buChar char=""/>
        <a:defRPr sz="2400" kern="1200">
          <a:solidFill>
            <a:srgbClr val="595959"/>
          </a:solidFill>
          <a:latin typeface="+mn-lt"/>
          <a:ea typeface="ＭＳ Ｐゴシック" pitchFamily="-109" charset="-128"/>
          <a:cs typeface="+mn-cs"/>
        </a:defRPr>
      </a:lvl2pPr>
      <a:lvl3pPr marL="1066800" indent="-311150" algn="l" defTabSz="1006475" rtl="0" eaLnBrk="0" fontAlgn="base" hangingPunct="0">
        <a:spcBef>
          <a:spcPts val="663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sz="2200" kern="1200">
          <a:solidFill>
            <a:srgbClr val="595959"/>
          </a:solidFill>
          <a:latin typeface="+mn-lt"/>
          <a:ea typeface="ＭＳ Ｐゴシック" pitchFamily="-109" charset="-128"/>
          <a:cs typeface="+mn-cs"/>
        </a:defRPr>
      </a:lvl3pPr>
      <a:lvl4pPr marL="1392238" indent="-325438" algn="l" defTabSz="1006475" rtl="0" eaLnBrk="0" fontAlgn="base" hangingPunct="0">
        <a:spcBef>
          <a:spcPts val="663"/>
        </a:spcBef>
        <a:spcAft>
          <a:spcPct val="0"/>
        </a:spcAft>
        <a:buClr>
          <a:srgbClr val="215D77"/>
        </a:buClr>
        <a:buSzPct val="110000"/>
        <a:buFont typeface="Wingdings 2" panose="05020102010507070707" pitchFamily="18" charset="2"/>
        <a:buChar char=""/>
        <a:defRPr sz="2000" kern="1200">
          <a:solidFill>
            <a:srgbClr val="595959"/>
          </a:solidFill>
          <a:latin typeface="+mn-lt"/>
          <a:ea typeface="ＭＳ Ｐゴシック" pitchFamily="-109" charset="-128"/>
          <a:cs typeface="+mn-cs"/>
        </a:defRPr>
      </a:lvl4pPr>
      <a:lvl5pPr marL="1703388" indent="-311150" algn="l" defTabSz="1006475" rtl="0" eaLnBrk="0" fontAlgn="base" hangingPunct="0">
        <a:spcBef>
          <a:spcPts val="663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sz="2000" kern="1200">
          <a:solidFill>
            <a:srgbClr val="595959"/>
          </a:solidFill>
          <a:latin typeface="+mn-lt"/>
          <a:ea typeface="ＭＳ Ｐゴシック" pitchFamily="-109" charset="-128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3" y="-487363"/>
            <a:ext cx="9908788" cy="1259946"/>
          </a:xfrm>
        </p:spPr>
        <p:txBody>
          <a:bodyPr/>
          <a:lstStyle/>
          <a:p>
            <a:pPr algn="ctr"/>
            <a:r>
              <a:rPr lang="en-US" altLang="en-US" sz="2600" dirty="0"/>
              <a:t>Assignment: Draft Cost Benefit Analysis for your Term Project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2" y="920432"/>
            <a:ext cx="9603988" cy="45358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>
                <a:solidFill>
                  <a:schemeClr val="tx2"/>
                </a:solidFill>
              </a:rPr>
              <a:t>Estimate the Costs by year for 5 years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>
                <a:solidFill>
                  <a:schemeClr val="tx2"/>
                </a:solidFill>
              </a:rPr>
              <a:t>Consider all fixed costs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>
                <a:solidFill>
                  <a:schemeClr val="tx2"/>
                </a:solidFill>
              </a:rPr>
              <a:t>Consider all variable costs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>
                <a:solidFill>
                  <a:schemeClr val="tx2"/>
                </a:solidFill>
              </a:rPr>
              <a:t>Consider all one time capital costs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>
                <a:solidFill>
                  <a:schemeClr val="tx2"/>
                </a:solidFill>
              </a:rPr>
              <a:t>Consider and place a value on Intangible Costs</a:t>
            </a:r>
          </a:p>
          <a:p>
            <a:pPr>
              <a:lnSpc>
                <a:spcPct val="90000"/>
              </a:lnSpc>
            </a:pPr>
            <a:r>
              <a:rPr lang="en-US" altLang="en-US" sz="2646" dirty="0">
                <a:solidFill>
                  <a:schemeClr val="tx2"/>
                </a:solidFill>
              </a:rPr>
              <a:t>Estimate the Benefits by year for 5 years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>
                <a:solidFill>
                  <a:schemeClr val="tx2"/>
                </a:solidFill>
              </a:rPr>
              <a:t>Consider all Changes to Revenues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>
                <a:solidFill>
                  <a:schemeClr val="tx2"/>
                </a:solidFill>
              </a:rPr>
              <a:t>Consider impacts on labor costs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>
                <a:solidFill>
                  <a:schemeClr val="tx2"/>
                </a:solidFill>
              </a:rPr>
              <a:t>Consider impacts on material and contract costs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>
                <a:solidFill>
                  <a:schemeClr val="tx2"/>
                </a:solidFill>
              </a:rPr>
              <a:t>Consider and place value on Intangible Benefits</a:t>
            </a:r>
          </a:p>
          <a:p>
            <a:pPr>
              <a:lnSpc>
                <a:spcPct val="90000"/>
              </a:lnSpc>
            </a:pPr>
            <a:r>
              <a:rPr lang="en-US" altLang="en-US" sz="2646" dirty="0">
                <a:solidFill>
                  <a:schemeClr val="tx2"/>
                </a:solidFill>
              </a:rPr>
              <a:t>Calculate the Net Present Value of Costs and Benefits</a:t>
            </a:r>
          </a:p>
          <a:p>
            <a:pPr>
              <a:lnSpc>
                <a:spcPct val="90000"/>
              </a:lnSpc>
            </a:pPr>
            <a:r>
              <a:rPr lang="en-US" altLang="en-US" sz="2646" dirty="0">
                <a:solidFill>
                  <a:schemeClr val="tx2"/>
                </a:solidFill>
              </a:rPr>
              <a:t>Calculate the Internal Rate of Return of the Project</a:t>
            </a:r>
          </a:p>
          <a:p>
            <a:pPr>
              <a:lnSpc>
                <a:spcPct val="90000"/>
              </a:lnSpc>
            </a:pPr>
            <a:r>
              <a:rPr lang="en-US" altLang="en-US" sz="2646" dirty="0">
                <a:solidFill>
                  <a:schemeClr val="tx2"/>
                </a:solidFill>
              </a:rPr>
              <a:t>Submit “Cost-Benefit Analysis” – NPV and IRR for 5 Years 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756497" y="5680910"/>
            <a:ext cx="65" cy="3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984">
              <a:latin typeface="Times New Roman" pitchFamily="18" charset="0"/>
            </a:endParaRPr>
          </a:p>
        </p:txBody>
      </p:sp>
      <p:sp>
        <p:nvSpPr>
          <p:cNvPr id="51206" name="SMARTPenAnnotation669"/>
          <p:cNvSpPr>
            <a:spLocks noChangeArrowheads="1"/>
          </p:cNvSpPr>
          <p:nvPr/>
        </p:nvSpPr>
        <p:spPr bwMode="auto">
          <a:xfrm>
            <a:off x="6574997" y="4754546"/>
            <a:ext cx="1749" cy="10500"/>
          </a:xfrm>
          <a:custGeom>
            <a:avLst/>
            <a:gdLst>
              <a:gd name="T0" fmla="*/ 0 w 1"/>
              <a:gd name="T1" fmla="*/ 0 h 8930"/>
              <a:gd name="T2" fmla="*/ 0 w 1"/>
              <a:gd name="T3" fmla="*/ 19363 h 8930"/>
              <a:gd name="T4" fmla="*/ 0 60000 65536"/>
              <a:gd name="T5" fmla="*/ 0 60000 65536"/>
              <a:gd name="T6" fmla="*/ 0 w 1"/>
              <a:gd name="T7" fmla="*/ 0 h 8930"/>
              <a:gd name="T8" fmla="*/ 1 w 1"/>
              <a:gd name="T9" fmla="*/ 8930 h 89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8930">
                <a:moveTo>
                  <a:pt x="0" y="0"/>
                </a:moveTo>
                <a:lnTo>
                  <a:pt x="0" y="8929"/>
                </a:lnTo>
              </a:path>
            </a:pathLst>
          </a:custGeom>
          <a:solidFill>
            <a:schemeClr val="accent1"/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391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239712" y="-487363"/>
            <a:ext cx="9601200" cy="1259946"/>
          </a:xfrm>
        </p:spPr>
        <p:txBody>
          <a:bodyPr/>
          <a:lstStyle/>
          <a:p>
            <a:pPr algn="ctr"/>
            <a:r>
              <a:rPr lang="en-US" altLang="en-US" sz="2800" dirty="0">
                <a:solidFill>
                  <a:schemeClr val="tx2"/>
                </a:solidFill>
              </a:rPr>
              <a:t>General Cost Benefit Analysis Format for Term Projects</a:t>
            </a:r>
          </a:p>
        </p:txBody>
      </p:sp>
      <p:graphicFrame>
        <p:nvGraphicFramePr>
          <p:cNvPr id="459941" name="Group 16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02444"/>
              </p:ext>
            </p:extLst>
          </p:nvPr>
        </p:nvGraphicFramePr>
        <p:xfrm>
          <a:off x="504507" y="1028239"/>
          <a:ext cx="9015614" cy="5494798"/>
        </p:xfrm>
        <a:graphic>
          <a:graphicData uri="http://schemas.openxmlformats.org/drawingml/2006/table">
            <a:tbl>
              <a:tblPr/>
              <a:tblGrid>
                <a:gridCol w="2939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7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7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8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2018     </a:t>
                      </a:r>
                      <a:r>
                        <a:rPr kumimoji="1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1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Yr</a:t>
                      </a:r>
                      <a:r>
                        <a:rPr kumimoji="1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0)</a:t>
                      </a: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2019   </a:t>
                      </a:r>
                      <a:r>
                        <a:rPr kumimoji="1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1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Yr</a:t>
                      </a:r>
                      <a:r>
                        <a:rPr kumimoji="1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1)</a:t>
                      </a: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2020     </a:t>
                      </a:r>
                      <a:r>
                        <a:rPr kumimoji="1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1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Yr</a:t>
                      </a:r>
                      <a:r>
                        <a:rPr kumimoji="1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2)</a:t>
                      </a: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2021     </a:t>
                      </a:r>
                      <a:r>
                        <a:rPr kumimoji="1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1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Yr</a:t>
                      </a:r>
                      <a:r>
                        <a:rPr kumimoji="1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3)</a:t>
                      </a: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2022     </a:t>
                      </a:r>
                      <a:r>
                        <a:rPr kumimoji="1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1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Yr</a:t>
                      </a:r>
                      <a:r>
                        <a:rPr kumimoji="1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4)</a:t>
                      </a: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Costs</a:t>
                      </a:r>
                    </a:p>
                  </a:txBody>
                  <a:tcPr marL="100796" marR="100796" marT="50400" marB="50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98"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98"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98"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598"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598"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 Costs</a:t>
                      </a:r>
                    </a:p>
                  </a:txBody>
                  <a:tcPr marL="100796" marR="100796" marT="50400" marB="50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5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Benefits</a:t>
                      </a:r>
                    </a:p>
                  </a:txBody>
                  <a:tcPr marL="100796" marR="100796" marT="50400" marB="50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598"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598"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598"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598"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598"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 Benefits</a:t>
                      </a:r>
                    </a:p>
                  </a:txBody>
                  <a:tcPr marL="100796" marR="100796" marT="50400" marB="50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95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 Savings</a:t>
                      </a:r>
                    </a:p>
                  </a:txBody>
                  <a:tcPr marL="100796" marR="100796" marT="50400" marB="50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796" marR="10079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2350" name="Text Box 166"/>
          <p:cNvSpPr txBox="1">
            <a:spLocks noChangeArrowheads="1"/>
          </p:cNvSpPr>
          <p:nvPr/>
        </p:nvSpPr>
        <p:spPr bwMode="auto">
          <a:xfrm>
            <a:off x="1333888" y="6845019"/>
            <a:ext cx="8735624" cy="36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64" b="1" dirty="0">
                <a:latin typeface="Tahoma" pitchFamily="34" charset="0"/>
              </a:rPr>
              <a:t>Interest Rate:	Net Present Value:	Internal Rate of Return:</a:t>
            </a:r>
          </a:p>
        </p:txBody>
      </p:sp>
    </p:spTree>
    <p:extLst>
      <p:ext uri="{BB962C8B-B14F-4D97-AF65-F5344CB8AC3E}">
        <p14:creationId xmlns:p14="http://schemas.microsoft.com/office/powerpoint/2010/main" val="3389074893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20172</TotalTime>
  <Words>149</Words>
  <Application>Microsoft Office PowerPoint</Application>
  <PresentationFormat>Custom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ＭＳ Ｐゴシック</vt:lpstr>
      <vt:lpstr>Arial</vt:lpstr>
      <vt:lpstr>Bitstream Vera Sans</vt:lpstr>
      <vt:lpstr>News Gothic MT</vt:lpstr>
      <vt:lpstr>Tahoma</vt:lpstr>
      <vt:lpstr>Times New Roman</vt:lpstr>
      <vt:lpstr>Wingdings</vt:lpstr>
      <vt:lpstr>Wingdings 2</vt:lpstr>
      <vt:lpstr>Breeze</vt:lpstr>
      <vt:lpstr>Assignment: Draft Cost Benefit Analysis for your Term Project</vt:lpstr>
      <vt:lpstr>General Cost Benefit Analysis Format for Term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 Hollinger</dc:creator>
  <cp:lastModifiedBy>Miner, Jeff</cp:lastModifiedBy>
  <cp:revision>333</cp:revision>
  <cp:lastPrinted>2009-08-21T01:49:58Z</cp:lastPrinted>
  <dcterms:created xsi:type="dcterms:W3CDTF">2009-08-23T21:56:42Z</dcterms:created>
  <dcterms:modified xsi:type="dcterms:W3CDTF">2018-09-15T17:04:06Z</dcterms:modified>
</cp:coreProperties>
</file>