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4241" r:id="rId2"/>
  </p:sldMasterIdLst>
  <p:notesMasterIdLst>
    <p:notesMasterId r:id="rId34"/>
  </p:notesMasterIdLst>
  <p:sldIdLst>
    <p:sldId id="257" r:id="rId3"/>
    <p:sldId id="311" r:id="rId4"/>
    <p:sldId id="344" r:id="rId5"/>
    <p:sldId id="642" r:id="rId6"/>
    <p:sldId id="557" r:id="rId7"/>
    <p:sldId id="504" r:id="rId8"/>
    <p:sldId id="640" r:id="rId9"/>
    <p:sldId id="639" r:id="rId10"/>
    <p:sldId id="559" r:id="rId11"/>
    <p:sldId id="560" r:id="rId12"/>
    <p:sldId id="580" r:id="rId13"/>
    <p:sldId id="595" r:id="rId14"/>
    <p:sldId id="598" r:id="rId15"/>
    <p:sldId id="600" r:id="rId16"/>
    <p:sldId id="611" r:id="rId17"/>
    <p:sldId id="618" r:id="rId18"/>
    <p:sldId id="620" r:id="rId19"/>
    <p:sldId id="621" r:id="rId20"/>
    <p:sldId id="625" r:id="rId21"/>
    <p:sldId id="641" r:id="rId22"/>
    <p:sldId id="628" r:id="rId23"/>
    <p:sldId id="629" r:id="rId24"/>
    <p:sldId id="630" r:id="rId25"/>
    <p:sldId id="631" r:id="rId26"/>
    <p:sldId id="632" r:id="rId27"/>
    <p:sldId id="633" r:id="rId28"/>
    <p:sldId id="634" r:id="rId29"/>
    <p:sldId id="635" r:id="rId30"/>
    <p:sldId id="637" r:id="rId31"/>
    <p:sldId id="638" r:id="rId32"/>
    <p:sldId id="627" r:id="rId33"/>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072" autoAdjust="0"/>
  </p:normalViewPr>
  <p:slideViewPr>
    <p:cSldViewPr>
      <p:cViewPr varScale="1">
        <p:scale>
          <a:sx n="93" d="100"/>
          <a:sy n="93" d="100"/>
        </p:scale>
        <p:origin x="810"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3</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0000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89EEF93C-BAB3-46D9-84D8-08EA47F6769E}"/>
              </a:ext>
            </a:extLst>
          </p:cNvPr>
          <p:cNvSpPr>
            <a:spLocks noGrp="1" noRot="1" noChangeAspect="1" noChangeArrowheads="1" noTextEdit="1"/>
          </p:cNvSpPr>
          <p:nvPr>
            <p:ph type="sldImg"/>
          </p:nvPr>
        </p:nvSpPr>
        <p:spPr/>
      </p:sp>
      <p:sp>
        <p:nvSpPr>
          <p:cNvPr id="9219" name="Notes Placeholder 2">
            <a:extLst>
              <a:ext uri="{FF2B5EF4-FFF2-40B4-BE49-F238E27FC236}">
                <a16:creationId xmlns:a16="http://schemas.microsoft.com/office/drawing/2014/main" id="{317DE971-4C66-498A-AF07-174BDF9694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805626F6-EE14-47E1-8633-112B0EFED2B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0">
              <a:lnSpc>
                <a:spcPct val="96000"/>
              </a:lnSpc>
              <a:spcBef>
                <a:spcPct val="0"/>
              </a:spcBef>
              <a:spcAft>
                <a:spcPct val="0"/>
              </a:spcAft>
              <a:buClr>
                <a:srgbClr val="000000"/>
              </a:buClr>
              <a:buSzPct val="45000"/>
              <a:buFont typeface="Wingdings" panose="05000000000000000000" pitchFamily="2" charset="2"/>
              <a:buNone/>
              <a:tabLst>
                <a:tab pos="723900" algn="l"/>
                <a:tab pos="1447800" algn="l"/>
                <a:tab pos="2171700" algn="l"/>
                <a:tab pos="2895600" algn="l"/>
              </a:tabLst>
              <a:defRPr/>
            </a:pPr>
            <a:fld id="{887D7433-CFB3-4048-B7CF-E58D418120B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457200" rtl="0" eaLnBrk="1" fontAlgn="base" latinLnBrk="0" hangingPunct="0">
                <a:lnSpc>
                  <a:spcPct val="96000"/>
                </a:lnSpc>
                <a:spcBef>
                  <a:spcPct val="0"/>
                </a:spcBef>
                <a:spcAft>
                  <a:spcPct val="0"/>
                </a:spcAft>
                <a:buClr>
                  <a:srgbClr val="000000"/>
                </a:buClr>
                <a:buSzPct val="45000"/>
                <a:buFont typeface="Wingdings" panose="05000000000000000000" pitchFamily="2" charset="2"/>
                <a:buNone/>
                <a:tabLst>
                  <a:tab pos="723900" algn="l"/>
                  <a:tab pos="1447800" algn="l"/>
                  <a:tab pos="2171700" algn="l"/>
                  <a:tab pos="2895600" algn="l"/>
                </a:tabLst>
                <a:defRPr/>
              </a:pPr>
              <a:t>30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83033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89EEF93C-BAB3-46D9-84D8-08EA47F6769E}"/>
              </a:ext>
            </a:extLst>
          </p:cNvPr>
          <p:cNvSpPr>
            <a:spLocks noGrp="1" noRot="1" noChangeAspect="1" noChangeArrowheads="1" noTextEdit="1"/>
          </p:cNvSpPr>
          <p:nvPr>
            <p:ph type="sldImg"/>
          </p:nvPr>
        </p:nvSpPr>
        <p:spPr/>
      </p:sp>
      <p:sp>
        <p:nvSpPr>
          <p:cNvPr id="9219" name="Notes Placeholder 2">
            <a:extLst>
              <a:ext uri="{FF2B5EF4-FFF2-40B4-BE49-F238E27FC236}">
                <a16:creationId xmlns:a16="http://schemas.microsoft.com/office/drawing/2014/main" id="{317DE971-4C66-498A-AF07-174BDF9694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805626F6-EE14-47E1-8633-112B0EFED2B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887D7433-CFB3-4048-B7CF-E58D418120BC}" type="slidenum">
              <a:rPr lang="en-US" altLang="en-US" smtClean="0">
                <a:solidFill>
                  <a:schemeClr val="tx2"/>
                </a:solidFill>
                <a:latin typeface="Times New Roman" panose="02020603050405020304" pitchFamily="18" charset="0"/>
              </a:rPr>
              <a:pPr/>
              <a:t>31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0925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5141279"/>
            <a:ext cx="1008762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500" y="5459765"/>
            <a:ext cx="10084125" cy="2106909"/>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756047" y="1931918"/>
            <a:ext cx="8568531" cy="2016973"/>
          </a:xfrm>
        </p:spPr>
        <p:txBody>
          <a:bodyPr anchor="b"/>
          <a:lstStyle>
            <a:lvl1pPr algn="r">
              <a:defRPr sz="5291"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756047" y="3981128"/>
            <a:ext cx="8568531" cy="1322451"/>
          </a:xfrm>
        </p:spPr>
        <p:txBody>
          <a:bodyPr lIns="45720" rIns="45720"/>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B9AA9ACE-3FC2-4199-9C99-BFF3371C8D9E}" type="datetimeFigureOut">
              <a:rPr lang="en-US"/>
              <a:pPr>
                <a:defRPr/>
              </a:pPr>
              <a:t>9/27/2018</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26B18157-E5FC-46C8-9684-35C153BAA667}" type="slidenum">
              <a:rPr lang="en-US"/>
              <a:pPr>
                <a:defRPr/>
              </a:pPr>
              <a:t>‹#›</a:t>
            </a:fld>
            <a:endParaRPr lang="en-US"/>
          </a:p>
        </p:txBody>
      </p:sp>
    </p:spTree>
    <p:extLst>
      <p:ext uri="{BB962C8B-B14F-4D97-AF65-F5344CB8AC3E}">
        <p14:creationId xmlns:p14="http://schemas.microsoft.com/office/powerpoint/2010/main" val="290632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BCADE9CC-A5E4-4714-8BEB-845C46CD45E1}" type="datetimeFigureOut">
              <a:rPr lang="en-US"/>
              <a:pPr>
                <a:defRPr/>
              </a:pPr>
              <a:t>9/27/2018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919053C-5443-4B14-8128-4D1FED6D8039}" type="slidenum">
              <a:rPr lang="en-US"/>
              <a:pPr>
                <a:defRPr/>
              </a:pPr>
              <a:t>‹#›</a:t>
            </a:fld>
            <a:endParaRPr lang="en-US"/>
          </a:p>
        </p:txBody>
      </p:sp>
    </p:spTree>
    <p:extLst>
      <p:ext uri="{BB962C8B-B14F-4D97-AF65-F5344CB8AC3E}">
        <p14:creationId xmlns:p14="http://schemas.microsoft.com/office/powerpoint/2010/main" val="399081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009499" y="3312608"/>
            <a:ext cx="201262"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802986" y="3312608"/>
            <a:ext cx="2030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96370" y="1168136"/>
            <a:ext cx="8568531" cy="2015913"/>
          </a:xfrm>
        </p:spPr>
        <p:txBody>
          <a:bodyPr anchor="b"/>
          <a:lstStyle>
            <a:lvl1pPr algn="r">
              <a:buNone/>
              <a:defRPr sz="5291"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4324518" y="3231669"/>
            <a:ext cx="5040313" cy="1603745"/>
          </a:xfrm>
        </p:spPr>
        <p:txBody>
          <a:bodyPr/>
          <a:lstStyle>
            <a:lvl1pPr marL="0" indent="0" algn="l">
              <a:buNone/>
              <a:defRPr sz="2535">
                <a:solidFill>
                  <a:schemeClr val="tx1"/>
                </a:solidFill>
              </a:defRPr>
            </a:lvl1pPr>
            <a:lvl2pPr>
              <a:buNone/>
              <a:defRPr sz="1984">
                <a:solidFill>
                  <a:schemeClr val="tx1">
                    <a:tint val="75000"/>
                  </a:schemeClr>
                </a:solidFill>
              </a:defRPr>
            </a:lvl2pPr>
            <a:lvl3pPr>
              <a:buNone/>
              <a:defRPr sz="1764">
                <a:solidFill>
                  <a:schemeClr val="tx1">
                    <a:tint val="75000"/>
                  </a:schemeClr>
                </a:solidFill>
              </a:defRPr>
            </a:lvl3pPr>
            <a:lvl4pPr>
              <a:buNone/>
              <a:defRPr sz="1543">
                <a:solidFill>
                  <a:schemeClr val="tx1">
                    <a:tint val="75000"/>
                  </a:schemeClr>
                </a:solidFill>
              </a:defRPr>
            </a:lvl4pPr>
            <a:lvl5pPr>
              <a:buNone/>
              <a:defRPr sz="1543">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9E4D13F4-38F8-4013-BB98-E51EFF80056D}" type="datetimeFigureOut">
              <a:rPr lang="en-US"/>
              <a:pPr>
                <a:defRPr/>
              </a:pPr>
              <a:t>9/27/2018</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693EE78-6288-47C1-A27F-7E471D6A4E75}" type="slidenum">
              <a:rPr lang="en-US"/>
              <a:pPr>
                <a:defRPr/>
              </a:pPr>
              <a:t>‹#›</a:t>
            </a:fld>
            <a:endParaRPr lang="en-US"/>
          </a:p>
        </p:txBody>
      </p:sp>
    </p:spTree>
    <p:extLst>
      <p:ext uri="{BB962C8B-B14F-4D97-AF65-F5344CB8AC3E}">
        <p14:creationId xmlns:p14="http://schemas.microsoft.com/office/powerpoint/2010/main" val="22693506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086"/>
            </a:lvl1pPr>
            <a:lvl2pPr>
              <a:defRPr sz="2646"/>
            </a:lvl2pPr>
            <a:lvl3pPr>
              <a:defRPr sz="2205"/>
            </a:lvl3pPr>
            <a:lvl4pPr>
              <a:defRPr sz="1984"/>
            </a:lvl4pPr>
            <a:lvl5pPr>
              <a:defRPr sz="1984"/>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4318" y="1632890"/>
            <a:ext cx="4452276" cy="4989036"/>
          </a:xfrm>
        </p:spPr>
        <p:txBody>
          <a:bodyPr/>
          <a:lstStyle>
            <a:lvl1pPr>
              <a:defRPr sz="3086"/>
            </a:lvl1pPr>
            <a:lvl2pPr>
              <a:defRPr sz="2646"/>
            </a:lvl2pPr>
            <a:lvl3pPr>
              <a:defRPr sz="2205"/>
            </a:lvl3pPr>
            <a:lvl4pPr>
              <a:defRPr sz="1984"/>
            </a:lvl4pPr>
            <a:lvl5pPr>
              <a:defRPr sz="1984"/>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CA3D85B1-B0CD-4E3E-A1B0-699E313E00A9}" type="datetimeFigureOut">
              <a:rPr lang="en-US"/>
              <a:pPr>
                <a:defRPr/>
              </a:pPr>
              <a:t>9/27/2018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A9CBAAD-227B-416F-8509-7EB0F7FBA696}" type="slidenum">
              <a:rPr lang="en-US"/>
              <a:pPr>
                <a:defRPr/>
              </a:pPr>
              <a:t>‹#›</a:t>
            </a:fld>
            <a:endParaRPr lang="en-US"/>
          </a:p>
        </p:txBody>
      </p:sp>
    </p:spTree>
    <p:extLst>
      <p:ext uri="{BB962C8B-B14F-4D97-AF65-F5344CB8AC3E}">
        <p14:creationId xmlns:p14="http://schemas.microsoft.com/office/powerpoint/2010/main" val="226554008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182880" anchor="ctr"/>
          <a:lstStyle>
            <a:lvl1pPr marL="0" indent="0">
              <a:buNone/>
              <a:defRPr sz="2646" b="0">
                <a:solidFill>
                  <a:schemeClr val="bg1"/>
                </a:solidFill>
              </a:defRPr>
            </a:lvl1pPr>
            <a:lvl2pPr>
              <a:buNone/>
              <a:defRPr sz="2205" b="1"/>
            </a:lvl2pPr>
            <a:lvl3pPr>
              <a:buNone/>
              <a:defRPr sz="1984" b="1"/>
            </a:lvl3pPr>
            <a:lvl4pPr>
              <a:buNone/>
              <a:defRPr sz="1764" b="1"/>
            </a:lvl4pPr>
            <a:lvl5pPr>
              <a:buNone/>
              <a:defRPr sz="1764" b="1"/>
            </a:lvl5pPr>
            <a:extLst/>
          </a:lstStyle>
          <a:p>
            <a:pPr lvl="0"/>
            <a:r>
              <a:rPr lang="en-US"/>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182880" anchor="ctr"/>
          <a:lstStyle>
            <a:lvl1pPr marL="0" indent="0">
              <a:buNone/>
              <a:defRPr sz="2646" b="0">
                <a:solidFill>
                  <a:schemeClr val="bg1"/>
                </a:solidFill>
              </a:defRPr>
            </a:lvl1pPr>
            <a:lvl2pPr>
              <a:buNone/>
              <a:defRPr sz="2205" b="1"/>
            </a:lvl2pPr>
            <a:lvl3pPr>
              <a:buNone/>
              <a:defRPr sz="1984" b="1"/>
            </a:lvl3pPr>
            <a:lvl4pPr>
              <a:buNone/>
              <a:defRPr sz="1764" b="1"/>
            </a:lvl4pPr>
            <a:lvl5pPr>
              <a:buNone/>
              <a:defRPr sz="1764" b="1"/>
            </a:lvl5pPr>
            <a:extLst/>
          </a:lstStyle>
          <a:p>
            <a:pPr lvl="0"/>
            <a:r>
              <a:rPr lang="en-US"/>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46"/>
            </a:lvl1pPr>
            <a:lvl2pPr>
              <a:defRPr sz="2205"/>
            </a:lvl2pPr>
            <a:lvl3pPr>
              <a:defRPr sz="1984"/>
            </a:lvl3pPr>
            <a:lvl4pPr>
              <a:defRPr sz="1764"/>
            </a:lvl4pPr>
            <a:lvl5pPr>
              <a:defRPr sz="1764"/>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46"/>
            </a:lvl1pPr>
            <a:lvl2pPr>
              <a:defRPr sz="2205"/>
            </a:lvl2pPr>
            <a:lvl3pPr>
              <a:defRPr sz="1984"/>
            </a:lvl3pPr>
            <a:lvl4pPr>
              <a:defRPr sz="1764"/>
            </a:lvl4pPr>
            <a:lvl5pPr>
              <a:defRPr sz="1764"/>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B76F726D-9BCD-4572-8D28-1500D2C55AA0}" type="datetimeFigureOut">
              <a:rPr lang="en-US"/>
              <a:pPr>
                <a:defRPr/>
              </a:pPr>
              <a:t>9/27/2018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BD460C2D-07CD-45C3-9458-41CE3E758A3E}" type="slidenum">
              <a:rPr lang="en-US"/>
              <a:pPr>
                <a:defRPr/>
              </a:pPr>
              <a:t>‹#›</a:t>
            </a:fld>
            <a:endParaRPr lang="en-US"/>
          </a:p>
        </p:txBody>
      </p:sp>
    </p:spTree>
    <p:extLst>
      <p:ext uri="{BB962C8B-B14F-4D97-AF65-F5344CB8AC3E}">
        <p14:creationId xmlns:p14="http://schemas.microsoft.com/office/powerpoint/2010/main" val="22726773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5B08B5A6-AC62-4CB0-B94A-88BDF5EB813F}" type="datetimeFigureOut">
              <a:rPr lang="en-US"/>
              <a:pPr>
                <a:defRPr/>
              </a:pPr>
              <a:t>9/27/2018</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F3104A9-7CE7-4198-ADDA-773D574DC440}" type="slidenum">
              <a:rPr lang="en-US"/>
              <a:pPr>
                <a:defRPr/>
              </a:pPr>
              <a:t>‹#›</a:t>
            </a:fld>
            <a:endParaRPr lang="en-US"/>
          </a:p>
        </p:txBody>
      </p:sp>
    </p:spTree>
    <p:extLst>
      <p:ext uri="{BB962C8B-B14F-4D97-AF65-F5344CB8AC3E}">
        <p14:creationId xmlns:p14="http://schemas.microsoft.com/office/powerpoint/2010/main" val="418087938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809741E-033A-4173-9475-5E50A0E51A35}" type="datetimeFigureOut">
              <a:rPr lang="en-US"/>
              <a:pPr>
                <a:defRPr/>
              </a:pPr>
              <a:t>9/27/2018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FD422FE-394E-4808-BBD4-053145C3980A}" type="slidenum">
              <a:rPr lang="en-US"/>
              <a:pPr>
                <a:defRPr/>
              </a:pPr>
              <a:t>‹#›</a:t>
            </a:fld>
            <a:endParaRPr lang="en-US"/>
          </a:p>
        </p:txBody>
      </p:sp>
    </p:spTree>
    <p:extLst>
      <p:ext uri="{BB962C8B-B14F-4D97-AF65-F5344CB8AC3E}">
        <p14:creationId xmlns:p14="http://schemas.microsoft.com/office/powerpoint/2010/main" val="52298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anchor="t">
            <a:noAutofit/>
            <a:sp3d prstMaterial="softEdge">
              <a:bevelT w="0" h="0"/>
            </a:sp3d>
          </a:bodyPr>
          <a:lstStyle>
            <a:lvl1pPr algn="r">
              <a:buNone/>
              <a:defRPr sz="2756"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764"/>
            </a:lvl1pPr>
            <a:lvl2pPr>
              <a:buNone/>
              <a:defRPr sz="1323"/>
            </a:lvl2pPr>
            <a:lvl3pPr>
              <a:buNone/>
              <a:defRPr sz="1102"/>
            </a:lvl3pPr>
            <a:lvl4pPr>
              <a:buNone/>
              <a:defRPr sz="992"/>
            </a:lvl4pPr>
            <a:lvl5pPr>
              <a:buNone/>
              <a:defRPr sz="992"/>
            </a:lvl5pPr>
            <a:extLst/>
          </a:lstStyle>
          <a:p>
            <a:pPr lvl="0"/>
            <a:r>
              <a:rPr lang="en-US"/>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27"/>
            </a:lvl1pPr>
            <a:lvl2pPr>
              <a:defRPr sz="3086"/>
            </a:lvl2pPr>
            <a:lvl3pPr>
              <a:defRPr sz="2646"/>
            </a:lvl3pPr>
            <a:lvl4pPr>
              <a:defRPr sz="2205"/>
            </a:lvl4pPr>
            <a:lvl5pPr>
              <a:defRPr sz="2205"/>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0623EC1C-33D1-4B81-AEA4-8B0B84940519}" type="datetimeFigureOut">
              <a:rPr lang="en-US"/>
              <a:pPr>
                <a:defRPr/>
              </a:pPr>
              <a:t>9/27/2018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59724625-CDBC-438C-9C19-093CB40D7F78}" type="slidenum">
              <a:rPr lang="en-US"/>
              <a:pPr>
                <a:defRPr/>
              </a:pPr>
              <a:t>‹#›</a:t>
            </a:fld>
            <a:endParaRPr lang="en-US"/>
          </a:p>
        </p:txBody>
      </p:sp>
    </p:spTree>
    <p:extLst>
      <p:ext uri="{BB962C8B-B14F-4D97-AF65-F5344CB8AC3E}">
        <p14:creationId xmlns:p14="http://schemas.microsoft.com/office/powerpoint/2010/main" val="176187203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89300" y="5514014"/>
            <a:ext cx="4191509" cy="159068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5"/>
          <p:cNvSpPr>
            <a:spLocks/>
          </p:cNvSpPr>
          <p:nvPr/>
        </p:nvSpPr>
        <p:spPr bwMode="auto">
          <a:xfrm>
            <a:off x="-59503" y="6376726"/>
            <a:ext cx="4191510" cy="92396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661" y="6383784"/>
            <a:ext cx="3750815" cy="1191457"/>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9552093" y="5498264"/>
            <a:ext cx="20126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9345580" y="5498264"/>
            <a:ext cx="20126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258129" y="6000343"/>
            <a:ext cx="7896490" cy="714556"/>
          </a:xfrm>
          <a:noFill/>
        </p:spPr>
        <p:txBody>
          <a:bodyPr tIns="0"/>
          <a:lstStyle>
            <a:lvl1pPr marL="0" marR="20159" indent="0" algn="r">
              <a:buNone/>
              <a:defRPr sz="1543"/>
            </a:lvl1pPr>
            <a:lvl2pPr>
              <a:defRPr sz="1323"/>
            </a:lvl2pPr>
            <a:lvl3pPr>
              <a:defRPr sz="1102"/>
            </a:lvl3pPr>
            <a:lvl4pPr>
              <a:defRPr sz="992"/>
            </a:lvl4pPr>
            <a:lvl5pPr>
              <a:defRPr sz="992"/>
            </a:lvl5pPr>
            <a:extLst/>
          </a:lstStyle>
          <a:p>
            <a:pPr lvl="0"/>
            <a:r>
              <a:rPr lang="en-US"/>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527"/>
            </a:lvl1pPr>
            <a:extLst/>
          </a:lstStyle>
          <a:p>
            <a:pPr lvl="0"/>
            <a:r>
              <a:rPr lang="en-US" noProof="0"/>
              <a:t>Click icon to add picture</a:t>
            </a:r>
            <a:endParaRPr lang="en-US" noProof="0"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7"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7BD7C970-86FF-4244-86D3-4AC15299C291}" type="datetimeFigureOut">
              <a:rPr lang="en-US"/>
              <a:pPr>
                <a:defRPr/>
              </a:pPr>
              <a:t>9/27/2018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AF8F7445-228E-4AC5-8450-F6C5CDAF40E3}" type="slidenum">
              <a:rPr lang="en-US"/>
              <a:pPr>
                <a:defRPr/>
              </a:pPr>
              <a:t>‹#›</a:t>
            </a:fld>
            <a:endParaRPr lang="en-US"/>
          </a:p>
        </p:txBody>
      </p:sp>
    </p:spTree>
    <p:extLst>
      <p:ext uri="{BB962C8B-B14F-4D97-AF65-F5344CB8AC3E}">
        <p14:creationId xmlns:p14="http://schemas.microsoft.com/office/powerpoint/2010/main" val="86839786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504031" y="1632891"/>
            <a:ext cx="9072563" cy="48348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BE29068-9D7F-4A14-8007-81C68DC6EC7C}" type="datetimeFigureOut">
              <a:rPr lang="en-US"/>
              <a:pPr>
                <a:defRPr/>
              </a:pPr>
              <a:t>9/27/2018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6239CC4-4230-4401-A882-69E4B5D26E23}" type="slidenum">
              <a:rPr lang="en-US"/>
              <a:pPr>
                <a:defRPr/>
              </a:pPr>
              <a:t>‹#›</a:t>
            </a:fld>
            <a:endParaRPr lang="en-US"/>
          </a:p>
        </p:txBody>
      </p:sp>
    </p:spTree>
    <p:extLst>
      <p:ext uri="{BB962C8B-B14F-4D97-AF65-F5344CB8AC3E}">
        <p14:creationId xmlns:p14="http://schemas.microsoft.com/office/powerpoint/2010/main" val="2915696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4031" y="302741"/>
            <a:ext cx="6972432" cy="6164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54C8257-2219-4490-8946-E02540E5ABDC}" type="datetimeFigureOut">
              <a:rPr lang="en-US"/>
              <a:pPr>
                <a:defRPr/>
              </a:pPr>
              <a:t>9/27/2018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2062936-CECF-4741-BFB0-0639A84DE18F}" type="slidenum">
              <a:rPr lang="en-US"/>
              <a:pPr>
                <a:defRPr/>
              </a:pPr>
              <a:t>‹#›</a:t>
            </a:fld>
            <a:endParaRPr lang="en-US"/>
          </a:p>
        </p:txBody>
      </p:sp>
    </p:spTree>
    <p:extLst>
      <p:ext uri="{BB962C8B-B14F-4D97-AF65-F5344CB8AC3E}">
        <p14:creationId xmlns:p14="http://schemas.microsoft.com/office/powerpoint/2010/main" val="166560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89300" y="5514014"/>
            <a:ext cx="4191509" cy="159068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59503" y="6376726"/>
            <a:ext cx="4191510" cy="92396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661" y="6383784"/>
            <a:ext cx="3750815" cy="11914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504031" y="1632680"/>
            <a:ext cx="9072563" cy="498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7416960" y="7064447"/>
            <a:ext cx="2115882" cy="402483"/>
          </a:xfrm>
          <a:prstGeom prst="rect">
            <a:avLst/>
          </a:prstGeom>
        </p:spPr>
        <p:txBody>
          <a:bodyPr vert="horz" anchor="b"/>
          <a:lstStyle>
            <a:lvl1pPr algn="l" eaLnBrk="1" fontAlgn="auto" latinLnBrk="0" hangingPunct="1">
              <a:spcBef>
                <a:spcPts val="0"/>
              </a:spcBef>
              <a:spcAft>
                <a:spcPts val="0"/>
              </a:spcAft>
              <a:defRPr kumimoji="0" sz="1102">
                <a:solidFill>
                  <a:schemeClr val="tx1"/>
                </a:solidFill>
                <a:latin typeface="+mn-lt"/>
                <a:cs typeface="+mn-cs"/>
              </a:defRPr>
            </a:lvl1pPr>
            <a:extLst/>
          </a:lstStyle>
          <a:p>
            <a:pPr>
              <a:defRPr/>
            </a:pPr>
            <a:fld id="{60AD460F-D2B2-4DBE-BD3E-20ED3557211B}" type="datetimeFigureOut">
              <a:rPr lang="en-US"/>
              <a:pPr>
                <a:defRPr/>
              </a:pPr>
              <a:t>9/27/2018</a:t>
            </a:fld>
            <a:endParaRPr lang="en-US"/>
          </a:p>
        </p:txBody>
      </p:sp>
      <p:sp>
        <p:nvSpPr>
          <p:cNvPr id="22" name="Footer Placeholder 21"/>
          <p:cNvSpPr>
            <a:spLocks noGrp="1"/>
          </p:cNvSpPr>
          <p:nvPr>
            <p:ph type="ftr" sz="quarter" idx="3"/>
          </p:nvPr>
        </p:nvSpPr>
        <p:spPr>
          <a:xfrm>
            <a:off x="4828551" y="7064447"/>
            <a:ext cx="2591910" cy="402483"/>
          </a:xfrm>
          <a:prstGeom prst="rect">
            <a:avLst/>
          </a:prstGeom>
        </p:spPr>
        <p:txBody>
          <a:bodyPr vert="horz" anchor="b"/>
          <a:lstStyle>
            <a:lvl1pPr algn="r" eaLnBrk="1" fontAlgn="auto" latinLnBrk="0" hangingPunct="1">
              <a:spcBef>
                <a:spcPts val="0"/>
              </a:spcBef>
              <a:spcAft>
                <a:spcPts val="0"/>
              </a:spcAft>
              <a:defRPr kumimoji="0" sz="1102">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9532841" y="7064447"/>
            <a:ext cx="404275" cy="402483"/>
          </a:xfrm>
          <a:prstGeom prst="rect">
            <a:avLst/>
          </a:prstGeom>
        </p:spPr>
        <p:txBody>
          <a:bodyPr vert="horz" anchor="b"/>
          <a:lstStyle>
            <a:lvl1pPr algn="r" eaLnBrk="1" fontAlgn="auto" latinLnBrk="0" hangingPunct="1">
              <a:spcBef>
                <a:spcPts val="0"/>
              </a:spcBef>
              <a:spcAft>
                <a:spcPts val="0"/>
              </a:spcAft>
              <a:defRPr kumimoji="0" sz="1102" b="0">
                <a:solidFill>
                  <a:schemeClr val="tx1"/>
                </a:solidFill>
                <a:latin typeface="+mn-lt"/>
                <a:cs typeface="+mn-cs"/>
              </a:defRPr>
            </a:lvl1pPr>
            <a:extLst/>
          </a:lstStyle>
          <a:p>
            <a:pPr>
              <a:defRPr/>
            </a:pPr>
            <a:fld id="{345CE0D0-915B-4F5A-B38D-B0ECEEAD9D4F}" type="slidenum">
              <a:rPr lang="en-US"/>
              <a:pPr>
                <a:defRPr/>
              </a:pPr>
              <a:t>‹#›</a:t>
            </a:fld>
            <a:endParaRPr lang="en-US"/>
          </a:p>
        </p:txBody>
      </p:sp>
    </p:spTree>
    <p:extLst>
      <p:ext uri="{BB962C8B-B14F-4D97-AF65-F5344CB8AC3E}">
        <p14:creationId xmlns:p14="http://schemas.microsoft.com/office/powerpoint/2010/main" val="1031938353"/>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txStyles>
    <p:titleStyle>
      <a:lvl1pPr algn="l" rtl="0" eaLnBrk="0" fontAlgn="base" hangingPunct="0">
        <a:spcBef>
          <a:spcPct val="0"/>
        </a:spcBef>
        <a:spcAft>
          <a:spcPct val="0"/>
        </a:spcAft>
        <a:defRPr sz="4519"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519" b="1">
          <a:solidFill>
            <a:schemeClr val="tx2"/>
          </a:solidFill>
          <a:latin typeface="Lucida Sans Unicode" pitchFamily="34" charset="0"/>
        </a:defRPr>
      </a:lvl2pPr>
      <a:lvl3pPr algn="l" rtl="0" eaLnBrk="0" fontAlgn="base" hangingPunct="0">
        <a:spcBef>
          <a:spcPct val="0"/>
        </a:spcBef>
        <a:spcAft>
          <a:spcPct val="0"/>
        </a:spcAft>
        <a:defRPr sz="4519" b="1">
          <a:solidFill>
            <a:schemeClr val="tx2"/>
          </a:solidFill>
          <a:latin typeface="Lucida Sans Unicode" pitchFamily="34" charset="0"/>
        </a:defRPr>
      </a:lvl3pPr>
      <a:lvl4pPr algn="l" rtl="0" eaLnBrk="0" fontAlgn="base" hangingPunct="0">
        <a:spcBef>
          <a:spcPct val="0"/>
        </a:spcBef>
        <a:spcAft>
          <a:spcPct val="0"/>
        </a:spcAft>
        <a:defRPr sz="4519" b="1">
          <a:solidFill>
            <a:schemeClr val="tx2"/>
          </a:solidFill>
          <a:latin typeface="Lucida Sans Unicode" pitchFamily="34" charset="0"/>
        </a:defRPr>
      </a:lvl4pPr>
      <a:lvl5pPr algn="l" rtl="0" eaLnBrk="0" fontAlgn="base" hangingPunct="0">
        <a:spcBef>
          <a:spcPct val="0"/>
        </a:spcBef>
        <a:spcAft>
          <a:spcPct val="0"/>
        </a:spcAft>
        <a:defRPr sz="4519" b="1">
          <a:solidFill>
            <a:schemeClr val="tx2"/>
          </a:solidFill>
          <a:latin typeface="Lucida Sans Unicode" pitchFamily="34" charset="0"/>
        </a:defRPr>
      </a:lvl5pPr>
      <a:lvl6pPr marL="503972" algn="l" rtl="0" fontAlgn="base">
        <a:spcBef>
          <a:spcPct val="0"/>
        </a:spcBef>
        <a:spcAft>
          <a:spcPct val="0"/>
        </a:spcAft>
        <a:defRPr sz="4519" b="1">
          <a:solidFill>
            <a:schemeClr val="tx2"/>
          </a:solidFill>
          <a:latin typeface="Lucida Sans Unicode" pitchFamily="34" charset="0"/>
        </a:defRPr>
      </a:lvl6pPr>
      <a:lvl7pPr marL="1007943" algn="l" rtl="0" fontAlgn="base">
        <a:spcBef>
          <a:spcPct val="0"/>
        </a:spcBef>
        <a:spcAft>
          <a:spcPct val="0"/>
        </a:spcAft>
        <a:defRPr sz="4519" b="1">
          <a:solidFill>
            <a:schemeClr val="tx2"/>
          </a:solidFill>
          <a:latin typeface="Lucida Sans Unicode" pitchFamily="34" charset="0"/>
        </a:defRPr>
      </a:lvl7pPr>
      <a:lvl8pPr marL="1511915" algn="l" rtl="0" fontAlgn="base">
        <a:spcBef>
          <a:spcPct val="0"/>
        </a:spcBef>
        <a:spcAft>
          <a:spcPct val="0"/>
        </a:spcAft>
        <a:defRPr sz="4519" b="1">
          <a:solidFill>
            <a:schemeClr val="tx2"/>
          </a:solidFill>
          <a:latin typeface="Lucida Sans Unicode" pitchFamily="34" charset="0"/>
        </a:defRPr>
      </a:lvl8pPr>
      <a:lvl9pPr marL="2015886" algn="l" rtl="0" fontAlgn="base">
        <a:spcBef>
          <a:spcPct val="0"/>
        </a:spcBef>
        <a:spcAft>
          <a:spcPct val="0"/>
        </a:spcAft>
        <a:defRPr sz="4519" b="1">
          <a:solidFill>
            <a:schemeClr val="tx2"/>
          </a:solidFill>
          <a:latin typeface="Lucida Sans Unicode" pitchFamily="34" charset="0"/>
        </a:defRPr>
      </a:lvl9pPr>
      <a:extLst/>
    </p:titleStyle>
    <p:bodyStyle>
      <a:lvl1pPr marL="402477" indent="-281735" algn="l" rtl="0" eaLnBrk="0" fontAlgn="base" hangingPunct="0">
        <a:spcBef>
          <a:spcPts val="441"/>
        </a:spcBef>
        <a:spcAft>
          <a:spcPct val="0"/>
        </a:spcAft>
        <a:buClr>
          <a:schemeClr val="accent1"/>
        </a:buClr>
        <a:buSzPct val="68000"/>
        <a:buFont typeface="Wingdings 3" pitchFamily="18" charset="2"/>
        <a:buChar char=""/>
        <a:defRPr sz="2976" kern="1200">
          <a:solidFill>
            <a:schemeClr val="tx1"/>
          </a:solidFill>
          <a:latin typeface="+mn-lt"/>
          <a:ea typeface="+mn-ea"/>
          <a:cs typeface="+mn-cs"/>
        </a:defRPr>
      </a:lvl1pPr>
      <a:lvl2pPr marL="684212" indent="-251986" algn="l" rtl="0" eaLnBrk="0" fontAlgn="base" hangingPunct="0">
        <a:spcBef>
          <a:spcPts val="358"/>
        </a:spcBef>
        <a:spcAft>
          <a:spcPct val="0"/>
        </a:spcAft>
        <a:buClr>
          <a:schemeClr val="accent1"/>
        </a:buClr>
        <a:buFont typeface="Verdana" pitchFamily="34" charset="0"/>
        <a:buChar char="◦"/>
        <a:defRPr sz="2535" kern="1200">
          <a:solidFill>
            <a:schemeClr val="tx1"/>
          </a:solidFill>
          <a:latin typeface="+mn-lt"/>
          <a:ea typeface="+mn-ea"/>
          <a:cs typeface="+mn-cs"/>
        </a:defRPr>
      </a:lvl2pPr>
      <a:lvl3pPr marL="946697" indent="-251986" algn="l" rtl="0" eaLnBrk="0" fontAlgn="base" hangingPunct="0">
        <a:spcBef>
          <a:spcPts val="386"/>
        </a:spcBef>
        <a:spcAft>
          <a:spcPct val="0"/>
        </a:spcAft>
        <a:buClr>
          <a:schemeClr val="accent2"/>
        </a:buClr>
        <a:buSzPct val="100000"/>
        <a:buFont typeface="Wingdings 2" pitchFamily="18" charset="2"/>
        <a:buChar char=""/>
        <a:defRPr sz="2315" kern="1200">
          <a:solidFill>
            <a:schemeClr val="tx1"/>
          </a:solidFill>
          <a:latin typeface="+mn-lt"/>
          <a:ea typeface="+mn-ea"/>
          <a:cs typeface="+mn-cs"/>
        </a:defRPr>
      </a:lvl3pPr>
      <a:lvl4pPr marL="1259929" indent="-251986" algn="l" rtl="0" eaLnBrk="0" fontAlgn="base" hangingPunct="0">
        <a:spcBef>
          <a:spcPts val="386"/>
        </a:spcBef>
        <a:spcAft>
          <a:spcPct val="0"/>
        </a:spcAft>
        <a:buClr>
          <a:schemeClr val="accent2"/>
        </a:buClr>
        <a:buFont typeface="Wingdings 2" pitchFamily="18" charset="2"/>
        <a:buChar char=""/>
        <a:defRPr sz="2094" kern="1200">
          <a:solidFill>
            <a:schemeClr val="tx1"/>
          </a:solidFill>
          <a:latin typeface="+mn-lt"/>
          <a:ea typeface="+mn-ea"/>
          <a:cs typeface="+mn-cs"/>
        </a:defRPr>
      </a:lvl4pPr>
      <a:lvl5pPr marL="1511915" indent="-251986" algn="l" rtl="0" eaLnBrk="0" fontAlgn="base" hangingPunct="0">
        <a:spcBef>
          <a:spcPts val="386"/>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1984"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764"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764"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764"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gantter.com/gantter-editions/" TargetMode="External"/><Relationship Id="rId2" Type="http://schemas.openxmlformats.org/officeDocument/2006/relationships/hyperlink" Target="http://www.gantt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gantter.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uk.businessinsider.com/apple-paying-ireland-16-billion-dollars-back-taxes-2018-4" TargetMode="External"/><Relationship Id="rId3" Type="http://schemas.openxmlformats.org/officeDocument/2006/relationships/hyperlink" Target="http://ec.europa.eu/avservices/video/player.cfm?ref=I160574" TargetMode="External"/><Relationship Id="rId7" Type="http://schemas.openxmlformats.org/officeDocument/2006/relationships/hyperlink" Target="http://uk.businessinsider.com/apples-lightning-charger-to-be-reviewed-by-eus-margrethe-vestager-2018-8" TargetMode="External"/><Relationship Id="rId2" Type="http://schemas.openxmlformats.org/officeDocument/2006/relationships/hyperlink" Target="https://www.thisisinsider.com/amazon-investigated-by-eu-commissioner-margrethe-vestager-2018-9" TargetMode="External"/><Relationship Id="rId1" Type="http://schemas.openxmlformats.org/officeDocument/2006/relationships/slideLayout" Target="../slideLayouts/slideLayout2.xml"/><Relationship Id="rId6" Type="http://schemas.openxmlformats.org/officeDocument/2006/relationships/hyperlink" Target="http://uk.businessinsider.com/google-fined-by-eu-android-2018-7" TargetMode="External"/><Relationship Id="rId5" Type="http://schemas.openxmlformats.org/officeDocument/2006/relationships/hyperlink" Target="https://www.businessinsider.com/attorney-general-jeff-sessions-open-investigating-facebook-google-2018-9" TargetMode="External"/><Relationship Id="rId4" Type="http://schemas.openxmlformats.org/officeDocument/2006/relationships/hyperlink" Target="http://uk.businessinsider.com/donald-trump-says-google-amazon-and-facebook-may-be-very-antitrust-2018-8" TargetMode="External"/><Relationship Id="rId9" Type="http://schemas.openxmlformats.org/officeDocument/2006/relationships/hyperlink" Target="https://www.theguardian.com/world/2018/sep/18/ireland-collects-more-than-14bn-disputed-taxes-from-appl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venturebeat.com/2018/09/19/john-hancock-will-require-fitness-tracking-for-all-life-insurance-polic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Project Management</a:t>
            </a:r>
          </a:p>
          <a:p>
            <a:pPr marL="0" indent="0" algn="ctr" eaLnBrk="1" hangingPunct="1">
              <a:buFont typeface="Wingdings 2" panose="05020102010507070707" pitchFamily="18" charset="2"/>
              <a:buNone/>
            </a:pPr>
            <a:endParaRPr lang="en-US" altLang="en-US" sz="3600" dirty="0">
              <a:latin typeface="Arial" panose="020B0604020202020204" pitchFamily="34" charset="0"/>
              <a:ea typeface="ＭＳ Ｐゴシック" panose="020B0600070205080204" pitchFamily="34" charset="-128"/>
              <a:cs typeface="Arial" panose="020B0604020202020204" pitchFamily="34" charset="0"/>
            </a:endParaRP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September 20,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487363"/>
            <a:ext cx="8866187" cy="1473200"/>
          </a:xfrm>
        </p:spPr>
        <p:txBody>
          <a:bodyPr/>
          <a:lstStyle/>
          <a:p>
            <a:r>
              <a:rPr lang="en-US" dirty="0"/>
              <a:t>The Triple Constraint</a:t>
            </a:r>
          </a:p>
        </p:txBody>
      </p:sp>
      <p:pic>
        <p:nvPicPr>
          <p:cNvPr id="8" name="Picture 7"/>
          <p:cNvPicPr>
            <a:picLocks noChangeAspect="1"/>
          </p:cNvPicPr>
          <p:nvPr/>
        </p:nvPicPr>
        <p:blipFill>
          <a:blip r:embed="rId2"/>
          <a:stretch>
            <a:fillRect/>
          </a:stretch>
        </p:blipFill>
        <p:spPr>
          <a:xfrm>
            <a:off x="547757" y="1385940"/>
            <a:ext cx="9369355" cy="6173735"/>
          </a:xfrm>
          <a:prstGeom prst="rect">
            <a:avLst/>
          </a:prstGeom>
        </p:spPr>
      </p:pic>
    </p:spTree>
    <p:extLst>
      <p:ext uri="{BB962C8B-B14F-4D97-AF65-F5344CB8AC3E}">
        <p14:creationId xmlns:p14="http://schemas.microsoft.com/office/powerpoint/2010/main" val="306715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504507" y="-258763"/>
            <a:ext cx="9071610" cy="1007957"/>
          </a:xfrm>
        </p:spPr>
        <p:txBody>
          <a:bodyPr/>
          <a:lstStyle/>
          <a:p>
            <a:pPr eaLnBrk="1" hangingPunct="1"/>
            <a:r>
              <a:rPr lang="en-US" sz="3968" dirty="0">
                <a:cs typeface="Times New Roman"/>
              </a:rPr>
              <a:t>Example Work Breakdown Schedule</a:t>
            </a:r>
          </a:p>
        </p:txBody>
      </p:sp>
      <p:pic>
        <p:nvPicPr>
          <p:cNvPr id="38914" name="Picture 3" descr="c06f03"/>
          <p:cNvPicPr>
            <a:picLocks noChangeAspect="1" noChangeArrowheads="1"/>
          </p:cNvPicPr>
          <p:nvPr/>
        </p:nvPicPr>
        <p:blipFill>
          <a:blip r:embed="rId2"/>
          <a:srcRect/>
          <a:stretch>
            <a:fillRect/>
          </a:stretch>
        </p:blipFill>
        <p:spPr bwMode="auto">
          <a:xfrm>
            <a:off x="620712" y="1343942"/>
            <a:ext cx="9067800" cy="6017295"/>
          </a:xfrm>
          <a:prstGeom prst="rect">
            <a:avLst/>
          </a:prstGeom>
          <a:noFill/>
          <a:ln w="9525">
            <a:noFill/>
            <a:miter lim="800000"/>
            <a:headEnd/>
            <a:tailEnd/>
          </a:ln>
        </p:spPr>
      </p:pic>
    </p:spTree>
    <p:extLst>
      <p:ext uri="{BB962C8B-B14F-4D97-AF65-F5344CB8AC3E}">
        <p14:creationId xmlns:p14="http://schemas.microsoft.com/office/powerpoint/2010/main" val="159636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ctrTitle"/>
          </p:nvPr>
        </p:nvSpPr>
        <p:spPr/>
        <p:txBody>
          <a:bodyPr/>
          <a:lstStyle/>
          <a:p>
            <a:pPr eaLnBrk="1" hangingPunct="1"/>
            <a:r>
              <a:rPr lang="en-US" altLang="en-US">
                <a:latin typeface="Times New Roman" panose="02020603050405020304" pitchFamily="18" charset="0"/>
                <a:cs typeface="Times New Roman" panose="02020603050405020304" pitchFamily="18" charset="0"/>
              </a:rPr>
              <a:t>Project Planning: The Schedule and Budget</a:t>
            </a:r>
          </a:p>
        </p:txBody>
      </p:sp>
    </p:spTree>
    <p:extLst>
      <p:ext uri="{BB962C8B-B14F-4D97-AF65-F5344CB8AC3E}">
        <p14:creationId xmlns:p14="http://schemas.microsoft.com/office/powerpoint/2010/main" val="385733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4838" y="-360363"/>
            <a:ext cx="8866187" cy="14732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The Project Planning Framework</a:t>
            </a:r>
          </a:p>
        </p:txBody>
      </p:sp>
      <p:pic>
        <p:nvPicPr>
          <p:cNvPr id="30723" name="Picture 3" descr="c07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57" y="1847921"/>
            <a:ext cx="8810871" cy="457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369405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4838" y="-334963"/>
            <a:ext cx="8866187" cy="14732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Gantt Chart for Planning</a:t>
            </a:r>
          </a:p>
        </p:txBody>
      </p:sp>
      <p:pic>
        <p:nvPicPr>
          <p:cNvPr id="32771" name="Picture 3" descr="c07f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18" y="2267902"/>
            <a:ext cx="9477593" cy="369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407718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4838" y="-411163"/>
            <a:ext cx="8866187" cy="14732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Lead and Lag Times</a:t>
            </a:r>
          </a:p>
        </p:txBody>
      </p:sp>
      <p:sp>
        <p:nvSpPr>
          <p:cNvPr id="44035" name="Rectangle 3"/>
          <p:cNvSpPr>
            <a:spLocks noGrp="1" noChangeArrowheads="1"/>
          </p:cNvSpPr>
          <p:nvPr>
            <p:ph type="body" idx="1"/>
          </p:nvPr>
        </p:nvSpPr>
        <p:spPr>
          <a:xfrm>
            <a:off x="693102" y="1537971"/>
            <a:ext cx="9071610" cy="5442266"/>
          </a:xfrm>
        </p:spPr>
        <p:txBody>
          <a:bodyPr/>
          <a:lstStyle/>
          <a:p>
            <a:pPr eaLnBrk="1" hangingPunct="1"/>
            <a:r>
              <a:rPr lang="en-US" altLang="en-US" dirty="0">
                <a:latin typeface="Times New Roman" panose="02020603050405020304" pitchFamily="18" charset="0"/>
                <a:cs typeface="Times New Roman" panose="02020603050405020304" pitchFamily="18" charset="0"/>
              </a:rPr>
              <a:t>Lead is starting the next task before the first task is complete</a:t>
            </a:r>
          </a:p>
          <a:p>
            <a:pPr lvl="2" eaLnBrk="1" hangingPunct="1"/>
            <a:r>
              <a:rPr lang="en-US" altLang="en-US" dirty="0">
                <a:latin typeface="Times New Roman" panose="02020603050405020304" pitchFamily="18" charset="0"/>
                <a:cs typeface="Times New Roman" panose="02020603050405020304" pitchFamily="18" charset="0"/>
              </a:rPr>
              <a:t>Example: Begin installing the operating systems when half of the PCs are set up</a:t>
            </a:r>
          </a:p>
          <a:p>
            <a:pPr eaLnBrk="1" hangingPunct="1"/>
            <a:r>
              <a:rPr lang="en-US" altLang="en-US" dirty="0">
                <a:latin typeface="Times New Roman" panose="02020603050405020304" pitchFamily="18" charset="0"/>
                <a:cs typeface="Times New Roman" panose="02020603050405020304" pitchFamily="18" charset="0"/>
              </a:rPr>
              <a:t>Lag (or negative lead) is the adding of a buffer of time before the next task begins</a:t>
            </a:r>
          </a:p>
          <a:p>
            <a:pPr lvl="2" eaLnBrk="1" hangingPunct="1"/>
            <a:r>
              <a:rPr lang="en-US" altLang="en-US" dirty="0">
                <a:latin typeface="Times New Roman" panose="02020603050405020304" pitchFamily="18" charset="0"/>
                <a:cs typeface="Times New Roman" panose="02020603050405020304" pitchFamily="18" charset="0"/>
              </a:rPr>
              <a:t>Example: Once the walls have been painted, wait one day before laying the carpet so that the walls have had a chance to dry</a:t>
            </a: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59630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04838" y="-563563"/>
            <a:ext cx="8866187" cy="1473200"/>
          </a:xfrm>
        </p:spPr>
        <p:txBody>
          <a:bodyPr/>
          <a:lstStyle/>
          <a:p>
            <a:r>
              <a:rPr lang="en-US" altLang="en-US" sz="4000" dirty="0">
                <a:latin typeface="Times New Roman" panose="02020603050405020304" pitchFamily="18" charset="0"/>
              </a:rPr>
              <a:t>GANTT Chart in Microsoft Project ®</a:t>
            </a:r>
          </a:p>
        </p:txBody>
      </p:sp>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pic>
        <p:nvPicPr>
          <p:cNvPr id="5120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516" y="1511935"/>
            <a:ext cx="9463593" cy="5204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51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4838" y="-487363"/>
            <a:ext cx="8866187" cy="14732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Developing the Project Budget</a:t>
            </a:r>
          </a:p>
        </p:txBody>
      </p:sp>
      <p:sp>
        <p:nvSpPr>
          <p:cNvPr id="53251" name="Rectangle 3"/>
          <p:cNvSpPr>
            <a:spLocks noGrp="1" noChangeArrowheads="1"/>
          </p:cNvSpPr>
          <p:nvPr>
            <p:ph type="body" idx="1"/>
          </p:nvPr>
        </p:nvSpPr>
        <p:spPr>
          <a:xfrm>
            <a:off x="504507" y="1343942"/>
            <a:ext cx="9071610" cy="5442266"/>
          </a:xfrm>
        </p:spPr>
        <p:txBody>
          <a:bodyPr/>
          <a:lstStyle/>
          <a:p>
            <a:pPr marL="671962" indent="-671962" eaLnBrk="1" hangingPunct="1">
              <a:lnSpc>
                <a:spcPct val="90000"/>
              </a:lnSpc>
              <a:buFontTx/>
              <a:buAutoNum type="arabicPeriod"/>
            </a:pPr>
            <a:r>
              <a:rPr lang="en-US" altLang="en-US" sz="3086" dirty="0">
                <a:latin typeface="Times New Roman" panose="02020603050405020304" pitchFamily="18" charset="0"/>
                <a:ea typeface="MS Mincho" pitchFamily="49" charset="-128"/>
              </a:rPr>
              <a:t>Define what resources will be needed to perform the work </a:t>
            </a:r>
            <a:endParaRPr lang="en-US" altLang="en-US" sz="3086" dirty="0">
              <a:latin typeface="Times New Roman" panose="02020603050405020304" pitchFamily="18" charset="0"/>
              <a:cs typeface="Courier New" panose="02070309020205020404" pitchFamily="49" charset="0"/>
            </a:endParaRPr>
          </a:p>
          <a:p>
            <a:pPr marL="671962" indent="-671962" eaLnBrk="1" hangingPunct="1">
              <a:lnSpc>
                <a:spcPct val="90000"/>
              </a:lnSpc>
              <a:buFontTx/>
              <a:buAutoNum type="arabicPeriod"/>
            </a:pPr>
            <a:r>
              <a:rPr lang="en-US" altLang="en-US" sz="3086" dirty="0">
                <a:latin typeface="Times New Roman" panose="02020603050405020304" pitchFamily="18" charset="0"/>
                <a:ea typeface="MS Mincho" pitchFamily="49" charset="-128"/>
              </a:rPr>
              <a:t>Determine the quantity of resources that are needed </a:t>
            </a:r>
          </a:p>
          <a:p>
            <a:pPr marL="671962" indent="-671962" eaLnBrk="1" hangingPunct="1">
              <a:lnSpc>
                <a:spcPct val="90000"/>
              </a:lnSpc>
              <a:buFontTx/>
              <a:buAutoNum type="arabicPeriod"/>
            </a:pPr>
            <a:r>
              <a:rPr lang="en-US" altLang="en-US" sz="3086" dirty="0">
                <a:latin typeface="Times New Roman" panose="02020603050405020304" pitchFamily="18" charset="0"/>
                <a:ea typeface="MS Mincho" pitchFamily="49" charset="-128"/>
              </a:rPr>
              <a:t>Define the cost of using each resource </a:t>
            </a:r>
            <a:endParaRPr lang="en-US" altLang="en-US" sz="3086" dirty="0">
              <a:latin typeface="Times New Roman" panose="02020603050405020304" pitchFamily="18" charset="0"/>
              <a:cs typeface="Courier New" panose="02070309020205020404" pitchFamily="49" charset="0"/>
            </a:endParaRPr>
          </a:p>
          <a:p>
            <a:pPr marL="671962" indent="-671962" eaLnBrk="1" hangingPunct="1">
              <a:lnSpc>
                <a:spcPct val="90000"/>
              </a:lnSpc>
              <a:buFontTx/>
              <a:buAutoNum type="arabicPeriod"/>
            </a:pPr>
            <a:r>
              <a:rPr lang="en-US" altLang="en-US" sz="3086" dirty="0">
                <a:latin typeface="Times New Roman" panose="02020603050405020304" pitchFamily="18" charset="0"/>
                <a:ea typeface="MS Mincho" pitchFamily="49" charset="-128"/>
              </a:rPr>
              <a:t>Calculate the cost of the task or activity </a:t>
            </a:r>
            <a:endParaRPr lang="en-US" altLang="en-US" sz="3086" dirty="0">
              <a:latin typeface="Times New Roman" panose="02020603050405020304" pitchFamily="18" charset="0"/>
              <a:cs typeface="Courier New" panose="02070309020205020404" pitchFamily="49" charset="0"/>
            </a:endParaRPr>
          </a:p>
          <a:p>
            <a:pPr marL="671962" indent="-671962" eaLnBrk="1" hangingPunct="1">
              <a:lnSpc>
                <a:spcPct val="90000"/>
              </a:lnSpc>
              <a:buFontTx/>
              <a:buAutoNum type="arabicPeriod"/>
            </a:pPr>
            <a:r>
              <a:rPr lang="en-US" altLang="en-US" sz="3086" dirty="0">
                <a:latin typeface="Times New Roman" panose="02020603050405020304" pitchFamily="18" charset="0"/>
                <a:ea typeface="MS Mincho" pitchFamily="49" charset="-128"/>
              </a:rPr>
              <a:t>Ensure that the resources are leveled, that is, not over allocated.  An example of over allocation is assigning a project team member to two tasks scheduled at the same time.</a:t>
            </a:r>
            <a:endParaRPr lang="en-US" altLang="en-US" sz="3086" dirty="0">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220046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z="4000" dirty="0">
                <a:latin typeface="Times New Roman" panose="02020603050405020304" pitchFamily="18" charset="0"/>
              </a:rPr>
              <a:t>Project Resources Assigned to Project Tasks in Microsoft Project ®</a:t>
            </a:r>
          </a:p>
        </p:txBody>
      </p:sp>
      <p:sp>
        <p:nvSpPr>
          <p:cNvPr id="6"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MS PGothic" panose="020B0600070205080204" pitchFamily="34" charset="-128"/>
              </a:defRPr>
            </a:lvl1pPr>
            <a:lvl2pPr marL="41812140" indent="-41308169" eaLnBrk="0" hangingPunct="0">
              <a:defRPr sz="2646">
                <a:solidFill>
                  <a:schemeClr val="tx1"/>
                </a:solidFill>
                <a:latin typeface="Arial" panose="020B0604020202020204" pitchFamily="34" charset="0"/>
                <a:ea typeface="MS PGothic" panose="020B0600070205080204" pitchFamily="34" charset="-128"/>
              </a:defRPr>
            </a:lvl2pPr>
            <a:lvl3pPr eaLnBrk="0" hangingPunct="0">
              <a:defRPr sz="2646">
                <a:solidFill>
                  <a:schemeClr val="tx1"/>
                </a:solidFill>
                <a:latin typeface="Arial" panose="020B0604020202020204" pitchFamily="34" charset="0"/>
                <a:ea typeface="MS PGothic" panose="020B0600070205080204" pitchFamily="34" charset="-128"/>
              </a:defRPr>
            </a:lvl3pPr>
            <a:lvl4pPr eaLnBrk="0" hangingPunct="0">
              <a:defRPr sz="2646">
                <a:solidFill>
                  <a:schemeClr val="tx1"/>
                </a:solidFill>
                <a:latin typeface="Arial" panose="020B0604020202020204" pitchFamily="34" charset="0"/>
                <a:ea typeface="MS PGothic" panose="020B0600070205080204" pitchFamily="34" charset="-128"/>
              </a:defRPr>
            </a:lvl4pPr>
            <a:lvl5pPr eaLnBrk="0" hangingPunct="0">
              <a:defRPr sz="2646">
                <a:solidFill>
                  <a:schemeClr val="tx1"/>
                </a:solidFill>
                <a:latin typeface="Arial" panose="020B0604020202020204" pitchFamily="34" charset="0"/>
                <a:ea typeface="MS PGothic"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pic>
        <p:nvPicPr>
          <p:cNvPr id="5427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25" y="1810163"/>
            <a:ext cx="9855576" cy="524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77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04507" y="150493"/>
            <a:ext cx="9071610" cy="1091953"/>
          </a:xfrm>
        </p:spPr>
        <p:txBody>
          <a:bodyPr/>
          <a:lstStyle/>
          <a:p>
            <a:pPr eaLnBrk="1" hangingPunct="1"/>
            <a:r>
              <a:rPr lang="en-US" altLang="en-US" sz="4000" dirty="0">
                <a:latin typeface="Times New Roman" panose="02020603050405020304" pitchFamily="18" charset="0"/>
                <a:cs typeface="Times New Roman" panose="02020603050405020304" pitchFamily="18" charset="0"/>
              </a:rPr>
              <a:t>Gantter.com In-Class Exercise</a:t>
            </a:r>
          </a:p>
        </p:txBody>
      </p:sp>
      <p:sp>
        <p:nvSpPr>
          <p:cNvPr id="56323" name="Rectangle 3"/>
          <p:cNvSpPr>
            <a:spLocks noGrp="1" noChangeArrowheads="1"/>
          </p:cNvSpPr>
          <p:nvPr>
            <p:ph type="body" idx="1"/>
          </p:nvPr>
        </p:nvSpPr>
        <p:spPr>
          <a:xfrm>
            <a:off x="1230312" y="1690371"/>
            <a:ext cx="8001000" cy="5442266"/>
          </a:xfrm>
        </p:spPr>
        <p:txBody>
          <a:bodyPr/>
          <a:lstStyle/>
          <a:p>
            <a:pPr eaLnBrk="1" hangingPunct="1">
              <a:lnSpc>
                <a:spcPct val="90000"/>
              </a:lnSpc>
            </a:pPr>
            <a:r>
              <a:rPr lang="en-US" altLang="en-US" dirty="0">
                <a:ea typeface="MS Mincho" pitchFamily="49" charset="-128"/>
              </a:rPr>
              <a:t>Get access to the free Cloud Based Project Application Tool, </a:t>
            </a:r>
            <a:r>
              <a:rPr lang="en-US" altLang="en-US" dirty="0" err="1">
                <a:ea typeface="MS Mincho" pitchFamily="49" charset="-128"/>
              </a:rPr>
              <a:t>Gantter</a:t>
            </a:r>
            <a:r>
              <a:rPr lang="en-US" altLang="en-US" dirty="0">
                <a:ea typeface="MS Mincho" pitchFamily="49" charset="-128"/>
              </a:rPr>
              <a:t>, at </a:t>
            </a:r>
            <a:r>
              <a:rPr lang="en-US" altLang="en-US" dirty="0">
                <a:ea typeface="MS Mincho" pitchFamily="49" charset="-128"/>
                <a:hlinkClick r:id="rId2"/>
              </a:rPr>
              <a:t>www.gantter.com</a:t>
            </a:r>
            <a:r>
              <a:rPr lang="en-US" altLang="en-US" dirty="0">
                <a:ea typeface="MS Mincho" pitchFamily="49" charset="-128"/>
              </a:rPr>
              <a:t> </a:t>
            </a:r>
          </a:p>
          <a:p>
            <a:pPr eaLnBrk="1" hangingPunct="1">
              <a:lnSpc>
                <a:spcPct val="90000"/>
              </a:lnSpc>
            </a:pPr>
            <a:r>
              <a:rPr lang="en-US" altLang="en-US" dirty="0">
                <a:ea typeface="ＭＳ Ｐゴシック" panose="020B0600070205080204" pitchFamily="34" charset="-128"/>
                <a:cs typeface="Tahoma" panose="020B0604030504040204" pitchFamily="34" charset="0"/>
              </a:rPr>
              <a:t>Choose the </a:t>
            </a:r>
            <a:r>
              <a:rPr lang="en-US" altLang="en-US" dirty="0" err="1">
                <a:ea typeface="ＭＳ Ｐゴシック" panose="020B0600070205080204" pitchFamily="34" charset="-128"/>
                <a:cs typeface="Tahoma" panose="020B0604030504040204" pitchFamily="34" charset="0"/>
              </a:rPr>
              <a:t>Gantter</a:t>
            </a:r>
            <a:r>
              <a:rPr lang="en-US" altLang="en-US" dirty="0">
                <a:ea typeface="ＭＳ Ｐゴシック" panose="020B0600070205080204" pitchFamily="34" charset="-128"/>
                <a:cs typeface="Tahoma" panose="020B0604030504040204" pitchFamily="34" charset="0"/>
              </a:rPr>
              <a:t> edition that is best for you from </a:t>
            </a:r>
            <a:r>
              <a:rPr lang="en-US" altLang="en-US" dirty="0">
                <a:ea typeface="ＭＳ Ｐゴシック" panose="020B0600070205080204" pitchFamily="34" charset="-128"/>
                <a:cs typeface="Tahoma" panose="020B0604030504040204" pitchFamily="34" charset="0"/>
                <a:hlinkClick r:id="rId3"/>
              </a:rPr>
              <a:t>http://gantter.com/gantter-editions/</a:t>
            </a:r>
            <a:r>
              <a:rPr lang="en-US" altLang="en-US" dirty="0">
                <a:ea typeface="ＭＳ Ｐゴシック" panose="020B0600070205080204" pitchFamily="34" charset="-128"/>
                <a:cs typeface="Tahoma" panose="020B0604030504040204" pitchFamily="34" charset="0"/>
              </a:rPr>
              <a:t> .  I use the </a:t>
            </a:r>
            <a:r>
              <a:rPr lang="en-US" altLang="en-US" dirty="0" err="1">
                <a:ea typeface="ＭＳ Ｐゴシック" panose="020B0600070205080204" pitchFamily="34" charset="-128"/>
                <a:cs typeface="Tahoma" panose="020B0604030504040204" pitchFamily="34" charset="0"/>
              </a:rPr>
              <a:t>Gantter</a:t>
            </a:r>
            <a:r>
              <a:rPr lang="en-US" altLang="en-US" dirty="0">
                <a:ea typeface="ＭＳ Ｐゴシック" panose="020B0600070205080204" pitchFamily="34" charset="-128"/>
                <a:cs typeface="Tahoma" panose="020B0604030504040204" pitchFamily="34" charset="0"/>
              </a:rPr>
              <a:t> for Google Apps edition. </a:t>
            </a:r>
          </a:p>
          <a:p>
            <a:pPr eaLnBrk="1" hangingPunct="1">
              <a:lnSpc>
                <a:spcPct val="90000"/>
              </a:lnSpc>
            </a:pPr>
            <a:r>
              <a:rPr lang="en-US" altLang="en-US" dirty="0">
                <a:ea typeface="ＭＳ Ｐゴシック" panose="020B0600070205080204" pitchFamily="34" charset="-128"/>
                <a:cs typeface="Tahoma" panose="020B0604030504040204" pitchFamily="34" charset="0"/>
              </a:rPr>
              <a:t>Do the In-Class Exercise using </a:t>
            </a:r>
            <a:r>
              <a:rPr lang="en-US" altLang="en-US" dirty="0" err="1">
                <a:ea typeface="ＭＳ Ｐゴシック" panose="020B0600070205080204" pitchFamily="34" charset="-128"/>
                <a:cs typeface="Tahoma" panose="020B0604030504040204" pitchFamily="34" charset="0"/>
              </a:rPr>
              <a:t>Gantter</a:t>
            </a:r>
            <a:r>
              <a:rPr lang="en-US" altLang="en-US" dirty="0">
                <a:ea typeface="ＭＳ Ｐゴシック" panose="020B0600070205080204" pitchFamily="34" charset="-128"/>
                <a:cs typeface="Tahoma" panose="020B0604030504040204" pitchFamily="34" charset="0"/>
              </a:rPr>
              <a:t>. </a:t>
            </a:r>
          </a:p>
          <a:p>
            <a:pPr eaLnBrk="1" hangingPunct="1">
              <a:lnSpc>
                <a:spcPct val="90000"/>
              </a:lnSpc>
            </a:pPr>
            <a:endParaRPr lang="en-US" altLang="en-US" dirty="0">
              <a:latin typeface="Tahoma" panose="020B0604030504040204" pitchFamily="34" charset="0"/>
              <a:ea typeface="ＭＳ Ｐゴシック" panose="020B0600070205080204" pitchFamily="34" charset="-128"/>
              <a:cs typeface="Tahoma" panose="020B0604030504040204" pitchFamily="34" charset="0"/>
            </a:endParaRPr>
          </a:p>
          <a:p>
            <a:pPr eaLnBrk="1" hangingPunct="1">
              <a:lnSpc>
                <a:spcPct val="90000"/>
              </a:lnSpc>
            </a:pPr>
            <a:endParaRPr lang="en-US" altLang="en-US" dirty="0">
              <a:latin typeface="Times New Roman" panose="02020603050405020304" pitchFamily="18" charset="0"/>
              <a:ea typeface="MS Mincho" pitchFamily="49" charset="-128"/>
            </a:endParaRPr>
          </a:p>
        </p:txBody>
      </p:sp>
    </p:spTree>
    <p:extLst>
      <p:ext uri="{BB962C8B-B14F-4D97-AF65-F5344CB8AC3E}">
        <p14:creationId xmlns:p14="http://schemas.microsoft.com/office/powerpoint/2010/main" val="56831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106363"/>
            <a:ext cx="8866187" cy="1473200"/>
          </a:xfrm>
        </p:spPr>
        <p:txBody>
          <a:bodyPr/>
          <a:lstStyle/>
          <a:p>
            <a:pPr eaLnBrk="1" hangingPunct="1">
              <a:defRPr/>
            </a:pPr>
            <a:r>
              <a:rPr lang="en-US" altLang="en-US" sz="3600" dirty="0"/>
              <a:t>Managing IT Resources</a:t>
            </a:r>
            <a:br>
              <a:rPr lang="en-US" altLang="en-US" sz="3600" dirty="0"/>
            </a:br>
            <a:r>
              <a:rPr lang="en-US" altLang="en-US" sz="3600" dirty="0"/>
              <a:t>Class Outline: Thurs, Sept 20,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1077913" y="1793874"/>
            <a:ext cx="8666162" cy="5795963"/>
          </a:xfrm>
        </p:spPr>
        <p:txBody>
          <a:bodyPr/>
          <a:lstStyle/>
          <a:p>
            <a:pPr eaLnBrk="1" hangingPunct="1">
              <a:lnSpc>
                <a:spcPct val="80000"/>
              </a:lnSpc>
            </a:pPr>
            <a:r>
              <a:rPr lang="en-US" altLang="en-US" sz="1800" dirty="0">
                <a:solidFill>
                  <a:schemeClr val="tx1"/>
                </a:solidFill>
                <a:ea typeface="ＭＳ Ｐゴシック" panose="020B0600070205080204" pitchFamily="34" charset="-128"/>
              </a:rPr>
              <a:t>Becton Dickinson Recruiting Session</a:t>
            </a:r>
          </a:p>
          <a:p>
            <a:pPr eaLnBrk="1" hangingPunct="1">
              <a:lnSpc>
                <a:spcPct val="80000"/>
              </a:lnSpc>
            </a:pPr>
            <a:r>
              <a:rPr lang="en-US" altLang="en-US" sz="1800" dirty="0">
                <a:solidFill>
                  <a:schemeClr val="tx1"/>
                </a:solidFill>
                <a:ea typeface="ＭＳ Ｐゴシック" panose="020B0600070205080204" pitchFamily="34" charset="-128"/>
              </a:rPr>
              <a:t>Gamma Nu Eta Company Expose (for those Registered)</a:t>
            </a:r>
          </a:p>
          <a:p>
            <a:pPr lvl="1" eaLnBrk="1" hangingPunct="1">
              <a:lnSpc>
                <a:spcPct val="80000"/>
              </a:lnSpc>
            </a:pPr>
            <a:r>
              <a:rPr lang="en-US" altLang="en-US" sz="1600" dirty="0">
                <a:solidFill>
                  <a:schemeClr val="tx1"/>
                </a:solidFill>
                <a:ea typeface="ＭＳ Ｐゴシック" panose="020B0600070205080204" pitchFamily="34" charset="-128"/>
              </a:rPr>
              <a:t>Tonight from 7 – 9 PM in Academy Hall</a:t>
            </a:r>
          </a:p>
          <a:p>
            <a:pPr eaLnBrk="1" hangingPunct="1">
              <a:lnSpc>
                <a:spcPct val="80000"/>
              </a:lnSpc>
            </a:pPr>
            <a:r>
              <a:rPr lang="en-US" altLang="en-US" sz="1800" dirty="0">
                <a:solidFill>
                  <a:schemeClr val="tx1"/>
                </a:solidFill>
                <a:ea typeface="ＭＳ Ｐゴシック" panose="020B0600070205080204" pitchFamily="34" charset="-128"/>
              </a:rPr>
              <a:t>Quiz</a:t>
            </a:r>
          </a:p>
          <a:p>
            <a:pPr eaLnBrk="1" hangingPunct="1">
              <a:lnSpc>
                <a:spcPct val="80000"/>
              </a:lnSpc>
            </a:pPr>
            <a:r>
              <a:rPr lang="en-US" altLang="en-US" sz="1800" dirty="0">
                <a:solidFill>
                  <a:schemeClr val="tx1"/>
                </a:solidFill>
                <a:ea typeface="ＭＳ Ｐゴシック" panose="020B0600070205080204" pitchFamily="34" charset="-128"/>
              </a:rPr>
              <a:t>Current Events</a:t>
            </a:r>
          </a:p>
          <a:p>
            <a:pPr eaLnBrk="1" hangingPunct="1">
              <a:lnSpc>
                <a:spcPct val="80000"/>
              </a:lnSpc>
            </a:pPr>
            <a:r>
              <a:rPr lang="en-US" altLang="en-US" sz="1800" dirty="0">
                <a:solidFill>
                  <a:schemeClr val="tx1"/>
                </a:solidFill>
                <a:ea typeface="ＭＳ Ｐゴシック" panose="020B0600070205080204" pitchFamily="34" charset="-128"/>
              </a:rPr>
              <a:t>Project Management and </a:t>
            </a:r>
            <a:r>
              <a:rPr lang="en-US" altLang="en-US" sz="1800" dirty="0" err="1">
                <a:solidFill>
                  <a:schemeClr val="tx1"/>
                </a:solidFill>
                <a:ea typeface="ＭＳ Ｐゴシック" panose="020B0600070205080204" pitchFamily="34" charset="-128"/>
              </a:rPr>
              <a:t>Gantter</a:t>
            </a:r>
            <a:r>
              <a:rPr lang="en-US" altLang="en-US" sz="1800" dirty="0">
                <a:solidFill>
                  <a:schemeClr val="tx1"/>
                </a:solidFill>
                <a:ea typeface="ＭＳ Ｐゴシック" panose="020B0600070205080204" pitchFamily="34" charset="-128"/>
              </a:rPr>
              <a:t> Primer Lecture and Discussion</a:t>
            </a:r>
          </a:p>
          <a:p>
            <a:pPr eaLnBrk="1" hangingPunct="1">
              <a:lnSpc>
                <a:spcPct val="80000"/>
              </a:lnSpc>
            </a:pPr>
            <a:r>
              <a:rPr lang="en-US" altLang="en-US" sz="1800" dirty="0">
                <a:solidFill>
                  <a:srgbClr val="FF0000"/>
                </a:solidFill>
                <a:ea typeface="ＭＳ Ｐゴシック" panose="020B0600070205080204" pitchFamily="34" charset="-128"/>
              </a:rPr>
              <a:t>Project Management In-Class Exercise for all Students Individually due Sept 23 by 9 PM</a:t>
            </a:r>
          </a:p>
          <a:p>
            <a:pPr eaLnBrk="1" hangingPunct="1">
              <a:lnSpc>
                <a:spcPct val="80000"/>
              </a:lnSpc>
            </a:pPr>
            <a:r>
              <a:rPr lang="en-US" altLang="en-US" sz="1800" dirty="0">
                <a:solidFill>
                  <a:schemeClr val="tx1"/>
                </a:solidFill>
                <a:ea typeface="ＭＳ Ｐゴシック" panose="020B0600070205080204" pitchFamily="34" charset="-128"/>
              </a:rPr>
              <a:t>Begin Team Project Management Assignment In-Class Today </a:t>
            </a:r>
          </a:p>
          <a:p>
            <a:pPr eaLnBrk="1" hangingPunct="1">
              <a:lnSpc>
                <a:spcPct val="80000"/>
              </a:lnSpc>
            </a:pPr>
            <a:r>
              <a:rPr lang="en-US" altLang="en-US" sz="1800" dirty="0">
                <a:solidFill>
                  <a:srgbClr val="FF0000"/>
                </a:solidFill>
                <a:ea typeface="ＭＳ Ｐゴシック" panose="020B0600070205080204" pitchFamily="34" charset="-128"/>
              </a:rPr>
              <a:t>Submit Team Project Management Assignment by 9 PM on Sept 25</a:t>
            </a:r>
          </a:p>
          <a:p>
            <a:pPr eaLnBrk="1" hangingPunct="1">
              <a:lnSpc>
                <a:spcPct val="80000"/>
              </a:lnSpc>
            </a:pPr>
            <a:r>
              <a:rPr lang="en-US" altLang="en-US" sz="1800" dirty="0">
                <a:solidFill>
                  <a:schemeClr val="tx1"/>
                </a:solidFill>
                <a:ea typeface="ＭＳ Ｐゴシック" panose="020B0600070205080204" pitchFamily="34" charset="-128"/>
              </a:rPr>
              <a:t>Project Teams meet with clients (recommended once per week) and </a:t>
            </a:r>
            <a:r>
              <a:rPr lang="en-US" altLang="en-US" sz="1800" dirty="0">
                <a:solidFill>
                  <a:srgbClr val="FF0000"/>
                </a:solidFill>
                <a:ea typeface="ＭＳ Ｐゴシック" panose="020B0600070205080204" pitchFamily="34" charset="-128"/>
              </a:rPr>
              <a:t>invite instructors</a:t>
            </a:r>
          </a:p>
          <a:p>
            <a:pPr lvl="1" eaLnBrk="1" hangingPunct="1">
              <a:lnSpc>
                <a:spcPct val="80000"/>
              </a:lnSpc>
            </a:pPr>
            <a:r>
              <a:rPr lang="en-US" altLang="en-US" sz="1600" dirty="0">
                <a:solidFill>
                  <a:schemeClr val="tx1"/>
                </a:solidFill>
                <a:ea typeface="ＭＳ Ｐゴシック" panose="020B0600070205080204" pitchFamily="34" charset="-128"/>
              </a:rPr>
              <a:t>Discuss and Agree on “Requirements”, “Schedule”, and ”CBA”</a:t>
            </a:r>
          </a:p>
          <a:p>
            <a:pPr lvl="1" eaLnBrk="1" hangingPunct="1">
              <a:lnSpc>
                <a:spcPct val="80000"/>
              </a:lnSpc>
            </a:pPr>
            <a:endParaRPr lang="en-US" altLang="en-US" sz="1600" dirty="0">
              <a:ea typeface="ＭＳ Ｐゴシック" panose="020B0600070205080204" pitchFamily="34" charset="-128"/>
            </a:endParaRPr>
          </a:p>
          <a:p>
            <a:pPr lvl="1" eaLnBrk="1" hangingPunct="1">
              <a:lnSpc>
                <a:spcPct val="80000"/>
              </a:lnSpc>
            </a:pPr>
            <a:endParaRPr lang="en-US" altLang="en-US" sz="1600"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DBD9E9-25FD-4798-B0FF-263F37E81EC7}"/>
              </a:ext>
            </a:extLst>
          </p:cNvPr>
          <p:cNvSpPr/>
          <p:nvPr/>
        </p:nvSpPr>
        <p:spPr>
          <a:xfrm>
            <a:off x="0" y="0"/>
            <a:ext cx="10080625" cy="75596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ws Gothic MT"/>
              <a:ea typeface="+mn-ea"/>
              <a:cs typeface="+mn-cs"/>
            </a:endParaRPr>
          </a:p>
        </p:txBody>
      </p:sp>
      <p:graphicFrame>
        <p:nvGraphicFramePr>
          <p:cNvPr id="4" name="Table 3">
            <a:extLst>
              <a:ext uri="{FF2B5EF4-FFF2-40B4-BE49-F238E27FC236}">
                <a16:creationId xmlns:a16="http://schemas.microsoft.com/office/drawing/2014/main" id="{F0941E7C-69E7-4694-8878-592D627A2DCC}"/>
              </a:ext>
            </a:extLst>
          </p:cNvPr>
          <p:cNvGraphicFramePr>
            <a:graphicFrameLocks noGrp="1"/>
          </p:cNvGraphicFramePr>
          <p:nvPr>
            <p:extLst/>
          </p:nvPr>
        </p:nvGraphicFramePr>
        <p:xfrm>
          <a:off x="239712" y="46037"/>
          <a:ext cx="9764711" cy="7467584"/>
        </p:xfrm>
        <a:graphic>
          <a:graphicData uri="http://schemas.openxmlformats.org/drawingml/2006/table">
            <a:tbl>
              <a:tblPr>
                <a:tableStyleId>{5C22544A-7EE6-4342-B048-85BDC9FD1C3A}</a:tableStyleId>
              </a:tblPr>
              <a:tblGrid>
                <a:gridCol w="2665201">
                  <a:extLst>
                    <a:ext uri="{9D8B030D-6E8A-4147-A177-3AD203B41FA5}">
                      <a16:colId xmlns:a16="http://schemas.microsoft.com/office/drawing/2014/main" val="1738743001"/>
                    </a:ext>
                  </a:extLst>
                </a:gridCol>
                <a:gridCol w="1580659">
                  <a:extLst>
                    <a:ext uri="{9D8B030D-6E8A-4147-A177-3AD203B41FA5}">
                      <a16:colId xmlns:a16="http://schemas.microsoft.com/office/drawing/2014/main" val="143637646"/>
                    </a:ext>
                  </a:extLst>
                </a:gridCol>
                <a:gridCol w="1569122">
                  <a:extLst>
                    <a:ext uri="{9D8B030D-6E8A-4147-A177-3AD203B41FA5}">
                      <a16:colId xmlns:a16="http://schemas.microsoft.com/office/drawing/2014/main" val="3877839005"/>
                    </a:ext>
                  </a:extLst>
                </a:gridCol>
                <a:gridCol w="3080557">
                  <a:extLst>
                    <a:ext uri="{9D8B030D-6E8A-4147-A177-3AD203B41FA5}">
                      <a16:colId xmlns:a16="http://schemas.microsoft.com/office/drawing/2014/main" val="1749279467"/>
                    </a:ext>
                  </a:extLst>
                </a:gridCol>
                <a:gridCol w="784560">
                  <a:extLst>
                    <a:ext uri="{9D8B030D-6E8A-4147-A177-3AD203B41FA5}">
                      <a16:colId xmlns:a16="http://schemas.microsoft.com/office/drawing/2014/main" val="1406088661"/>
                    </a:ext>
                  </a:extLst>
                </a:gridCol>
                <a:gridCol w="84612">
                  <a:extLst>
                    <a:ext uri="{9D8B030D-6E8A-4147-A177-3AD203B41FA5}">
                      <a16:colId xmlns:a16="http://schemas.microsoft.com/office/drawing/2014/main" val="2638662018"/>
                    </a:ext>
                  </a:extLst>
                </a:gridCol>
              </a:tblGrid>
              <a:tr h="1708935">
                <a:tc gridSpan="6">
                  <a:txBody>
                    <a:bodyPr/>
                    <a:lstStyle/>
                    <a:p>
                      <a:pPr algn="l" fontAlgn="t"/>
                      <a:r>
                        <a:rPr lang="en-US" sz="850" u="sng" strike="noStrike">
                          <a:effectLst/>
                        </a:rPr>
                        <a:t>Project Management Software Tools In-Class Exercise with Gantter</a:t>
                      </a:r>
                      <a:br>
                        <a:rPr lang="en-US" sz="850" u="sng" strike="noStrike">
                          <a:effectLst/>
                        </a:rPr>
                      </a:br>
                      <a:r>
                        <a:rPr lang="en-US" sz="850" u="sng" strike="noStrike">
                          <a:effectLst/>
                        </a:rPr>
                        <a:t>1.  Enter the Tasks noted below in a logical order in Gantter.</a:t>
                      </a:r>
                      <a:br>
                        <a:rPr lang="en-US" sz="850" u="sng" strike="noStrike">
                          <a:effectLst/>
                        </a:rPr>
                      </a:br>
                      <a:r>
                        <a:rPr lang="en-US" sz="850" u="sng" strike="noStrike">
                          <a:effectLst/>
                        </a:rPr>
                        <a:t>2.  Enter and Indent the Tasks that are Sub-Tasks in a logical order within the broader Task</a:t>
                      </a:r>
                      <a:br>
                        <a:rPr lang="en-US" sz="850" u="sng" strike="noStrike">
                          <a:effectLst/>
                        </a:rPr>
                      </a:br>
                      <a:r>
                        <a:rPr lang="en-US" sz="850" u="sng" strike="noStrike">
                          <a:effectLst/>
                        </a:rPr>
                        <a:t>3.  Enter the Task Duration for each Task or Sub-Task as noted below.</a:t>
                      </a:r>
                      <a:br>
                        <a:rPr lang="en-US" sz="850" u="sng" strike="noStrike">
                          <a:effectLst/>
                        </a:rPr>
                      </a:br>
                      <a:r>
                        <a:rPr lang="en-US" sz="850" u="sng" strike="noStrike">
                          <a:effectLst/>
                        </a:rPr>
                        <a:t>4.  Enter the Resources and Cost for each Resource as noted below.</a:t>
                      </a:r>
                      <a:br>
                        <a:rPr lang="en-US" sz="850" u="sng" strike="noStrike">
                          <a:effectLst/>
                        </a:rPr>
                      </a:br>
                      <a:r>
                        <a:rPr lang="en-US" sz="850" u="sng" strike="noStrike">
                          <a:effectLst/>
                        </a:rPr>
                        <a:t>5.  Establish the Predecessors and Link Tasks and Sub-Tasks as appropriate using Agile for Design, Construction, and Testing.</a:t>
                      </a:r>
                      <a:br>
                        <a:rPr lang="en-US" sz="850" u="sng" strike="noStrike">
                          <a:effectLst/>
                        </a:rPr>
                      </a:br>
                      <a:r>
                        <a:rPr lang="en-US" sz="850" u="sng" strike="noStrike">
                          <a:effectLst/>
                        </a:rPr>
                        <a:t>6.  Estimate the Total Duration of the Project.</a:t>
                      </a:r>
                      <a:br>
                        <a:rPr lang="en-US" sz="850" u="sng" strike="noStrike">
                          <a:effectLst/>
                        </a:rPr>
                      </a:br>
                      <a:r>
                        <a:rPr lang="en-US" sz="850" u="sng" strike="noStrike">
                          <a:effectLst/>
                        </a:rPr>
                        <a:t>7.  Estimate the Human Resource Costs detailed in this Project Plan.</a:t>
                      </a:r>
                      <a:br>
                        <a:rPr lang="en-US" sz="850" u="sng" strike="noStrike">
                          <a:effectLst/>
                        </a:rPr>
                      </a:br>
                      <a:r>
                        <a:rPr lang="en-US" sz="850" u="sng" strike="noStrike">
                          <a:effectLst/>
                        </a:rPr>
                        <a:t>8.  For extra credit, investigate if you can reduce the total Project duration by adding Resources and what the Cost Impact would be.</a:t>
                      </a:r>
                      <a:br>
                        <a:rPr lang="en-US" sz="850" u="sng" strike="noStrike">
                          <a:effectLst/>
                        </a:rPr>
                      </a:br>
                      <a:r>
                        <a:rPr lang="en-US" sz="850" u="sng" strike="noStrike">
                          <a:effectLst/>
                        </a:rPr>
                        <a:t/>
                      </a:r>
                      <a:br>
                        <a:rPr lang="en-US" sz="850" u="sng" strike="noStrike">
                          <a:effectLst/>
                        </a:rPr>
                      </a:br>
                      <a:r>
                        <a:rPr lang="en-US" sz="850" u="sng" strike="noStrike">
                          <a:effectLst/>
                        </a:rPr>
                        <a:t/>
                      </a:r>
                      <a:br>
                        <a:rPr lang="en-US" sz="850" u="sng" strike="noStrike">
                          <a:effectLst/>
                        </a:rPr>
                      </a:br>
                      <a:r>
                        <a:rPr lang="en-US" sz="850" u="sng" strike="noStrike">
                          <a:effectLst/>
                        </a:rPr>
                        <a:t/>
                      </a:r>
                      <a:br>
                        <a:rPr lang="en-US" sz="850" u="sng" strike="noStrike">
                          <a:effectLst/>
                        </a:rPr>
                      </a:br>
                      <a:endParaRPr lang="en-US" sz="850" b="0" i="0" u="sng" strike="noStrike">
                        <a:solidFill>
                          <a:srgbClr val="000000"/>
                        </a:solidFill>
                        <a:effectLst/>
                        <a:latin typeface="Calibri" panose="020F0502020204030204" pitchFamily="34" charset="0"/>
                      </a:endParaRPr>
                    </a:p>
                  </a:txBody>
                  <a:tcPr marL="2252" marR="2252" marT="2252"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2931768"/>
                  </a:ext>
                </a:extLst>
              </a:tr>
              <a:tr h="133446">
                <a:tc>
                  <a:txBody>
                    <a:bodyPr/>
                    <a:lstStyle/>
                    <a:p>
                      <a:pPr algn="l" fontAlgn="b"/>
                      <a:r>
                        <a:rPr lang="en-US" sz="850" u="sng" strike="noStrike">
                          <a:effectLst/>
                        </a:rPr>
                        <a:t>Tasks and Sub-Tasks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Duration</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Resources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Predecessors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865597027"/>
                  </a:ext>
                </a:extLst>
              </a:tr>
              <a:tr h="133446">
                <a:tc>
                  <a:txBody>
                    <a:bodyPr/>
                    <a:lstStyle/>
                    <a:p>
                      <a:pPr algn="l" fontAlgn="b"/>
                      <a:r>
                        <a:rPr lang="en-US" sz="850" u="none" strike="noStrike">
                          <a:effectLst/>
                        </a:rPr>
                        <a:t>Implementation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3</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Testing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20173992"/>
                  </a:ext>
                </a:extLst>
              </a:tr>
              <a:tr h="133446">
                <a:tc>
                  <a:txBody>
                    <a:bodyPr/>
                    <a:lstStyle/>
                    <a:p>
                      <a:pPr algn="l" fontAlgn="b"/>
                      <a:r>
                        <a:rPr lang="en-US" sz="850" u="none" strike="noStrike">
                          <a:effectLst/>
                        </a:rPr>
                        <a:t>Milestone - 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Integration of Frontend and Backend</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47094819"/>
                  </a:ext>
                </a:extLst>
              </a:tr>
              <a:tr h="133446">
                <a:tc>
                  <a:txBody>
                    <a:bodyPr/>
                    <a:lstStyle/>
                    <a:p>
                      <a:pPr algn="l" fontAlgn="b"/>
                      <a:r>
                        <a:rPr lang="en-US" sz="850" u="none" strike="noStrike">
                          <a:effectLst/>
                        </a:rPr>
                        <a:t>Analyze Test Results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2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87575759"/>
                  </a:ext>
                </a:extLst>
              </a:tr>
              <a:tr h="133446">
                <a:tc>
                  <a:txBody>
                    <a:bodyPr/>
                    <a:lstStyle/>
                    <a:p>
                      <a:pPr algn="l" fontAlgn="b"/>
                      <a:r>
                        <a:rPr lang="en-US" sz="850" u="none" strike="noStrike">
                          <a:effectLst/>
                        </a:rPr>
                        <a:t>Construction - Install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Delivery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322278498"/>
                  </a:ext>
                </a:extLst>
              </a:tr>
              <a:tr h="133446">
                <a:tc>
                  <a:txBody>
                    <a:bodyPr/>
                    <a:lstStyle/>
                    <a:p>
                      <a:pPr algn="l" fontAlgn="b"/>
                      <a:r>
                        <a:rPr lang="en-US" sz="850" u="none" strike="noStrike">
                          <a:effectLst/>
                        </a:rPr>
                        <a:t>Test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2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SE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264571023"/>
                  </a:ext>
                </a:extLst>
              </a:tr>
              <a:tr h="133446">
                <a:tc>
                  <a:txBody>
                    <a:bodyPr/>
                    <a:lstStyle/>
                    <a:p>
                      <a:pPr algn="l" fontAlgn="b"/>
                      <a:r>
                        <a:rPr lang="en-US" sz="850" u="none" strike="noStrike">
                          <a:effectLst/>
                        </a:rPr>
                        <a:t>Develop Charter &amp;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767849989"/>
                  </a:ext>
                </a:extLst>
              </a:tr>
              <a:tr h="133446">
                <a:tc>
                  <a:txBody>
                    <a:bodyPr/>
                    <a:lstStyle/>
                    <a:p>
                      <a:pPr algn="l" fontAlgn="b"/>
                      <a:r>
                        <a:rPr lang="en-US" sz="850" u="none" strike="noStrike">
                          <a:effectLst/>
                        </a:rPr>
                        <a:t>Milestone - Construction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dirty="0">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30548423"/>
                  </a:ext>
                </a:extLst>
              </a:tr>
              <a:tr h="133446">
                <a:tc>
                  <a:txBody>
                    <a:bodyPr/>
                    <a:lstStyle/>
                    <a:p>
                      <a:pPr algn="l" fontAlgn="b"/>
                      <a:r>
                        <a:rPr lang="en-US" sz="850" u="none" strike="noStrike">
                          <a:effectLst/>
                        </a:rPr>
                        <a:t>Design -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CE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143541260"/>
                  </a:ext>
                </a:extLst>
              </a:tr>
              <a:tr h="133446">
                <a:tc>
                  <a:txBody>
                    <a:bodyPr/>
                    <a:lstStyle/>
                    <a:p>
                      <a:pPr algn="l" fontAlgn="b"/>
                      <a:r>
                        <a:rPr lang="en-US" sz="850" u="none" strike="noStrike">
                          <a:effectLst/>
                        </a:rPr>
                        <a:t>Analysis - CBA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BA 1, BA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045831989"/>
                  </a:ext>
                </a:extLst>
              </a:tr>
              <a:tr h="133446">
                <a:tc>
                  <a:txBody>
                    <a:bodyPr/>
                    <a:lstStyle/>
                    <a:p>
                      <a:pPr algn="l" fontAlgn="b"/>
                      <a:r>
                        <a:rPr lang="en-US" sz="850" u="none" strike="noStrike">
                          <a:effectLst/>
                        </a:rPr>
                        <a:t>Construction -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898349090"/>
                  </a:ext>
                </a:extLst>
              </a:tr>
              <a:tr h="133446">
                <a:tc>
                  <a:txBody>
                    <a:bodyPr/>
                    <a:lstStyle/>
                    <a:p>
                      <a:pPr algn="l" fontAlgn="b"/>
                      <a:r>
                        <a:rPr lang="en-US" sz="850" u="none" strike="noStrike">
                          <a:effectLst/>
                        </a:rPr>
                        <a:t>Close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Implementation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3018028"/>
                  </a:ext>
                </a:extLst>
              </a:tr>
              <a:tr h="133446">
                <a:tc>
                  <a:txBody>
                    <a:bodyPr/>
                    <a:lstStyle/>
                    <a:p>
                      <a:pPr algn="l" fontAlgn="b"/>
                      <a:r>
                        <a:rPr lang="en-US" sz="850" u="none" strike="noStrike">
                          <a:effectLst/>
                        </a:rPr>
                        <a:t>Construction - Delivery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60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10%</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Order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041809661"/>
                  </a:ext>
                </a:extLst>
              </a:tr>
              <a:tr h="133446">
                <a:tc>
                  <a:txBody>
                    <a:bodyPr/>
                    <a:lstStyle/>
                    <a:p>
                      <a:pPr algn="l" fontAlgn="b"/>
                      <a:r>
                        <a:rPr lang="en-US" sz="850" u="none" strike="noStrike">
                          <a:effectLst/>
                        </a:rPr>
                        <a:t>Construction - Order Software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3997691"/>
                  </a:ext>
                </a:extLst>
              </a:tr>
              <a:tr h="133446">
                <a:tc>
                  <a:txBody>
                    <a:bodyPr/>
                    <a:lstStyle/>
                    <a:p>
                      <a:pPr algn="l" fontAlgn="b"/>
                      <a:r>
                        <a:rPr lang="en-US" sz="850" u="none" strike="noStrike">
                          <a:effectLst/>
                        </a:rPr>
                        <a:t>Milestone - Testing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70694030"/>
                  </a:ext>
                </a:extLst>
              </a:tr>
              <a:tr h="133446">
                <a:tc>
                  <a:txBody>
                    <a:bodyPr/>
                    <a:lstStyle/>
                    <a:p>
                      <a:pPr algn="l" fontAlgn="b"/>
                      <a:r>
                        <a:rPr lang="en-US" sz="850" u="none" strike="noStrike">
                          <a:effectLst/>
                        </a:rPr>
                        <a:t>Testing</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12043608"/>
                  </a:ext>
                </a:extLst>
              </a:tr>
              <a:tr h="133446">
                <a:tc>
                  <a:txBody>
                    <a:bodyPr/>
                    <a:lstStyle/>
                    <a:p>
                      <a:pPr algn="l" fontAlgn="b"/>
                      <a:r>
                        <a:rPr lang="en-US" sz="850" u="none" strike="noStrike">
                          <a:effectLst/>
                        </a:rPr>
                        <a:t>Construction - Software Delivery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10%</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Software Order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003672459"/>
                  </a:ext>
                </a:extLst>
              </a:tr>
              <a:tr h="133446">
                <a:tc>
                  <a:txBody>
                    <a:bodyPr/>
                    <a:lstStyle/>
                    <a:p>
                      <a:pPr algn="l" fontAlgn="b"/>
                      <a:r>
                        <a:rPr lang="en-US" sz="850" u="none" strike="noStrike">
                          <a:effectLst/>
                        </a:rPr>
                        <a:t>Design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970782995"/>
                  </a:ext>
                </a:extLst>
              </a:tr>
              <a:tr h="133446">
                <a:tc>
                  <a:txBody>
                    <a:bodyPr/>
                    <a:lstStyle/>
                    <a:p>
                      <a:pPr algn="l" fontAlgn="b"/>
                      <a:r>
                        <a:rPr lang="en-US" sz="850" u="none" strike="noStrike">
                          <a:effectLst/>
                        </a:rPr>
                        <a:t>Carry out Test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QE 1, 2, SE 1, CE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Test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853306584"/>
                  </a:ext>
                </a:extLst>
              </a:tr>
              <a:tr h="133446">
                <a:tc>
                  <a:txBody>
                    <a:bodyPr/>
                    <a:lstStyle/>
                    <a:p>
                      <a:pPr algn="l" fontAlgn="b"/>
                      <a:r>
                        <a:rPr lang="en-US" sz="850" u="none" strike="noStrike">
                          <a:effectLst/>
                        </a:rPr>
                        <a:t>Analysis - Technology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TA 1,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4544715"/>
                  </a:ext>
                </a:extLst>
              </a:tr>
              <a:tr h="133446">
                <a:tc>
                  <a:txBody>
                    <a:bodyPr/>
                    <a:lstStyle/>
                    <a:p>
                      <a:pPr algn="l" fontAlgn="b"/>
                      <a:r>
                        <a:rPr lang="en-US" sz="850" u="none" strike="noStrike">
                          <a:effectLst/>
                        </a:rPr>
                        <a:t>Construction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29359017"/>
                  </a:ext>
                </a:extLst>
              </a:tr>
              <a:tr h="133446">
                <a:tc>
                  <a:txBody>
                    <a:bodyPr/>
                    <a:lstStyle/>
                    <a:p>
                      <a:pPr algn="l" fontAlgn="b"/>
                      <a:r>
                        <a:rPr lang="en-US" sz="850" u="none" strike="noStrike">
                          <a:effectLst/>
                        </a:rPr>
                        <a:t>Construction - Order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675982346"/>
                  </a:ext>
                </a:extLst>
              </a:tr>
              <a:tr h="133446">
                <a:tc>
                  <a:txBody>
                    <a:bodyPr/>
                    <a:lstStyle/>
                    <a:p>
                      <a:pPr algn="l" fontAlgn="b"/>
                      <a:r>
                        <a:rPr lang="en-US" sz="850" u="none" strike="noStrike">
                          <a:effectLst/>
                        </a:rPr>
                        <a:t>Initialize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Project aligned with MOV and Strategy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78862599"/>
                  </a:ext>
                </a:extLst>
              </a:tr>
              <a:tr h="133446">
                <a:tc>
                  <a:txBody>
                    <a:bodyPr/>
                    <a:lstStyle/>
                    <a:p>
                      <a:pPr algn="l" fontAlgn="b"/>
                      <a:r>
                        <a:rPr lang="en-US" sz="850" u="none" strike="noStrike">
                          <a:effectLst/>
                        </a:rPr>
                        <a:t>Analysis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01190332"/>
                  </a:ext>
                </a:extLst>
              </a:tr>
              <a:tr h="133446">
                <a:tc>
                  <a:txBody>
                    <a:bodyPr/>
                    <a:lstStyle/>
                    <a:p>
                      <a:pPr algn="l" fontAlgn="b"/>
                      <a:r>
                        <a:rPr lang="en-US" sz="850" u="none" strike="noStrike">
                          <a:effectLst/>
                        </a:rPr>
                        <a:t>Develop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 TA1, BA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77953584"/>
                  </a:ext>
                </a:extLst>
              </a:tr>
              <a:tr h="133446">
                <a:tc>
                  <a:txBody>
                    <a:bodyPr/>
                    <a:lstStyle/>
                    <a:p>
                      <a:pPr algn="l" fontAlgn="b"/>
                      <a:r>
                        <a:rPr lang="en-US" sz="850" u="none" strike="noStrike">
                          <a:effectLst/>
                        </a:rPr>
                        <a:t>Evaluate Project Success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Close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876463580"/>
                  </a:ext>
                </a:extLst>
              </a:tr>
              <a:tr h="133446">
                <a:tc>
                  <a:txBody>
                    <a:bodyPr/>
                    <a:lstStyle/>
                    <a:p>
                      <a:pPr algn="l" fontAlgn="b"/>
                      <a:r>
                        <a:rPr lang="en-US" sz="850" u="none" strike="noStrike">
                          <a:effectLst/>
                        </a:rPr>
                        <a:t>Design Requirements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CE 1, SE 1, TA 1, BA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8902187"/>
                  </a:ext>
                </a:extLst>
              </a:tr>
              <a:tr h="133446">
                <a:tc>
                  <a:txBody>
                    <a:bodyPr/>
                    <a:lstStyle/>
                    <a:p>
                      <a:pPr algn="l" fontAlgn="b"/>
                      <a:r>
                        <a:rPr lang="en-US" sz="850" u="none" strike="noStrike">
                          <a:effectLst/>
                        </a:rPr>
                        <a:t>Develop Charter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95338896"/>
                  </a:ext>
                </a:extLst>
              </a:tr>
              <a:tr h="133446">
                <a:tc>
                  <a:txBody>
                    <a:bodyPr/>
                    <a:lstStyle/>
                    <a:p>
                      <a:pPr algn="l" fontAlgn="b"/>
                      <a:r>
                        <a:rPr lang="en-US" sz="850" u="none" strike="noStrike">
                          <a:effectLst/>
                        </a:rPr>
                        <a:t>Design Database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4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SE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744471286"/>
                  </a:ext>
                </a:extLst>
              </a:tr>
              <a:tr h="133446">
                <a:tc>
                  <a:txBody>
                    <a:bodyPr/>
                    <a:lstStyle/>
                    <a:p>
                      <a:pPr algn="l" fontAlgn="b"/>
                      <a:r>
                        <a:rPr lang="en-US" sz="850" u="none" strike="noStrike">
                          <a:effectLst/>
                        </a:rPr>
                        <a:t>Analysis - Make/Buy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 BA 1, TA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4162687"/>
                  </a:ext>
                </a:extLst>
              </a:tr>
              <a:tr h="133446">
                <a:tc>
                  <a:txBody>
                    <a:bodyPr/>
                    <a:lstStyle/>
                    <a:p>
                      <a:pPr algn="l" fontAlgn="b"/>
                      <a:r>
                        <a:rPr lang="en-US" sz="850" u="none" strike="noStrike">
                          <a:effectLst/>
                        </a:rPr>
                        <a:t>Test Results approved by client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PM, CE 1, SE 1, QE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Carry out test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595497583"/>
                  </a:ext>
                </a:extLst>
              </a:tr>
              <a:tr h="133446">
                <a:tc>
                  <a:txBody>
                    <a:bodyPr/>
                    <a:lstStyle/>
                    <a:p>
                      <a:pPr algn="l" fontAlgn="b"/>
                      <a:r>
                        <a:rPr lang="en-US" sz="850" u="none" strike="noStrike">
                          <a:effectLst/>
                        </a:rPr>
                        <a:t>Design User Interface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SE 1, DES 1, DES 2</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17665036"/>
                  </a:ext>
                </a:extLst>
              </a:tr>
              <a:tr h="153917">
                <a:tc>
                  <a:txBody>
                    <a:bodyPr/>
                    <a:lstStyle/>
                    <a:p>
                      <a:pPr algn="l" fontAlgn="b"/>
                      <a:r>
                        <a:rPr lang="en-US" sz="850" u="none" strike="noStrike">
                          <a:effectLst/>
                        </a:rPr>
                        <a:t>Design Integration of Backend and Frontend</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SE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UI and Design HW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923334534"/>
                  </a:ext>
                </a:extLst>
              </a:tr>
              <a:tr h="133446">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97739951"/>
                  </a:ext>
                </a:extLst>
              </a:tr>
              <a:tr h="133446">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680649232"/>
                  </a:ext>
                </a:extLst>
              </a:tr>
              <a:tr h="133446">
                <a:tc>
                  <a:txBody>
                    <a:bodyPr/>
                    <a:lstStyle/>
                    <a:p>
                      <a:pPr algn="l" fontAlgn="b"/>
                      <a:r>
                        <a:rPr lang="en-US" sz="850" u="sng" strike="noStrike">
                          <a:effectLst/>
                        </a:rPr>
                        <a:t>Resources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Abbreviation</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Cost of Resource</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78617457"/>
                  </a:ext>
                </a:extLst>
              </a:tr>
              <a:tr h="133446">
                <a:tc>
                  <a:txBody>
                    <a:bodyPr/>
                    <a:lstStyle/>
                    <a:p>
                      <a:pPr algn="l" fontAlgn="b"/>
                      <a:r>
                        <a:rPr lang="en-US" sz="850" u="none" strike="noStrike">
                          <a:effectLst/>
                        </a:rPr>
                        <a:t>Project Manager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$150,000/yr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07610555"/>
                  </a:ext>
                </a:extLst>
              </a:tr>
              <a:tr h="133446">
                <a:tc>
                  <a:txBody>
                    <a:bodyPr/>
                    <a:lstStyle/>
                    <a:p>
                      <a:pPr algn="l" fontAlgn="b"/>
                      <a:r>
                        <a:rPr lang="en-US" sz="850" u="none" strike="noStrike">
                          <a:effectLst/>
                        </a:rPr>
                        <a:t>Technical Analyst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710582506"/>
                  </a:ext>
                </a:extLst>
              </a:tr>
              <a:tr h="133446">
                <a:tc>
                  <a:txBody>
                    <a:bodyPr/>
                    <a:lstStyle/>
                    <a:p>
                      <a:pPr algn="l" fontAlgn="b"/>
                      <a:r>
                        <a:rPr lang="en-US" sz="850" u="none" strike="noStrike">
                          <a:effectLst/>
                        </a:rPr>
                        <a:t>Business Analyst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BA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$90,000/yr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666369355"/>
                  </a:ext>
                </a:extLst>
              </a:tr>
              <a:tr h="133446">
                <a:tc>
                  <a:txBody>
                    <a:bodyPr/>
                    <a:lstStyle/>
                    <a:p>
                      <a:pPr algn="l" fontAlgn="b"/>
                      <a:r>
                        <a:rPr lang="en-US" sz="850" u="none" strike="noStrike">
                          <a:effectLst/>
                        </a:rPr>
                        <a:t>Software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$120,000/yr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854325294"/>
                  </a:ext>
                </a:extLst>
              </a:tr>
              <a:tr h="133446">
                <a:tc>
                  <a:txBody>
                    <a:bodyPr/>
                    <a:lstStyle/>
                    <a:p>
                      <a:pPr algn="l" fontAlgn="b"/>
                      <a:r>
                        <a:rPr lang="en-US" sz="850" u="none" strike="noStrike">
                          <a:effectLst/>
                        </a:rPr>
                        <a:t>Computer and Systems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$110,000/yr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790414702"/>
                  </a:ext>
                </a:extLst>
              </a:tr>
              <a:tr h="133446">
                <a:tc>
                  <a:txBody>
                    <a:bodyPr/>
                    <a:lstStyle/>
                    <a:p>
                      <a:pPr algn="l" fontAlgn="b"/>
                      <a:r>
                        <a:rPr lang="en-US" sz="850" u="none" strike="noStrike">
                          <a:effectLst/>
                        </a:rPr>
                        <a:t>Quality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QE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074830241"/>
                  </a:ext>
                </a:extLst>
              </a:tr>
              <a:tr h="133446">
                <a:tc>
                  <a:txBody>
                    <a:bodyPr/>
                    <a:lstStyle/>
                    <a:p>
                      <a:pPr algn="l" fontAlgn="b"/>
                      <a:r>
                        <a:rPr lang="en-US" sz="850" u="none" strike="noStrike">
                          <a:effectLst/>
                        </a:rPr>
                        <a:t>Designer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dirty="0">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579317963"/>
                  </a:ext>
                </a:extLst>
              </a:tr>
            </a:tbl>
          </a:graphicData>
        </a:graphic>
      </p:graphicFrame>
    </p:spTree>
    <p:extLst>
      <p:ext uri="{BB962C8B-B14F-4D97-AF65-F5344CB8AC3E}">
        <p14:creationId xmlns:p14="http://schemas.microsoft.com/office/powerpoint/2010/main" val="197647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err="1"/>
              <a:t>Gantter</a:t>
            </a:r>
            <a:r>
              <a:rPr lang="en-US" dirty="0"/>
              <a:t> Project Primer</a:t>
            </a:r>
          </a:p>
        </p:txBody>
      </p:sp>
      <p:sp>
        <p:nvSpPr>
          <p:cNvPr id="9219" name="Subtitle 2"/>
          <p:cNvSpPr>
            <a:spLocks noGrp="1"/>
          </p:cNvSpPr>
          <p:nvPr>
            <p:ph type="subTitle" idx="1"/>
          </p:nvPr>
        </p:nvSpPr>
        <p:spPr>
          <a:xfrm>
            <a:off x="756496" y="3981079"/>
            <a:ext cx="8567632" cy="1322943"/>
          </a:xfrm>
        </p:spPr>
        <p:txBody>
          <a:bodyPr/>
          <a:lstStyle/>
          <a:p>
            <a:pPr marR="0" eaLnBrk="1" hangingPunct="1"/>
            <a:r>
              <a:rPr lang="en-US" dirty="0"/>
              <a:t>Managing IT Resources</a:t>
            </a:r>
          </a:p>
        </p:txBody>
      </p:sp>
    </p:spTree>
    <p:extLst>
      <p:ext uri="{BB962C8B-B14F-4D97-AF65-F5344CB8AC3E}">
        <p14:creationId xmlns:p14="http://schemas.microsoft.com/office/powerpoint/2010/main" val="3115721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504507" y="1427938"/>
            <a:ext cx="9071610" cy="5193777"/>
          </a:xfrm>
        </p:spPr>
        <p:txBody>
          <a:bodyPr/>
          <a:lstStyle/>
          <a:p>
            <a:pPr marL="566968" indent="-566968" eaLnBrk="1" hangingPunct="1">
              <a:buFont typeface="Lucida Sans Unicode" pitchFamily="34" charset="0"/>
              <a:buAutoNum type="arabicPeriod"/>
            </a:pPr>
            <a:r>
              <a:rPr lang="en-US" sz="3527" dirty="0"/>
              <a:t>“Check” the following items:</a:t>
            </a:r>
          </a:p>
          <a:p>
            <a:pPr marL="848703" lvl="1" indent="-566968" eaLnBrk="1" hangingPunct="1"/>
            <a:r>
              <a:rPr lang="en-US" sz="3086" dirty="0"/>
              <a:t>Sidebar</a:t>
            </a:r>
          </a:p>
          <a:p>
            <a:pPr marL="848703" lvl="1" indent="-566968" eaLnBrk="1" hangingPunct="1"/>
            <a:r>
              <a:rPr lang="en-US" sz="3086" dirty="0"/>
              <a:t>Info Column</a:t>
            </a:r>
          </a:p>
          <a:p>
            <a:pPr marL="848703" lvl="1" indent="-566968" eaLnBrk="1" hangingPunct="1"/>
            <a:r>
              <a:rPr lang="en-US" sz="3086" dirty="0"/>
              <a:t>Duration Column</a:t>
            </a:r>
          </a:p>
          <a:p>
            <a:pPr marL="848703" lvl="1" indent="-566968" eaLnBrk="1" hangingPunct="1"/>
            <a:r>
              <a:rPr lang="en-US" sz="3086" dirty="0"/>
              <a:t>Work Column</a:t>
            </a:r>
          </a:p>
          <a:p>
            <a:pPr marL="848703" lvl="1" indent="-566968" eaLnBrk="1" hangingPunct="1"/>
            <a:r>
              <a:rPr lang="en-US" sz="3086" dirty="0"/>
              <a:t>Cost Column</a:t>
            </a:r>
          </a:p>
          <a:p>
            <a:pPr marL="848703" lvl="1" indent="-566968" eaLnBrk="1" hangingPunct="1"/>
            <a:r>
              <a:rPr lang="en-US" sz="3086" dirty="0"/>
              <a:t>Start Column</a:t>
            </a:r>
          </a:p>
          <a:p>
            <a:pPr marL="848703" lvl="1" indent="-566968" eaLnBrk="1" hangingPunct="1"/>
            <a:r>
              <a:rPr lang="en-US" sz="3086" dirty="0"/>
              <a:t>Predecessors Column</a:t>
            </a:r>
          </a:p>
          <a:p>
            <a:pPr marL="848703" lvl="1" indent="-566968" eaLnBrk="1" hangingPunct="1"/>
            <a:r>
              <a:rPr lang="en-US" sz="3086" dirty="0"/>
              <a:t>Resources Column</a:t>
            </a:r>
          </a:p>
        </p:txBody>
      </p:sp>
      <p:sp>
        <p:nvSpPr>
          <p:cNvPr id="2" name="Title 1"/>
          <p:cNvSpPr>
            <a:spLocks noGrp="1"/>
          </p:cNvSpPr>
          <p:nvPr>
            <p:ph type="title"/>
          </p:nvPr>
        </p:nvSpPr>
        <p:spPr/>
        <p:txBody>
          <a:bodyPr/>
          <a:lstStyle/>
          <a:p>
            <a:pPr eaLnBrk="1" fontAlgn="auto" hangingPunct="1">
              <a:spcAft>
                <a:spcPts val="0"/>
              </a:spcAft>
              <a:defRPr/>
            </a:pPr>
            <a:r>
              <a:rPr lang="en-US" dirty="0"/>
              <a:t>View Tab</a:t>
            </a:r>
          </a:p>
        </p:txBody>
      </p:sp>
    </p:spTree>
    <p:extLst>
      <p:ext uri="{BB962C8B-B14F-4D97-AF65-F5344CB8AC3E}">
        <p14:creationId xmlns:p14="http://schemas.microsoft.com/office/powerpoint/2010/main" val="59949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marL="566968" indent="-566968" eaLnBrk="1" hangingPunct="1">
              <a:buFont typeface="Lucida Sans Unicode" pitchFamily="34" charset="0"/>
              <a:buAutoNum type="arabicPeriod"/>
            </a:pPr>
            <a:r>
              <a:rPr lang="en-US" sz="3527" dirty="0"/>
              <a:t>Create new project name</a:t>
            </a:r>
          </a:p>
          <a:p>
            <a:pPr marL="566968" indent="-566968" eaLnBrk="1" hangingPunct="1">
              <a:buFont typeface="Lucida Sans Unicode" pitchFamily="34" charset="0"/>
              <a:buAutoNum type="arabicPeriod"/>
            </a:pPr>
            <a:r>
              <a:rPr lang="en-US" sz="3527" dirty="0"/>
              <a:t>Set Calendar to 24-hour</a:t>
            </a:r>
          </a:p>
          <a:p>
            <a:pPr marL="566968" indent="-566968" eaLnBrk="1" hangingPunct="1">
              <a:buFont typeface="Lucida Sans Unicode" pitchFamily="34" charset="0"/>
              <a:buAutoNum type="arabicPeriod"/>
            </a:pPr>
            <a:r>
              <a:rPr lang="en-US" sz="3527" dirty="0"/>
              <a:t>Set Start date to 08/30/2018</a:t>
            </a:r>
          </a:p>
          <a:p>
            <a:pPr marL="566968" indent="-566968" eaLnBrk="1" hangingPunct="1">
              <a:buFont typeface="Lucida Sans Unicode" pitchFamily="34" charset="0"/>
              <a:buAutoNum type="arabicPeriod"/>
            </a:pPr>
            <a:r>
              <a:rPr lang="en-US" sz="3527" dirty="0"/>
              <a:t>Plan from Start date</a:t>
            </a:r>
          </a:p>
          <a:p>
            <a:pPr marL="566968" indent="-566968" eaLnBrk="1" hangingPunct="1">
              <a:buFont typeface="Lucida Sans Unicode" pitchFamily="34" charset="0"/>
              <a:buAutoNum type="arabicPeriod"/>
            </a:pPr>
            <a:r>
              <a:rPr lang="en-US" sz="3527" dirty="0"/>
              <a:t>Save</a:t>
            </a:r>
          </a:p>
        </p:txBody>
      </p:sp>
      <p:sp>
        <p:nvSpPr>
          <p:cNvPr id="2" name="Title 1"/>
          <p:cNvSpPr>
            <a:spLocks noGrp="1"/>
          </p:cNvSpPr>
          <p:nvPr>
            <p:ph type="title"/>
          </p:nvPr>
        </p:nvSpPr>
        <p:spPr/>
        <p:txBody>
          <a:bodyPr/>
          <a:lstStyle/>
          <a:p>
            <a:pPr eaLnBrk="1" fontAlgn="auto" hangingPunct="1">
              <a:spcAft>
                <a:spcPts val="0"/>
              </a:spcAft>
              <a:defRPr/>
            </a:pPr>
            <a:r>
              <a:rPr lang="en-US" dirty="0"/>
              <a:t>Project/Properties/General Tab</a:t>
            </a:r>
          </a:p>
        </p:txBody>
      </p:sp>
    </p:spTree>
    <p:extLst>
      <p:ext uri="{BB962C8B-B14F-4D97-AF65-F5344CB8AC3E}">
        <p14:creationId xmlns:p14="http://schemas.microsoft.com/office/powerpoint/2010/main" val="377365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marL="566968" indent="-566968" eaLnBrk="1" hangingPunct="1">
              <a:buFont typeface="Lucida Sans Unicode" pitchFamily="34" charset="0"/>
              <a:buAutoNum type="arabicPeriod"/>
            </a:pPr>
            <a:r>
              <a:rPr lang="en-US" sz="3527" dirty="0"/>
              <a:t>Hours in a day - 24</a:t>
            </a:r>
          </a:p>
          <a:p>
            <a:pPr marL="566968" indent="-566968" eaLnBrk="1" hangingPunct="1">
              <a:buFont typeface="Lucida Sans Unicode" pitchFamily="34" charset="0"/>
              <a:buAutoNum type="arabicPeriod"/>
            </a:pPr>
            <a:r>
              <a:rPr lang="en-US" sz="3527" dirty="0"/>
              <a:t>Days in a week - 7</a:t>
            </a:r>
          </a:p>
          <a:p>
            <a:pPr marL="566968" indent="-566968" eaLnBrk="1" hangingPunct="1">
              <a:buFont typeface="Lucida Sans Unicode" pitchFamily="34" charset="0"/>
              <a:buAutoNum type="arabicPeriod"/>
            </a:pPr>
            <a:r>
              <a:rPr lang="en-US" sz="3527" dirty="0"/>
              <a:t>Days in a month - 30</a:t>
            </a:r>
          </a:p>
          <a:p>
            <a:pPr marL="566968" indent="-566968" eaLnBrk="1" hangingPunct="1">
              <a:buFont typeface="Lucida Sans Unicode" pitchFamily="34" charset="0"/>
              <a:buAutoNum type="arabicPeriod"/>
            </a:pPr>
            <a:r>
              <a:rPr lang="en-US" sz="3527" dirty="0"/>
              <a:t>Save</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Project/Properties/Duration Tab</a:t>
            </a:r>
          </a:p>
        </p:txBody>
      </p:sp>
    </p:spTree>
    <p:extLst>
      <p:ext uri="{BB962C8B-B14F-4D97-AF65-F5344CB8AC3E}">
        <p14:creationId xmlns:p14="http://schemas.microsoft.com/office/powerpoint/2010/main" val="69683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marL="566968" indent="-566968" eaLnBrk="1" hangingPunct="1">
              <a:buFont typeface="Lucida Sans Unicode" pitchFamily="34" charset="0"/>
              <a:buAutoNum type="arabicPeriod"/>
            </a:pPr>
            <a:r>
              <a:rPr lang="en-US" sz="3527" dirty="0"/>
              <a:t>Default Start Time – 12:00 AM</a:t>
            </a:r>
          </a:p>
          <a:p>
            <a:pPr marL="566968" indent="-566968" eaLnBrk="1" hangingPunct="1">
              <a:buFont typeface="Lucida Sans Unicode" pitchFamily="34" charset="0"/>
              <a:buAutoNum type="arabicPeriod"/>
            </a:pPr>
            <a:r>
              <a:rPr lang="en-US" sz="3527" dirty="0"/>
              <a:t>Default Finish Time- 11:59 PM</a:t>
            </a:r>
          </a:p>
          <a:p>
            <a:pPr marL="566968" indent="-566968" eaLnBrk="1" hangingPunct="1">
              <a:buFont typeface="Lucida Sans Unicode" pitchFamily="34" charset="0"/>
              <a:buAutoNum type="arabicPeriod"/>
            </a:pPr>
            <a:r>
              <a:rPr lang="en-US" sz="3527" dirty="0"/>
              <a:t>Save</a:t>
            </a:r>
          </a:p>
        </p:txBody>
      </p:sp>
      <p:sp>
        <p:nvSpPr>
          <p:cNvPr id="2" name="Title 1"/>
          <p:cNvSpPr>
            <a:spLocks noGrp="1"/>
          </p:cNvSpPr>
          <p:nvPr>
            <p:ph type="title"/>
          </p:nvPr>
        </p:nvSpPr>
        <p:spPr>
          <a:xfrm>
            <a:off x="336514" y="302737"/>
            <a:ext cx="9407596" cy="1259946"/>
          </a:xfrm>
        </p:spPr>
        <p:txBody>
          <a:bodyPr>
            <a:noAutofit/>
          </a:bodyPr>
          <a:lstStyle/>
          <a:p>
            <a:pPr eaLnBrk="1" fontAlgn="auto" hangingPunct="1">
              <a:spcAft>
                <a:spcPts val="0"/>
              </a:spcAft>
              <a:defRPr/>
            </a:pPr>
            <a:r>
              <a:rPr lang="en-US" sz="3968" dirty="0"/>
              <a:t>Project/Properties/Time Defaults Tab</a:t>
            </a:r>
          </a:p>
        </p:txBody>
      </p:sp>
    </p:spTree>
    <p:extLst>
      <p:ext uri="{BB962C8B-B14F-4D97-AF65-F5344CB8AC3E}">
        <p14:creationId xmlns:p14="http://schemas.microsoft.com/office/powerpoint/2010/main" val="374629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504507" y="1632680"/>
            <a:ext cx="9323599" cy="4989035"/>
          </a:xfrm>
        </p:spPr>
        <p:txBody>
          <a:bodyPr/>
          <a:lstStyle/>
          <a:p>
            <a:pPr marL="566968" indent="-566968" eaLnBrk="1" hangingPunct="1">
              <a:buFont typeface="Lucida Sans Unicode" pitchFamily="34" charset="0"/>
              <a:buAutoNum type="arabicPeriod"/>
            </a:pPr>
            <a:r>
              <a:rPr lang="en-US" sz="3527" dirty="0"/>
              <a:t>Add Resource Names</a:t>
            </a:r>
          </a:p>
          <a:p>
            <a:pPr marL="848703" lvl="1" indent="-566968" eaLnBrk="1" hangingPunct="1"/>
            <a:r>
              <a:rPr lang="en-US" sz="3086" dirty="0"/>
              <a:t>Individual team members (initials)</a:t>
            </a:r>
          </a:p>
          <a:p>
            <a:pPr marL="848703" lvl="1" indent="-566968" eaLnBrk="1" hangingPunct="1"/>
            <a:r>
              <a:rPr lang="en-US" sz="3086" dirty="0"/>
              <a:t>Team</a:t>
            </a:r>
          </a:p>
          <a:p>
            <a:pPr marL="848703" lvl="1" indent="-566968" eaLnBrk="1" hangingPunct="1"/>
            <a:r>
              <a:rPr lang="en-US" sz="3086" dirty="0"/>
              <a:t>Client contacts</a:t>
            </a:r>
          </a:p>
          <a:p>
            <a:pPr marL="566968" indent="-566968" eaLnBrk="1" hangingPunct="1">
              <a:buFont typeface="Lucida Sans Unicode" pitchFamily="34" charset="0"/>
              <a:buAutoNum type="arabicPeriod"/>
            </a:pPr>
            <a:r>
              <a:rPr lang="en-US" sz="3527" dirty="0"/>
              <a:t>Type is Work</a:t>
            </a:r>
          </a:p>
          <a:p>
            <a:pPr marL="566968" indent="-566968" eaLnBrk="1" hangingPunct="1">
              <a:buFont typeface="Lucida Sans Unicode" pitchFamily="34" charset="0"/>
              <a:buAutoNum type="arabicPeriod"/>
            </a:pPr>
            <a:r>
              <a:rPr lang="en-US" sz="3527" dirty="0"/>
              <a:t>Set Cost rate for each resource in $/</a:t>
            </a:r>
            <a:r>
              <a:rPr lang="en-US" sz="3527" dirty="0" err="1"/>
              <a:t>hr</a:t>
            </a:r>
            <a:endParaRPr lang="en-US" sz="3527" dirty="0"/>
          </a:p>
        </p:txBody>
      </p:sp>
      <p:sp>
        <p:nvSpPr>
          <p:cNvPr id="2" name="Title 1"/>
          <p:cNvSpPr>
            <a:spLocks noGrp="1"/>
          </p:cNvSpPr>
          <p:nvPr>
            <p:ph type="title"/>
          </p:nvPr>
        </p:nvSpPr>
        <p:spPr/>
        <p:txBody>
          <a:bodyPr/>
          <a:lstStyle/>
          <a:p>
            <a:pPr eaLnBrk="1" fontAlgn="auto" hangingPunct="1">
              <a:spcAft>
                <a:spcPts val="0"/>
              </a:spcAft>
              <a:defRPr/>
            </a:pPr>
            <a:r>
              <a:rPr lang="en-US" dirty="0"/>
              <a:t>Resources Category</a:t>
            </a:r>
          </a:p>
        </p:txBody>
      </p:sp>
    </p:spTree>
    <p:extLst>
      <p:ext uri="{BB962C8B-B14F-4D97-AF65-F5344CB8AC3E}">
        <p14:creationId xmlns:p14="http://schemas.microsoft.com/office/powerpoint/2010/main" val="3999935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68522" y="1427938"/>
            <a:ext cx="9743581" cy="5193777"/>
          </a:xfrm>
        </p:spPr>
        <p:txBody>
          <a:bodyPr/>
          <a:lstStyle/>
          <a:p>
            <a:pPr eaLnBrk="1" hangingPunct="1"/>
            <a:r>
              <a:rPr lang="en-US" sz="3086" dirty="0"/>
              <a:t>Create tasks</a:t>
            </a:r>
          </a:p>
          <a:p>
            <a:pPr eaLnBrk="1" hangingPunct="1"/>
            <a:r>
              <a:rPr lang="en-US" sz="3086" u="sng" dirty="0"/>
              <a:t>For each task</a:t>
            </a:r>
            <a:r>
              <a:rPr lang="en-US" sz="3086" dirty="0"/>
              <a:t>, Set Task Properties/Advanced </a:t>
            </a:r>
          </a:p>
          <a:p>
            <a:pPr lvl="1" eaLnBrk="1" hangingPunct="1"/>
            <a:r>
              <a:rPr lang="en-US" sz="2646" dirty="0"/>
              <a:t>Type: Fixed duration, uncheck "Effort Driven”</a:t>
            </a:r>
          </a:p>
          <a:p>
            <a:pPr eaLnBrk="1" hangingPunct="1"/>
            <a:r>
              <a:rPr lang="en-US" sz="3086" dirty="0"/>
              <a:t>Set task/sub-task hierarchy by indenting</a:t>
            </a:r>
          </a:p>
          <a:p>
            <a:pPr eaLnBrk="1" hangingPunct="1"/>
            <a:r>
              <a:rPr lang="en-US" sz="3086" dirty="0"/>
              <a:t>Set estimated duration in days</a:t>
            </a:r>
          </a:p>
          <a:p>
            <a:pPr eaLnBrk="1" hangingPunct="1"/>
            <a:r>
              <a:rPr lang="en-US" sz="3086" dirty="0"/>
              <a:t>Set dependencies between tasks - Predecessors</a:t>
            </a:r>
          </a:p>
          <a:p>
            <a:pPr eaLnBrk="1" hangingPunct="1"/>
            <a:r>
              <a:rPr lang="en-US" sz="3086" dirty="0"/>
              <a:t>Set constraints, if any</a:t>
            </a:r>
          </a:p>
          <a:p>
            <a:pPr eaLnBrk="1" hangingPunct="1"/>
            <a:r>
              <a:rPr lang="en-US" sz="3086" dirty="0"/>
              <a:t>Set Milestones as 0 duration</a:t>
            </a:r>
          </a:p>
          <a:p>
            <a:pPr eaLnBrk="1" hangingPunct="1"/>
            <a:endParaRPr lang="en-US" sz="3086" dirty="0"/>
          </a:p>
        </p:txBody>
      </p:sp>
      <p:sp>
        <p:nvSpPr>
          <p:cNvPr id="2" name="Title 1"/>
          <p:cNvSpPr>
            <a:spLocks noGrp="1"/>
          </p:cNvSpPr>
          <p:nvPr>
            <p:ph type="title"/>
          </p:nvPr>
        </p:nvSpPr>
        <p:spPr/>
        <p:txBody>
          <a:bodyPr/>
          <a:lstStyle/>
          <a:p>
            <a:pPr eaLnBrk="1" fontAlgn="auto" hangingPunct="1">
              <a:spcAft>
                <a:spcPts val="0"/>
              </a:spcAft>
              <a:defRPr/>
            </a:pPr>
            <a:r>
              <a:rPr lang="en-US" dirty="0"/>
              <a:t>Tasks Category</a:t>
            </a:r>
          </a:p>
        </p:txBody>
      </p:sp>
    </p:spTree>
    <p:extLst>
      <p:ext uri="{BB962C8B-B14F-4D97-AF65-F5344CB8AC3E}">
        <p14:creationId xmlns:p14="http://schemas.microsoft.com/office/powerpoint/2010/main" val="3829965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36514" y="1632680"/>
            <a:ext cx="9575588" cy="4989035"/>
          </a:xfrm>
        </p:spPr>
        <p:txBody>
          <a:bodyPr/>
          <a:lstStyle/>
          <a:p>
            <a:pPr eaLnBrk="1" hangingPunct="1"/>
            <a:r>
              <a:rPr lang="en-US" sz="3527" dirty="0"/>
              <a:t>Allocate resources to task </a:t>
            </a:r>
          </a:p>
          <a:p>
            <a:pPr eaLnBrk="1" hangingPunct="1"/>
            <a:r>
              <a:rPr lang="en-US" sz="3527" dirty="0"/>
              <a:t>Set estimated work hours in Work column</a:t>
            </a:r>
          </a:p>
          <a:p>
            <a:pPr eaLnBrk="1" hangingPunct="1"/>
            <a:r>
              <a:rPr lang="en-US" sz="3527" dirty="0"/>
              <a:t>If desired, adjust hours/resource/task - using resource usage %</a:t>
            </a:r>
          </a:p>
        </p:txBody>
      </p:sp>
      <p:sp>
        <p:nvSpPr>
          <p:cNvPr id="2" name="Title 1"/>
          <p:cNvSpPr>
            <a:spLocks noGrp="1"/>
          </p:cNvSpPr>
          <p:nvPr>
            <p:ph type="title"/>
          </p:nvPr>
        </p:nvSpPr>
        <p:spPr/>
        <p:txBody>
          <a:bodyPr/>
          <a:lstStyle/>
          <a:p>
            <a:pPr eaLnBrk="1" fontAlgn="auto" hangingPunct="1">
              <a:spcAft>
                <a:spcPts val="0"/>
              </a:spcAft>
              <a:defRPr/>
            </a:pPr>
            <a:r>
              <a:rPr lang="en-US" dirty="0"/>
              <a:t>Allocation</a:t>
            </a:r>
          </a:p>
        </p:txBody>
      </p:sp>
    </p:spTree>
    <p:extLst>
      <p:ext uri="{BB962C8B-B14F-4D97-AF65-F5344CB8AC3E}">
        <p14:creationId xmlns:p14="http://schemas.microsoft.com/office/powerpoint/2010/main" val="419468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DBD9E9-25FD-4798-B0FF-263F37E81EC7}"/>
              </a:ext>
            </a:extLst>
          </p:cNvPr>
          <p:cNvSpPr/>
          <p:nvPr/>
        </p:nvSpPr>
        <p:spPr>
          <a:xfrm>
            <a:off x="0" y="0"/>
            <a:ext cx="10080625" cy="75596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ws Gothic MT"/>
              <a:ea typeface="+mn-ea"/>
              <a:cs typeface="+mn-cs"/>
            </a:endParaRPr>
          </a:p>
        </p:txBody>
      </p:sp>
      <p:graphicFrame>
        <p:nvGraphicFramePr>
          <p:cNvPr id="4" name="Table 3">
            <a:extLst>
              <a:ext uri="{FF2B5EF4-FFF2-40B4-BE49-F238E27FC236}">
                <a16:creationId xmlns:a16="http://schemas.microsoft.com/office/drawing/2014/main" id="{F0941E7C-69E7-4694-8878-592D627A2DCC}"/>
              </a:ext>
            </a:extLst>
          </p:cNvPr>
          <p:cNvGraphicFramePr>
            <a:graphicFrameLocks noGrp="1"/>
          </p:cNvGraphicFramePr>
          <p:nvPr>
            <p:extLst/>
          </p:nvPr>
        </p:nvGraphicFramePr>
        <p:xfrm>
          <a:off x="239712" y="46037"/>
          <a:ext cx="9764711" cy="7467584"/>
        </p:xfrm>
        <a:graphic>
          <a:graphicData uri="http://schemas.openxmlformats.org/drawingml/2006/table">
            <a:tbl>
              <a:tblPr>
                <a:tableStyleId>{5C22544A-7EE6-4342-B048-85BDC9FD1C3A}</a:tableStyleId>
              </a:tblPr>
              <a:tblGrid>
                <a:gridCol w="2665201">
                  <a:extLst>
                    <a:ext uri="{9D8B030D-6E8A-4147-A177-3AD203B41FA5}">
                      <a16:colId xmlns:a16="http://schemas.microsoft.com/office/drawing/2014/main" val="1738743001"/>
                    </a:ext>
                  </a:extLst>
                </a:gridCol>
                <a:gridCol w="1580659">
                  <a:extLst>
                    <a:ext uri="{9D8B030D-6E8A-4147-A177-3AD203B41FA5}">
                      <a16:colId xmlns:a16="http://schemas.microsoft.com/office/drawing/2014/main" val="143637646"/>
                    </a:ext>
                  </a:extLst>
                </a:gridCol>
                <a:gridCol w="1569122">
                  <a:extLst>
                    <a:ext uri="{9D8B030D-6E8A-4147-A177-3AD203B41FA5}">
                      <a16:colId xmlns:a16="http://schemas.microsoft.com/office/drawing/2014/main" val="3877839005"/>
                    </a:ext>
                  </a:extLst>
                </a:gridCol>
                <a:gridCol w="3080557">
                  <a:extLst>
                    <a:ext uri="{9D8B030D-6E8A-4147-A177-3AD203B41FA5}">
                      <a16:colId xmlns:a16="http://schemas.microsoft.com/office/drawing/2014/main" val="1749279467"/>
                    </a:ext>
                  </a:extLst>
                </a:gridCol>
                <a:gridCol w="784560">
                  <a:extLst>
                    <a:ext uri="{9D8B030D-6E8A-4147-A177-3AD203B41FA5}">
                      <a16:colId xmlns:a16="http://schemas.microsoft.com/office/drawing/2014/main" val="1406088661"/>
                    </a:ext>
                  </a:extLst>
                </a:gridCol>
                <a:gridCol w="84612">
                  <a:extLst>
                    <a:ext uri="{9D8B030D-6E8A-4147-A177-3AD203B41FA5}">
                      <a16:colId xmlns:a16="http://schemas.microsoft.com/office/drawing/2014/main" val="2638662018"/>
                    </a:ext>
                  </a:extLst>
                </a:gridCol>
              </a:tblGrid>
              <a:tr h="1708935">
                <a:tc gridSpan="6">
                  <a:txBody>
                    <a:bodyPr/>
                    <a:lstStyle/>
                    <a:p>
                      <a:pPr algn="l" fontAlgn="t"/>
                      <a:r>
                        <a:rPr lang="en-US" sz="850" u="sng" strike="noStrike">
                          <a:effectLst/>
                        </a:rPr>
                        <a:t>Project Management Software Tools In-Class Exercise with Gantter</a:t>
                      </a:r>
                      <a:br>
                        <a:rPr lang="en-US" sz="850" u="sng" strike="noStrike">
                          <a:effectLst/>
                        </a:rPr>
                      </a:br>
                      <a:r>
                        <a:rPr lang="en-US" sz="850" u="sng" strike="noStrike">
                          <a:effectLst/>
                        </a:rPr>
                        <a:t>1.  Enter the Tasks noted below in a logical order in Gantter.</a:t>
                      </a:r>
                      <a:br>
                        <a:rPr lang="en-US" sz="850" u="sng" strike="noStrike">
                          <a:effectLst/>
                        </a:rPr>
                      </a:br>
                      <a:r>
                        <a:rPr lang="en-US" sz="850" u="sng" strike="noStrike">
                          <a:effectLst/>
                        </a:rPr>
                        <a:t>2.  Enter and Indent the Tasks that are Sub-Tasks in a logical order within the broader Task</a:t>
                      </a:r>
                      <a:br>
                        <a:rPr lang="en-US" sz="850" u="sng" strike="noStrike">
                          <a:effectLst/>
                        </a:rPr>
                      </a:br>
                      <a:r>
                        <a:rPr lang="en-US" sz="850" u="sng" strike="noStrike">
                          <a:effectLst/>
                        </a:rPr>
                        <a:t>3.  Enter the Task Duration for each Task or Sub-Task as noted below.</a:t>
                      </a:r>
                      <a:br>
                        <a:rPr lang="en-US" sz="850" u="sng" strike="noStrike">
                          <a:effectLst/>
                        </a:rPr>
                      </a:br>
                      <a:r>
                        <a:rPr lang="en-US" sz="850" u="sng" strike="noStrike">
                          <a:effectLst/>
                        </a:rPr>
                        <a:t>4.  Enter the Resources and Cost for each Resource as noted below.</a:t>
                      </a:r>
                      <a:br>
                        <a:rPr lang="en-US" sz="850" u="sng" strike="noStrike">
                          <a:effectLst/>
                        </a:rPr>
                      </a:br>
                      <a:r>
                        <a:rPr lang="en-US" sz="850" u="sng" strike="noStrike">
                          <a:effectLst/>
                        </a:rPr>
                        <a:t>5.  Establish the Predecessors and Link Tasks and Sub-Tasks as appropriate using Agile for Design, Construction, and Testing.</a:t>
                      </a:r>
                      <a:br>
                        <a:rPr lang="en-US" sz="850" u="sng" strike="noStrike">
                          <a:effectLst/>
                        </a:rPr>
                      </a:br>
                      <a:r>
                        <a:rPr lang="en-US" sz="850" u="sng" strike="noStrike">
                          <a:effectLst/>
                        </a:rPr>
                        <a:t>6.  Estimate the Total Duration of the Project.</a:t>
                      </a:r>
                      <a:br>
                        <a:rPr lang="en-US" sz="850" u="sng" strike="noStrike">
                          <a:effectLst/>
                        </a:rPr>
                      </a:br>
                      <a:r>
                        <a:rPr lang="en-US" sz="850" u="sng" strike="noStrike">
                          <a:effectLst/>
                        </a:rPr>
                        <a:t>7.  Estimate the Human Resource Costs detailed in this Project Plan.</a:t>
                      </a:r>
                      <a:br>
                        <a:rPr lang="en-US" sz="850" u="sng" strike="noStrike">
                          <a:effectLst/>
                        </a:rPr>
                      </a:br>
                      <a:r>
                        <a:rPr lang="en-US" sz="850" u="sng" strike="noStrike">
                          <a:effectLst/>
                        </a:rPr>
                        <a:t>8.  For extra credit, investigate if you can reduce the total Project duration by adding Resources and what the Cost Impact would be.</a:t>
                      </a:r>
                      <a:br>
                        <a:rPr lang="en-US" sz="850" u="sng" strike="noStrike">
                          <a:effectLst/>
                        </a:rPr>
                      </a:br>
                      <a:r>
                        <a:rPr lang="en-US" sz="850" u="sng" strike="noStrike">
                          <a:effectLst/>
                        </a:rPr>
                        <a:t/>
                      </a:r>
                      <a:br>
                        <a:rPr lang="en-US" sz="850" u="sng" strike="noStrike">
                          <a:effectLst/>
                        </a:rPr>
                      </a:br>
                      <a:r>
                        <a:rPr lang="en-US" sz="850" u="sng" strike="noStrike">
                          <a:effectLst/>
                        </a:rPr>
                        <a:t/>
                      </a:r>
                      <a:br>
                        <a:rPr lang="en-US" sz="850" u="sng" strike="noStrike">
                          <a:effectLst/>
                        </a:rPr>
                      </a:br>
                      <a:r>
                        <a:rPr lang="en-US" sz="850" u="sng" strike="noStrike">
                          <a:effectLst/>
                        </a:rPr>
                        <a:t/>
                      </a:r>
                      <a:br>
                        <a:rPr lang="en-US" sz="850" u="sng" strike="noStrike">
                          <a:effectLst/>
                        </a:rPr>
                      </a:br>
                      <a:endParaRPr lang="en-US" sz="850" b="0" i="0" u="sng" strike="noStrike">
                        <a:solidFill>
                          <a:srgbClr val="000000"/>
                        </a:solidFill>
                        <a:effectLst/>
                        <a:latin typeface="Calibri" panose="020F0502020204030204" pitchFamily="34" charset="0"/>
                      </a:endParaRPr>
                    </a:p>
                  </a:txBody>
                  <a:tcPr marL="2252" marR="2252" marT="2252"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2931768"/>
                  </a:ext>
                </a:extLst>
              </a:tr>
              <a:tr h="133446">
                <a:tc>
                  <a:txBody>
                    <a:bodyPr/>
                    <a:lstStyle/>
                    <a:p>
                      <a:pPr algn="l" fontAlgn="b"/>
                      <a:r>
                        <a:rPr lang="en-US" sz="850" u="sng" strike="noStrike">
                          <a:effectLst/>
                        </a:rPr>
                        <a:t>Tasks and Sub-Tasks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Duration</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Resources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Predecessors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865597027"/>
                  </a:ext>
                </a:extLst>
              </a:tr>
              <a:tr h="133446">
                <a:tc>
                  <a:txBody>
                    <a:bodyPr/>
                    <a:lstStyle/>
                    <a:p>
                      <a:pPr algn="l" fontAlgn="b"/>
                      <a:r>
                        <a:rPr lang="en-US" sz="850" u="none" strike="noStrike">
                          <a:effectLst/>
                        </a:rPr>
                        <a:t>Implementation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3</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Testing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20173992"/>
                  </a:ext>
                </a:extLst>
              </a:tr>
              <a:tr h="133446">
                <a:tc>
                  <a:txBody>
                    <a:bodyPr/>
                    <a:lstStyle/>
                    <a:p>
                      <a:pPr algn="l" fontAlgn="b"/>
                      <a:r>
                        <a:rPr lang="en-US" sz="850" u="none" strike="noStrike">
                          <a:effectLst/>
                        </a:rPr>
                        <a:t>Milestone - 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Integration of Frontend and Backend</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47094819"/>
                  </a:ext>
                </a:extLst>
              </a:tr>
              <a:tr h="133446">
                <a:tc>
                  <a:txBody>
                    <a:bodyPr/>
                    <a:lstStyle/>
                    <a:p>
                      <a:pPr algn="l" fontAlgn="b"/>
                      <a:r>
                        <a:rPr lang="en-US" sz="850" u="none" strike="noStrike">
                          <a:effectLst/>
                        </a:rPr>
                        <a:t>Analyze Test Results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2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87575759"/>
                  </a:ext>
                </a:extLst>
              </a:tr>
              <a:tr h="133446">
                <a:tc>
                  <a:txBody>
                    <a:bodyPr/>
                    <a:lstStyle/>
                    <a:p>
                      <a:pPr algn="l" fontAlgn="b"/>
                      <a:r>
                        <a:rPr lang="en-US" sz="850" u="none" strike="noStrike">
                          <a:effectLst/>
                        </a:rPr>
                        <a:t>Construction - Install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Delivery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322278498"/>
                  </a:ext>
                </a:extLst>
              </a:tr>
              <a:tr h="133446">
                <a:tc>
                  <a:txBody>
                    <a:bodyPr/>
                    <a:lstStyle/>
                    <a:p>
                      <a:pPr algn="l" fontAlgn="b"/>
                      <a:r>
                        <a:rPr lang="en-US" sz="850" u="none" strike="noStrike">
                          <a:effectLst/>
                        </a:rPr>
                        <a:t>Test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2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SE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264571023"/>
                  </a:ext>
                </a:extLst>
              </a:tr>
              <a:tr h="133446">
                <a:tc>
                  <a:txBody>
                    <a:bodyPr/>
                    <a:lstStyle/>
                    <a:p>
                      <a:pPr algn="l" fontAlgn="b"/>
                      <a:r>
                        <a:rPr lang="en-US" sz="850" u="none" strike="noStrike">
                          <a:effectLst/>
                        </a:rPr>
                        <a:t>Develop Charter &amp;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767849989"/>
                  </a:ext>
                </a:extLst>
              </a:tr>
              <a:tr h="133446">
                <a:tc>
                  <a:txBody>
                    <a:bodyPr/>
                    <a:lstStyle/>
                    <a:p>
                      <a:pPr algn="l" fontAlgn="b"/>
                      <a:r>
                        <a:rPr lang="en-US" sz="850" u="none" strike="noStrike">
                          <a:effectLst/>
                        </a:rPr>
                        <a:t>Milestone - Construction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dirty="0">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30548423"/>
                  </a:ext>
                </a:extLst>
              </a:tr>
              <a:tr h="133446">
                <a:tc>
                  <a:txBody>
                    <a:bodyPr/>
                    <a:lstStyle/>
                    <a:p>
                      <a:pPr algn="l" fontAlgn="b"/>
                      <a:r>
                        <a:rPr lang="en-US" sz="850" u="none" strike="noStrike">
                          <a:effectLst/>
                        </a:rPr>
                        <a:t>Design -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CE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143541260"/>
                  </a:ext>
                </a:extLst>
              </a:tr>
              <a:tr h="133446">
                <a:tc>
                  <a:txBody>
                    <a:bodyPr/>
                    <a:lstStyle/>
                    <a:p>
                      <a:pPr algn="l" fontAlgn="b"/>
                      <a:r>
                        <a:rPr lang="en-US" sz="850" u="none" strike="noStrike">
                          <a:effectLst/>
                        </a:rPr>
                        <a:t>Analysis - CBA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BA 1, BA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045831989"/>
                  </a:ext>
                </a:extLst>
              </a:tr>
              <a:tr h="133446">
                <a:tc>
                  <a:txBody>
                    <a:bodyPr/>
                    <a:lstStyle/>
                    <a:p>
                      <a:pPr algn="l" fontAlgn="b"/>
                      <a:r>
                        <a:rPr lang="en-US" sz="850" u="none" strike="noStrike">
                          <a:effectLst/>
                        </a:rPr>
                        <a:t>Construction -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898349090"/>
                  </a:ext>
                </a:extLst>
              </a:tr>
              <a:tr h="133446">
                <a:tc>
                  <a:txBody>
                    <a:bodyPr/>
                    <a:lstStyle/>
                    <a:p>
                      <a:pPr algn="l" fontAlgn="b"/>
                      <a:r>
                        <a:rPr lang="en-US" sz="850" u="none" strike="noStrike">
                          <a:effectLst/>
                        </a:rPr>
                        <a:t>Close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Implementation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33018028"/>
                  </a:ext>
                </a:extLst>
              </a:tr>
              <a:tr h="133446">
                <a:tc>
                  <a:txBody>
                    <a:bodyPr/>
                    <a:lstStyle/>
                    <a:p>
                      <a:pPr algn="l" fontAlgn="b"/>
                      <a:r>
                        <a:rPr lang="en-US" sz="850" u="none" strike="noStrike">
                          <a:effectLst/>
                        </a:rPr>
                        <a:t>Construction - Delivery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60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10%</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Order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041809661"/>
                  </a:ext>
                </a:extLst>
              </a:tr>
              <a:tr h="133446">
                <a:tc>
                  <a:txBody>
                    <a:bodyPr/>
                    <a:lstStyle/>
                    <a:p>
                      <a:pPr algn="l" fontAlgn="b"/>
                      <a:r>
                        <a:rPr lang="en-US" sz="850" u="none" strike="noStrike">
                          <a:effectLst/>
                        </a:rPr>
                        <a:t>Construction - Order Software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3997691"/>
                  </a:ext>
                </a:extLst>
              </a:tr>
              <a:tr h="133446">
                <a:tc>
                  <a:txBody>
                    <a:bodyPr/>
                    <a:lstStyle/>
                    <a:p>
                      <a:pPr algn="l" fontAlgn="b"/>
                      <a:r>
                        <a:rPr lang="en-US" sz="850" u="none" strike="noStrike">
                          <a:effectLst/>
                        </a:rPr>
                        <a:t>Milestone - Testing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70694030"/>
                  </a:ext>
                </a:extLst>
              </a:tr>
              <a:tr h="133446">
                <a:tc>
                  <a:txBody>
                    <a:bodyPr/>
                    <a:lstStyle/>
                    <a:p>
                      <a:pPr algn="l" fontAlgn="b"/>
                      <a:r>
                        <a:rPr lang="en-US" sz="850" u="none" strike="noStrike">
                          <a:effectLst/>
                        </a:rPr>
                        <a:t>Testing</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12043608"/>
                  </a:ext>
                </a:extLst>
              </a:tr>
              <a:tr h="133446">
                <a:tc>
                  <a:txBody>
                    <a:bodyPr/>
                    <a:lstStyle/>
                    <a:p>
                      <a:pPr algn="l" fontAlgn="b"/>
                      <a:r>
                        <a:rPr lang="en-US" sz="850" u="none" strike="noStrike">
                          <a:effectLst/>
                        </a:rPr>
                        <a:t>Construction - Software Delivery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10%</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Construction - Software Order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003672459"/>
                  </a:ext>
                </a:extLst>
              </a:tr>
              <a:tr h="133446">
                <a:tc>
                  <a:txBody>
                    <a:bodyPr/>
                    <a:lstStyle/>
                    <a:p>
                      <a:pPr algn="l" fontAlgn="b"/>
                      <a:r>
                        <a:rPr lang="en-US" sz="850" u="none" strike="noStrike">
                          <a:effectLst/>
                        </a:rPr>
                        <a:t>Design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970782995"/>
                  </a:ext>
                </a:extLst>
              </a:tr>
              <a:tr h="133446">
                <a:tc>
                  <a:txBody>
                    <a:bodyPr/>
                    <a:lstStyle/>
                    <a:p>
                      <a:pPr algn="l" fontAlgn="b"/>
                      <a:r>
                        <a:rPr lang="en-US" sz="850" u="none" strike="noStrike">
                          <a:effectLst/>
                        </a:rPr>
                        <a:t>Carry out Test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QE 1, 2, SE 1, CE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Test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853306584"/>
                  </a:ext>
                </a:extLst>
              </a:tr>
              <a:tr h="133446">
                <a:tc>
                  <a:txBody>
                    <a:bodyPr/>
                    <a:lstStyle/>
                    <a:p>
                      <a:pPr algn="l" fontAlgn="b"/>
                      <a:r>
                        <a:rPr lang="en-US" sz="850" u="none" strike="noStrike">
                          <a:effectLst/>
                        </a:rPr>
                        <a:t>Analysis - Technology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TA 1,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4544715"/>
                  </a:ext>
                </a:extLst>
              </a:tr>
              <a:tr h="133446">
                <a:tc>
                  <a:txBody>
                    <a:bodyPr/>
                    <a:lstStyle/>
                    <a:p>
                      <a:pPr algn="l" fontAlgn="b"/>
                      <a:r>
                        <a:rPr lang="en-US" sz="850" u="none" strike="noStrike">
                          <a:effectLst/>
                        </a:rPr>
                        <a:t>Construction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729359017"/>
                  </a:ext>
                </a:extLst>
              </a:tr>
              <a:tr h="133446">
                <a:tc>
                  <a:txBody>
                    <a:bodyPr/>
                    <a:lstStyle/>
                    <a:p>
                      <a:pPr algn="l" fontAlgn="b"/>
                      <a:r>
                        <a:rPr lang="en-US" sz="850" u="none" strike="noStrike">
                          <a:effectLst/>
                        </a:rPr>
                        <a:t>Construction - Order Hardware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 1,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675982346"/>
                  </a:ext>
                </a:extLst>
              </a:tr>
              <a:tr h="133446">
                <a:tc>
                  <a:txBody>
                    <a:bodyPr/>
                    <a:lstStyle/>
                    <a:p>
                      <a:pPr algn="l" fontAlgn="b"/>
                      <a:r>
                        <a:rPr lang="en-US" sz="850" u="none" strike="noStrike">
                          <a:effectLst/>
                        </a:rPr>
                        <a:t>Initialize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Project aligned with MOV and Strategy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78862599"/>
                  </a:ext>
                </a:extLst>
              </a:tr>
              <a:tr h="133446">
                <a:tc>
                  <a:txBody>
                    <a:bodyPr/>
                    <a:lstStyle/>
                    <a:p>
                      <a:pPr algn="l" fontAlgn="b"/>
                      <a:r>
                        <a:rPr lang="en-US" sz="850" u="none" strike="noStrike">
                          <a:effectLst/>
                        </a:rPr>
                        <a:t>Analysis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01190332"/>
                  </a:ext>
                </a:extLst>
              </a:tr>
              <a:tr h="133446">
                <a:tc>
                  <a:txBody>
                    <a:bodyPr/>
                    <a:lstStyle/>
                    <a:p>
                      <a:pPr algn="l" fontAlgn="b"/>
                      <a:r>
                        <a:rPr lang="en-US" sz="850" u="none" strike="noStrike">
                          <a:effectLst/>
                        </a:rPr>
                        <a:t>Develop Plan</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 TA1, BA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77953584"/>
                  </a:ext>
                </a:extLst>
              </a:tr>
              <a:tr h="133446">
                <a:tc>
                  <a:txBody>
                    <a:bodyPr/>
                    <a:lstStyle/>
                    <a:p>
                      <a:pPr algn="l" fontAlgn="b"/>
                      <a:r>
                        <a:rPr lang="en-US" sz="850" u="none" strike="noStrike">
                          <a:effectLst/>
                        </a:rPr>
                        <a:t>Evaluate Project Success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Close Project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876463580"/>
                  </a:ext>
                </a:extLst>
              </a:tr>
              <a:tr h="133446">
                <a:tc>
                  <a:txBody>
                    <a:bodyPr/>
                    <a:lstStyle/>
                    <a:p>
                      <a:pPr algn="l" fontAlgn="b"/>
                      <a:r>
                        <a:rPr lang="en-US" sz="850" u="none" strike="noStrike">
                          <a:effectLst/>
                        </a:rPr>
                        <a:t>Design Requirements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CE 1, SE 1, TA 1, BA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68902187"/>
                  </a:ext>
                </a:extLst>
              </a:tr>
              <a:tr h="133446">
                <a:tc>
                  <a:txBody>
                    <a:bodyPr/>
                    <a:lstStyle/>
                    <a:p>
                      <a:pPr algn="l" fontAlgn="b"/>
                      <a:r>
                        <a:rPr lang="en-US" sz="850" u="none" strike="noStrike">
                          <a:effectLst/>
                        </a:rPr>
                        <a:t>Develop Charter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sv-SE" sz="850" u="none" strike="noStrike">
                          <a:effectLst/>
                        </a:rPr>
                        <a:t>PM, TA 1, BA 1</a:t>
                      </a:r>
                      <a:endParaRPr lang="sv-SE"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Initialize Project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95338896"/>
                  </a:ext>
                </a:extLst>
              </a:tr>
              <a:tr h="133446">
                <a:tc>
                  <a:txBody>
                    <a:bodyPr/>
                    <a:lstStyle/>
                    <a:p>
                      <a:pPr algn="l" fontAlgn="b"/>
                      <a:r>
                        <a:rPr lang="en-US" sz="850" u="none" strike="noStrike">
                          <a:effectLst/>
                        </a:rPr>
                        <a:t>Design Database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4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SE 2</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744471286"/>
                  </a:ext>
                </a:extLst>
              </a:tr>
              <a:tr h="133446">
                <a:tc>
                  <a:txBody>
                    <a:bodyPr/>
                    <a:lstStyle/>
                    <a:p>
                      <a:pPr algn="l" fontAlgn="b"/>
                      <a:r>
                        <a:rPr lang="en-US" sz="850" u="none" strike="noStrike">
                          <a:effectLst/>
                        </a:rPr>
                        <a:t>Analysis - Make/Buy</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5 days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 BA 1, TA 1</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Develop Charter and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44162687"/>
                  </a:ext>
                </a:extLst>
              </a:tr>
              <a:tr h="133446">
                <a:tc>
                  <a:txBody>
                    <a:bodyPr/>
                    <a:lstStyle/>
                    <a:p>
                      <a:pPr algn="l" fontAlgn="b"/>
                      <a:r>
                        <a:rPr lang="en-US" sz="850" u="none" strike="noStrike">
                          <a:effectLst/>
                        </a:rPr>
                        <a:t>Test Results approved by client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3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PM, CE 1, SE 1, QE 1</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Carry out test plan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595497583"/>
                  </a:ext>
                </a:extLst>
              </a:tr>
              <a:tr h="133446">
                <a:tc>
                  <a:txBody>
                    <a:bodyPr/>
                    <a:lstStyle/>
                    <a:p>
                      <a:pPr algn="l" fontAlgn="b"/>
                      <a:r>
                        <a:rPr lang="en-US" sz="850" u="none" strike="noStrike">
                          <a:effectLst/>
                        </a:rPr>
                        <a:t>Design User Interface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15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fr-FR" sz="850" u="none" strike="noStrike">
                          <a:effectLst/>
                        </a:rPr>
                        <a:t>SE 1, DES 1, DES 2</a:t>
                      </a:r>
                      <a:endParaRPr lang="fr-FR"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Analysis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17665036"/>
                  </a:ext>
                </a:extLst>
              </a:tr>
              <a:tr h="153917">
                <a:tc>
                  <a:txBody>
                    <a:bodyPr/>
                    <a:lstStyle/>
                    <a:p>
                      <a:pPr algn="l" fontAlgn="b"/>
                      <a:r>
                        <a:rPr lang="en-US" sz="850" u="none" strike="noStrike">
                          <a:effectLst/>
                        </a:rPr>
                        <a:t>Design Integration of Backend and Frontend</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 days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 1, SE 2 </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Design UI and Design HW Complete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923334534"/>
                  </a:ext>
                </a:extLst>
              </a:tr>
              <a:tr h="133446">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1197739951"/>
                  </a:ext>
                </a:extLst>
              </a:tr>
              <a:tr h="133446">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680649232"/>
                  </a:ext>
                </a:extLst>
              </a:tr>
              <a:tr h="133446">
                <a:tc>
                  <a:txBody>
                    <a:bodyPr/>
                    <a:lstStyle/>
                    <a:p>
                      <a:pPr algn="l" fontAlgn="b"/>
                      <a:r>
                        <a:rPr lang="en-US" sz="850" u="sng" strike="noStrike">
                          <a:effectLst/>
                        </a:rPr>
                        <a:t>Resources</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Abbreviation</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sng" strike="noStrike">
                          <a:effectLst/>
                        </a:rPr>
                        <a:t>Cost of Resource</a:t>
                      </a:r>
                      <a:endParaRPr lang="en-US" sz="850" b="0" i="0" u="sng"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478617457"/>
                  </a:ext>
                </a:extLst>
              </a:tr>
              <a:tr h="133446">
                <a:tc>
                  <a:txBody>
                    <a:bodyPr/>
                    <a:lstStyle/>
                    <a:p>
                      <a:pPr algn="l" fontAlgn="b"/>
                      <a:r>
                        <a:rPr lang="en-US" sz="850" u="none" strike="noStrike">
                          <a:effectLst/>
                        </a:rPr>
                        <a:t>Project Manager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PM</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$150,000/yr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07610555"/>
                  </a:ext>
                </a:extLst>
              </a:tr>
              <a:tr h="133446">
                <a:tc>
                  <a:txBody>
                    <a:bodyPr/>
                    <a:lstStyle/>
                    <a:p>
                      <a:pPr algn="l" fontAlgn="b"/>
                      <a:r>
                        <a:rPr lang="en-US" sz="850" u="none" strike="noStrike">
                          <a:effectLst/>
                        </a:rPr>
                        <a:t>Technical Analyst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TA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710582506"/>
                  </a:ext>
                </a:extLst>
              </a:tr>
              <a:tr h="133446">
                <a:tc>
                  <a:txBody>
                    <a:bodyPr/>
                    <a:lstStyle/>
                    <a:p>
                      <a:pPr algn="l" fontAlgn="b"/>
                      <a:r>
                        <a:rPr lang="en-US" sz="850" u="none" strike="noStrike">
                          <a:effectLst/>
                        </a:rPr>
                        <a:t>Business Analyst</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BA</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$90,000/yr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666369355"/>
                  </a:ext>
                </a:extLst>
              </a:tr>
              <a:tr h="133446">
                <a:tc>
                  <a:txBody>
                    <a:bodyPr/>
                    <a:lstStyle/>
                    <a:p>
                      <a:pPr algn="l" fontAlgn="b"/>
                      <a:r>
                        <a:rPr lang="en-US" sz="850" u="none" strike="noStrike">
                          <a:effectLst/>
                        </a:rPr>
                        <a:t>Software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SE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$120,000/yr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854325294"/>
                  </a:ext>
                </a:extLst>
              </a:tr>
              <a:tr h="133446">
                <a:tc>
                  <a:txBody>
                    <a:bodyPr/>
                    <a:lstStyle/>
                    <a:p>
                      <a:pPr algn="l" fontAlgn="b"/>
                      <a:r>
                        <a:rPr lang="en-US" sz="850" u="none" strike="noStrike">
                          <a:effectLst/>
                        </a:rPr>
                        <a:t>Computer and Systems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CE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$110,000/yr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3790414702"/>
                  </a:ext>
                </a:extLst>
              </a:tr>
              <a:tr h="133446">
                <a:tc>
                  <a:txBody>
                    <a:bodyPr/>
                    <a:lstStyle/>
                    <a:p>
                      <a:pPr algn="l" fontAlgn="b"/>
                      <a:r>
                        <a:rPr lang="en-US" sz="850" u="none" strike="noStrike">
                          <a:effectLst/>
                        </a:rPr>
                        <a:t>Quality Engineer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QE</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2074830241"/>
                  </a:ext>
                </a:extLst>
              </a:tr>
              <a:tr h="133446">
                <a:tc>
                  <a:txBody>
                    <a:bodyPr/>
                    <a:lstStyle/>
                    <a:p>
                      <a:pPr algn="l" fontAlgn="b"/>
                      <a:r>
                        <a:rPr lang="en-US" sz="850" u="none" strike="noStrike">
                          <a:effectLst/>
                        </a:rPr>
                        <a:t>Designer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DES</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r>
                        <a:rPr lang="en-US" sz="850" u="none" strike="noStrike">
                          <a:effectLst/>
                        </a:rPr>
                        <a:t>$100,000/yr</a:t>
                      </a:r>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a:solidFill>
                          <a:srgbClr val="000000"/>
                        </a:solidFill>
                        <a:effectLst/>
                        <a:latin typeface="Calibri" panose="020F0502020204030204" pitchFamily="34" charset="0"/>
                      </a:endParaRPr>
                    </a:p>
                  </a:txBody>
                  <a:tcPr marL="2252" marR="2252" marT="2252" marB="0" anchor="b"/>
                </a:tc>
                <a:tc>
                  <a:txBody>
                    <a:bodyPr/>
                    <a:lstStyle/>
                    <a:p>
                      <a:pPr algn="l" fontAlgn="b"/>
                      <a:endParaRPr lang="en-US" sz="850" b="0" i="0" u="none" strike="noStrike" dirty="0">
                        <a:solidFill>
                          <a:srgbClr val="000000"/>
                        </a:solidFill>
                        <a:effectLst/>
                        <a:latin typeface="Calibri" panose="020F0502020204030204" pitchFamily="34" charset="0"/>
                      </a:endParaRPr>
                    </a:p>
                  </a:txBody>
                  <a:tcPr marL="2252" marR="2252" marT="2252" marB="0" anchor="b"/>
                </a:tc>
                <a:extLst>
                  <a:ext uri="{0D108BD9-81ED-4DB2-BD59-A6C34878D82A}">
                    <a16:rowId xmlns:a16="http://schemas.microsoft.com/office/drawing/2014/main" val="579317963"/>
                  </a:ext>
                </a:extLst>
              </a:tr>
            </a:tbl>
          </a:graphicData>
        </a:graphic>
      </p:graphicFrame>
    </p:spTree>
    <p:extLst>
      <p:ext uri="{BB962C8B-B14F-4D97-AF65-F5344CB8AC3E}">
        <p14:creationId xmlns:p14="http://schemas.microsoft.com/office/powerpoint/2010/main" val="77229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14:	Conclusions</a:t>
            </a:r>
            <a:endParaRPr lang="en-US" altLang="en-US" sz="1600" b="1" dirty="0">
              <a:ea typeface="ＭＳ Ｐゴシック" panose="020B0600070205080204" pitchFamily="34" charset="-128"/>
            </a:endParaRPr>
          </a:p>
        </p:txBody>
      </p:sp>
      <p:sp>
        <p:nvSpPr>
          <p:cNvPr id="2" name="Right Brace 1">
            <a:extLst>
              <a:ext uri="{FF2B5EF4-FFF2-40B4-BE49-F238E27FC236}">
                <a16:creationId xmlns:a16="http://schemas.microsoft.com/office/drawing/2014/main" id="{CF0C10DF-A3B6-43AF-A70E-DBDF62032692}"/>
              </a:ext>
            </a:extLst>
          </p:cNvPr>
          <p:cNvSpPr/>
          <p:nvPr/>
        </p:nvSpPr>
        <p:spPr>
          <a:xfrm>
            <a:off x="5649912" y="2027237"/>
            <a:ext cx="304800" cy="1600200"/>
          </a:xfrm>
          <a:prstGeom prst="rightBrace">
            <a:avLst>
              <a:gd name="adj1" fmla="val 8333"/>
              <a:gd name="adj2" fmla="val 50767"/>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7D7C96C3-D858-48E6-B4A1-E5DA12D227C3}"/>
              </a:ext>
            </a:extLst>
          </p:cNvPr>
          <p:cNvSpPr txBox="1"/>
          <p:nvPr/>
        </p:nvSpPr>
        <p:spPr>
          <a:xfrm>
            <a:off x="6183312" y="2415440"/>
            <a:ext cx="3581400" cy="400110"/>
          </a:xfrm>
          <a:prstGeom prst="rect">
            <a:avLst/>
          </a:prstGeom>
          <a:noFill/>
        </p:spPr>
        <p:txBody>
          <a:bodyPr wrap="square" rtlCol="0">
            <a:spAutoFit/>
          </a:bodyPr>
          <a:lstStyle/>
          <a:p>
            <a:r>
              <a:rPr lang="en-US" sz="2000" dirty="0">
                <a:solidFill>
                  <a:srgbClr val="FF0000"/>
                </a:solidFill>
              </a:rPr>
              <a:t>Project Proposal</a:t>
            </a:r>
          </a:p>
        </p:txBody>
      </p:sp>
      <p:sp>
        <p:nvSpPr>
          <p:cNvPr id="4" name="Right Brace 3">
            <a:extLst>
              <a:ext uri="{FF2B5EF4-FFF2-40B4-BE49-F238E27FC236}">
                <a16:creationId xmlns:a16="http://schemas.microsoft.com/office/drawing/2014/main" id="{7269C146-3E66-4848-A2AB-868D6CD14E6C}"/>
              </a:ext>
            </a:extLst>
          </p:cNvPr>
          <p:cNvSpPr/>
          <p:nvPr/>
        </p:nvSpPr>
        <p:spPr>
          <a:xfrm>
            <a:off x="5680393" y="52276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F84B43B-8178-4616-BE46-D0E6F2CC5DC9}"/>
              </a:ext>
            </a:extLst>
          </p:cNvPr>
          <p:cNvSpPr txBox="1"/>
          <p:nvPr/>
        </p:nvSpPr>
        <p:spPr>
          <a:xfrm>
            <a:off x="6259512" y="4999037"/>
            <a:ext cx="3581400" cy="400110"/>
          </a:xfrm>
          <a:prstGeom prst="rect">
            <a:avLst/>
          </a:prstGeom>
          <a:noFill/>
        </p:spPr>
        <p:txBody>
          <a:bodyPr wrap="square" rtlCol="0">
            <a:spAutoFit/>
          </a:bodyPr>
          <a:lstStyle/>
          <a:p>
            <a:r>
              <a:rPr lang="en-US" sz="2000" dirty="0">
                <a:solidFill>
                  <a:srgbClr val="FF0000"/>
                </a:solidFill>
              </a:rPr>
              <a:t>Cost-Benefit Analysis</a:t>
            </a:r>
          </a:p>
        </p:txBody>
      </p:sp>
      <p:sp>
        <p:nvSpPr>
          <p:cNvPr id="8" name="Right Brace 7">
            <a:extLst>
              <a:ext uri="{FF2B5EF4-FFF2-40B4-BE49-F238E27FC236}">
                <a16:creationId xmlns:a16="http://schemas.microsoft.com/office/drawing/2014/main" id="{A782DE15-A4E8-4998-A74A-06E4722DE1B0}"/>
              </a:ext>
            </a:extLst>
          </p:cNvPr>
          <p:cNvSpPr/>
          <p:nvPr/>
        </p:nvSpPr>
        <p:spPr>
          <a:xfrm>
            <a:off x="5680393" y="57610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F338D0A-8069-43FC-AC44-2EA516D8D7CE}"/>
              </a:ext>
            </a:extLst>
          </p:cNvPr>
          <p:cNvSpPr txBox="1"/>
          <p:nvPr/>
        </p:nvSpPr>
        <p:spPr>
          <a:xfrm>
            <a:off x="6259512" y="5684837"/>
            <a:ext cx="2743200" cy="707886"/>
          </a:xfrm>
          <a:prstGeom prst="rect">
            <a:avLst/>
          </a:prstGeom>
          <a:noFill/>
        </p:spPr>
        <p:txBody>
          <a:bodyPr wrap="square" rtlCol="0">
            <a:spAutoFit/>
          </a:bodyPr>
          <a:lstStyle/>
          <a:p>
            <a:r>
              <a:rPr lang="en-US" sz="2000" dirty="0">
                <a:solidFill>
                  <a:srgbClr val="FF0000"/>
                </a:solidFill>
              </a:rPr>
              <a:t>Project Plan</a:t>
            </a:r>
          </a:p>
          <a:p>
            <a:r>
              <a:rPr lang="en-US" sz="2000" dirty="0">
                <a:solidFill>
                  <a:srgbClr val="FF0000"/>
                </a:solidFill>
              </a:rPr>
              <a:t>due Sept 25 by 9 PM</a:t>
            </a:r>
          </a:p>
        </p:txBody>
      </p:sp>
      <p:sp>
        <p:nvSpPr>
          <p:cNvPr id="6" name="Right Brace 5">
            <a:extLst>
              <a:ext uri="{FF2B5EF4-FFF2-40B4-BE49-F238E27FC236}">
                <a16:creationId xmlns:a16="http://schemas.microsoft.com/office/drawing/2014/main" id="{713F0BF9-A3B8-4F5C-8783-79538558668A}"/>
              </a:ext>
            </a:extLst>
          </p:cNvPr>
          <p:cNvSpPr/>
          <p:nvPr/>
        </p:nvSpPr>
        <p:spPr>
          <a:xfrm>
            <a:off x="5680393" y="4313237"/>
            <a:ext cx="350519" cy="304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F607CAE-4ACB-42EC-9E9F-A229E7F3E4AA}"/>
              </a:ext>
            </a:extLst>
          </p:cNvPr>
          <p:cNvSpPr txBox="1"/>
          <p:nvPr/>
        </p:nvSpPr>
        <p:spPr>
          <a:xfrm>
            <a:off x="6259512" y="3975596"/>
            <a:ext cx="3581400" cy="1015663"/>
          </a:xfrm>
          <a:prstGeom prst="rect">
            <a:avLst/>
          </a:prstGeom>
          <a:noFill/>
        </p:spPr>
        <p:txBody>
          <a:bodyPr wrap="square" rtlCol="0">
            <a:spAutoFit/>
          </a:bodyPr>
          <a:lstStyle/>
          <a:p>
            <a:r>
              <a:rPr lang="en-US" sz="2000" dirty="0">
                <a:solidFill>
                  <a:srgbClr val="FF0000"/>
                </a:solidFill>
              </a:rPr>
              <a:t>Requirements</a:t>
            </a:r>
          </a:p>
          <a:p>
            <a:r>
              <a:rPr lang="en-US" sz="2000" dirty="0">
                <a:solidFill>
                  <a:srgbClr val="FF0000"/>
                </a:solidFill>
              </a:rPr>
              <a:t>Part of Initial Sections:</a:t>
            </a:r>
          </a:p>
          <a:p>
            <a:r>
              <a:rPr lang="en-US" sz="2000" dirty="0">
                <a:solidFill>
                  <a:srgbClr val="FF0000"/>
                </a:solidFill>
              </a:rPr>
              <a:t> due Oct 9 by 9 PM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7B1FD8A-22BC-4AA2-AED4-2730C3DE0E19}"/>
              </a:ext>
            </a:extLst>
          </p:cNvPr>
          <p:cNvSpPr>
            <a:spLocks noGrp="1"/>
          </p:cNvSpPr>
          <p:nvPr>
            <p:ph idx="1"/>
          </p:nvPr>
        </p:nvSpPr>
        <p:spPr>
          <a:xfrm>
            <a:off x="239712" y="95249"/>
            <a:ext cx="9448801" cy="4598988"/>
          </a:xfrm>
        </p:spPr>
        <p:txBody>
          <a:bodyPr/>
          <a:lstStyle/>
          <a:p>
            <a:endParaRPr lang="en-US" sz="1400" dirty="0"/>
          </a:p>
          <a:p>
            <a:pPr marL="385762" lvl="1" indent="0">
              <a:buNone/>
            </a:pPr>
            <a:r>
              <a:rPr lang="en-US" sz="1200" dirty="0"/>
              <a:t> </a:t>
            </a:r>
          </a:p>
          <a:p>
            <a:pPr lvl="1"/>
            <a:r>
              <a:rPr lang="en-US" sz="1600" b="1" dirty="0"/>
              <a:t>Draft Term Project Development Plan</a:t>
            </a:r>
            <a:r>
              <a:rPr lang="en-US" sz="1600" dirty="0"/>
              <a:t> using </a:t>
            </a:r>
            <a:r>
              <a:rPr lang="en-US" sz="1600" dirty="0" err="1"/>
              <a:t>Gantter</a:t>
            </a:r>
            <a:r>
              <a:rPr lang="en-US" sz="1600" dirty="0"/>
              <a:t> Assignment</a:t>
            </a:r>
            <a:endParaRPr lang="en-US" sz="1800" dirty="0"/>
          </a:p>
          <a:p>
            <a:pPr lvl="2"/>
            <a:r>
              <a:rPr lang="en-US" sz="1600" dirty="0"/>
              <a:t>Each student should </a:t>
            </a:r>
            <a:r>
              <a:rPr lang="en-US" sz="1600" b="1" dirty="0"/>
              <a:t>establish</a:t>
            </a:r>
            <a:r>
              <a:rPr lang="en-US" sz="1600" dirty="0"/>
              <a:t> a free </a:t>
            </a:r>
            <a:r>
              <a:rPr lang="en-US" sz="1600" dirty="0" err="1"/>
              <a:t>Gantter</a:t>
            </a:r>
            <a:r>
              <a:rPr lang="en-US" sz="1600" dirty="0"/>
              <a:t> account at </a:t>
            </a:r>
            <a:r>
              <a:rPr lang="en-US" sz="1600" u="sng" dirty="0">
                <a:hlinkClick r:id="rId3"/>
              </a:rPr>
              <a:t>http://gantter.com/</a:t>
            </a:r>
            <a:r>
              <a:rPr lang="en-US" sz="1600" dirty="0"/>
              <a:t> </a:t>
            </a:r>
            <a:endParaRPr lang="en-US" sz="1800" dirty="0"/>
          </a:p>
          <a:p>
            <a:pPr lvl="2"/>
            <a:r>
              <a:rPr lang="en-US" sz="1600" b="1" dirty="0"/>
              <a:t>Review</a:t>
            </a:r>
            <a:r>
              <a:rPr lang="en-US" sz="1600" dirty="0"/>
              <a:t> the Generic MITR Project Plan from LMS and import this file into your </a:t>
            </a:r>
            <a:r>
              <a:rPr lang="en-US" sz="1600" dirty="0" err="1"/>
              <a:t>Gantter</a:t>
            </a:r>
            <a:r>
              <a:rPr lang="en-US" sz="1600" dirty="0"/>
              <a:t> account.</a:t>
            </a:r>
            <a:endParaRPr lang="en-US" sz="2000" b="1" dirty="0"/>
          </a:p>
          <a:p>
            <a:pPr lvl="2"/>
            <a:r>
              <a:rPr lang="en-US" sz="1600" b="1" dirty="0"/>
              <a:t>Create</a:t>
            </a:r>
            <a:r>
              <a:rPr lang="en-US" sz="1600" dirty="0"/>
              <a:t> a </a:t>
            </a:r>
            <a:r>
              <a:rPr lang="en-US" sz="1600" dirty="0" err="1"/>
              <a:t>Gantter</a:t>
            </a:r>
            <a:r>
              <a:rPr lang="en-US" sz="1600" dirty="0"/>
              <a:t> Project Plan for your Term Project.  I recommend that you start from scratch, but you may use the Generic MITR Project Plan tasks as a template.</a:t>
            </a:r>
            <a:endParaRPr lang="en-US" sz="2000" b="1" dirty="0"/>
          </a:p>
          <a:p>
            <a:pPr lvl="2"/>
            <a:r>
              <a:rPr lang="en-US" sz="1600" b="1" dirty="0"/>
              <a:t>Use the </a:t>
            </a:r>
            <a:r>
              <a:rPr lang="en-US" sz="1600" dirty="0" err="1"/>
              <a:t>Gantter</a:t>
            </a:r>
            <a:r>
              <a:rPr lang="en-US" sz="1600" dirty="0"/>
              <a:t> Project Primer for MITR presentation to help set up your project plan.</a:t>
            </a:r>
            <a:endParaRPr lang="en-US" sz="2000" b="1" dirty="0"/>
          </a:p>
          <a:p>
            <a:pPr lvl="2"/>
            <a:r>
              <a:rPr lang="en-US" sz="1600" b="1" dirty="0"/>
              <a:t>Identify the tasks</a:t>
            </a:r>
            <a:r>
              <a:rPr lang="en-US" sz="1600" dirty="0"/>
              <a:t> for your entire project.  In particular, </a:t>
            </a:r>
            <a:r>
              <a:rPr lang="en-US" sz="1600" b="1" dirty="0"/>
              <a:t>detail the development tasks</a:t>
            </a:r>
            <a:r>
              <a:rPr lang="en-US" sz="1600" dirty="0"/>
              <a:t> related to the specific “System Requirements” for your Term Project.  (The project plan should contain 70-100 tasks and include sub-tasks, dependencies, duration, work, and resources assigned to tasks)</a:t>
            </a:r>
            <a:endParaRPr lang="en-US" sz="2000" b="1" dirty="0"/>
          </a:p>
          <a:p>
            <a:pPr lvl="2"/>
            <a:r>
              <a:rPr lang="en-US" sz="1600" b="1" dirty="0"/>
              <a:t>Write </a:t>
            </a:r>
            <a:r>
              <a:rPr lang="en-US" sz="1600" dirty="0"/>
              <a:t>a separate narrative section as a Word doc that:</a:t>
            </a:r>
            <a:endParaRPr lang="en-US" sz="2000" b="1" dirty="0"/>
          </a:p>
          <a:p>
            <a:pPr lvl="3"/>
            <a:r>
              <a:rPr lang="en-US" sz="1400" dirty="0"/>
              <a:t> </a:t>
            </a:r>
            <a:r>
              <a:rPr lang="en-US" sz="1400" b="1" dirty="0"/>
              <a:t>summarizes</a:t>
            </a:r>
            <a:r>
              <a:rPr lang="en-US" sz="1400" dirty="0"/>
              <a:t> the major phases of the project plan at a high level (description, start date, duration, work effort) and</a:t>
            </a:r>
            <a:endParaRPr lang="en-US" sz="1800" b="1" dirty="0"/>
          </a:p>
          <a:p>
            <a:pPr lvl="3"/>
            <a:r>
              <a:rPr lang="en-US" sz="1400" b="1" dirty="0"/>
              <a:t>identifies</a:t>
            </a:r>
            <a:r>
              <a:rPr lang="en-US" sz="1400" dirty="0"/>
              <a:t> </a:t>
            </a:r>
            <a:r>
              <a:rPr lang="en-US" sz="1400" b="1" dirty="0"/>
              <a:t>at least 2 risks</a:t>
            </a:r>
            <a:r>
              <a:rPr lang="en-US" sz="1400" dirty="0"/>
              <a:t> that could affect your project and </a:t>
            </a:r>
            <a:r>
              <a:rPr lang="en-US" sz="1400" b="1" dirty="0"/>
              <a:t>states how your team could mitigate</a:t>
            </a:r>
            <a:r>
              <a:rPr lang="en-US" sz="1400" dirty="0"/>
              <a:t> or manage those risks.</a:t>
            </a:r>
            <a:endParaRPr lang="en-US" sz="1800" b="1" dirty="0"/>
          </a:p>
          <a:p>
            <a:pPr lvl="2"/>
            <a:r>
              <a:rPr lang="en-US" sz="1600" b="1" dirty="0"/>
              <a:t>Improve your plan</a:t>
            </a:r>
            <a:r>
              <a:rPr lang="en-US" sz="1600" dirty="0"/>
              <a:t> by reviewing "Microsoft Project Plans" from past MITR Projects posted on LMS by importing into </a:t>
            </a:r>
            <a:r>
              <a:rPr lang="en-US" sz="1600" dirty="0" err="1"/>
              <a:t>Gantter</a:t>
            </a:r>
            <a:r>
              <a:rPr lang="en-US" sz="1600" dirty="0"/>
              <a:t>.</a:t>
            </a:r>
            <a:endParaRPr lang="en-US" sz="2000" b="1" dirty="0"/>
          </a:p>
          <a:p>
            <a:pPr lvl="2"/>
            <a:r>
              <a:rPr lang="en-US" sz="1600" b="1" dirty="0"/>
              <a:t>Submit the draft “</a:t>
            </a:r>
            <a:r>
              <a:rPr lang="en-US" sz="1600" b="1" dirty="0" err="1"/>
              <a:t>Gantter</a:t>
            </a:r>
            <a:r>
              <a:rPr lang="en-US" sz="1600" b="1" dirty="0"/>
              <a:t> Project Plan” and the associated narrative as a Word doc by 9:00 PM on Sept 25 on LMS.</a:t>
            </a:r>
            <a:endParaRPr lang="en-US" sz="2000" b="1" dirty="0"/>
          </a:p>
          <a:p>
            <a:pPr marL="671513" indent="-671513" eaLnBrk="1" hangingPunct="1"/>
            <a:endParaRPr lang="en-US" altLang="en-US" sz="1100" dirty="0">
              <a:solidFill>
                <a:srgbClr val="FF0000"/>
              </a:solidFill>
              <a:ea typeface="ＭＳ Ｐゴシック" panose="020B0600070205080204" pitchFamily="34" charset="-128"/>
            </a:endParaRPr>
          </a:p>
        </p:txBody>
      </p:sp>
    </p:spTree>
    <p:extLst>
      <p:ext uri="{BB962C8B-B14F-4D97-AF65-F5344CB8AC3E}">
        <p14:creationId xmlns:p14="http://schemas.microsoft.com/office/powerpoint/2010/main" val="23094089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F83453E-F24A-4D71-82D4-32C7A8D4CB38}"/>
              </a:ext>
            </a:extLst>
          </p:cNvPr>
          <p:cNvSpPr>
            <a:spLocks noGrp="1" noChangeArrowheads="1"/>
          </p:cNvSpPr>
          <p:nvPr>
            <p:ph type="title"/>
          </p:nvPr>
        </p:nvSpPr>
        <p:spPr>
          <a:xfrm>
            <a:off x="696912" y="309562"/>
            <a:ext cx="8610600" cy="1260475"/>
          </a:xfrm>
        </p:spPr>
        <p:txBody>
          <a:bodyPr/>
          <a:lstStyle/>
          <a:p>
            <a:pPr marL="755957" indent="-755957" eaLnBrk="1" hangingPunct="1">
              <a:defRPr/>
            </a:pPr>
            <a:r>
              <a:rPr lang="en-US" altLang="en-US" sz="3200" dirty="0"/>
              <a:t>Managing IT Resources</a:t>
            </a:r>
            <a:br>
              <a:rPr lang="en-US" altLang="en-US" sz="3200" dirty="0"/>
            </a:br>
            <a:r>
              <a:rPr lang="en-US" altLang="en-US" sz="3200" dirty="0"/>
              <a:t>Week 5 Assignments: Sept 24 – Sept 27</a:t>
            </a:r>
            <a:r>
              <a:rPr lang="en-US" altLang="en-US" sz="3200" b="1" dirty="0"/>
              <a:t/>
            </a:r>
            <a:br>
              <a:rPr lang="en-US" altLang="en-US" sz="3200" b="1" dirty="0"/>
            </a:br>
            <a:endParaRPr lang="en-US" altLang="en-US" sz="3200" b="1" dirty="0"/>
          </a:p>
        </p:txBody>
      </p:sp>
      <p:sp>
        <p:nvSpPr>
          <p:cNvPr id="8195" name="Rectangle 3">
            <a:extLst>
              <a:ext uri="{FF2B5EF4-FFF2-40B4-BE49-F238E27FC236}">
                <a16:creationId xmlns:a16="http://schemas.microsoft.com/office/drawing/2014/main" id="{E7B1FD8A-22BC-4AA2-AED4-2730C3DE0E19}"/>
              </a:ext>
            </a:extLst>
          </p:cNvPr>
          <p:cNvSpPr>
            <a:spLocks noGrp="1"/>
          </p:cNvSpPr>
          <p:nvPr>
            <p:ph idx="1"/>
          </p:nvPr>
        </p:nvSpPr>
        <p:spPr>
          <a:xfrm>
            <a:off x="544512" y="1189037"/>
            <a:ext cx="9220200" cy="4598988"/>
          </a:xfrm>
        </p:spPr>
        <p:txBody>
          <a:bodyPr/>
          <a:lstStyle/>
          <a:p>
            <a:pPr eaLnBrk="1" hangingPunct="1"/>
            <a:r>
              <a:rPr lang="en-US" altLang="en-US" sz="1700" dirty="0">
                <a:solidFill>
                  <a:srgbClr val="FF0000"/>
                </a:solidFill>
                <a:ea typeface="ＭＳ Ｐゴシック" panose="020B0600070205080204" pitchFamily="34" charset="-128"/>
              </a:rPr>
              <a:t>Each Student submit In-Class Exercise on Project Management by 9 PM on Sept 23</a:t>
            </a:r>
          </a:p>
          <a:p>
            <a:pPr eaLnBrk="1" hangingPunct="1"/>
            <a:r>
              <a:rPr lang="en-US" altLang="en-US" sz="1700" dirty="0">
                <a:solidFill>
                  <a:srgbClr val="FF0000"/>
                </a:solidFill>
                <a:ea typeface="ＭＳ Ｐゴシック" panose="020B0600070205080204" pitchFamily="34" charset="-128"/>
              </a:rPr>
              <a:t>Each Team submit the Term Project Draft “Project Management Plan” by 9 PM on Sept 25</a:t>
            </a:r>
          </a:p>
          <a:p>
            <a:pPr eaLnBrk="1" hangingPunct="1"/>
            <a:r>
              <a:rPr lang="en-US" altLang="en-US" sz="1700" dirty="0">
                <a:solidFill>
                  <a:schemeClr val="tx1"/>
                </a:solidFill>
                <a:ea typeface="ＭＳ Ｐゴシック" panose="020B0600070205080204" pitchFamily="34" charset="-128"/>
              </a:rPr>
              <a:t>Read the Assigned Readings &amp; Current Events articles posted on LMS prior to Class on Sept 24</a:t>
            </a:r>
          </a:p>
          <a:p>
            <a:r>
              <a:rPr lang="en-US" sz="1700" dirty="0">
                <a:solidFill>
                  <a:schemeClr val="tx1"/>
                </a:solidFill>
              </a:rPr>
              <a:t>Read “An Overview of Risk and Risk Management” included in the HBS Press </a:t>
            </a:r>
            <a:r>
              <a:rPr lang="en-US" sz="1700" dirty="0" err="1">
                <a:solidFill>
                  <a:schemeClr val="tx1"/>
                </a:solidFill>
              </a:rPr>
              <a:t>Coursepack</a:t>
            </a:r>
            <a:r>
              <a:rPr lang="en-US" sz="1700" dirty="0">
                <a:solidFill>
                  <a:schemeClr val="tx1"/>
                </a:solidFill>
              </a:rPr>
              <a:t>.</a:t>
            </a:r>
          </a:p>
          <a:p>
            <a:pPr eaLnBrk="1" hangingPunct="1"/>
            <a:r>
              <a:rPr lang="en-US" sz="1700" dirty="0">
                <a:solidFill>
                  <a:schemeClr val="tx1"/>
                </a:solidFill>
              </a:rPr>
              <a:t>Read “Descriptive Statistics in Microsoft Excel” included in the HBS Press </a:t>
            </a:r>
            <a:r>
              <a:rPr lang="en-US" sz="1700" dirty="0" err="1">
                <a:solidFill>
                  <a:schemeClr val="tx1"/>
                </a:solidFill>
              </a:rPr>
              <a:t>Coursepack</a:t>
            </a:r>
            <a:r>
              <a:rPr lang="en-US" sz="1700" dirty="0">
                <a:solidFill>
                  <a:schemeClr val="tx1"/>
                </a:solidFill>
              </a:rPr>
              <a:t> prior to Class on Sept 27</a:t>
            </a:r>
          </a:p>
          <a:p>
            <a:pPr eaLnBrk="1" hangingPunct="1"/>
            <a:r>
              <a:rPr lang="en-US" altLang="en-US" sz="1700" dirty="0">
                <a:solidFill>
                  <a:schemeClr val="tx1"/>
                </a:solidFill>
                <a:ea typeface="ＭＳ Ｐゴシック" panose="020B0600070205080204" pitchFamily="34" charset="-128"/>
              </a:rPr>
              <a:t>Be prepared to take Quiz on readings and Current Events at beginning of Class on Sept 27</a:t>
            </a:r>
          </a:p>
          <a:p>
            <a:pPr eaLnBrk="1" hangingPunct="1"/>
            <a:r>
              <a:rPr lang="en-US" sz="1700" dirty="0">
                <a:solidFill>
                  <a:schemeClr val="tx1"/>
                </a:solidFill>
              </a:rPr>
              <a:t>Be prepared to do In-Class Exercise related to Risk Analysis in Class on Sept 27</a:t>
            </a:r>
          </a:p>
          <a:p>
            <a:pPr eaLnBrk="1" hangingPunct="1"/>
            <a:r>
              <a:rPr lang="en-US" altLang="en-US" sz="1700" dirty="0">
                <a:solidFill>
                  <a:srgbClr val="FF0000"/>
                </a:solidFill>
                <a:ea typeface="ＭＳ Ｐゴシック" panose="020B0600070205080204" pitchFamily="34" charset="-128"/>
              </a:rPr>
              <a:t>Work with Term Project Client on “Requirements” submit in “Initial Sections” by 9 PM on Oct 9</a:t>
            </a:r>
          </a:p>
          <a:p>
            <a:pPr eaLnBrk="1" hangingPunct="1"/>
            <a:endParaRPr lang="en-US" altLang="en-US" sz="1700" dirty="0">
              <a:ea typeface="ＭＳ Ｐゴシック" panose="020B0600070205080204" pitchFamily="34" charset="-128"/>
            </a:endParaRPr>
          </a:p>
          <a:p>
            <a:pPr marL="671513" indent="-671513" eaLnBrk="1" hangingPunct="1"/>
            <a:endParaRPr lang="en-US" altLang="en-US" sz="1700" dirty="0">
              <a:solidFill>
                <a:srgbClr val="FF0000"/>
              </a:solidFill>
              <a:ea typeface="ＭＳ Ｐゴシック" panose="020B0600070205080204" pitchFamily="34" charset="-128"/>
            </a:endParaRPr>
          </a:p>
        </p:txBody>
      </p:sp>
    </p:spTree>
    <p:extLst>
      <p:ext uri="{BB962C8B-B14F-4D97-AF65-F5344CB8AC3E}">
        <p14:creationId xmlns:p14="http://schemas.microsoft.com/office/powerpoint/2010/main" val="15251221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604838" y="-487363"/>
            <a:ext cx="8866187" cy="1473200"/>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Thoughts</a:t>
            </a:r>
          </a:p>
        </p:txBody>
      </p:sp>
      <p:sp>
        <p:nvSpPr>
          <p:cNvPr id="12" name="Content Placeholder 11">
            <a:extLst>
              <a:ext uri="{FF2B5EF4-FFF2-40B4-BE49-F238E27FC236}">
                <a16:creationId xmlns:a16="http://schemas.microsoft.com/office/drawing/2014/main" id="{45437ABA-6540-F147-A885-E2742DC23752}"/>
              </a:ext>
            </a:extLst>
          </p:cNvPr>
          <p:cNvSpPr>
            <a:spLocks noGrp="1"/>
          </p:cNvSpPr>
          <p:nvPr>
            <p:ph idx="1"/>
          </p:nvPr>
        </p:nvSpPr>
        <p:spPr>
          <a:xfrm>
            <a:off x="604838" y="1112837"/>
            <a:ext cx="8866187" cy="4787900"/>
          </a:xfrm>
        </p:spPr>
        <p:txBody>
          <a:bodyPr/>
          <a:lstStyle/>
          <a:p>
            <a:pPr>
              <a:lnSpc>
                <a:spcPct val="80000"/>
              </a:lnSpc>
            </a:pPr>
            <a:r>
              <a:rPr lang="en-US" altLang="en-US" sz="2400" dirty="0">
                <a:ea typeface="MS PGothic" charset="-128"/>
              </a:rPr>
              <a:t>Establish Roles for each member of the Team and communicate those Roles to the Client</a:t>
            </a:r>
          </a:p>
          <a:p>
            <a:pPr lvl="1">
              <a:lnSpc>
                <a:spcPct val="80000"/>
              </a:lnSpc>
            </a:pPr>
            <a:r>
              <a:rPr lang="en-US" altLang="en-US" sz="1800" dirty="0">
                <a:ea typeface="MS PGothic" charset="-128"/>
              </a:rPr>
              <a:t>Project Manager</a:t>
            </a:r>
          </a:p>
          <a:p>
            <a:pPr lvl="1">
              <a:lnSpc>
                <a:spcPct val="80000"/>
              </a:lnSpc>
            </a:pPr>
            <a:r>
              <a:rPr lang="en-US" altLang="en-US" sz="1800" dirty="0">
                <a:ea typeface="MS PGothic" charset="-128"/>
              </a:rPr>
              <a:t>Technical Manager</a:t>
            </a:r>
          </a:p>
          <a:p>
            <a:pPr lvl="1">
              <a:lnSpc>
                <a:spcPct val="80000"/>
              </a:lnSpc>
            </a:pPr>
            <a:r>
              <a:rPr lang="en-US" altLang="en-US" sz="1800" dirty="0">
                <a:ea typeface="MS PGothic" charset="-128"/>
              </a:rPr>
              <a:t>Financial Manager</a:t>
            </a:r>
          </a:p>
          <a:p>
            <a:pPr lvl="1">
              <a:lnSpc>
                <a:spcPct val="80000"/>
              </a:lnSpc>
            </a:pPr>
            <a:r>
              <a:rPr lang="en-US" altLang="en-US" sz="1800" dirty="0">
                <a:ea typeface="MS PGothic" charset="-128"/>
              </a:rPr>
              <a:t>Client Liaison – Single point of contact for all client communications (copy all team members and instructor) – dual role for PM?</a:t>
            </a:r>
          </a:p>
          <a:p>
            <a:pPr>
              <a:lnSpc>
                <a:spcPct val="80000"/>
              </a:lnSpc>
            </a:pPr>
            <a:r>
              <a:rPr lang="en-US" altLang="en-US" sz="2400" dirty="0">
                <a:ea typeface="MS PGothic" charset="-128"/>
              </a:rPr>
              <a:t>Establish regular meetings with Client</a:t>
            </a:r>
          </a:p>
          <a:p>
            <a:pPr lvl="1">
              <a:lnSpc>
                <a:spcPct val="80000"/>
              </a:lnSpc>
            </a:pPr>
            <a:r>
              <a:rPr lang="en-US" altLang="en-US" sz="1800" dirty="0">
                <a:ea typeface="MS PGothic" charset="-128"/>
              </a:rPr>
              <a:t>Have an agenda published before meeting</a:t>
            </a:r>
          </a:p>
          <a:p>
            <a:pPr lvl="1">
              <a:lnSpc>
                <a:spcPct val="80000"/>
              </a:lnSpc>
            </a:pPr>
            <a:r>
              <a:rPr lang="en-US" altLang="en-US" sz="1800" dirty="0">
                <a:ea typeface="MS PGothic" charset="-128"/>
              </a:rPr>
              <a:t>Always start and end on time</a:t>
            </a:r>
          </a:p>
          <a:p>
            <a:pPr lvl="1">
              <a:lnSpc>
                <a:spcPct val="80000"/>
              </a:lnSpc>
            </a:pPr>
            <a:r>
              <a:rPr lang="en-US" altLang="en-US" sz="1800" dirty="0">
                <a:ea typeface="MS PGothic" charset="-128"/>
              </a:rPr>
              <a:t>Project Manager chairs meeting</a:t>
            </a:r>
          </a:p>
          <a:p>
            <a:pPr lvl="1">
              <a:lnSpc>
                <a:spcPct val="80000"/>
              </a:lnSpc>
            </a:pPr>
            <a:r>
              <a:rPr lang="en-US" altLang="en-US" sz="1800" dirty="0">
                <a:ea typeface="MS PGothic" charset="-128"/>
              </a:rPr>
              <a:t>Always thank client for their time and support</a:t>
            </a:r>
          </a:p>
          <a:p>
            <a:pPr lvl="1">
              <a:lnSpc>
                <a:spcPct val="80000"/>
              </a:lnSpc>
            </a:pPr>
            <a:r>
              <a:rPr lang="en-US" altLang="en-US" sz="1800" dirty="0">
                <a:ea typeface="MS PGothic" charset="-128"/>
              </a:rPr>
              <a:t>Always send meeting minutes</a:t>
            </a:r>
          </a:p>
          <a:p>
            <a:pPr>
              <a:lnSpc>
                <a:spcPct val="80000"/>
              </a:lnSpc>
            </a:pPr>
            <a:r>
              <a:rPr lang="en-US" altLang="en-US" sz="2400" dirty="0">
                <a:ea typeface="MS PGothic" charset="-128"/>
              </a:rPr>
              <a:t>Establish regular team meetings</a:t>
            </a:r>
          </a:p>
          <a:p>
            <a:pPr lvl="1">
              <a:lnSpc>
                <a:spcPct val="80000"/>
              </a:lnSpc>
            </a:pPr>
            <a:r>
              <a:rPr lang="en-US" altLang="en-US" sz="1800" dirty="0">
                <a:ea typeface="MS PGothic" charset="-128"/>
              </a:rPr>
              <a:t>Project Manager chairs meeting</a:t>
            </a:r>
          </a:p>
          <a:p>
            <a:pPr lvl="1">
              <a:lnSpc>
                <a:spcPct val="80000"/>
              </a:lnSpc>
            </a:pPr>
            <a:r>
              <a:rPr lang="en-US" altLang="en-US" sz="1800" dirty="0">
                <a:ea typeface="MS PGothic" charset="-128"/>
              </a:rPr>
              <a:t>Have an agenda and run meetings efficiently</a:t>
            </a:r>
          </a:p>
          <a:p>
            <a:pPr lvl="1">
              <a:lnSpc>
                <a:spcPct val="80000"/>
              </a:lnSpc>
            </a:pPr>
            <a:r>
              <a:rPr lang="en-US" altLang="en-US" sz="1800" dirty="0">
                <a:ea typeface="MS PGothic" charset="-128"/>
              </a:rPr>
              <a:t>Every member arrives on time and contributes</a:t>
            </a:r>
          </a:p>
          <a:p>
            <a:pPr lvl="1">
              <a:lnSpc>
                <a:spcPct val="80000"/>
              </a:lnSpc>
            </a:pPr>
            <a:r>
              <a:rPr lang="en-US" altLang="en-US" sz="1800" dirty="0">
                <a:ea typeface="MS PGothic" charset="-128"/>
              </a:rPr>
              <a:t>Every member turns in their portion of project deliverables on time to team for integration</a:t>
            </a:r>
          </a:p>
        </p:txBody>
      </p:sp>
    </p:spTree>
    <p:extLst>
      <p:ext uri="{BB962C8B-B14F-4D97-AF65-F5344CB8AC3E}">
        <p14:creationId xmlns:p14="http://schemas.microsoft.com/office/powerpoint/2010/main" val="17432170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ctrTitle"/>
          </p:nvPr>
        </p:nvSpPr>
        <p:spPr>
          <a:xfrm>
            <a:off x="1458429" y="1798637"/>
            <a:ext cx="7163768" cy="1901346"/>
          </a:xfrm>
        </p:spPr>
        <p:txBody>
          <a:bodyPr/>
          <a:lstStyle/>
          <a:p>
            <a:pPr eaLnBrk="1" hangingPunct="1"/>
            <a:r>
              <a:rPr lang="en-US" dirty="0">
                <a:ea typeface="ＭＳ Ｐゴシック" pitchFamily="-109" charset="-128"/>
                <a:cs typeface="Times New Roman"/>
              </a:rPr>
              <a:t>Quiz</a:t>
            </a:r>
            <a:br>
              <a:rPr lang="en-US" dirty="0">
                <a:ea typeface="ＭＳ Ｐゴシック" pitchFamily="-109" charset="-128"/>
                <a:cs typeface="Times New Roman"/>
              </a:rPr>
            </a:br>
            <a:r>
              <a:rPr lang="en-US" dirty="0">
                <a:ea typeface="ＭＳ Ｐゴシック" pitchFamily="-109" charset="-128"/>
                <a:cs typeface="Times New Roman"/>
              </a:rPr>
              <a:t/>
            </a:r>
            <a:br>
              <a:rPr lang="en-US" dirty="0">
                <a:ea typeface="ＭＳ Ｐゴシック" pitchFamily="-109" charset="-128"/>
                <a:cs typeface="Times New Roman"/>
              </a:rPr>
            </a:br>
            <a:r>
              <a:rPr lang="en-US" dirty="0">
                <a:ea typeface="ＭＳ Ｐゴシック" pitchFamily="-109" charset="-128"/>
                <a:cs typeface="Times New Roman"/>
              </a:rPr>
              <a:t>10 Questions</a:t>
            </a:r>
            <a:br>
              <a:rPr lang="en-US" dirty="0">
                <a:ea typeface="ＭＳ Ｐゴシック" pitchFamily="-109" charset="-128"/>
                <a:cs typeface="Times New Roman"/>
              </a:rPr>
            </a:br>
            <a:r>
              <a:rPr lang="en-US" dirty="0">
                <a:ea typeface="ＭＳ Ｐゴシック" pitchFamily="-109" charset="-128"/>
                <a:cs typeface="Times New Roman"/>
              </a:rPr>
              <a:t>10 Minutes</a:t>
            </a:r>
          </a:p>
        </p:txBody>
      </p:sp>
    </p:spTree>
    <p:extLst>
      <p:ext uri="{BB962C8B-B14F-4D97-AF65-F5344CB8AC3E}">
        <p14:creationId xmlns:p14="http://schemas.microsoft.com/office/powerpoint/2010/main" val="255940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427037"/>
            <a:ext cx="9448801" cy="939800"/>
          </a:xfrm>
        </p:spPr>
        <p:txBody>
          <a:bodyPr/>
          <a:lstStyle/>
          <a:p>
            <a:pPr algn="l"/>
            <a:r>
              <a:rPr lang="en-US" altLang="en-US" sz="2400" dirty="0">
                <a:ea typeface="ＭＳ Ｐゴシック" panose="020B0600070205080204" pitchFamily="34" charset="-128"/>
              </a:rPr>
              <a:t>Technology Current Events: “</a:t>
            </a:r>
            <a:r>
              <a:rPr lang="en-US" sz="2000" dirty="0"/>
              <a:t>The EU is now going after Amazon after slapping Google and Apple with giant fines”, Insider, Sept 19, 2018</a:t>
            </a:r>
            <a:r>
              <a:rPr lang="en-US" sz="2000" dirty="0">
                <a:ea typeface="ＭＳ Ｐゴシック" panose="020B0600070205080204" pitchFamily="34" charset="-128"/>
              </a:rPr>
              <a:t>. </a:t>
            </a:r>
            <a:r>
              <a:rPr lang="en-US" altLang="en-US" sz="1800" dirty="0">
                <a:ea typeface="ＭＳ Ｐゴシック" panose="020B0600070205080204" pitchFamily="34" charset="-128"/>
                <a:hlinkClick r:id="rId2"/>
              </a:rPr>
              <a:t>https://www.thisisinsider.com/amazon-investigated-by-eu-commissioner-margrethe-vestager-2018-9</a:t>
            </a:r>
            <a:r>
              <a:rPr lang="en-US" altLang="en-US" sz="18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6" name="TextBox 5">
            <a:extLst>
              <a:ext uri="{FF2B5EF4-FFF2-40B4-BE49-F238E27FC236}">
                <a16:creationId xmlns:a16="http://schemas.microsoft.com/office/drawing/2014/main" id="{4CEA3408-7A25-394F-8DAA-B2C3560BC852}"/>
              </a:ext>
            </a:extLst>
          </p:cNvPr>
          <p:cNvSpPr txBox="1"/>
          <p:nvPr/>
        </p:nvSpPr>
        <p:spPr>
          <a:xfrm>
            <a:off x="239711" y="1341437"/>
            <a:ext cx="9753600" cy="6401753"/>
          </a:xfrm>
          <a:prstGeom prst="rect">
            <a:avLst/>
          </a:prstGeom>
          <a:noFill/>
        </p:spPr>
        <p:txBody>
          <a:bodyPr wrap="square" rtlCol="0">
            <a:spAutoFit/>
          </a:bodyPr>
          <a:lstStyle/>
          <a:p>
            <a:r>
              <a:rPr lang="en-US" sz="1600" dirty="0"/>
              <a:t>The European Union is investigating another tech giant for potentially shady dealings — this time it's Amazon.  In a press conference in Brussels on Wednesday, the EU's competition commissioner, </a:t>
            </a:r>
            <a:r>
              <a:rPr lang="en-US" sz="1600" dirty="0">
                <a:hlinkClick r:id="rId3"/>
              </a:rPr>
              <a:t>Margrethe Vestager, answered a question from a journalist</a:t>
            </a:r>
            <a:r>
              <a:rPr lang="en-US" sz="1600" dirty="0"/>
              <a:t> about whether the EU suspected Amazon of committing antitrust violations.  She confirmed that her team had launched a preliminary investigation into how Jeff Bezos' company was using data from third-party sellers on its platform. It is not yet a formal inquiry, she added. </a:t>
            </a:r>
          </a:p>
          <a:p>
            <a:endParaRPr lang="en-US" sz="1600" dirty="0"/>
          </a:p>
          <a:p>
            <a:r>
              <a:rPr lang="en-US" sz="1600" dirty="0"/>
              <a:t>Explaining the thinking behind her exploratory work, </a:t>
            </a:r>
            <a:r>
              <a:rPr lang="en-US" sz="1600" dirty="0" err="1"/>
              <a:t>Vestager</a:t>
            </a:r>
            <a:r>
              <a:rPr lang="en-US" sz="1600" dirty="0"/>
              <a:t> said: "The question here is about the data, because if you as Amazon get the data from the smaller merchants that you host — which can be of course completely legitimate because you can improve your service to these smaller merchants — well, do you then also use this data to do your own calculations? What is the new big thing, what is it that people want, what kind of offers do they like to receive, what makes them buy things.”</a:t>
            </a:r>
          </a:p>
          <a:p>
            <a:endParaRPr lang="en-US" sz="1600" dirty="0"/>
          </a:p>
          <a:p>
            <a:r>
              <a:rPr lang="en-US" sz="1600" dirty="0"/>
              <a:t>Third-party sellers are an important part of Amazon's income, generating $9.7 billion of revenue in the second quarter of 2018, up 40% year-on-year. The company did not immediately respond to a request for comment.   Amazon is already under pressure in the US over its market dominance. At the end of August, US President Donald Trump hinted that he thought Amazon, among other tech companies, could be a "</a:t>
            </a:r>
            <a:r>
              <a:rPr lang="en-US" sz="1600" dirty="0">
                <a:hlinkClick r:id="rId4"/>
              </a:rPr>
              <a:t>very antitrust situation</a:t>
            </a:r>
            <a:r>
              <a:rPr lang="en-US" sz="1600" dirty="0"/>
              <a:t>," and news emerged in September that </a:t>
            </a:r>
            <a:r>
              <a:rPr lang="en-US" sz="1600" dirty="0">
                <a:hlinkClick r:id="rId5"/>
              </a:rPr>
              <a:t>US Attorney General Jeff Sessions was open to investigating Silicon Valley giants</a:t>
            </a:r>
            <a:r>
              <a:rPr lang="en-US" sz="1600" dirty="0"/>
              <a:t>.</a:t>
            </a:r>
          </a:p>
          <a:p>
            <a:endParaRPr lang="en-US" sz="1600" dirty="0"/>
          </a:p>
          <a:p>
            <a:r>
              <a:rPr lang="en-US" sz="1600" dirty="0" err="1"/>
              <a:t>Vestager</a:t>
            </a:r>
            <a:r>
              <a:rPr lang="en-US" sz="1600" dirty="0"/>
              <a:t> has a track record of taking tech companies to task. </a:t>
            </a:r>
            <a:r>
              <a:rPr lang="en-US" sz="1600" dirty="0">
                <a:hlinkClick r:id="rId6"/>
              </a:rPr>
              <a:t>She handed Google a fine of $5 billion in July</a:t>
            </a:r>
            <a:r>
              <a:rPr lang="en-US" sz="1600" dirty="0"/>
              <a:t> for anticompetitive practices related to its Android operating system. She also announced in August that her team was launching a review of smartphone chargers, </a:t>
            </a:r>
            <a:r>
              <a:rPr lang="en-US" sz="1600" dirty="0">
                <a:hlinkClick r:id="rId7"/>
              </a:rPr>
              <a:t>which could spell trouble for Apple</a:t>
            </a:r>
            <a:r>
              <a:rPr lang="en-US" sz="1600" dirty="0"/>
              <a:t>. Back in 2016, the EU forced Apple to pay </a:t>
            </a:r>
            <a:r>
              <a:rPr lang="en-US" sz="1600" dirty="0">
                <a:hlinkClick r:id="rId8"/>
              </a:rPr>
              <a:t>$16 billion in back taxes to Ireland</a:t>
            </a:r>
            <a:r>
              <a:rPr lang="en-US" sz="1600" dirty="0"/>
              <a:t>, which </a:t>
            </a:r>
            <a:r>
              <a:rPr lang="en-US" sz="1600" dirty="0">
                <a:hlinkClick r:id="rId9"/>
              </a:rPr>
              <a:t>the company just finished paying</a:t>
            </a:r>
            <a:r>
              <a:rPr lang="en-US" sz="1600" dirty="0"/>
              <a:t>.</a:t>
            </a:r>
          </a:p>
        </p:txBody>
      </p:sp>
    </p:spTree>
    <p:extLst>
      <p:ext uri="{BB962C8B-B14F-4D97-AF65-F5344CB8AC3E}">
        <p14:creationId xmlns:p14="http://schemas.microsoft.com/office/powerpoint/2010/main" val="190622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427037"/>
            <a:ext cx="9448801" cy="939800"/>
          </a:xfrm>
        </p:spPr>
        <p:txBody>
          <a:bodyPr/>
          <a:lstStyle/>
          <a:p>
            <a:pPr algn="l"/>
            <a:r>
              <a:rPr lang="en-US" altLang="en-US" sz="2400" dirty="0">
                <a:ea typeface="ＭＳ Ｐゴシック" panose="020B0600070205080204" pitchFamily="34" charset="-128"/>
              </a:rPr>
              <a:t>Technology Current Events: “</a:t>
            </a:r>
            <a:r>
              <a:rPr lang="en-US" sz="2000" dirty="0"/>
              <a:t>John Hancock will include fitness tracking in all life insurance policies”, VentureBeat, Sept 19, 2018</a:t>
            </a:r>
            <a:r>
              <a:rPr lang="en-US" sz="2000" dirty="0">
                <a:ea typeface="ＭＳ Ｐゴシック" panose="020B0600070205080204" pitchFamily="34" charset="-128"/>
              </a:rPr>
              <a:t>. </a:t>
            </a:r>
            <a:r>
              <a:rPr lang="en-US" altLang="en-US" sz="1800" dirty="0">
                <a:ea typeface="ＭＳ Ｐゴシック" panose="020B0600070205080204" pitchFamily="34" charset="-128"/>
                <a:hlinkClick r:id="rId2"/>
              </a:rPr>
              <a:t>https://venturebeat.com/2018/09/19/john-hancock-will-require-fitness-tracking-for-all-life-insurance-policies/</a:t>
            </a:r>
            <a:r>
              <a:rPr lang="en-US" altLang="en-US" sz="18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6" name="TextBox 5">
            <a:extLst>
              <a:ext uri="{FF2B5EF4-FFF2-40B4-BE49-F238E27FC236}">
                <a16:creationId xmlns:a16="http://schemas.microsoft.com/office/drawing/2014/main" id="{4CEA3408-7A25-394F-8DAA-B2C3560BC852}"/>
              </a:ext>
            </a:extLst>
          </p:cNvPr>
          <p:cNvSpPr txBox="1"/>
          <p:nvPr/>
        </p:nvSpPr>
        <p:spPr>
          <a:xfrm>
            <a:off x="239711" y="1341437"/>
            <a:ext cx="9753600" cy="6001643"/>
          </a:xfrm>
          <a:prstGeom prst="rect">
            <a:avLst/>
          </a:prstGeom>
          <a:noFill/>
        </p:spPr>
        <p:txBody>
          <a:bodyPr wrap="square" rtlCol="0">
            <a:spAutoFit/>
          </a:bodyPr>
          <a:lstStyle/>
          <a:p>
            <a:r>
              <a:rPr lang="en-US" sz="1600" dirty="0"/>
              <a:t>John Hancock, one of the oldest and largest North American life insurers, will stop underwriting traditional life insurance and instead sell only interactive policies that track fitness and health data through wearable devices and smartphones, the company said on Wednesday. The move by the 156-year-old insurer, owned by Canada’s Manulife Financial, marks a major shift for the company, which unveiled its first interactive life insurance policy in 2015. It is now applying the model across all of its life coverage.</a:t>
            </a:r>
          </a:p>
          <a:p>
            <a:endParaRPr lang="en-US" sz="1600" dirty="0"/>
          </a:p>
          <a:p>
            <a:r>
              <a:rPr lang="en-US" sz="1600" dirty="0"/>
              <a:t>Interactive life insurance, pioneered by John Hancock’s partner the Vitality Group, is already well-established in South Africa and Britain and is becoming more widespread in the United States.</a:t>
            </a:r>
          </a:p>
          <a:p>
            <a:r>
              <a:rPr lang="en-US" sz="1600" dirty="0"/>
              <a:t>Policyholders score premium discounts for hitting exercise targets tracked on wearable devices such as a Fitbit or Apple Watch and get gift cards for retail stores and other perks by logging their workouts and healthy food purchases in an app.</a:t>
            </a:r>
          </a:p>
          <a:p>
            <a:endParaRPr lang="en-US" sz="1600" dirty="0"/>
          </a:p>
          <a:p>
            <a:r>
              <a:rPr lang="en-US" sz="1600" dirty="0"/>
              <a:t>In theory, everybody wins, as policyholders are incentivized to adopt healthy habits and insurance companies collect more premiums and pay less in claims if customers live longer.</a:t>
            </a:r>
          </a:p>
          <a:p>
            <a:endParaRPr lang="en-US" sz="1600" dirty="0"/>
          </a:p>
          <a:p>
            <a:r>
              <a:rPr lang="en-US" sz="1600" dirty="0"/>
              <a:t>Privacy and consumer advocates have raised questions about whether insurers may eventually use data to select the most profitable customers, while hiking rates for those who do not participate. The insurance industry has said that it is heavily regulated and must justify, in actuarial terms, its reasons for any rate increases or policy changes.</a:t>
            </a:r>
          </a:p>
          <a:p>
            <a:endParaRPr lang="en-US" sz="1600" dirty="0"/>
          </a:p>
          <a:p>
            <a:r>
              <a:rPr lang="en-US" sz="1600" dirty="0"/>
              <a:t>It is too early for John Hancock to determine if it is paying fewer claims because of its Vitality program, said Brooks Tingle, head of John Hancock’s insurance unit. But data it has collected so far about customers’ activities suggest that it will, Tingle said, as Vitality policyholders worldwide live 13 to 21 years longer than the rest of the insured population.</a:t>
            </a:r>
          </a:p>
        </p:txBody>
      </p:sp>
    </p:spTree>
    <p:extLst>
      <p:ext uri="{BB962C8B-B14F-4D97-AF65-F5344CB8AC3E}">
        <p14:creationId xmlns:p14="http://schemas.microsoft.com/office/powerpoint/2010/main" val="329586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ctrTitle"/>
          </p:nvPr>
        </p:nvSpPr>
        <p:spPr>
          <a:xfrm>
            <a:off x="1458429" y="2107091"/>
            <a:ext cx="7163768" cy="1901346"/>
          </a:xfrm>
        </p:spPr>
        <p:txBody>
          <a:bodyPr/>
          <a:lstStyle/>
          <a:p>
            <a:pPr eaLnBrk="1" hangingPunct="1"/>
            <a:r>
              <a:rPr lang="en-US" dirty="0">
                <a:ea typeface="ＭＳ Ｐゴシック" pitchFamily="-109" charset="-128"/>
                <a:cs typeface="Times New Roman"/>
              </a:rPr>
              <a:t>Project Planning: Scope and the Work Breakdown Structure</a:t>
            </a:r>
          </a:p>
        </p:txBody>
      </p:sp>
    </p:spTree>
    <p:extLst>
      <p:ext uri="{BB962C8B-B14F-4D97-AF65-F5344CB8AC3E}">
        <p14:creationId xmlns:p14="http://schemas.microsoft.com/office/powerpoint/2010/main" val="257870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07" y="335985"/>
            <a:ext cx="9071610" cy="587975"/>
          </a:xfrm>
        </p:spPr>
        <p:txBody>
          <a:bodyPr/>
          <a:lstStyle/>
          <a:p>
            <a:r>
              <a:rPr lang="en-US" sz="3968" dirty="0"/>
              <a:t>Introduction</a:t>
            </a:r>
          </a:p>
        </p:txBody>
      </p:sp>
      <p:sp>
        <p:nvSpPr>
          <p:cNvPr id="3" name="Content Placeholder 2"/>
          <p:cNvSpPr>
            <a:spLocks noGrp="1"/>
          </p:cNvSpPr>
          <p:nvPr>
            <p:ph sz="quarter" idx="1"/>
          </p:nvPr>
        </p:nvSpPr>
        <p:spPr>
          <a:xfrm>
            <a:off x="504507" y="1055475"/>
            <a:ext cx="9575588" cy="5543762"/>
          </a:xfrm>
        </p:spPr>
        <p:txBody>
          <a:bodyPr/>
          <a:lstStyle/>
          <a:p>
            <a:pPr>
              <a:spcAft>
                <a:spcPts val="661"/>
              </a:spcAft>
            </a:pPr>
            <a:r>
              <a:rPr lang="en-US" sz="3086" b="1" dirty="0"/>
              <a:t>Scope</a:t>
            </a:r>
            <a:r>
              <a:rPr lang="en-US" sz="3086" dirty="0"/>
              <a:t> –</a:t>
            </a:r>
          </a:p>
          <a:p>
            <a:pPr lvl="1">
              <a:spcAft>
                <a:spcPts val="661"/>
              </a:spcAft>
            </a:pPr>
            <a:r>
              <a:rPr lang="en-US" sz="2646" dirty="0"/>
              <a:t>defines the work boundaries and deliverables of the project so what needs to get done, gets done – </a:t>
            </a:r>
            <a:r>
              <a:rPr lang="en-US" sz="2646" i="1" dirty="0"/>
              <a:t>and only</a:t>
            </a:r>
            <a:r>
              <a:rPr lang="en-US" sz="2646" dirty="0"/>
              <a:t> what needs to get done, gets done. </a:t>
            </a:r>
          </a:p>
          <a:p>
            <a:pPr lvl="1">
              <a:spcAft>
                <a:spcPts val="661"/>
              </a:spcAft>
            </a:pPr>
            <a:r>
              <a:rPr lang="en-US" sz="2646" dirty="0"/>
              <a:t>is determined directly by the project’s MOV. </a:t>
            </a:r>
          </a:p>
          <a:p>
            <a:pPr lvl="1">
              <a:spcAft>
                <a:spcPts val="661"/>
              </a:spcAft>
            </a:pPr>
            <a:r>
              <a:rPr lang="en-US" sz="2646" dirty="0"/>
              <a:t>Defines all the work, activities, and deliverables that the project team must provide for the project to achieve its MOV</a:t>
            </a:r>
          </a:p>
          <a:p>
            <a:pPr>
              <a:spcAft>
                <a:spcPts val="661"/>
              </a:spcAft>
            </a:pPr>
            <a:r>
              <a:rPr lang="en-US" sz="3086" b="1" dirty="0"/>
              <a:t>Work Breakdown Structure </a:t>
            </a:r>
            <a:r>
              <a:rPr lang="en-US" sz="3086" dirty="0"/>
              <a:t>– </a:t>
            </a:r>
            <a:r>
              <a:rPr lang="en-US" sz="2646" dirty="0"/>
              <a:t>a project management tool that provides a hierarchical structure that acts as a bridge, or link, between the project’s scope and the detailed project plan that will be created.</a:t>
            </a:r>
          </a:p>
          <a:p>
            <a:pPr>
              <a:spcAft>
                <a:spcPts val="661"/>
              </a:spcAft>
            </a:pPr>
            <a:endParaRPr lang="en-US" sz="3086" dirty="0"/>
          </a:p>
        </p:txBody>
      </p:sp>
      <p:sp>
        <p:nvSpPr>
          <p:cNvPr id="6" name="Footer Placeholder 3"/>
          <p:cNvSpPr>
            <a:spLocks noGrp="1"/>
          </p:cNvSpPr>
          <p:nvPr>
            <p:ph type="ftr" sz="quarter" idx="11"/>
          </p:nvPr>
        </p:nvSpPr>
        <p:spPr>
          <a:xfrm>
            <a:off x="3195891" y="7004949"/>
            <a:ext cx="3830586" cy="404232"/>
          </a:xfrm>
        </p:spPr>
        <p:txBody>
          <a:bodyPr/>
          <a:lstStyle/>
          <a:p>
            <a:pPr>
              <a:defRPr/>
            </a:pPr>
            <a:r>
              <a:rPr lang="en-US" dirty="0">
                <a:latin typeface="Times New Roman"/>
                <a:cs typeface="Times New Roman"/>
              </a:rPr>
              <a:t>Copyright 2015 John Wiley &amp; Sons, Inc.</a:t>
            </a:r>
          </a:p>
        </p:txBody>
      </p:sp>
    </p:spTree>
    <p:extLst>
      <p:ext uri="{BB962C8B-B14F-4D97-AF65-F5344CB8AC3E}">
        <p14:creationId xmlns:p14="http://schemas.microsoft.com/office/powerpoint/2010/main" val="375914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Breeze.thmx</Template>
  <TotalTime>23850</TotalTime>
  <Words>2486</Words>
  <Application>Microsoft Office PowerPoint</Application>
  <PresentationFormat>Custom</PresentationFormat>
  <Paragraphs>456</Paragraphs>
  <Slides>31</Slides>
  <Notes>6</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31</vt:i4>
      </vt:variant>
    </vt:vector>
  </HeadingPairs>
  <TitlesOfParts>
    <vt:vector size="48" baseType="lpstr">
      <vt:lpstr>ＭＳ Ｐゴシック</vt:lpstr>
      <vt:lpstr>ＭＳ Ｐゴシック</vt:lpstr>
      <vt:lpstr>Arial</vt:lpstr>
      <vt:lpstr>Bitstream Vera Sans</vt:lpstr>
      <vt:lpstr>Calibri</vt:lpstr>
      <vt:lpstr>Courier New</vt:lpstr>
      <vt:lpstr>Lucida Sans Unicode</vt:lpstr>
      <vt:lpstr>MS Mincho</vt:lpstr>
      <vt:lpstr>News Gothic MT</vt:lpstr>
      <vt:lpstr>Tahoma</vt:lpstr>
      <vt:lpstr>Times New Roman</vt:lpstr>
      <vt:lpstr>Verdana</vt:lpstr>
      <vt:lpstr>Wingdings</vt:lpstr>
      <vt:lpstr>Wingdings 2</vt:lpstr>
      <vt:lpstr>Wingdings 3</vt:lpstr>
      <vt:lpstr>Breeze</vt:lpstr>
      <vt:lpstr>Concourse</vt:lpstr>
      <vt:lpstr>Managing Information Technology Resources ITWS 4310</vt:lpstr>
      <vt:lpstr>Managing IT Resources Class Outline: Thurs, Sept 20, 2018</vt:lpstr>
      <vt:lpstr>Managing IT Resources: ITWS 4310 Term Project Report Outline</vt:lpstr>
      <vt:lpstr>Managing IT Resources: ITWS 4310 Term Project Thoughts</vt:lpstr>
      <vt:lpstr>Quiz  10 Questions 10 Minutes</vt:lpstr>
      <vt:lpstr>Technology Current Events: “The EU is now going after Amazon after slapping Google and Apple with giant fines”, Insider, Sept 19, 2018. https://www.thisisinsider.com/amazon-investigated-by-eu-commissioner-margrethe-vestager-2018-9 </vt:lpstr>
      <vt:lpstr>Technology Current Events: “John Hancock will include fitness tracking in all life insurance policies”, VentureBeat, Sept 19, 2018. https://venturebeat.com/2018/09/19/john-hancock-will-require-fitness-tracking-for-all-life-insurance-policies/ </vt:lpstr>
      <vt:lpstr>Project Planning: Scope and the Work Breakdown Structure</vt:lpstr>
      <vt:lpstr>Introduction</vt:lpstr>
      <vt:lpstr>The Triple Constraint</vt:lpstr>
      <vt:lpstr>Example Work Breakdown Schedule</vt:lpstr>
      <vt:lpstr>Project Planning: The Schedule and Budget</vt:lpstr>
      <vt:lpstr>The Project Planning Framework</vt:lpstr>
      <vt:lpstr>Gantt Chart for Planning</vt:lpstr>
      <vt:lpstr>Lead and Lag Times</vt:lpstr>
      <vt:lpstr>GANTT Chart in Microsoft Project ®</vt:lpstr>
      <vt:lpstr>Developing the Project Budget</vt:lpstr>
      <vt:lpstr>Project Resources Assigned to Project Tasks in Microsoft Project ®</vt:lpstr>
      <vt:lpstr>Gantter.com In-Class Exercise</vt:lpstr>
      <vt:lpstr>PowerPoint Presentation</vt:lpstr>
      <vt:lpstr>Gantter Project Primer</vt:lpstr>
      <vt:lpstr>View Tab</vt:lpstr>
      <vt:lpstr>Project/Properties/General Tab</vt:lpstr>
      <vt:lpstr>Project/Properties/Duration Tab</vt:lpstr>
      <vt:lpstr>Project/Properties/Time Defaults Tab</vt:lpstr>
      <vt:lpstr>Resources Category</vt:lpstr>
      <vt:lpstr>Tasks Category</vt:lpstr>
      <vt:lpstr>Allocation</vt:lpstr>
      <vt:lpstr>PowerPoint Presentation</vt:lpstr>
      <vt:lpstr>PowerPoint Presentation</vt:lpstr>
      <vt:lpstr>Managing IT Resources Week 5 Assignments: Sept 24 – Sept 27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Miner, Jeff</cp:lastModifiedBy>
  <cp:revision>399</cp:revision>
  <cp:lastPrinted>2009-08-21T01:49:58Z</cp:lastPrinted>
  <dcterms:created xsi:type="dcterms:W3CDTF">2009-08-23T21:56:42Z</dcterms:created>
  <dcterms:modified xsi:type="dcterms:W3CDTF">2018-09-27T15:17:26Z</dcterms:modified>
</cp:coreProperties>
</file>