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5"/>
  </p:notesMasterIdLst>
  <p:sldIdLst>
    <p:sldId id="257" r:id="rId2"/>
    <p:sldId id="311" r:id="rId3"/>
    <p:sldId id="716" r:id="rId4"/>
    <p:sldId id="642" r:id="rId5"/>
    <p:sldId id="708" r:id="rId6"/>
    <p:sldId id="709" r:id="rId7"/>
    <p:sldId id="646" r:id="rId8"/>
    <p:sldId id="718" r:id="rId9"/>
    <p:sldId id="719" r:id="rId10"/>
    <p:sldId id="720" r:id="rId11"/>
    <p:sldId id="711" r:id="rId12"/>
    <p:sldId id="710" r:id="rId13"/>
    <p:sldId id="717" r:id="rId14"/>
    <p:sldId id="659" r:id="rId15"/>
    <p:sldId id="663" r:id="rId16"/>
    <p:sldId id="664" r:id="rId17"/>
    <p:sldId id="667" r:id="rId18"/>
    <p:sldId id="670" r:id="rId19"/>
    <p:sldId id="713" r:id="rId20"/>
    <p:sldId id="712" r:id="rId21"/>
    <p:sldId id="721" r:id="rId22"/>
    <p:sldId id="722" r:id="rId23"/>
    <p:sldId id="715" r:id="rId24"/>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072" autoAdjust="0"/>
  </p:normalViewPr>
  <p:slideViewPr>
    <p:cSldViewPr>
      <p:cViewPr varScale="1">
        <p:scale>
          <a:sx n="93" d="100"/>
          <a:sy n="93" d="100"/>
        </p:scale>
        <p:origin x="810" y="6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742239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4</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91993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28663" indent="-279400">
              <a:defRPr>
                <a:solidFill>
                  <a:schemeClr val="tx1"/>
                </a:solidFill>
                <a:latin typeface="Times New Roman" pitchFamily="18" charset="0"/>
              </a:defRPr>
            </a:lvl2pPr>
            <a:lvl3pPr marL="1122363" indent="-223838">
              <a:defRPr>
                <a:solidFill>
                  <a:schemeClr val="tx1"/>
                </a:solidFill>
                <a:latin typeface="Times New Roman" pitchFamily="18" charset="0"/>
              </a:defRPr>
            </a:lvl3pPr>
            <a:lvl4pPr marL="1571625" indent="-223838">
              <a:defRPr>
                <a:solidFill>
                  <a:schemeClr val="tx1"/>
                </a:solidFill>
                <a:latin typeface="Times New Roman" pitchFamily="18" charset="0"/>
              </a:defRPr>
            </a:lvl4pPr>
            <a:lvl5pPr marL="2020888" indent="-223838">
              <a:defRPr>
                <a:solidFill>
                  <a:schemeClr val="tx1"/>
                </a:solidFill>
                <a:latin typeface="Times New Roman" pitchFamily="18" charset="0"/>
              </a:defRPr>
            </a:lvl5pPr>
            <a:lvl6pPr marL="2478088" indent="-223838" eaLnBrk="0" fontAlgn="base" hangingPunct="0">
              <a:spcBef>
                <a:spcPct val="0"/>
              </a:spcBef>
              <a:spcAft>
                <a:spcPct val="0"/>
              </a:spcAft>
              <a:defRPr>
                <a:solidFill>
                  <a:schemeClr val="tx1"/>
                </a:solidFill>
                <a:latin typeface="Times New Roman" pitchFamily="18" charset="0"/>
              </a:defRPr>
            </a:lvl6pPr>
            <a:lvl7pPr marL="2935288" indent="-223838" eaLnBrk="0" fontAlgn="base" hangingPunct="0">
              <a:spcBef>
                <a:spcPct val="0"/>
              </a:spcBef>
              <a:spcAft>
                <a:spcPct val="0"/>
              </a:spcAft>
              <a:defRPr>
                <a:solidFill>
                  <a:schemeClr val="tx1"/>
                </a:solidFill>
                <a:latin typeface="Times New Roman" pitchFamily="18" charset="0"/>
              </a:defRPr>
            </a:lvl7pPr>
            <a:lvl8pPr marL="3392488" indent="-223838" eaLnBrk="0" fontAlgn="base" hangingPunct="0">
              <a:spcBef>
                <a:spcPct val="0"/>
              </a:spcBef>
              <a:spcAft>
                <a:spcPct val="0"/>
              </a:spcAft>
              <a:defRPr>
                <a:solidFill>
                  <a:schemeClr val="tx1"/>
                </a:solidFill>
                <a:latin typeface="Times New Roman" pitchFamily="18" charset="0"/>
              </a:defRPr>
            </a:lvl8pPr>
            <a:lvl9pPr marL="3849688" indent="-223838" eaLnBrk="0" fontAlgn="base" hangingPunct="0">
              <a:spcBef>
                <a:spcPct val="0"/>
              </a:spcBef>
              <a:spcAft>
                <a:spcPct val="0"/>
              </a:spcAft>
              <a:defRPr>
                <a:solidFill>
                  <a:schemeClr val="tx1"/>
                </a:solidFill>
                <a:latin typeface="Times New Roman" pitchFamily="18" charset="0"/>
              </a:defRPr>
            </a:lvl9pPr>
          </a:lstStyle>
          <a:p>
            <a:fld id="{48730D06-8BF7-4A41-BE02-4E64DED15883}" type="slidenum">
              <a:rPr lang="en-US" altLang="en-US" smtClean="0">
                <a:solidFill>
                  <a:schemeClr val="tx2"/>
                </a:solidFill>
              </a:rPr>
              <a:pPr/>
              <a:t>5</a:t>
            </a:fld>
            <a:endParaRPr lang="en-US" altLang="en-US">
              <a:solidFill>
                <a:schemeClr val="tx2"/>
              </a:solidFill>
            </a:endParaRPr>
          </a:p>
        </p:txBody>
      </p:sp>
    </p:spTree>
    <p:extLst>
      <p:ext uri="{BB962C8B-B14F-4D97-AF65-F5344CB8AC3E}">
        <p14:creationId xmlns:p14="http://schemas.microsoft.com/office/powerpoint/2010/main" val="2964841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47416" algn="l"/>
                <a:tab pos="1294830" algn="l"/>
                <a:tab pos="1943805" algn="l"/>
                <a:tab pos="2591221" algn="l"/>
              </a:tabLst>
              <a:defRPr>
                <a:solidFill>
                  <a:schemeClr val="tx1"/>
                </a:solidFill>
                <a:latin typeface="Times New Roman" pitchFamily="18" charset="0"/>
              </a:defRPr>
            </a:lvl1pPr>
            <a:lvl2pPr marL="730097" indent="-280807">
              <a:tabLst>
                <a:tab pos="647416" algn="l"/>
                <a:tab pos="1294830" algn="l"/>
                <a:tab pos="1943805" algn="l"/>
                <a:tab pos="2591221" algn="l"/>
              </a:tabLst>
              <a:defRPr>
                <a:solidFill>
                  <a:schemeClr val="tx1"/>
                </a:solidFill>
                <a:latin typeface="Times New Roman" pitchFamily="18" charset="0"/>
              </a:defRPr>
            </a:lvl2pPr>
            <a:lvl3pPr marL="1123226" indent="-224645">
              <a:tabLst>
                <a:tab pos="647416" algn="l"/>
                <a:tab pos="1294830" algn="l"/>
                <a:tab pos="1943805" algn="l"/>
                <a:tab pos="2591221" algn="l"/>
              </a:tabLst>
              <a:defRPr>
                <a:solidFill>
                  <a:schemeClr val="tx1"/>
                </a:solidFill>
                <a:latin typeface="Times New Roman" pitchFamily="18" charset="0"/>
              </a:defRPr>
            </a:lvl3pPr>
            <a:lvl4pPr marL="1572517" indent="-224645">
              <a:tabLst>
                <a:tab pos="647416" algn="l"/>
                <a:tab pos="1294830" algn="l"/>
                <a:tab pos="1943805" algn="l"/>
                <a:tab pos="2591221" algn="l"/>
              </a:tabLst>
              <a:defRPr>
                <a:solidFill>
                  <a:schemeClr val="tx1"/>
                </a:solidFill>
                <a:latin typeface="Times New Roman" pitchFamily="18" charset="0"/>
              </a:defRPr>
            </a:lvl4pPr>
            <a:lvl5pPr marL="2021807" indent="-224645">
              <a:tabLst>
                <a:tab pos="647416" algn="l"/>
                <a:tab pos="1294830" algn="l"/>
                <a:tab pos="1943805" algn="l"/>
                <a:tab pos="2591221" algn="l"/>
              </a:tabLst>
              <a:defRPr>
                <a:solidFill>
                  <a:schemeClr val="tx1"/>
                </a:solidFill>
                <a:latin typeface="Times New Roman" pitchFamily="18" charset="0"/>
              </a:defRPr>
            </a:lvl5pPr>
            <a:lvl6pPr marL="2471097" indent="-224645" eaLnBrk="0" fontAlgn="base" hangingPunct="0">
              <a:spcBef>
                <a:spcPct val="0"/>
              </a:spcBef>
              <a:spcAft>
                <a:spcPct val="0"/>
              </a:spcAft>
              <a:tabLst>
                <a:tab pos="647416" algn="l"/>
                <a:tab pos="1294830" algn="l"/>
                <a:tab pos="1943805" algn="l"/>
                <a:tab pos="2591221" algn="l"/>
              </a:tabLst>
              <a:defRPr>
                <a:solidFill>
                  <a:schemeClr val="tx1"/>
                </a:solidFill>
                <a:latin typeface="Times New Roman" pitchFamily="18" charset="0"/>
              </a:defRPr>
            </a:lvl6pPr>
            <a:lvl7pPr marL="2920388" indent="-224645" eaLnBrk="0" fontAlgn="base" hangingPunct="0">
              <a:spcBef>
                <a:spcPct val="0"/>
              </a:spcBef>
              <a:spcAft>
                <a:spcPct val="0"/>
              </a:spcAft>
              <a:tabLst>
                <a:tab pos="647416" algn="l"/>
                <a:tab pos="1294830" algn="l"/>
                <a:tab pos="1943805" algn="l"/>
                <a:tab pos="2591221" algn="l"/>
              </a:tabLst>
              <a:defRPr>
                <a:solidFill>
                  <a:schemeClr val="tx1"/>
                </a:solidFill>
                <a:latin typeface="Times New Roman" pitchFamily="18" charset="0"/>
              </a:defRPr>
            </a:lvl7pPr>
            <a:lvl8pPr marL="3369678" indent="-224645" eaLnBrk="0" fontAlgn="base" hangingPunct="0">
              <a:spcBef>
                <a:spcPct val="0"/>
              </a:spcBef>
              <a:spcAft>
                <a:spcPct val="0"/>
              </a:spcAft>
              <a:tabLst>
                <a:tab pos="647416" algn="l"/>
                <a:tab pos="1294830" algn="l"/>
                <a:tab pos="1943805" algn="l"/>
                <a:tab pos="2591221" algn="l"/>
              </a:tabLst>
              <a:defRPr>
                <a:solidFill>
                  <a:schemeClr val="tx1"/>
                </a:solidFill>
                <a:latin typeface="Times New Roman" pitchFamily="18" charset="0"/>
              </a:defRPr>
            </a:lvl8pPr>
            <a:lvl9pPr marL="3818969" indent="-224645" eaLnBrk="0" fontAlgn="base" hangingPunct="0">
              <a:spcBef>
                <a:spcPct val="0"/>
              </a:spcBef>
              <a:spcAft>
                <a:spcPct val="0"/>
              </a:spcAft>
              <a:tabLst>
                <a:tab pos="647416" algn="l"/>
                <a:tab pos="1294830" algn="l"/>
                <a:tab pos="1943805" algn="l"/>
                <a:tab pos="2591221" algn="l"/>
              </a:tabLst>
              <a:defRPr>
                <a:solidFill>
                  <a:schemeClr val="tx1"/>
                </a:solidFill>
                <a:latin typeface="Times New Roman" pitchFamily="18" charset="0"/>
              </a:defRPr>
            </a:lvl9pPr>
          </a:lstStyle>
          <a:p>
            <a:pPr>
              <a:buFont typeface="Wingdings" pitchFamily="2" charset="2"/>
              <a:buNone/>
            </a:pPr>
            <a:fld id="{17DD7E30-C2E4-48EA-9C13-EDCBD029D621}" type="slidenum">
              <a:rPr lang="en-US" altLang="en-US" smtClean="0">
                <a:solidFill>
                  <a:srgbClr val="000000"/>
                </a:solidFill>
                <a:ea typeface="MS PGothic" pitchFamily="34" charset="-128"/>
              </a:rPr>
              <a:pPr>
                <a:buFont typeface="Wingdings" pitchFamily="2" charset="2"/>
                <a:buNone/>
              </a:pPr>
              <a:t>6</a:t>
            </a:fld>
            <a:endParaRPr lang="en-US" altLang="en-US">
              <a:solidFill>
                <a:srgbClr val="000000"/>
              </a:solidFill>
              <a:ea typeface="MS PGothic" pitchFamily="34" charset="-128"/>
            </a:endParaRPr>
          </a:p>
        </p:txBody>
      </p:sp>
    </p:spTree>
    <p:extLst>
      <p:ext uri="{BB962C8B-B14F-4D97-AF65-F5344CB8AC3E}">
        <p14:creationId xmlns:p14="http://schemas.microsoft.com/office/powerpoint/2010/main" val="197252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gbdmagazine.com/2016/livinghomes-plant-prefab/" TargetMode="External"/><Relationship Id="rId3" Type="http://schemas.openxmlformats.org/officeDocument/2006/relationships/hyperlink" Target="https://www.bloomberg.com/quote/AMZN:US" TargetMode="External"/><Relationship Id="rId7" Type="http://schemas.openxmlformats.org/officeDocument/2006/relationships/hyperlink" Target="https://www.bloomberg.com/news/articles/2018-08-16/cheap-and-sleek-manufactured-housing-is-primed-for-a-comeback" TargetMode="External"/><Relationship Id="rId2" Type="http://schemas.openxmlformats.org/officeDocument/2006/relationships/hyperlink" Target="https://www.bloomberg.com/news/articles/2018-09-25/amazon-s-come-up-with-another-way-to-get-alexa-into-your-house" TargetMode="External"/><Relationship Id="rId1" Type="http://schemas.openxmlformats.org/officeDocument/2006/relationships/slideLayout" Target="../slideLayouts/slideLayout2.xml"/><Relationship Id="rId6" Type="http://schemas.openxmlformats.org/officeDocument/2006/relationships/hyperlink" Target="https://developer.amazon.com/alexa-fund" TargetMode="External"/><Relationship Id="rId5" Type="http://schemas.openxmlformats.org/officeDocument/2006/relationships/hyperlink" Target="https://www.plantprefab.com/" TargetMode="External"/><Relationship Id="rId4" Type="http://schemas.openxmlformats.org/officeDocument/2006/relationships/hyperlink" Target="https://www.bloomberg.com/news/articles/2018-09-20/amazon-unveils-new-50-echo-dot-with-better-quality-speak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reuters.com/finance/stocks,www.google.com/fina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finance.yahoo.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www.usatoday.com/story/tech/talkingtech/2018/09/25/sirius-xm-pandora-comeback/141670700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inance.yahoo.com/news/instagram-co-founders-step-down-company-york-times-021610965--financ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Risk Management</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Probability and Statistics</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In-Class Risk Exercises</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September 27,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554037"/>
            <a:ext cx="9448801" cy="939800"/>
          </a:xfrm>
        </p:spPr>
        <p:txBody>
          <a:bodyPr/>
          <a:lstStyle/>
          <a:p>
            <a:pPr algn="l"/>
            <a:r>
              <a:rPr lang="en-US" altLang="en-US" sz="2400" dirty="0">
                <a:ea typeface="ＭＳ Ｐゴシック" panose="020B0600070205080204" pitchFamily="34" charset="-128"/>
              </a:rPr>
              <a:t>Technology Current Events: “</a:t>
            </a:r>
            <a:r>
              <a:rPr lang="en-US" sz="2400" dirty="0"/>
              <a:t>Amazon Comes Up With Another Way to Get Alexa Into Your Home”, Bloomberg, Sept 25, 2018. </a:t>
            </a:r>
            <a:r>
              <a:rPr lang="en-US" altLang="en-US" sz="2000" dirty="0">
                <a:ea typeface="ＭＳ Ｐゴシック" panose="020B0600070205080204" pitchFamily="34" charset="-128"/>
                <a:hlinkClick r:id="rId2"/>
              </a:rPr>
              <a:t>https://www.bloomberg.com/news/articles/2018-09-25/amazon-s-come-up-with-another-way-to-get-alexa-into-your-house</a:t>
            </a:r>
            <a:r>
              <a:rPr lang="en-US" altLang="en-US" sz="2000" dirty="0">
                <a:ea typeface="ＭＳ Ｐゴシック" panose="020B0600070205080204" pitchFamily="34" charset="-128"/>
              </a:rPr>
              <a:t> </a:t>
            </a:r>
            <a:endParaRPr lang="en-US" altLang="en-US" sz="4000" u="sng" dirty="0">
              <a:ea typeface="ＭＳ Ｐゴシック" panose="020B0600070205080204" pitchFamily="34" charset="-128"/>
            </a:endParaRPr>
          </a:p>
        </p:txBody>
      </p:sp>
      <p:sp>
        <p:nvSpPr>
          <p:cNvPr id="4" name="TextBox 3">
            <a:extLst>
              <a:ext uri="{FF2B5EF4-FFF2-40B4-BE49-F238E27FC236}">
                <a16:creationId xmlns:a16="http://schemas.microsoft.com/office/drawing/2014/main" id="{FE64164B-BE23-4314-AD23-77AA537E0171}"/>
              </a:ext>
            </a:extLst>
          </p:cNvPr>
          <p:cNvSpPr txBox="1"/>
          <p:nvPr/>
        </p:nvSpPr>
        <p:spPr>
          <a:xfrm>
            <a:off x="315912" y="1493837"/>
            <a:ext cx="9448800" cy="5632311"/>
          </a:xfrm>
          <a:prstGeom prst="rect">
            <a:avLst/>
          </a:prstGeom>
          <a:noFill/>
        </p:spPr>
        <p:txBody>
          <a:bodyPr wrap="square" rtlCol="0">
            <a:spAutoFit/>
          </a:bodyPr>
          <a:lstStyle/>
          <a:p>
            <a:r>
              <a:rPr lang="en-US" dirty="0">
                <a:hlinkClick r:id="rId3" tooltip="Company profile"/>
              </a:rPr>
              <a:t>Amazon.com Inc.</a:t>
            </a:r>
            <a:r>
              <a:rPr lang="en-US" dirty="0"/>
              <a:t> has shown a boundless desire to put its Alexa smart-home devices in every nook and cranny of people’s houses. Just last week, it </a:t>
            </a:r>
            <a:r>
              <a:rPr lang="en-US" dirty="0">
                <a:hlinkClick r:id="rId4" tooltip="Amazon Unveils New Devices to Power Smart Home With Your Voice"/>
              </a:rPr>
              <a:t>announced</a:t>
            </a:r>
            <a:r>
              <a:rPr lang="en-US" dirty="0"/>
              <a:t> a raft of new gadgets, including a microwave and clock.</a:t>
            </a:r>
          </a:p>
          <a:p>
            <a:endParaRPr lang="en-US" dirty="0"/>
          </a:p>
          <a:p>
            <a:r>
              <a:rPr lang="en-US" dirty="0"/>
              <a:t>Now it’s making its first bet on a homebuilder.</a:t>
            </a:r>
          </a:p>
          <a:p>
            <a:endParaRPr lang="en-US" dirty="0"/>
          </a:p>
          <a:p>
            <a:r>
              <a:rPr lang="en-US" dirty="0"/>
              <a:t>The Seattle-based Internet giant is investing in a $6.7 million fundraising round for </a:t>
            </a:r>
            <a:r>
              <a:rPr lang="en-US" dirty="0">
                <a:hlinkClick r:id="rId5" tooltip="Link to website"/>
              </a:rPr>
              <a:t>Plant Prefab</a:t>
            </a:r>
            <a:r>
              <a:rPr lang="en-US" dirty="0"/>
              <a:t>, a California company that manufactures modules that can be assembled quickly into a home at a job site. The wager is being made through the </a:t>
            </a:r>
            <a:r>
              <a:rPr lang="en-US" dirty="0">
                <a:hlinkClick r:id="rId6" tooltip="More information"/>
              </a:rPr>
              <a:t>Alexa Fund</a:t>
            </a:r>
            <a:r>
              <a:rPr lang="en-US" dirty="0"/>
              <a:t>, a pool of capital Amazon created in 2015 to back startups working on new uses for voice technology.</a:t>
            </a:r>
          </a:p>
          <a:p>
            <a:endParaRPr lang="en-US" dirty="0"/>
          </a:p>
          <a:p>
            <a:r>
              <a:rPr lang="en-US" dirty="0"/>
              <a:t>The </a:t>
            </a:r>
            <a:r>
              <a:rPr lang="en-US" dirty="0">
                <a:hlinkClick r:id="rId7" tooltip="Cheap and Sleek, Manufactured Housing Is Primed for a Comeback"/>
              </a:rPr>
              <a:t>manufactured-home</a:t>
            </a:r>
            <a:r>
              <a:rPr lang="en-US" dirty="0"/>
              <a:t> industry has long been associated with producing inexpensive houses built for people in lower income brackets. A recent crop of startups like Plant Prefab has set out to change that by working with architects to develop high-end designs that cater to wealthier customers who demand modern finishes and environment-friendly materials.</a:t>
            </a:r>
          </a:p>
          <a:p>
            <a:endParaRPr lang="en-US" dirty="0"/>
          </a:p>
          <a:p>
            <a:r>
              <a:rPr lang="en-US" dirty="0"/>
              <a:t>While the homes have been featured in glossy </a:t>
            </a:r>
            <a:r>
              <a:rPr lang="en-US" dirty="0">
                <a:hlinkClick r:id="rId8" tooltip="Link to article"/>
              </a:rPr>
              <a:t>magazines</a:t>
            </a:r>
            <a:r>
              <a:rPr lang="en-US" dirty="0"/>
              <a:t>, the market for them has been limited. Plant Prefab, for instance, has produced only a few dozen projects for buyers in California and Utah since it was spun out of </a:t>
            </a:r>
            <a:r>
              <a:rPr lang="en-US" dirty="0" err="1"/>
              <a:t>LivingHomes</a:t>
            </a:r>
            <a:r>
              <a:rPr lang="en-US" dirty="0"/>
              <a:t> in 2016, a design and development company.</a:t>
            </a:r>
          </a:p>
        </p:txBody>
      </p:sp>
    </p:spTree>
    <p:extLst>
      <p:ext uri="{BB962C8B-B14F-4D97-AF65-F5344CB8AC3E}">
        <p14:creationId xmlns:p14="http://schemas.microsoft.com/office/powerpoint/2010/main" val="275482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392113" y="-360363"/>
            <a:ext cx="9372600" cy="1473200"/>
          </a:xfrm>
        </p:spPr>
        <p:txBody>
          <a:bodyPr/>
          <a:lstStyle/>
          <a:p>
            <a:pPr eaLnBrk="1" hangingPunct="1"/>
            <a:r>
              <a:rPr lang="en-US" altLang="en-US" dirty="0">
                <a:ea typeface="ＭＳ Ｐゴシック" panose="020B0600070205080204" pitchFamily="34" charset="-128"/>
                <a:cs typeface="Arial" panose="020B0604020202020204" pitchFamily="34" charset="0"/>
              </a:rPr>
              <a:t>Descriptive Statistics in Excel</a:t>
            </a:r>
          </a:p>
        </p:txBody>
      </p:sp>
      <p:sp>
        <p:nvSpPr>
          <p:cNvPr id="3" name="TextBox 2">
            <a:extLst>
              <a:ext uri="{FF2B5EF4-FFF2-40B4-BE49-F238E27FC236}">
                <a16:creationId xmlns:a16="http://schemas.microsoft.com/office/drawing/2014/main" id="{B90A78D0-E209-4FC2-B2B6-C1F27EFE5762}"/>
              </a:ext>
            </a:extLst>
          </p:cNvPr>
          <p:cNvSpPr txBox="1"/>
          <p:nvPr/>
        </p:nvSpPr>
        <p:spPr>
          <a:xfrm>
            <a:off x="773112" y="2179637"/>
            <a:ext cx="8610600" cy="3108543"/>
          </a:xfrm>
          <a:prstGeom prst="rect">
            <a:avLst/>
          </a:prstGeom>
          <a:noFill/>
        </p:spPr>
        <p:txBody>
          <a:bodyPr wrap="square" rtlCol="0">
            <a:spAutoFit/>
          </a:bodyPr>
          <a:lstStyle/>
          <a:p>
            <a:r>
              <a:rPr lang="en-US" sz="2800" dirty="0"/>
              <a:t>Describing the Range of the Data</a:t>
            </a:r>
          </a:p>
          <a:p>
            <a:endParaRPr lang="en-US" sz="2800" dirty="0"/>
          </a:p>
          <a:p>
            <a:r>
              <a:rPr lang="en-US" sz="2800" dirty="0"/>
              <a:t>Describing the Central Tendency of the Data</a:t>
            </a:r>
          </a:p>
          <a:p>
            <a:endParaRPr lang="en-US" sz="2800" dirty="0"/>
          </a:p>
          <a:p>
            <a:r>
              <a:rPr lang="en-US" sz="2800" dirty="0"/>
              <a:t>Describing the Spread of the Data</a:t>
            </a:r>
          </a:p>
          <a:p>
            <a:endParaRPr lang="en-US" sz="2800" dirty="0"/>
          </a:p>
          <a:p>
            <a:r>
              <a:rPr lang="en-US" sz="2800" dirty="0"/>
              <a:t>Describing the Relationship Between Two Variables</a:t>
            </a:r>
          </a:p>
        </p:txBody>
      </p:sp>
    </p:spTree>
    <p:extLst>
      <p:ext uri="{BB962C8B-B14F-4D97-AF65-F5344CB8AC3E}">
        <p14:creationId xmlns:p14="http://schemas.microsoft.com/office/powerpoint/2010/main" val="299428646"/>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239712" y="-868363"/>
            <a:ext cx="9525000" cy="1473200"/>
          </a:xfrm>
        </p:spPr>
        <p:txBody>
          <a:bodyPr/>
          <a:lstStyle/>
          <a:p>
            <a:pPr eaLnBrk="1" hangingPunct="1"/>
            <a:r>
              <a:rPr lang="en-US" altLang="en-US" sz="2400" dirty="0">
                <a:ea typeface="ＭＳ Ｐゴシック" panose="020B0600070205080204" pitchFamily="34" charset="-128"/>
                <a:cs typeface="Times New Roman" panose="02020603050405020304" pitchFamily="18" charset="0"/>
              </a:rPr>
              <a:t>Excel Summary Table of Key Descriptive Statistics Functions</a:t>
            </a:r>
          </a:p>
        </p:txBody>
      </p:sp>
      <p:pic>
        <p:nvPicPr>
          <p:cNvPr id="2" name="Picture 1">
            <a:extLst>
              <a:ext uri="{FF2B5EF4-FFF2-40B4-BE49-F238E27FC236}">
                <a16:creationId xmlns:a16="http://schemas.microsoft.com/office/drawing/2014/main" id="{B3865B57-C54B-4710-9853-65B733A331E8}"/>
              </a:ext>
            </a:extLst>
          </p:cNvPr>
          <p:cNvPicPr>
            <a:picLocks noChangeAspect="1"/>
          </p:cNvPicPr>
          <p:nvPr/>
        </p:nvPicPr>
        <p:blipFill rotWithShape="1">
          <a:blip r:embed="rId2"/>
          <a:srcRect l="31964" t="22787" r="36392" b="10315"/>
          <a:stretch/>
        </p:blipFill>
        <p:spPr>
          <a:xfrm rot="5400000">
            <a:off x="1807517" y="-814765"/>
            <a:ext cx="6541790" cy="9525000"/>
          </a:xfrm>
          <a:prstGeom prst="rect">
            <a:avLst/>
          </a:prstGeom>
        </p:spPr>
      </p:pic>
    </p:spTree>
    <p:extLst>
      <p:ext uri="{BB962C8B-B14F-4D97-AF65-F5344CB8AC3E}">
        <p14:creationId xmlns:p14="http://schemas.microsoft.com/office/powerpoint/2010/main" val="1276399868"/>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ctr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Managing Project Risk</a:t>
            </a:r>
          </a:p>
        </p:txBody>
      </p:sp>
      <p:sp>
        <p:nvSpPr>
          <p:cNvPr id="2765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41812140" indent="-41308169" eaLnBrk="0" hangingPunct="0">
              <a:defRPr sz="2646">
                <a:solidFill>
                  <a:schemeClr val="tx1"/>
                </a:solidFill>
                <a:latin typeface="Arial" panose="020B0604020202020204" pitchFamily="34" charset="0"/>
                <a:ea typeface="ＭＳ Ｐゴシック" panose="020B0600070205080204" pitchFamily="34" charset="-128"/>
              </a:defRPr>
            </a:lvl2pPr>
            <a:lvl3pPr eaLnBrk="0" hangingPunct="0">
              <a:defRPr sz="2646">
                <a:solidFill>
                  <a:schemeClr val="tx1"/>
                </a:solidFill>
                <a:latin typeface="Arial" panose="020B0604020202020204" pitchFamily="34" charset="0"/>
                <a:ea typeface="ＭＳ Ｐゴシック" panose="020B0600070205080204" pitchFamily="34" charset="-128"/>
              </a:defRPr>
            </a:lvl3pPr>
            <a:lvl4pPr eaLnBrk="0" hangingPunct="0">
              <a:defRPr sz="2646">
                <a:solidFill>
                  <a:schemeClr val="tx1"/>
                </a:solidFill>
                <a:latin typeface="Arial" panose="020B0604020202020204" pitchFamily="34" charset="0"/>
                <a:ea typeface="ＭＳ Ｐゴシック" panose="020B0600070205080204" pitchFamily="34" charset="-128"/>
              </a:defRPr>
            </a:lvl4pPr>
            <a:lvl5pPr eaLnBrk="0" hangingPunct="0">
              <a:defRPr sz="2646">
                <a:solidFill>
                  <a:schemeClr val="tx1"/>
                </a:solidFill>
                <a:latin typeface="Arial" panose="020B0604020202020204" pitchFamily="34" charset="0"/>
                <a:ea typeface="ＭＳ Ｐゴシック"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algn="l"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spTree>
    <p:extLst>
      <p:ext uri="{BB962C8B-B14F-4D97-AF65-F5344CB8AC3E}">
        <p14:creationId xmlns:p14="http://schemas.microsoft.com/office/powerpoint/2010/main" val="332998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72500" y="167993"/>
            <a:ext cx="8709376" cy="873213"/>
          </a:xfrm>
        </p:spPr>
        <p:txBody>
          <a:bodyPr/>
          <a:lstStyle/>
          <a:p>
            <a:pPr eaLnBrk="1" hangingPunct="1"/>
            <a:r>
              <a:rPr lang="en-US" altLang="en-US" sz="4000" b="1" dirty="0">
                <a:latin typeface="Times New Roman" panose="02020603050405020304" pitchFamily="18" charset="0"/>
                <a:ea typeface="ＭＳ Ｐゴシック" panose="020B0600070205080204" pitchFamily="34" charset="-128"/>
                <a:cs typeface="Times New Roman" panose="02020603050405020304" pitchFamily="18" charset="0"/>
              </a:rPr>
              <a:t>STEP 3 – Analyze Risks</a:t>
            </a:r>
            <a:endParaRPr lang="en-US" altLang="en-US" sz="40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0963" name="Text Box 4"/>
          <p:cNvSpPr txBox="1">
            <a:spLocks noChangeArrowheads="1"/>
          </p:cNvSpPr>
          <p:nvPr/>
        </p:nvSpPr>
        <p:spPr bwMode="auto">
          <a:xfrm>
            <a:off x="1932446" y="1931917"/>
            <a:ext cx="6354625" cy="70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968" dirty="0">
                <a:latin typeface="Times New Roman" panose="02020603050405020304" pitchFamily="18" charset="0"/>
                <a:cs typeface="Times New Roman" panose="02020603050405020304" pitchFamily="18" charset="0"/>
              </a:rPr>
              <a:t>Risk = f(Probability * Impact)</a:t>
            </a:r>
          </a:p>
        </p:txBody>
      </p:sp>
      <p:sp>
        <p:nvSpPr>
          <p:cNvPr id="40964" name="Text Box 5"/>
          <p:cNvSpPr txBox="1">
            <a:spLocks noChangeArrowheads="1"/>
          </p:cNvSpPr>
          <p:nvPr/>
        </p:nvSpPr>
        <p:spPr bwMode="auto">
          <a:xfrm>
            <a:off x="924490" y="2687884"/>
            <a:ext cx="7887031" cy="179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800" dirty="0">
                <a:solidFill>
                  <a:schemeClr val="accent2"/>
                </a:solidFill>
                <a:latin typeface="Times New Roman" panose="02020603050405020304" pitchFamily="18" charset="0"/>
                <a:cs typeface="Times New Roman" panose="02020603050405020304" pitchFamily="18" charset="0"/>
              </a:rPr>
              <a:t>Risk assessment focuses on prioritizing risks so that</a:t>
            </a:r>
          </a:p>
          <a:p>
            <a:r>
              <a:rPr lang="en-US" altLang="en-US" sz="2800" dirty="0">
                <a:solidFill>
                  <a:schemeClr val="accent2"/>
                </a:solidFill>
                <a:latin typeface="Times New Roman" panose="02020603050405020304" pitchFamily="18" charset="0"/>
                <a:cs typeface="Times New Roman" panose="02020603050405020304" pitchFamily="18" charset="0"/>
              </a:rPr>
              <a:t>an effective strategy can be formulated for those risks</a:t>
            </a:r>
          </a:p>
          <a:p>
            <a:r>
              <a:rPr lang="en-US" altLang="en-US" sz="2800" dirty="0">
                <a:solidFill>
                  <a:schemeClr val="accent2"/>
                </a:solidFill>
                <a:latin typeface="Times New Roman" panose="02020603050405020304" pitchFamily="18" charset="0"/>
                <a:cs typeface="Times New Roman" panose="02020603050405020304" pitchFamily="18" charset="0"/>
              </a:rPr>
              <a:t>that require a response.</a:t>
            </a:r>
          </a:p>
          <a:p>
            <a:endParaRPr lang="en-US" altLang="en-US" sz="2646" dirty="0">
              <a:solidFill>
                <a:schemeClr val="accent2"/>
              </a:solidFill>
              <a:latin typeface="Times New Roman" panose="02020603050405020304" pitchFamily="18" charset="0"/>
              <a:cs typeface="Times New Roman" panose="02020603050405020304" pitchFamily="18" charset="0"/>
            </a:endParaRPr>
          </a:p>
        </p:txBody>
      </p:sp>
      <p:sp>
        <p:nvSpPr>
          <p:cNvPr id="45064" name="AutoShape 8"/>
          <p:cNvSpPr>
            <a:spLocks noChangeArrowheads="1"/>
          </p:cNvSpPr>
          <p:nvPr/>
        </p:nvSpPr>
        <p:spPr bwMode="auto">
          <a:xfrm>
            <a:off x="5878513" y="4281544"/>
            <a:ext cx="2743200" cy="1631893"/>
          </a:xfrm>
          <a:prstGeom prst="wedgeRectCallout">
            <a:avLst>
              <a:gd name="adj1" fmla="val -50199"/>
              <a:gd name="adj2" fmla="val 25972"/>
            </a:avLst>
          </a:prstGeom>
          <a:solidFill>
            <a:srgbClr val="69B4D5"/>
          </a:solidFill>
          <a:ln w="9525">
            <a:solidFill>
              <a:schemeClr val="tx1"/>
            </a:solidFill>
            <a:miter lim="800000"/>
            <a:headEnd/>
            <a:tailEnd/>
          </a:ln>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latin typeface="Times New Roman" panose="02020603050405020304" pitchFamily="18" charset="0"/>
                <a:cs typeface="Times New Roman" panose="02020603050405020304" pitchFamily="18" charset="0"/>
              </a:rPr>
              <a:t>Can’t</a:t>
            </a:r>
            <a:r>
              <a:rPr lang="en-US" altLang="ja-JP" sz="2800" dirty="0">
                <a:latin typeface="Times New Roman" panose="02020603050405020304" pitchFamily="18" charset="0"/>
                <a:cs typeface="Times New Roman" panose="02020603050405020304" pitchFamily="18" charset="0"/>
              </a:rPr>
              <a:t> respond </a:t>
            </a:r>
          </a:p>
          <a:p>
            <a:pPr algn="ctr"/>
            <a:r>
              <a:rPr lang="en-US" altLang="ja-JP" sz="2800" dirty="0">
                <a:latin typeface="Times New Roman" panose="02020603050405020304" pitchFamily="18" charset="0"/>
                <a:cs typeface="Times New Roman" panose="02020603050405020304" pitchFamily="18" charset="0"/>
              </a:rPr>
              <a:t>to all risks</a:t>
            </a:r>
            <a:endParaRPr lang="en-US" altLang="en-US" sz="2800" dirty="0">
              <a:latin typeface="Times New Roman" panose="02020603050405020304" pitchFamily="18" charset="0"/>
              <a:cs typeface="Times New Roman" panose="02020603050405020304" pitchFamily="18" charset="0"/>
            </a:endParaRPr>
          </a:p>
        </p:txBody>
      </p:sp>
      <p:sp>
        <p:nvSpPr>
          <p:cNvPr id="45065" name="AutoShape 9"/>
          <p:cNvSpPr>
            <a:spLocks noChangeArrowheads="1"/>
          </p:cNvSpPr>
          <p:nvPr/>
        </p:nvSpPr>
        <p:spPr bwMode="auto">
          <a:xfrm>
            <a:off x="1077912" y="4281544"/>
            <a:ext cx="2667000" cy="1631893"/>
          </a:xfrm>
          <a:prstGeom prst="wedgeRectCallout">
            <a:avLst>
              <a:gd name="adj1" fmla="val 50639"/>
              <a:gd name="adj2" fmla="val -22593"/>
            </a:avLst>
          </a:prstGeom>
          <a:solidFill>
            <a:srgbClr val="69B4D5"/>
          </a:solidFill>
          <a:ln w="9525">
            <a:solidFill>
              <a:schemeClr val="tx1"/>
            </a:solidFill>
            <a:miter lim="800000"/>
            <a:headEnd/>
            <a:tailEnd/>
          </a:ln>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latin typeface="Times New Roman" panose="02020603050405020304" pitchFamily="18" charset="0"/>
                <a:cs typeface="Times New Roman" panose="02020603050405020304" pitchFamily="18" charset="0"/>
              </a:rPr>
              <a:t>Depends on Stakeholder risk tolerances</a:t>
            </a:r>
          </a:p>
        </p:txBody>
      </p:sp>
      <p:sp>
        <p:nvSpPr>
          <p:cNvPr id="10"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41812140" indent="-41308169" eaLnBrk="0" hangingPunct="0">
              <a:defRPr sz="2646">
                <a:solidFill>
                  <a:schemeClr val="tx1"/>
                </a:solidFill>
                <a:latin typeface="Arial" panose="020B0604020202020204" pitchFamily="34" charset="0"/>
                <a:ea typeface="ＭＳ Ｐゴシック" panose="020B0600070205080204" pitchFamily="34" charset="-128"/>
              </a:defRPr>
            </a:lvl2pPr>
            <a:lvl3pPr eaLnBrk="0" hangingPunct="0">
              <a:defRPr sz="2646">
                <a:solidFill>
                  <a:schemeClr val="tx1"/>
                </a:solidFill>
                <a:latin typeface="Arial" panose="020B0604020202020204" pitchFamily="34" charset="0"/>
                <a:ea typeface="ＭＳ Ｐゴシック" panose="020B0600070205080204" pitchFamily="34" charset="-128"/>
              </a:defRPr>
            </a:lvl3pPr>
            <a:lvl4pPr eaLnBrk="0" hangingPunct="0">
              <a:defRPr sz="2646">
                <a:solidFill>
                  <a:schemeClr val="tx1"/>
                </a:solidFill>
                <a:latin typeface="Arial" panose="020B0604020202020204" pitchFamily="34" charset="0"/>
                <a:ea typeface="ＭＳ Ｐゴシック" panose="020B0600070205080204" pitchFamily="34" charset="-128"/>
              </a:defRPr>
            </a:lvl4pPr>
            <a:lvl5pPr eaLnBrk="0" hangingPunct="0">
              <a:defRPr sz="2646">
                <a:solidFill>
                  <a:schemeClr val="tx1"/>
                </a:solidFill>
                <a:latin typeface="Arial" panose="020B0604020202020204" pitchFamily="34" charset="0"/>
                <a:ea typeface="ＭＳ Ｐゴシック"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spTree>
    <p:extLst>
      <p:ext uri="{BB962C8B-B14F-4D97-AF65-F5344CB8AC3E}">
        <p14:creationId xmlns:p14="http://schemas.microsoft.com/office/powerpoint/2010/main" val="3757061890"/>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79" y="-99747"/>
            <a:ext cx="10079567" cy="70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1323">
                <a:latin typeface="Times New Roman" panose="02020603050405020304" pitchFamily="18" charset="0"/>
                <a:cs typeface="Times New Roman" panose="02020603050405020304" pitchFamily="18" charset="0"/>
              </a:rPr>
              <a:t> </a:t>
            </a:r>
          </a:p>
          <a:p>
            <a:endParaRPr lang="en-US" altLang="en-US" sz="2646">
              <a:latin typeface="Times New Roman" panose="02020603050405020304" pitchFamily="18" charset="0"/>
              <a:cs typeface="Times New Roman" panose="02020603050405020304" pitchFamily="18" charset="0"/>
            </a:endParaRPr>
          </a:p>
        </p:txBody>
      </p:sp>
      <p:sp>
        <p:nvSpPr>
          <p:cNvPr id="45059" name="Rectangle 114"/>
          <p:cNvSpPr>
            <a:spLocks noChangeArrowheads="1"/>
          </p:cNvSpPr>
          <p:nvPr/>
        </p:nvSpPr>
        <p:spPr bwMode="auto">
          <a:xfrm>
            <a:off x="2279" y="6635714"/>
            <a:ext cx="10079567" cy="70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323">
                <a:latin typeface="Times New Roman" panose="02020603050405020304" pitchFamily="18" charset="0"/>
                <a:cs typeface="Times New Roman" panose="02020603050405020304" pitchFamily="18" charset="0"/>
              </a:rPr>
              <a:t>IT Project Risk Impact Analysis</a:t>
            </a:r>
          </a:p>
          <a:p>
            <a:endParaRPr lang="en-US" altLang="en-US" sz="2646">
              <a:latin typeface="Times New Roman" panose="02020603050405020304" pitchFamily="18" charset="0"/>
              <a:cs typeface="Times New Roman" panose="02020603050405020304" pitchFamily="18" charset="0"/>
            </a:endParaRPr>
          </a:p>
        </p:txBody>
      </p:sp>
      <p:sp>
        <p:nvSpPr>
          <p:cNvPr id="45060" name="Text Box 115"/>
          <p:cNvSpPr txBox="1">
            <a:spLocks noChangeArrowheads="1"/>
          </p:cNvSpPr>
          <p:nvPr/>
        </p:nvSpPr>
        <p:spPr bwMode="auto">
          <a:xfrm>
            <a:off x="403012" y="531977"/>
            <a:ext cx="8536439" cy="63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527" b="1">
                <a:latin typeface="Times New Roman" panose="02020603050405020304" pitchFamily="18" charset="0"/>
                <a:cs typeface="Times New Roman" panose="02020603050405020304" pitchFamily="18" charset="0"/>
              </a:rPr>
              <a:t>STEP 3 – Analyze Risks – </a:t>
            </a:r>
            <a:r>
              <a:rPr lang="en-US" altLang="en-US" sz="3527">
                <a:latin typeface="Times New Roman" panose="02020603050405020304" pitchFamily="18" charset="0"/>
                <a:cs typeface="Times New Roman" panose="02020603050405020304" pitchFamily="18" charset="0"/>
              </a:rPr>
              <a:t>Risk Impact Table</a:t>
            </a:r>
          </a:p>
        </p:txBody>
      </p:sp>
      <p:sp>
        <p:nvSpPr>
          <p:cNvPr id="118"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41812140" indent="-41308169" eaLnBrk="0" hangingPunct="0">
              <a:defRPr sz="2646">
                <a:solidFill>
                  <a:schemeClr val="tx1"/>
                </a:solidFill>
                <a:latin typeface="Arial" panose="020B0604020202020204" pitchFamily="34" charset="0"/>
                <a:ea typeface="ＭＳ Ｐゴシック" panose="020B0600070205080204" pitchFamily="34" charset="-128"/>
              </a:defRPr>
            </a:lvl2pPr>
            <a:lvl3pPr eaLnBrk="0" hangingPunct="0">
              <a:defRPr sz="2646">
                <a:solidFill>
                  <a:schemeClr val="tx1"/>
                </a:solidFill>
                <a:latin typeface="Arial" panose="020B0604020202020204" pitchFamily="34" charset="0"/>
                <a:ea typeface="ＭＳ Ｐゴシック" panose="020B0600070205080204" pitchFamily="34" charset="-128"/>
              </a:defRPr>
            </a:lvl3pPr>
            <a:lvl4pPr eaLnBrk="0" hangingPunct="0">
              <a:defRPr sz="2646">
                <a:solidFill>
                  <a:schemeClr val="tx1"/>
                </a:solidFill>
                <a:latin typeface="Arial" panose="020B0604020202020204" pitchFamily="34" charset="0"/>
                <a:ea typeface="ＭＳ Ｐゴシック" panose="020B0600070205080204" pitchFamily="34" charset="-128"/>
              </a:defRPr>
            </a:lvl4pPr>
            <a:lvl5pPr eaLnBrk="0" hangingPunct="0">
              <a:defRPr sz="2646">
                <a:solidFill>
                  <a:schemeClr val="tx1"/>
                </a:solidFill>
                <a:latin typeface="Arial" panose="020B0604020202020204" pitchFamily="34" charset="0"/>
                <a:ea typeface="ＭＳ Ｐゴシック"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pic>
        <p:nvPicPr>
          <p:cNvPr id="45063" name="Picture 1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25" y="2169906"/>
            <a:ext cx="9911574" cy="321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5894559"/>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279" y="-402483"/>
            <a:ext cx="10079567" cy="70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1323">
                <a:latin typeface="Times New Roman" panose="02020603050405020304" pitchFamily="18" charset="0"/>
                <a:cs typeface="Times New Roman" panose="02020603050405020304" pitchFamily="18" charset="0"/>
              </a:rPr>
              <a:t> </a:t>
            </a:r>
          </a:p>
          <a:p>
            <a:endParaRPr lang="en-US" altLang="en-US" sz="2646">
              <a:latin typeface="Times New Roman" panose="02020603050405020304" pitchFamily="18" charset="0"/>
              <a:cs typeface="Times New Roman" panose="02020603050405020304" pitchFamily="18" charset="0"/>
            </a:endParaRPr>
          </a:p>
        </p:txBody>
      </p:sp>
      <p:sp>
        <p:nvSpPr>
          <p:cNvPr id="46083" name="Text Box 55"/>
          <p:cNvSpPr txBox="1">
            <a:spLocks noChangeArrowheads="1"/>
          </p:cNvSpPr>
          <p:nvPr/>
        </p:nvSpPr>
        <p:spPr bwMode="auto">
          <a:xfrm>
            <a:off x="362764" y="208241"/>
            <a:ext cx="3669592" cy="63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527">
                <a:latin typeface="Times New Roman" panose="02020603050405020304" pitchFamily="18" charset="0"/>
                <a:cs typeface="Times New Roman" panose="02020603050405020304" pitchFamily="18" charset="0"/>
              </a:rPr>
              <a:t>Risk Rankings</a:t>
            </a:r>
          </a:p>
        </p:txBody>
      </p:sp>
      <p:sp>
        <p:nvSpPr>
          <p:cNvPr id="57" name="Footer Placeholder 3"/>
          <p:cNvSpPr>
            <a:spLocks noGrp="1"/>
          </p:cNvSpPr>
          <p:nvPr>
            <p:ph type="ftr" sz="quarter" idx="11"/>
          </p:nvPr>
        </p:nvSpPr>
        <p:spPr>
          <a:xfrm>
            <a:off x="3195891" y="7004949"/>
            <a:ext cx="3830586" cy="404232"/>
          </a:xfrm>
        </p:spPr>
        <p:txBody>
          <a:bodyPr vert="horz" wrap="square" lIns="100796" tIns="50398" rIns="100796" bIns="50398" numCol="1" rtlCol="0" anchor="t" anchorCtr="0" compatLnSpc="1">
            <a:prstTxWarp prst="textNoShape">
              <a:avLst/>
            </a:prstTxWarp>
          </a:bodyPr>
          <a:lstStyle>
            <a:lvl1pPr eaLnBrk="0" hangingPunct="0">
              <a:defRPr sz="2646">
                <a:solidFill>
                  <a:schemeClr val="tx1"/>
                </a:solidFill>
                <a:latin typeface="Arial" panose="020B0604020202020204" pitchFamily="34" charset="0"/>
                <a:ea typeface="ＭＳ Ｐゴシック" panose="020B0600070205080204" pitchFamily="34" charset="-128"/>
              </a:defRPr>
            </a:lvl1pPr>
            <a:lvl2pPr marL="41812140" indent="-41308169" eaLnBrk="0" hangingPunct="0">
              <a:defRPr sz="2646">
                <a:solidFill>
                  <a:schemeClr val="tx1"/>
                </a:solidFill>
                <a:latin typeface="Arial" panose="020B0604020202020204" pitchFamily="34" charset="0"/>
                <a:ea typeface="ＭＳ Ｐゴシック" panose="020B0600070205080204" pitchFamily="34" charset="-128"/>
              </a:defRPr>
            </a:lvl2pPr>
            <a:lvl3pPr eaLnBrk="0" hangingPunct="0">
              <a:defRPr sz="2646">
                <a:solidFill>
                  <a:schemeClr val="tx1"/>
                </a:solidFill>
                <a:latin typeface="Arial" panose="020B0604020202020204" pitchFamily="34" charset="0"/>
                <a:ea typeface="ＭＳ Ｐゴシック" panose="020B0600070205080204" pitchFamily="34" charset="-128"/>
              </a:defRPr>
            </a:lvl3pPr>
            <a:lvl4pPr eaLnBrk="0" hangingPunct="0">
              <a:defRPr sz="2646">
                <a:solidFill>
                  <a:schemeClr val="tx1"/>
                </a:solidFill>
                <a:latin typeface="Arial" panose="020B0604020202020204" pitchFamily="34" charset="0"/>
                <a:ea typeface="ＭＳ Ｐゴシック" panose="020B0600070205080204" pitchFamily="34" charset="-128"/>
              </a:defRPr>
            </a:lvl4pPr>
            <a:lvl5pPr eaLnBrk="0" hangingPunct="0">
              <a:defRPr sz="2646">
                <a:solidFill>
                  <a:schemeClr val="tx1"/>
                </a:solidFill>
                <a:latin typeface="Arial" panose="020B0604020202020204" pitchFamily="34" charset="0"/>
                <a:ea typeface="ＭＳ Ｐゴシック" panose="020B0600070205080204" pitchFamily="34" charset="-128"/>
              </a:defRPr>
            </a:lvl5pPr>
            <a:lvl6pPr marL="503972"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6pPr>
            <a:lvl7pPr marL="1007943"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7pPr>
            <a:lvl8pPr marL="1511915"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8pPr>
            <a:lvl9pPr marL="2015886" eaLnBrk="0" fontAlgn="base" hangingPunct="0">
              <a:spcBef>
                <a:spcPct val="0"/>
              </a:spcBef>
              <a:spcAft>
                <a:spcPct val="0"/>
              </a:spcAft>
              <a:defRPr sz="2646">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pPr>
            <a:r>
              <a:rPr lang="en-US" altLang="en-US" sz="1543">
                <a:solidFill>
                  <a:schemeClr val="tx2"/>
                </a:solidFill>
                <a:latin typeface="Times New Roman" panose="02020603050405020304" pitchFamily="18" charset="0"/>
                <a:cs typeface="Times New Roman" panose="02020603050405020304" pitchFamily="18" charset="0"/>
              </a:rPr>
              <a:t>Copyright 2015 John Wiley &amp; Sons, Inc.</a:t>
            </a:r>
          </a:p>
        </p:txBody>
      </p:sp>
      <p:pic>
        <p:nvPicPr>
          <p:cNvPr id="46086" name="Picture 5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525" y="2309900"/>
            <a:ext cx="9883575" cy="293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1632149"/>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a:xfrm>
            <a:off x="604838" y="-436563"/>
            <a:ext cx="8866187" cy="1473200"/>
          </a:xfrm>
        </p:spPr>
        <p:txBody>
          <a:bodyPr/>
          <a:lstStyle/>
          <a:p>
            <a:pPr eaLnBrk="1" hangingPunct="1"/>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Normal Distribution</a:t>
            </a:r>
          </a:p>
        </p:txBody>
      </p:sp>
      <p:pic>
        <p:nvPicPr>
          <p:cNvPr id="49155" name="Picture 3" descr="c08f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94" y="1112837"/>
            <a:ext cx="6280118" cy="62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190052"/>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604838" y="-639763"/>
            <a:ext cx="8866187" cy="1473200"/>
          </a:xfrm>
        </p:spPr>
        <p:txBody>
          <a:bodyPr/>
          <a:lstStyle/>
          <a:p>
            <a:pPr eaLnBrk="1" hangingPunct="1"/>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PERT Distribution</a:t>
            </a:r>
          </a:p>
        </p:txBody>
      </p:sp>
      <p:pic>
        <p:nvPicPr>
          <p:cNvPr id="52227" name="Picture 3" descr="c08f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296695"/>
            <a:ext cx="6172200" cy="614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9899837"/>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239712" y="-868363"/>
            <a:ext cx="9525000" cy="1473200"/>
          </a:xfrm>
        </p:spPr>
        <p:txBody>
          <a:bodyPr/>
          <a:lstStyle/>
          <a:p>
            <a:pPr eaLnBrk="1" hangingPunct="1"/>
            <a:r>
              <a:rPr lang="en-US" altLang="en-US" sz="2400" dirty="0">
                <a:ea typeface="ＭＳ Ｐゴシック" panose="020B0600070205080204" pitchFamily="34" charset="-128"/>
                <a:cs typeface="Times New Roman" panose="02020603050405020304" pitchFamily="18" charset="0"/>
              </a:rPr>
              <a:t>Risk Management In-Class Exercise Assignment</a:t>
            </a:r>
          </a:p>
        </p:txBody>
      </p:sp>
      <p:pic>
        <p:nvPicPr>
          <p:cNvPr id="4" name="Picture 3">
            <a:extLst>
              <a:ext uri="{FF2B5EF4-FFF2-40B4-BE49-F238E27FC236}">
                <a16:creationId xmlns:a16="http://schemas.microsoft.com/office/drawing/2014/main" id="{F95AC827-E562-9144-8C2E-69F15FE6D029}"/>
              </a:ext>
            </a:extLst>
          </p:cNvPr>
          <p:cNvPicPr>
            <a:picLocks noChangeAspect="1"/>
          </p:cNvPicPr>
          <p:nvPr/>
        </p:nvPicPr>
        <p:blipFill>
          <a:blip r:embed="rId2"/>
          <a:stretch>
            <a:fillRect/>
          </a:stretch>
        </p:blipFill>
        <p:spPr>
          <a:xfrm>
            <a:off x="65976" y="579437"/>
            <a:ext cx="9948672" cy="4876800"/>
          </a:xfrm>
          <a:prstGeom prst="rect">
            <a:avLst/>
          </a:prstGeom>
        </p:spPr>
      </p:pic>
    </p:spTree>
    <p:extLst>
      <p:ext uri="{BB962C8B-B14F-4D97-AF65-F5344CB8AC3E}">
        <p14:creationId xmlns:p14="http://schemas.microsoft.com/office/powerpoint/2010/main" val="1690521355"/>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Thurs, Sept 27,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544512" y="1417637"/>
            <a:ext cx="9199563" cy="5795963"/>
          </a:xfrm>
        </p:spPr>
        <p:txBody>
          <a:bodyPr/>
          <a:lstStyle/>
          <a:p>
            <a:pPr eaLnBrk="1" hangingPunct="1">
              <a:lnSpc>
                <a:spcPct val="80000"/>
              </a:lnSpc>
            </a:pPr>
            <a:r>
              <a:rPr lang="en-US" altLang="en-US" sz="1800" dirty="0">
                <a:solidFill>
                  <a:schemeClr val="tx1"/>
                </a:solidFill>
                <a:ea typeface="ＭＳ Ｐゴシック" panose="020B0600070205080204" pitchFamily="34" charset="-128"/>
              </a:rPr>
              <a:t>MITR Term Project</a:t>
            </a:r>
          </a:p>
          <a:p>
            <a:pPr lvl="1" eaLnBrk="1" hangingPunct="1">
              <a:lnSpc>
                <a:spcPct val="80000"/>
              </a:lnSpc>
            </a:pPr>
            <a:r>
              <a:rPr lang="en-US" altLang="en-US" sz="1600" dirty="0">
                <a:solidFill>
                  <a:srgbClr val="FF0000"/>
                </a:solidFill>
                <a:ea typeface="ＭＳ Ｐゴシック" panose="020B0600070205080204" pitchFamily="34" charset="-128"/>
              </a:rPr>
              <a:t>Schedule Meetings with Client and Invite Faculty to Meetings </a:t>
            </a:r>
          </a:p>
          <a:p>
            <a:pPr eaLnBrk="1" hangingPunct="1">
              <a:lnSpc>
                <a:spcPct val="80000"/>
              </a:lnSpc>
            </a:pPr>
            <a:r>
              <a:rPr lang="en-US" altLang="en-US" sz="1800" dirty="0">
                <a:solidFill>
                  <a:schemeClr val="tx1"/>
                </a:solidFill>
                <a:ea typeface="ＭＳ Ｐゴシック" panose="020B0600070205080204" pitchFamily="34" charset="-128"/>
              </a:rPr>
              <a:t>Work on “System Requirements” with Client due as part of “Initial Sections” on Oct 9 by 9 PM</a:t>
            </a:r>
          </a:p>
          <a:p>
            <a:pPr eaLnBrk="1" hangingPunct="1">
              <a:lnSpc>
                <a:spcPct val="80000"/>
              </a:lnSpc>
            </a:pPr>
            <a:r>
              <a:rPr lang="en-US" altLang="en-US" sz="1800" dirty="0">
                <a:solidFill>
                  <a:schemeClr val="tx1"/>
                </a:solidFill>
                <a:ea typeface="ＭＳ Ｐゴシック" panose="020B0600070205080204" pitchFamily="34" charset="-128"/>
              </a:rPr>
              <a:t>How to Do a Business Case – 1</a:t>
            </a:r>
            <a:r>
              <a:rPr lang="en-US" altLang="en-US" sz="1800" baseline="30000" dirty="0">
                <a:solidFill>
                  <a:schemeClr val="tx1"/>
                </a:solidFill>
                <a:ea typeface="ＭＳ Ｐゴシック" panose="020B0600070205080204" pitchFamily="34" charset="-128"/>
              </a:rPr>
              <a:t>st</a:t>
            </a:r>
            <a:r>
              <a:rPr lang="en-US" altLang="en-US" sz="1800" dirty="0">
                <a:solidFill>
                  <a:schemeClr val="tx1"/>
                </a:solidFill>
                <a:ea typeface="ＭＳ Ｐゴシック" panose="020B0600070205080204" pitchFamily="34" charset="-128"/>
              </a:rPr>
              <a:t> Business Case is “Netflix” with Case Answers due prior to class on Tues Oct 9 (Monday class schedule)</a:t>
            </a:r>
          </a:p>
          <a:p>
            <a:pPr eaLnBrk="1" hangingPunct="1">
              <a:lnSpc>
                <a:spcPct val="80000"/>
              </a:lnSpc>
            </a:pPr>
            <a:r>
              <a:rPr lang="en-US" altLang="en-US" sz="1800" dirty="0">
                <a:solidFill>
                  <a:schemeClr val="tx1"/>
                </a:solidFill>
                <a:ea typeface="ＭＳ Ｐゴシック" panose="020B0600070205080204" pitchFamily="34" charset="-128"/>
              </a:rPr>
              <a:t>Quiz</a:t>
            </a:r>
          </a:p>
          <a:p>
            <a:pPr eaLnBrk="1" hangingPunct="1">
              <a:lnSpc>
                <a:spcPct val="80000"/>
              </a:lnSpc>
            </a:pPr>
            <a:r>
              <a:rPr lang="en-US" altLang="en-US" sz="1800" dirty="0">
                <a:solidFill>
                  <a:schemeClr val="tx1"/>
                </a:solidFill>
                <a:ea typeface="ＭＳ Ｐゴシック" panose="020B0600070205080204" pitchFamily="34" charset="-128"/>
              </a:rPr>
              <a:t>Current Events</a:t>
            </a:r>
          </a:p>
          <a:p>
            <a:pPr eaLnBrk="1" hangingPunct="1">
              <a:lnSpc>
                <a:spcPct val="80000"/>
              </a:lnSpc>
            </a:pPr>
            <a:r>
              <a:rPr lang="en-US" altLang="en-US" sz="1800" dirty="0">
                <a:solidFill>
                  <a:schemeClr val="tx1"/>
                </a:solidFill>
                <a:ea typeface="ＭＳ Ｐゴシック" panose="020B0600070205080204" pitchFamily="34" charset="-128"/>
              </a:rPr>
              <a:t>Probability and Statistics as applied to MITR</a:t>
            </a:r>
          </a:p>
          <a:p>
            <a:pPr eaLnBrk="1" hangingPunct="1">
              <a:lnSpc>
                <a:spcPct val="80000"/>
              </a:lnSpc>
            </a:pPr>
            <a:r>
              <a:rPr lang="en-US" altLang="en-US" sz="1800" dirty="0">
                <a:solidFill>
                  <a:schemeClr val="tx1"/>
                </a:solidFill>
                <a:ea typeface="ＭＳ Ｐゴシック" panose="020B0600070205080204" pitchFamily="34" charset="-128"/>
              </a:rPr>
              <a:t>Risk Management In-Class Exercise for All Students due Sat Sept 29 by 9 PM</a:t>
            </a:r>
          </a:p>
          <a:p>
            <a:pPr eaLnBrk="1" hangingPunct="1">
              <a:lnSpc>
                <a:spcPct val="80000"/>
              </a:lnSpc>
            </a:pPr>
            <a:r>
              <a:rPr lang="en-US" altLang="en-US" sz="1800" dirty="0">
                <a:solidFill>
                  <a:schemeClr val="tx1"/>
                </a:solidFill>
                <a:ea typeface="ＭＳ Ｐゴシック" panose="020B0600070205080204" pitchFamily="34" charset="-128"/>
              </a:rPr>
              <a:t>Risk Management Term Project Assignment for All Teams due as part of “Initial Sections” due Tues Oct 9 by 9 PM</a:t>
            </a:r>
          </a:p>
          <a:p>
            <a:pPr eaLnBrk="1" hangingPunct="1">
              <a:lnSpc>
                <a:spcPct val="80000"/>
              </a:lnSpc>
            </a:pPr>
            <a:r>
              <a:rPr lang="en-US" altLang="en-US" sz="1800" dirty="0">
                <a:solidFill>
                  <a:schemeClr val="tx1"/>
                </a:solidFill>
                <a:ea typeface="ＭＳ Ｐゴシック" panose="020B0600070205080204" pitchFamily="34" charset="-128"/>
              </a:rPr>
              <a:t>Mid-Term Exam on Monday Oct 15 during class-time from 10 AM – 12 PM</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239712" y="-868363"/>
            <a:ext cx="9525000" cy="1473200"/>
          </a:xfrm>
        </p:spPr>
        <p:txBody>
          <a:bodyPr/>
          <a:lstStyle/>
          <a:p>
            <a:pPr eaLnBrk="1" hangingPunct="1"/>
            <a:r>
              <a:rPr lang="en-US" altLang="en-US" sz="2400" dirty="0">
                <a:ea typeface="ＭＳ Ｐゴシック" panose="020B0600070205080204" pitchFamily="34" charset="-128"/>
                <a:cs typeface="Times New Roman" panose="02020603050405020304" pitchFamily="18" charset="0"/>
              </a:rPr>
              <a:t>IT Risk Analysis Spreadsheet</a:t>
            </a:r>
          </a:p>
        </p:txBody>
      </p:sp>
      <p:pic>
        <p:nvPicPr>
          <p:cNvPr id="4" name="Picture 3">
            <a:extLst>
              <a:ext uri="{FF2B5EF4-FFF2-40B4-BE49-F238E27FC236}">
                <a16:creationId xmlns:a16="http://schemas.microsoft.com/office/drawing/2014/main" id="{B3FD7290-8B98-409B-ACC4-0514C28E4D46}"/>
              </a:ext>
            </a:extLst>
          </p:cNvPr>
          <p:cNvPicPr>
            <a:picLocks noChangeAspect="1"/>
          </p:cNvPicPr>
          <p:nvPr/>
        </p:nvPicPr>
        <p:blipFill rotWithShape="1">
          <a:blip r:embed="rId2"/>
          <a:srcRect t="21653" r="68142" b="20520"/>
          <a:stretch/>
        </p:blipFill>
        <p:spPr>
          <a:xfrm>
            <a:off x="1916112" y="676128"/>
            <a:ext cx="5649913" cy="6836868"/>
          </a:xfrm>
          <a:prstGeom prst="rect">
            <a:avLst/>
          </a:prstGeom>
        </p:spPr>
      </p:pic>
    </p:spTree>
    <p:extLst>
      <p:ext uri="{BB962C8B-B14F-4D97-AF65-F5344CB8AC3E}">
        <p14:creationId xmlns:p14="http://schemas.microsoft.com/office/powerpoint/2010/main" val="3885659454"/>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239712" y="-868363"/>
            <a:ext cx="9525000" cy="1473200"/>
          </a:xfrm>
        </p:spPr>
        <p:txBody>
          <a:bodyPr/>
          <a:lstStyle/>
          <a:p>
            <a:pPr eaLnBrk="1" hangingPunct="1"/>
            <a:r>
              <a:rPr lang="en-US" altLang="en-US" sz="2400" dirty="0">
                <a:ea typeface="ＭＳ Ｐゴシック" panose="020B0600070205080204" pitchFamily="34" charset="-128"/>
                <a:cs typeface="Times New Roman" panose="02020603050405020304" pitchFamily="18" charset="0"/>
              </a:rPr>
              <a:t>Risk Management In-Class Exercise Assignment</a:t>
            </a:r>
          </a:p>
        </p:txBody>
      </p:sp>
      <p:pic>
        <p:nvPicPr>
          <p:cNvPr id="4" name="Picture 3">
            <a:extLst>
              <a:ext uri="{FF2B5EF4-FFF2-40B4-BE49-F238E27FC236}">
                <a16:creationId xmlns:a16="http://schemas.microsoft.com/office/drawing/2014/main" id="{F95AC827-E562-9144-8C2E-69F15FE6D029}"/>
              </a:ext>
            </a:extLst>
          </p:cNvPr>
          <p:cNvPicPr>
            <a:picLocks noChangeAspect="1"/>
          </p:cNvPicPr>
          <p:nvPr/>
        </p:nvPicPr>
        <p:blipFill>
          <a:blip r:embed="rId2"/>
          <a:stretch>
            <a:fillRect/>
          </a:stretch>
        </p:blipFill>
        <p:spPr>
          <a:xfrm>
            <a:off x="65976" y="579437"/>
            <a:ext cx="9948672" cy="4876800"/>
          </a:xfrm>
          <a:prstGeom prst="rect">
            <a:avLst/>
          </a:prstGeom>
        </p:spPr>
      </p:pic>
      <p:sp>
        <p:nvSpPr>
          <p:cNvPr id="5" name="TextBox 4">
            <a:extLst>
              <a:ext uri="{FF2B5EF4-FFF2-40B4-BE49-F238E27FC236}">
                <a16:creationId xmlns:a16="http://schemas.microsoft.com/office/drawing/2014/main" id="{3C75021C-FB67-0442-8E7B-78A4A01EA36C}"/>
              </a:ext>
            </a:extLst>
          </p:cNvPr>
          <p:cNvSpPr txBox="1"/>
          <p:nvPr/>
        </p:nvSpPr>
        <p:spPr>
          <a:xfrm>
            <a:off x="925512" y="5724306"/>
            <a:ext cx="8229600" cy="646331"/>
          </a:xfrm>
          <a:prstGeom prst="rect">
            <a:avLst/>
          </a:prstGeom>
          <a:noFill/>
        </p:spPr>
        <p:txBody>
          <a:bodyPr wrap="square" rtlCol="0">
            <a:spAutoFit/>
          </a:bodyPr>
          <a:lstStyle/>
          <a:p>
            <a:r>
              <a:rPr lang="en-US" dirty="0">
                <a:solidFill>
                  <a:srgbClr val="FF0000"/>
                </a:solidFill>
              </a:rPr>
              <a:t>All students submit this Risk Management In-Class Exercise Assignment on LMS by Sat Sept 29 at 9 PM (2 excel files required!)</a:t>
            </a:r>
          </a:p>
        </p:txBody>
      </p:sp>
    </p:spTree>
    <p:extLst>
      <p:ext uri="{BB962C8B-B14F-4D97-AF65-F5344CB8AC3E}">
        <p14:creationId xmlns:p14="http://schemas.microsoft.com/office/powerpoint/2010/main" val="3397899032"/>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239712" y="-868363"/>
            <a:ext cx="9525000" cy="1473200"/>
          </a:xfrm>
        </p:spPr>
        <p:txBody>
          <a:bodyPr/>
          <a:lstStyle/>
          <a:p>
            <a:pPr eaLnBrk="1" hangingPunct="1"/>
            <a:r>
              <a:rPr lang="en-US" altLang="en-US" sz="2400" dirty="0">
                <a:ea typeface="ＭＳ Ｐゴシック" panose="020B0600070205080204" pitchFamily="34" charset="-128"/>
                <a:cs typeface="Times New Roman" panose="02020603050405020304" pitchFamily="18" charset="0"/>
              </a:rPr>
              <a:t>In-Class CBA Exercise Answer Key</a:t>
            </a:r>
          </a:p>
        </p:txBody>
      </p:sp>
      <p:pic>
        <p:nvPicPr>
          <p:cNvPr id="2" name="Picture 1">
            <a:extLst>
              <a:ext uri="{FF2B5EF4-FFF2-40B4-BE49-F238E27FC236}">
                <a16:creationId xmlns:a16="http://schemas.microsoft.com/office/drawing/2014/main" id="{95F851DA-4D66-5343-BF46-D5FFBFB457FF}"/>
              </a:ext>
            </a:extLst>
          </p:cNvPr>
          <p:cNvPicPr>
            <a:picLocks noChangeAspect="1"/>
          </p:cNvPicPr>
          <p:nvPr/>
        </p:nvPicPr>
        <p:blipFill>
          <a:blip r:embed="rId2"/>
          <a:stretch>
            <a:fillRect/>
          </a:stretch>
        </p:blipFill>
        <p:spPr>
          <a:xfrm>
            <a:off x="87312" y="769589"/>
            <a:ext cx="9897753" cy="5220048"/>
          </a:xfrm>
          <a:prstGeom prst="rect">
            <a:avLst/>
          </a:prstGeom>
        </p:spPr>
      </p:pic>
    </p:spTree>
    <p:extLst>
      <p:ext uri="{BB962C8B-B14F-4D97-AF65-F5344CB8AC3E}">
        <p14:creationId xmlns:p14="http://schemas.microsoft.com/office/powerpoint/2010/main" val="4279075039"/>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239712" y="-868363"/>
            <a:ext cx="9525000" cy="1473200"/>
          </a:xfrm>
        </p:spPr>
        <p:txBody>
          <a:bodyPr/>
          <a:lstStyle/>
          <a:p>
            <a:pPr eaLnBrk="1" hangingPunct="1"/>
            <a:r>
              <a:rPr lang="en-US" altLang="en-US" sz="2400" dirty="0">
                <a:ea typeface="ＭＳ Ｐゴシック" panose="020B0600070205080204" pitchFamily="34" charset="-128"/>
                <a:cs typeface="Times New Roman" panose="02020603050405020304" pitchFamily="18" charset="0"/>
              </a:rPr>
              <a:t>Risk Management Team Project Assignment</a:t>
            </a:r>
          </a:p>
        </p:txBody>
      </p:sp>
      <p:sp>
        <p:nvSpPr>
          <p:cNvPr id="3" name="TextBox 2">
            <a:extLst>
              <a:ext uri="{FF2B5EF4-FFF2-40B4-BE49-F238E27FC236}">
                <a16:creationId xmlns:a16="http://schemas.microsoft.com/office/drawing/2014/main" id="{8D1EC413-8292-43C1-B7FC-9158E91B0671}"/>
              </a:ext>
            </a:extLst>
          </p:cNvPr>
          <p:cNvSpPr txBox="1"/>
          <p:nvPr/>
        </p:nvSpPr>
        <p:spPr>
          <a:xfrm>
            <a:off x="925512" y="960437"/>
            <a:ext cx="8229600" cy="5909310"/>
          </a:xfrm>
          <a:prstGeom prst="rect">
            <a:avLst/>
          </a:prstGeom>
          <a:noFill/>
        </p:spPr>
        <p:txBody>
          <a:bodyPr wrap="square" rtlCol="0">
            <a:spAutoFit/>
          </a:bodyPr>
          <a:lstStyle/>
          <a:p>
            <a:pPr marL="342900" indent="-342900">
              <a:buAutoNum type="arabicPeriod"/>
            </a:pPr>
            <a:r>
              <a:rPr lang="en-US" dirty="0"/>
              <a:t>Brainstorm their Project Risks (about 10 risks)</a:t>
            </a:r>
          </a:p>
          <a:p>
            <a:pPr marL="342900" indent="-342900">
              <a:buAutoNum type="arabicPeriod"/>
            </a:pPr>
            <a:endParaRPr lang="en-US" dirty="0"/>
          </a:p>
          <a:p>
            <a:pPr marL="342900" indent="-342900">
              <a:buFont typeface="+mj-lt"/>
              <a:buAutoNum type="arabicPeriod"/>
            </a:pPr>
            <a:r>
              <a:rPr lang="en-US" dirty="0"/>
              <a:t>Analyze these Risks by estimating the Probability of each Risk</a:t>
            </a:r>
          </a:p>
          <a:p>
            <a:pPr marL="342900" indent="-342900">
              <a:buFont typeface="+mj-lt"/>
              <a:buAutoNum type="arabicPeriod"/>
            </a:pPr>
            <a:endParaRPr lang="en-US" dirty="0"/>
          </a:p>
          <a:p>
            <a:pPr marL="342900" indent="-342900">
              <a:buAutoNum type="arabicPeriod"/>
            </a:pPr>
            <a:r>
              <a:rPr lang="en-US" dirty="0"/>
              <a:t>Analyze these Risks by estimating the Impact of each Risk (can use an Impact Index (1-3 or 1-10) or a $ Value Impact</a:t>
            </a:r>
          </a:p>
          <a:p>
            <a:pPr marL="342900" indent="-342900">
              <a:buAutoNum type="arabicPeriod"/>
            </a:pPr>
            <a:endParaRPr lang="en-US" dirty="0"/>
          </a:p>
          <a:p>
            <a:pPr marL="342900" indent="-342900">
              <a:buAutoNum type="arabicPeriod"/>
            </a:pPr>
            <a:r>
              <a:rPr lang="en-US" dirty="0"/>
              <a:t>Rank Order these Risks by the Product of “Probability” times “Impact”</a:t>
            </a:r>
          </a:p>
          <a:p>
            <a:pPr marL="342900" indent="-342900">
              <a:buAutoNum type="arabicPeriod"/>
            </a:pPr>
            <a:endParaRPr lang="en-US" dirty="0"/>
          </a:p>
          <a:p>
            <a:pPr marL="342900" indent="-342900">
              <a:buAutoNum type="arabicPeriod"/>
            </a:pPr>
            <a:r>
              <a:rPr lang="en-US" dirty="0"/>
              <a:t>Enter the top 3 – 5 Risks in the Portfolio Management Risk (Viability) Analysis Tool (used in the Risk Management In-Class Exercise) and Calculate the “Interest Rate” to be used in their CBA</a:t>
            </a:r>
          </a:p>
          <a:p>
            <a:pPr marL="342900" indent="-342900">
              <a:buAutoNum type="arabicPeriod"/>
            </a:pPr>
            <a:endParaRPr lang="en-US" dirty="0"/>
          </a:p>
          <a:p>
            <a:pPr marL="342900" indent="-342900">
              <a:buAutoNum type="arabicPeriod"/>
            </a:pPr>
            <a:r>
              <a:rPr lang="en-US" dirty="0"/>
              <a:t>Use this Risk Adjusted Interest Rate to update their CBA</a:t>
            </a:r>
          </a:p>
          <a:p>
            <a:pPr marL="342900" indent="-342900">
              <a:buAutoNum type="arabicPeriod"/>
            </a:pPr>
            <a:endParaRPr lang="en-US" dirty="0"/>
          </a:p>
          <a:p>
            <a:pPr marL="342900" indent="-342900">
              <a:buAutoNum type="arabicPeriod"/>
            </a:pPr>
            <a:r>
              <a:rPr lang="en-US" dirty="0"/>
              <a:t>Write a “Risk Mitigation Plan” for these 3 – 5 Risks</a:t>
            </a:r>
          </a:p>
          <a:p>
            <a:pPr marL="342900" indent="-342900">
              <a:buAutoNum type="arabicPeriod"/>
            </a:pPr>
            <a:endParaRPr lang="en-US" dirty="0"/>
          </a:p>
          <a:p>
            <a:pPr marL="342900" indent="-342900">
              <a:buAutoNum type="arabicPeriod"/>
            </a:pPr>
            <a:r>
              <a:rPr lang="en-US" dirty="0"/>
              <a:t>Write a one page “Narrative” about the Risk Management Plan</a:t>
            </a:r>
          </a:p>
          <a:p>
            <a:pPr marL="342900" indent="-342900">
              <a:buAutoNum type="arabicPeriod"/>
            </a:pPr>
            <a:endParaRPr lang="en-US" dirty="0"/>
          </a:p>
          <a:p>
            <a:pPr marL="342900" indent="-342900">
              <a:buAutoNum type="arabicPeriod"/>
            </a:pPr>
            <a:r>
              <a:rPr lang="en-US" dirty="0"/>
              <a:t>Submit the “Risk Management Plan” with Spreadsheets and Narrative as one part of the “CBA” in the “Initial Sections” due Oct 9 at 9 PM</a:t>
            </a:r>
          </a:p>
        </p:txBody>
      </p:sp>
    </p:spTree>
    <p:extLst>
      <p:ext uri="{BB962C8B-B14F-4D97-AF65-F5344CB8AC3E}">
        <p14:creationId xmlns:p14="http://schemas.microsoft.com/office/powerpoint/2010/main" val="936947691"/>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  	Executive Summary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3:  	Client Organization and Description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8:	IS/IT </a:t>
            </a:r>
            <a:r>
              <a:rPr lang="en-US" altLang="en-US" sz="1400" b="1" dirty="0">
                <a:solidFill>
                  <a:srgbClr val="FF0000"/>
                </a:solidFill>
                <a:ea typeface="ＭＳ Ｐゴシック" panose="020B0600070205080204" pitchFamily="34" charset="-128"/>
                <a:cs typeface="Times New Roman" panose="02020603050405020304" pitchFamily="18" charset="0"/>
              </a:rPr>
              <a:t>Requirements</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9:  	IS/IT Design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10:  </a:t>
            </a:r>
            <a:r>
              <a:rPr lang="en-US" altLang="en-US" sz="1400" b="1" dirty="0">
                <a:solidFill>
                  <a:srgbClr val="FF0000"/>
                </a:solidFill>
                <a:ea typeface="ＭＳ Ｐゴシック" panose="020B0600070205080204" pitchFamily="34" charset="-128"/>
                <a:cs typeface="Times New Roman" panose="02020603050405020304" pitchFamily="18" charset="0"/>
              </a:rPr>
              <a:t>Cost-Benefit Analysis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11: </a:t>
            </a:r>
            <a:r>
              <a:rPr lang="en-US" altLang="en-US" sz="1400" b="1" dirty="0">
                <a:solidFill>
                  <a:srgbClr val="FF0000"/>
                </a:solidFill>
                <a:ea typeface="ＭＳ Ｐゴシック" panose="020B0600070205080204" pitchFamily="34" charset="-128"/>
                <a:cs typeface="Times New Roman" panose="02020603050405020304" pitchFamily="18" charset="0"/>
              </a:rPr>
              <a:t>Project Plan/Schedule/Resources</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14:	Conclusions</a:t>
            </a:r>
            <a:endParaRPr lang="en-US" altLang="en-US" sz="1600" b="1" dirty="0">
              <a:ea typeface="ＭＳ Ｐゴシック" panose="020B0600070205080204" pitchFamily="34" charset="-128"/>
            </a:endParaRPr>
          </a:p>
        </p:txBody>
      </p:sp>
      <p:sp>
        <p:nvSpPr>
          <p:cNvPr id="2" name="Right Brace 1">
            <a:extLst>
              <a:ext uri="{FF2B5EF4-FFF2-40B4-BE49-F238E27FC236}">
                <a16:creationId xmlns:a16="http://schemas.microsoft.com/office/drawing/2014/main" id="{CF0C10DF-A3B6-43AF-A70E-DBDF62032692}"/>
              </a:ext>
            </a:extLst>
          </p:cNvPr>
          <p:cNvSpPr/>
          <p:nvPr/>
        </p:nvSpPr>
        <p:spPr>
          <a:xfrm>
            <a:off x="5649912" y="2027237"/>
            <a:ext cx="304800" cy="1600200"/>
          </a:xfrm>
          <a:prstGeom prst="rightBrace">
            <a:avLst>
              <a:gd name="adj1" fmla="val 8333"/>
              <a:gd name="adj2" fmla="val 50767"/>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7D7C96C3-D858-48E6-B4A1-E5DA12D227C3}"/>
              </a:ext>
            </a:extLst>
          </p:cNvPr>
          <p:cNvSpPr txBox="1"/>
          <p:nvPr/>
        </p:nvSpPr>
        <p:spPr>
          <a:xfrm>
            <a:off x="6183312" y="2415440"/>
            <a:ext cx="3581400" cy="707886"/>
          </a:xfrm>
          <a:prstGeom prst="rect">
            <a:avLst/>
          </a:prstGeom>
          <a:noFill/>
        </p:spPr>
        <p:txBody>
          <a:bodyPr wrap="square" rtlCol="0">
            <a:spAutoFit/>
          </a:bodyPr>
          <a:lstStyle/>
          <a:p>
            <a:r>
              <a:rPr lang="en-US" sz="2000" dirty="0">
                <a:solidFill>
                  <a:srgbClr val="FF0000"/>
                </a:solidFill>
              </a:rPr>
              <a:t>Project Proposal:</a:t>
            </a:r>
          </a:p>
          <a:p>
            <a:r>
              <a:rPr lang="en-US" sz="2000" dirty="0">
                <a:solidFill>
                  <a:srgbClr val="FF0000"/>
                </a:solidFill>
              </a:rPr>
              <a:t> </a:t>
            </a:r>
          </a:p>
        </p:txBody>
      </p:sp>
      <p:sp>
        <p:nvSpPr>
          <p:cNvPr id="4" name="Right Brace 3">
            <a:extLst>
              <a:ext uri="{FF2B5EF4-FFF2-40B4-BE49-F238E27FC236}">
                <a16:creationId xmlns:a16="http://schemas.microsoft.com/office/drawing/2014/main" id="{7269C146-3E66-4848-A2AB-868D6CD14E6C}"/>
              </a:ext>
            </a:extLst>
          </p:cNvPr>
          <p:cNvSpPr/>
          <p:nvPr/>
        </p:nvSpPr>
        <p:spPr>
          <a:xfrm>
            <a:off x="5680393" y="5227637"/>
            <a:ext cx="198119" cy="3810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F84B43B-8178-4616-BE46-D0E6F2CC5DC9}"/>
              </a:ext>
            </a:extLst>
          </p:cNvPr>
          <p:cNvSpPr txBox="1"/>
          <p:nvPr/>
        </p:nvSpPr>
        <p:spPr>
          <a:xfrm>
            <a:off x="6259512" y="4999037"/>
            <a:ext cx="3581400" cy="707886"/>
          </a:xfrm>
          <a:prstGeom prst="rect">
            <a:avLst/>
          </a:prstGeom>
          <a:noFill/>
        </p:spPr>
        <p:txBody>
          <a:bodyPr wrap="square" rtlCol="0">
            <a:spAutoFit/>
          </a:bodyPr>
          <a:lstStyle/>
          <a:p>
            <a:r>
              <a:rPr lang="en-US" sz="2000" dirty="0">
                <a:solidFill>
                  <a:srgbClr val="FF0000"/>
                </a:solidFill>
              </a:rPr>
              <a:t>Cost-Benefit Analysis</a:t>
            </a:r>
          </a:p>
          <a:p>
            <a:endParaRPr lang="en-US" sz="2000" dirty="0">
              <a:solidFill>
                <a:srgbClr val="FF0000"/>
              </a:solidFill>
            </a:endParaRPr>
          </a:p>
        </p:txBody>
      </p:sp>
      <p:sp>
        <p:nvSpPr>
          <p:cNvPr id="8" name="Right Brace 7">
            <a:extLst>
              <a:ext uri="{FF2B5EF4-FFF2-40B4-BE49-F238E27FC236}">
                <a16:creationId xmlns:a16="http://schemas.microsoft.com/office/drawing/2014/main" id="{A782DE15-A4E8-4998-A74A-06E4722DE1B0}"/>
              </a:ext>
            </a:extLst>
          </p:cNvPr>
          <p:cNvSpPr/>
          <p:nvPr/>
        </p:nvSpPr>
        <p:spPr>
          <a:xfrm>
            <a:off x="5680393" y="5761037"/>
            <a:ext cx="198119" cy="3810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F338D0A-8069-43FC-AC44-2EA516D8D7CE}"/>
              </a:ext>
            </a:extLst>
          </p:cNvPr>
          <p:cNvSpPr txBox="1"/>
          <p:nvPr/>
        </p:nvSpPr>
        <p:spPr>
          <a:xfrm>
            <a:off x="6259512" y="5684837"/>
            <a:ext cx="2743200" cy="400110"/>
          </a:xfrm>
          <a:prstGeom prst="rect">
            <a:avLst/>
          </a:prstGeom>
          <a:noFill/>
        </p:spPr>
        <p:txBody>
          <a:bodyPr wrap="square" rtlCol="0">
            <a:spAutoFit/>
          </a:bodyPr>
          <a:lstStyle/>
          <a:p>
            <a:r>
              <a:rPr lang="en-US" sz="2000" dirty="0">
                <a:solidFill>
                  <a:srgbClr val="FF0000"/>
                </a:solidFill>
              </a:rPr>
              <a:t>Project Plan</a:t>
            </a:r>
          </a:p>
        </p:txBody>
      </p:sp>
      <p:sp>
        <p:nvSpPr>
          <p:cNvPr id="6" name="Right Brace 5">
            <a:extLst>
              <a:ext uri="{FF2B5EF4-FFF2-40B4-BE49-F238E27FC236}">
                <a16:creationId xmlns:a16="http://schemas.microsoft.com/office/drawing/2014/main" id="{713F0BF9-A3B8-4F5C-8783-79538558668A}"/>
              </a:ext>
            </a:extLst>
          </p:cNvPr>
          <p:cNvSpPr/>
          <p:nvPr/>
        </p:nvSpPr>
        <p:spPr>
          <a:xfrm>
            <a:off x="5680393" y="4313237"/>
            <a:ext cx="350519" cy="304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F607CAE-4ACB-42EC-9E9F-A229E7F3E4AA}"/>
              </a:ext>
            </a:extLst>
          </p:cNvPr>
          <p:cNvSpPr txBox="1"/>
          <p:nvPr/>
        </p:nvSpPr>
        <p:spPr>
          <a:xfrm>
            <a:off x="6259512" y="3975596"/>
            <a:ext cx="3581400" cy="1015663"/>
          </a:xfrm>
          <a:prstGeom prst="rect">
            <a:avLst/>
          </a:prstGeom>
          <a:noFill/>
        </p:spPr>
        <p:txBody>
          <a:bodyPr wrap="square" rtlCol="0">
            <a:spAutoFit/>
          </a:bodyPr>
          <a:lstStyle/>
          <a:p>
            <a:r>
              <a:rPr lang="en-US" sz="2000" dirty="0">
                <a:solidFill>
                  <a:srgbClr val="FF0000"/>
                </a:solidFill>
              </a:rPr>
              <a:t>Requirements</a:t>
            </a:r>
          </a:p>
          <a:p>
            <a:r>
              <a:rPr lang="en-US" sz="2000" dirty="0">
                <a:solidFill>
                  <a:srgbClr val="FF0000"/>
                </a:solidFill>
              </a:rPr>
              <a:t>Part of Initial Sections:</a:t>
            </a:r>
          </a:p>
          <a:p>
            <a:r>
              <a:rPr lang="en-US" sz="2000" dirty="0">
                <a:solidFill>
                  <a:srgbClr val="FF0000"/>
                </a:solidFill>
              </a:rPr>
              <a:t> due Oct 9 by 9 PM </a:t>
            </a:r>
          </a:p>
        </p:txBody>
      </p:sp>
    </p:spTree>
    <p:extLst>
      <p:ext uri="{BB962C8B-B14F-4D97-AF65-F5344CB8AC3E}">
        <p14:creationId xmlns:p14="http://schemas.microsoft.com/office/powerpoint/2010/main" val="38202677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604838" y="-487363"/>
            <a:ext cx="8866187" cy="1473200"/>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Thoughts</a:t>
            </a:r>
          </a:p>
        </p:txBody>
      </p:sp>
      <p:sp>
        <p:nvSpPr>
          <p:cNvPr id="12" name="Content Placeholder 11">
            <a:extLst>
              <a:ext uri="{FF2B5EF4-FFF2-40B4-BE49-F238E27FC236}">
                <a16:creationId xmlns:a16="http://schemas.microsoft.com/office/drawing/2014/main" id="{45437ABA-6540-F147-A885-E2742DC23752}"/>
              </a:ext>
            </a:extLst>
          </p:cNvPr>
          <p:cNvSpPr>
            <a:spLocks noGrp="1"/>
          </p:cNvSpPr>
          <p:nvPr>
            <p:ph idx="1"/>
          </p:nvPr>
        </p:nvSpPr>
        <p:spPr>
          <a:xfrm>
            <a:off x="604838" y="1112837"/>
            <a:ext cx="8866187" cy="4787900"/>
          </a:xfrm>
        </p:spPr>
        <p:txBody>
          <a:bodyPr/>
          <a:lstStyle/>
          <a:p>
            <a:pPr>
              <a:lnSpc>
                <a:spcPct val="80000"/>
              </a:lnSpc>
            </a:pPr>
            <a:r>
              <a:rPr lang="en-US" altLang="en-US" sz="2400" dirty="0">
                <a:ea typeface="MS PGothic" charset="-128"/>
              </a:rPr>
              <a:t>Establish Roles for each member of the Team and communicate those Roles to the Client</a:t>
            </a:r>
          </a:p>
          <a:p>
            <a:pPr lvl="1">
              <a:lnSpc>
                <a:spcPct val="80000"/>
              </a:lnSpc>
            </a:pPr>
            <a:r>
              <a:rPr lang="en-US" altLang="en-US" sz="1800" dirty="0">
                <a:ea typeface="MS PGothic" charset="-128"/>
              </a:rPr>
              <a:t>Project Manager</a:t>
            </a:r>
          </a:p>
          <a:p>
            <a:pPr lvl="1">
              <a:lnSpc>
                <a:spcPct val="80000"/>
              </a:lnSpc>
            </a:pPr>
            <a:r>
              <a:rPr lang="en-US" altLang="en-US" sz="1800" dirty="0">
                <a:ea typeface="MS PGothic" charset="-128"/>
              </a:rPr>
              <a:t>Technical Manager</a:t>
            </a:r>
          </a:p>
          <a:p>
            <a:pPr lvl="1">
              <a:lnSpc>
                <a:spcPct val="80000"/>
              </a:lnSpc>
            </a:pPr>
            <a:r>
              <a:rPr lang="en-US" altLang="en-US" sz="1800" dirty="0">
                <a:ea typeface="MS PGothic" charset="-128"/>
              </a:rPr>
              <a:t>Financial Manager</a:t>
            </a:r>
          </a:p>
          <a:p>
            <a:pPr lvl="1">
              <a:lnSpc>
                <a:spcPct val="80000"/>
              </a:lnSpc>
            </a:pPr>
            <a:r>
              <a:rPr lang="en-US" altLang="en-US" sz="1800" dirty="0">
                <a:ea typeface="MS PGothic" charset="-128"/>
              </a:rPr>
              <a:t>Client Liaison – Single point of contact for all client communications (copy all team members and instructor) – dual role for PM?</a:t>
            </a:r>
          </a:p>
          <a:p>
            <a:pPr>
              <a:lnSpc>
                <a:spcPct val="80000"/>
              </a:lnSpc>
            </a:pPr>
            <a:r>
              <a:rPr lang="en-US" altLang="en-US" sz="2400" dirty="0">
                <a:ea typeface="MS PGothic" charset="-128"/>
              </a:rPr>
              <a:t>Establish regular meetings with Client</a:t>
            </a:r>
          </a:p>
          <a:p>
            <a:pPr lvl="1">
              <a:lnSpc>
                <a:spcPct val="80000"/>
              </a:lnSpc>
            </a:pPr>
            <a:r>
              <a:rPr lang="en-US" altLang="en-US" sz="1800" dirty="0">
                <a:ea typeface="MS PGothic" charset="-128"/>
              </a:rPr>
              <a:t>Have an agenda published before meeting</a:t>
            </a:r>
          </a:p>
          <a:p>
            <a:pPr lvl="1">
              <a:lnSpc>
                <a:spcPct val="80000"/>
              </a:lnSpc>
            </a:pPr>
            <a:r>
              <a:rPr lang="en-US" altLang="en-US" sz="1800" dirty="0">
                <a:ea typeface="MS PGothic" charset="-128"/>
              </a:rPr>
              <a:t>Always start and end on time</a:t>
            </a:r>
          </a:p>
          <a:p>
            <a:pPr lvl="1">
              <a:lnSpc>
                <a:spcPct val="80000"/>
              </a:lnSpc>
            </a:pPr>
            <a:r>
              <a:rPr lang="en-US" altLang="en-US" sz="1800" dirty="0">
                <a:ea typeface="MS PGothic" charset="-128"/>
              </a:rPr>
              <a:t>Project Manager chairs meeting</a:t>
            </a:r>
          </a:p>
          <a:p>
            <a:pPr lvl="1">
              <a:lnSpc>
                <a:spcPct val="80000"/>
              </a:lnSpc>
            </a:pPr>
            <a:r>
              <a:rPr lang="en-US" altLang="en-US" sz="1800" dirty="0">
                <a:ea typeface="MS PGothic" charset="-128"/>
              </a:rPr>
              <a:t>Always thank client for their time and support</a:t>
            </a:r>
          </a:p>
          <a:p>
            <a:pPr lvl="1">
              <a:lnSpc>
                <a:spcPct val="80000"/>
              </a:lnSpc>
            </a:pPr>
            <a:r>
              <a:rPr lang="en-US" altLang="en-US" sz="1800" dirty="0">
                <a:ea typeface="MS PGothic" charset="-128"/>
              </a:rPr>
              <a:t>Always send meeting minutes</a:t>
            </a:r>
          </a:p>
          <a:p>
            <a:pPr>
              <a:lnSpc>
                <a:spcPct val="80000"/>
              </a:lnSpc>
            </a:pPr>
            <a:r>
              <a:rPr lang="en-US" altLang="en-US" sz="2400" dirty="0">
                <a:ea typeface="MS PGothic" charset="-128"/>
              </a:rPr>
              <a:t>Establish regular team meetings</a:t>
            </a:r>
          </a:p>
          <a:p>
            <a:pPr lvl="1">
              <a:lnSpc>
                <a:spcPct val="80000"/>
              </a:lnSpc>
            </a:pPr>
            <a:r>
              <a:rPr lang="en-US" altLang="en-US" sz="1800" dirty="0">
                <a:ea typeface="MS PGothic" charset="-128"/>
              </a:rPr>
              <a:t>Project Manager chairs meeting</a:t>
            </a:r>
          </a:p>
          <a:p>
            <a:pPr lvl="1">
              <a:lnSpc>
                <a:spcPct val="80000"/>
              </a:lnSpc>
            </a:pPr>
            <a:r>
              <a:rPr lang="en-US" altLang="en-US" sz="1800" dirty="0">
                <a:ea typeface="MS PGothic" charset="-128"/>
              </a:rPr>
              <a:t>Have an agenda and run meetings efficiently</a:t>
            </a:r>
          </a:p>
          <a:p>
            <a:pPr lvl="1">
              <a:lnSpc>
                <a:spcPct val="80000"/>
              </a:lnSpc>
            </a:pPr>
            <a:r>
              <a:rPr lang="en-US" altLang="en-US" sz="1800" dirty="0">
                <a:ea typeface="MS PGothic" charset="-128"/>
              </a:rPr>
              <a:t>Every member arrives on time and contributes</a:t>
            </a:r>
          </a:p>
          <a:p>
            <a:pPr lvl="1">
              <a:lnSpc>
                <a:spcPct val="80000"/>
              </a:lnSpc>
            </a:pPr>
            <a:r>
              <a:rPr lang="en-US" altLang="en-US" sz="1800" dirty="0">
                <a:ea typeface="MS PGothic" charset="-128"/>
              </a:rPr>
              <a:t>Every member turns in their portion of project deliverables on time to team for integration</a:t>
            </a:r>
          </a:p>
        </p:txBody>
      </p:sp>
    </p:spTree>
    <p:extLst>
      <p:ext uri="{BB962C8B-B14F-4D97-AF65-F5344CB8AC3E}">
        <p14:creationId xmlns:p14="http://schemas.microsoft.com/office/powerpoint/2010/main" val="15396610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77912" y="-258763"/>
            <a:ext cx="8231646" cy="1175949"/>
          </a:xfrm>
        </p:spPr>
        <p:txBody>
          <a:bodyPr/>
          <a:lstStyle/>
          <a:p>
            <a:r>
              <a:rPr lang="en-US" altLang="en-US" dirty="0"/>
              <a:t>Business Case Analysis</a:t>
            </a:r>
          </a:p>
        </p:txBody>
      </p:sp>
      <p:sp>
        <p:nvSpPr>
          <p:cNvPr id="17411" name="Rectangle 3"/>
          <p:cNvSpPr>
            <a:spLocks noGrp="1" noChangeArrowheads="1"/>
          </p:cNvSpPr>
          <p:nvPr>
            <p:ph idx="1"/>
          </p:nvPr>
        </p:nvSpPr>
        <p:spPr>
          <a:xfrm>
            <a:off x="168521" y="960437"/>
            <a:ext cx="9351598" cy="5543762"/>
          </a:xfrm>
        </p:spPr>
        <p:txBody>
          <a:bodyPr/>
          <a:lstStyle/>
          <a:p>
            <a:pPr marL="379729" indent="-379729">
              <a:lnSpc>
                <a:spcPct val="80000"/>
              </a:lnSpc>
              <a:spcBef>
                <a:spcPct val="40000"/>
              </a:spcBef>
            </a:pPr>
            <a:r>
              <a:rPr lang="en-US" altLang="en-US" sz="2400" dirty="0">
                <a:cs typeface="Tahoma" pitchFamily="34" charset="0"/>
              </a:rPr>
              <a:t>Read the Case.</a:t>
            </a:r>
          </a:p>
          <a:p>
            <a:pPr marL="820704" lvl="2" indent="-379729">
              <a:lnSpc>
                <a:spcPct val="80000"/>
              </a:lnSpc>
              <a:spcBef>
                <a:spcPct val="40000"/>
              </a:spcBef>
            </a:pPr>
            <a:r>
              <a:rPr lang="en-US" altLang="en-US" sz="2000" dirty="0">
                <a:cs typeface="Tahoma" pitchFamily="34" charset="0"/>
              </a:rPr>
              <a:t>The Case is a “story” about a relevant IT company or situation intended to provide experiential learning about the topics in this course.</a:t>
            </a:r>
            <a:endParaRPr lang="en-US" altLang="en-US" sz="2800" dirty="0">
              <a:cs typeface="Tahoma" pitchFamily="34" charset="0"/>
            </a:endParaRPr>
          </a:p>
          <a:p>
            <a:pPr marL="379729" indent="-379729">
              <a:lnSpc>
                <a:spcPct val="80000"/>
              </a:lnSpc>
              <a:spcBef>
                <a:spcPct val="40000"/>
              </a:spcBef>
            </a:pPr>
            <a:r>
              <a:rPr lang="en-US" altLang="en-US" sz="2400" dirty="0">
                <a:cs typeface="Tahoma" pitchFamily="34" charset="0"/>
              </a:rPr>
              <a:t>Read the Case Questions.</a:t>
            </a:r>
          </a:p>
          <a:p>
            <a:pPr marL="379729" indent="-379729">
              <a:lnSpc>
                <a:spcPct val="80000"/>
              </a:lnSpc>
              <a:spcBef>
                <a:spcPct val="40000"/>
              </a:spcBef>
            </a:pPr>
            <a:r>
              <a:rPr lang="en-US" altLang="en-US" sz="2400" dirty="0">
                <a:cs typeface="Tahoma" pitchFamily="34" charset="0"/>
              </a:rPr>
              <a:t>Re-read the case with the questions in mind.</a:t>
            </a:r>
          </a:p>
          <a:p>
            <a:pPr marL="379729" indent="-379729">
              <a:lnSpc>
                <a:spcPct val="80000"/>
              </a:lnSpc>
              <a:spcBef>
                <a:spcPct val="40000"/>
              </a:spcBef>
            </a:pPr>
            <a:r>
              <a:rPr lang="en-US" altLang="en-US" sz="2400" dirty="0">
                <a:cs typeface="Tahoma" pitchFamily="34" charset="0"/>
              </a:rPr>
              <a:t>Research material about the company on its website, financial sites (</a:t>
            </a:r>
            <a:r>
              <a:rPr lang="en-US" altLang="en-US" sz="2000" dirty="0">
                <a:solidFill>
                  <a:srgbClr val="CC0000"/>
                </a:solidFill>
                <a:cs typeface="Tahoma" pitchFamily="34" charset="0"/>
                <a:hlinkClick r:id="rId3"/>
              </a:rPr>
              <a:t>www.reuters.com/finance/stocks</a:t>
            </a:r>
            <a:r>
              <a:rPr lang="en-US" altLang="en-US" sz="2000" dirty="0">
                <a:solidFill>
                  <a:srgbClr val="7030A0"/>
                </a:solidFill>
                <a:cs typeface="Tahoma" pitchFamily="34" charset="0"/>
                <a:hlinkClick r:id="rId3"/>
              </a:rPr>
              <a:t>, www.google.com/finance</a:t>
            </a:r>
            <a:r>
              <a:rPr lang="en-US" altLang="en-US" sz="2000" dirty="0">
                <a:solidFill>
                  <a:srgbClr val="7030A0"/>
                </a:solidFill>
                <a:cs typeface="Tahoma" pitchFamily="34" charset="0"/>
              </a:rPr>
              <a:t>, </a:t>
            </a:r>
            <a:r>
              <a:rPr lang="en-US" altLang="en-US" sz="2000" dirty="0">
                <a:cs typeface="Tahoma" pitchFamily="34" charset="0"/>
                <a:hlinkClick r:id="rId4"/>
              </a:rPr>
              <a:t>www.finance.yahoo.com</a:t>
            </a:r>
            <a:r>
              <a:rPr lang="en-US" altLang="en-US" sz="2400" dirty="0">
                <a:cs typeface="Tahoma" pitchFamily="34" charset="0"/>
              </a:rPr>
              <a:t>), and other current media.</a:t>
            </a:r>
          </a:p>
          <a:p>
            <a:pPr marL="379729" indent="-379729">
              <a:lnSpc>
                <a:spcPct val="80000"/>
              </a:lnSpc>
              <a:spcBef>
                <a:spcPct val="40000"/>
              </a:spcBef>
            </a:pPr>
            <a:r>
              <a:rPr lang="en-US" altLang="en-US" sz="2400" dirty="0">
                <a:cs typeface="Tahoma" pitchFamily="34" charset="0"/>
              </a:rPr>
              <a:t>Think about the Case questions.  You are encouraged to meet in groups to discuss the case questions.</a:t>
            </a:r>
          </a:p>
          <a:p>
            <a:pPr marL="379729" indent="-379729">
              <a:lnSpc>
                <a:spcPct val="80000"/>
              </a:lnSpc>
              <a:spcBef>
                <a:spcPct val="40000"/>
              </a:spcBef>
            </a:pPr>
            <a:r>
              <a:rPr lang="en-US" altLang="en-US" sz="2400" dirty="0">
                <a:solidFill>
                  <a:srgbClr val="FF0000"/>
                </a:solidFill>
                <a:cs typeface="Tahoma" pitchFamily="34" charset="0"/>
              </a:rPr>
              <a:t>Be prepared to discuss and answer all </a:t>
            </a:r>
            <a:r>
              <a:rPr lang="en-US" altLang="en-US" sz="2400" dirty="0">
                <a:cs typeface="Tahoma" pitchFamily="34" charset="0"/>
              </a:rPr>
              <a:t>the Case Questions during class.</a:t>
            </a:r>
          </a:p>
          <a:p>
            <a:pPr marL="379729" indent="-379729">
              <a:lnSpc>
                <a:spcPct val="80000"/>
              </a:lnSpc>
              <a:spcBef>
                <a:spcPct val="40000"/>
              </a:spcBef>
            </a:pPr>
            <a:r>
              <a:rPr lang="en-US" altLang="en-US" sz="2400" dirty="0">
                <a:solidFill>
                  <a:srgbClr val="FF0000"/>
                </a:solidFill>
                <a:cs typeface="Tahoma" pitchFamily="34" charset="0"/>
              </a:rPr>
              <a:t>Write and submit the answer</a:t>
            </a:r>
            <a:r>
              <a:rPr lang="en-US" altLang="en-US" sz="2400" dirty="0">
                <a:cs typeface="Tahoma" pitchFamily="34" charset="0"/>
              </a:rPr>
              <a:t> to the one written Case question that is to be submitted on LMS individually prior to class </a:t>
            </a:r>
            <a:r>
              <a:rPr lang="en-US" altLang="en-US" sz="2400" dirty="0">
                <a:solidFill>
                  <a:srgbClr val="FF0000"/>
                </a:solidFill>
                <a:cs typeface="Tahoma" pitchFamily="34" charset="0"/>
              </a:rPr>
              <a:t>(9:59 AM)</a:t>
            </a:r>
          </a:p>
          <a:p>
            <a:pPr marL="751204" lvl="1" indent="-379729">
              <a:lnSpc>
                <a:spcPct val="80000"/>
              </a:lnSpc>
              <a:spcBef>
                <a:spcPct val="40000"/>
              </a:spcBef>
            </a:pPr>
            <a:r>
              <a:rPr lang="en-US" altLang="en-US" sz="2200" dirty="0">
                <a:solidFill>
                  <a:srgbClr val="FF0000"/>
                </a:solidFill>
                <a:cs typeface="Tahoma" pitchFamily="34" charset="0"/>
              </a:rPr>
              <a:t>Hard deadline – miss this deadline and maximum points for a case assignment falls to 70%</a:t>
            </a:r>
          </a:p>
        </p:txBody>
      </p:sp>
    </p:spTree>
    <p:extLst>
      <p:ext uri="{BB962C8B-B14F-4D97-AF65-F5344CB8AC3E}">
        <p14:creationId xmlns:p14="http://schemas.microsoft.com/office/powerpoint/2010/main" val="8083131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77912" y="-258763"/>
            <a:ext cx="8231646" cy="1175949"/>
          </a:xfrm>
        </p:spPr>
        <p:txBody>
          <a:bodyPr/>
          <a:lstStyle/>
          <a:p>
            <a:r>
              <a:rPr lang="en-US" altLang="en-US" sz="3968" dirty="0"/>
              <a:t>How to Write the Business Case</a:t>
            </a:r>
          </a:p>
        </p:txBody>
      </p:sp>
      <p:sp>
        <p:nvSpPr>
          <p:cNvPr id="8195" name="Rectangle 3"/>
          <p:cNvSpPr>
            <a:spLocks noGrp="1" noChangeArrowheads="1"/>
          </p:cNvSpPr>
          <p:nvPr>
            <p:ph idx="1"/>
          </p:nvPr>
        </p:nvSpPr>
        <p:spPr>
          <a:xfrm>
            <a:off x="849312" y="1427938"/>
            <a:ext cx="8726805" cy="5627758"/>
          </a:xfrm>
        </p:spPr>
        <p:txBody>
          <a:bodyPr/>
          <a:lstStyle/>
          <a:p>
            <a:pPr marL="255486" indent="-255486">
              <a:lnSpc>
                <a:spcPct val="80000"/>
              </a:lnSpc>
              <a:spcBef>
                <a:spcPct val="40000"/>
              </a:spcBef>
            </a:pPr>
            <a:r>
              <a:rPr lang="en-US" altLang="en-US" sz="2400" dirty="0">
                <a:cs typeface="Tahoma" pitchFamily="34" charset="0"/>
              </a:rPr>
              <a:t>Do</a:t>
            </a:r>
            <a:r>
              <a:rPr lang="en-US" altLang="en-US" sz="2400" b="1" dirty="0">
                <a:cs typeface="Tahoma" pitchFamily="34" charset="0"/>
              </a:rPr>
              <a:t> </a:t>
            </a:r>
            <a:r>
              <a:rPr lang="en-US" altLang="en-US" sz="2400" b="1" dirty="0">
                <a:solidFill>
                  <a:srgbClr val="FF0000"/>
                </a:solidFill>
                <a:cs typeface="Tahoma" pitchFamily="34" charset="0"/>
              </a:rPr>
              <a:t>not</a:t>
            </a:r>
            <a:r>
              <a:rPr lang="en-US" altLang="en-US" sz="2400" b="1" dirty="0">
                <a:cs typeface="Tahoma" pitchFamily="34" charset="0"/>
              </a:rPr>
              <a:t> </a:t>
            </a:r>
            <a:r>
              <a:rPr lang="en-US" altLang="en-US" sz="2400" dirty="0">
                <a:cs typeface="Tahoma" pitchFamily="34" charset="0"/>
              </a:rPr>
              <a:t>simply summarize the Case.</a:t>
            </a:r>
          </a:p>
          <a:p>
            <a:pPr marL="255486" indent="-255486">
              <a:lnSpc>
                <a:spcPct val="80000"/>
              </a:lnSpc>
              <a:spcBef>
                <a:spcPct val="40000"/>
              </a:spcBef>
            </a:pPr>
            <a:r>
              <a:rPr lang="en-US" altLang="en-US" sz="2400" dirty="0">
                <a:cs typeface="Tahoma" pitchFamily="34" charset="0"/>
              </a:rPr>
              <a:t>Be sure  to </a:t>
            </a:r>
            <a:r>
              <a:rPr lang="en-US" altLang="en-US" sz="2400" b="1" dirty="0">
                <a:solidFill>
                  <a:srgbClr val="FF0000"/>
                </a:solidFill>
                <a:cs typeface="Tahoma" pitchFamily="34" charset="0"/>
              </a:rPr>
              <a:t>Answer the Question(s)</a:t>
            </a:r>
            <a:r>
              <a:rPr lang="en-US" altLang="en-US" sz="2400" dirty="0">
                <a:cs typeface="Tahoma" pitchFamily="34" charset="0"/>
              </a:rPr>
              <a:t>.</a:t>
            </a:r>
          </a:p>
          <a:p>
            <a:pPr marL="255486" indent="-255486">
              <a:lnSpc>
                <a:spcPct val="80000"/>
              </a:lnSpc>
              <a:spcBef>
                <a:spcPct val="40000"/>
              </a:spcBef>
            </a:pPr>
            <a:r>
              <a:rPr lang="en-US" altLang="en-US" sz="2400" dirty="0">
                <a:cs typeface="Tahoma" pitchFamily="34" charset="0"/>
              </a:rPr>
              <a:t>The </a:t>
            </a:r>
            <a:r>
              <a:rPr lang="en-US" altLang="en-US" sz="2400" b="1" dirty="0">
                <a:cs typeface="Tahoma" pitchFamily="34" charset="0"/>
              </a:rPr>
              <a:t>length</a:t>
            </a:r>
            <a:r>
              <a:rPr lang="en-US" altLang="en-US" sz="2400" dirty="0">
                <a:cs typeface="Tahoma" pitchFamily="34" charset="0"/>
              </a:rPr>
              <a:t> should be </a:t>
            </a:r>
            <a:r>
              <a:rPr lang="en-US" altLang="en-US" sz="2400" b="1" dirty="0">
                <a:cs typeface="Tahoma" pitchFamily="34" charset="0"/>
              </a:rPr>
              <a:t>1-2 pages</a:t>
            </a:r>
            <a:r>
              <a:rPr lang="en-US" altLang="en-US" sz="2400" dirty="0">
                <a:cs typeface="Tahoma" pitchFamily="34" charset="0"/>
              </a:rPr>
              <a:t>, single-spaced, 12 point font with normal borders.</a:t>
            </a:r>
          </a:p>
          <a:p>
            <a:pPr marL="255486" indent="-255486">
              <a:lnSpc>
                <a:spcPct val="80000"/>
              </a:lnSpc>
              <a:spcBef>
                <a:spcPct val="40000"/>
              </a:spcBef>
            </a:pPr>
            <a:r>
              <a:rPr lang="en-US" altLang="en-US" sz="2400" dirty="0">
                <a:cs typeface="Tahoma" pitchFamily="34" charset="0"/>
              </a:rPr>
              <a:t>Use both </a:t>
            </a:r>
            <a:r>
              <a:rPr lang="en-US" altLang="en-US" sz="2400" b="1" dirty="0">
                <a:solidFill>
                  <a:srgbClr val="FF0000"/>
                </a:solidFill>
                <a:cs typeface="Tahoma" pitchFamily="34" charset="0"/>
              </a:rPr>
              <a:t>qualitative</a:t>
            </a:r>
            <a:r>
              <a:rPr lang="en-US" altLang="en-US" sz="2400" b="1" dirty="0">
                <a:cs typeface="Tahoma" pitchFamily="34" charset="0"/>
              </a:rPr>
              <a:t>  and </a:t>
            </a:r>
            <a:r>
              <a:rPr lang="en-US" altLang="en-US" sz="2400" b="1" dirty="0">
                <a:solidFill>
                  <a:srgbClr val="FF0000"/>
                </a:solidFill>
                <a:cs typeface="Tahoma" pitchFamily="34" charset="0"/>
              </a:rPr>
              <a:t>quantitative</a:t>
            </a:r>
            <a:r>
              <a:rPr lang="en-US" altLang="en-US" sz="2400" b="1" dirty="0">
                <a:cs typeface="Tahoma" pitchFamily="34" charset="0"/>
              </a:rPr>
              <a:t> arguments </a:t>
            </a:r>
            <a:r>
              <a:rPr lang="en-US" altLang="en-US" sz="2400" dirty="0">
                <a:cs typeface="Tahoma" pitchFamily="34" charset="0"/>
              </a:rPr>
              <a:t>to support your answer.</a:t>
            </a:r>
          </a:p>
          <a:p>
            <a:pPr marL="255486" indent="-255486">
              <a:lnSpc>
                <a:spcPct val="80000"/>
              </a:lnSpc>
              <a:spcBef>
                <a:spcPct val="40000"/>
              </a:spcBef>
            </a:pPr>
            <a:r>
              <a:rPr lang="en-US" altLang="en-US" sz="2400" dirty="0">
                <a:cs typeface="Tahoma" pitchFamily="34" charset="0"/>
              </a:rPr>
              <a:t>Use </a:t>
            </a:r>
            <a:r>
              <a:rPr lang="en-US" altLang="en-US" sz="2400" b="1" dirty="0">
                <a:cs typeface="Tahoma" pitchFamily="34" charset="0"/>
              </a:rPr>
              <a:t>concepts and data </a:t>
            </a:r>
            <a:r>
              <a:rPr lang="en-US" altLang="en-US" sz="2400" dirty="0">
                <a:cs typeface="Tahoma" pitchFamily="34" charset="0"/>
              </a:rPr>
              <a:t>from the </a:t>
            </a:r>
            <a:r>
              <a:rPr lang="en-US" altLang="en-US" sz="2400" b="1" dirty="0">
                <a:cs typeface="Tahoma" pitchFamily="34" charset="0"/>
              </a:rPr>
              <a:t>Case and the FWK textbook</a:t>
            </a:r>
            <a:r>
              <a:rPr lang="en-US" altLang="en-US" sz="2400" dirty="0">
                <a:cs typeface="Tahoma" pitchFamily="34" charset="0"/>
              </a:rPr>
              <a:t>.</a:t>
            </a:r>
          </a:p>
          <a:p>
            <a:pPr marL="255486" indent="-255486">
              <a:lnSpc>
                <a:spcPct val="80000"/>
              </a:lnSpc>
              <a:spcBef>
                <a:spcPct val="40000"/>
              </a:spcBef>
            </a:pPr>
            <a:r>
              <a:rPr lang="en-US" altLang="en-US" sz="2400" dirty="0">
                <a:cs typeface="Tahoma" pitchFamily="34" charset="0"/>
              </a:rPr>
              <a:t>Use </a:t>
            </a:r>
            <a:r>
              <a:rPr lang="en-US" altLang="en-US" sz="2400" b="1" dirty="0">
                <a:cs typeface="Tahoma" pitchFamily="34" charset="0"/>
              </a:rPr>
              <a:t>concepts and data </a:t>
            </a:r>
            <a:r>
              <a:rPr lang="en-US" altLang="en-US" sz="2400" dirty="0">
                <a:cs typeface="Tahoma" pitchFamily="34" charset="0"/>
              </a:rPr>
              <a:t>from online </a:t>
            </a:r>
            <a:r>
              <a:rPr lang="en-US" altLang="en-US" sz="2400" b="1" dirty="0">
                <a:cs typeface="Tahoma" pitchFamily="34" charset="0"/>
              </a:rPr>
              <a:t>research</a:t>
            </a:r>
            <a:r>
              <a:rPr lang="en-US" altLang="en-US" sz="2400" dirty="0">
                <a:cs typeface="Tahoma" pitchFamily="34" charset="0"/>
              </a:rPr>
              <a:t>.</a:t>
            </a:r>
          </a:p>
          <a:p>
            <a:pPr marL="255486" indent="-255486">
              <a:lnSpc>
                <a:spcPct val="80000"/>
              </a:lnSpc>
              <a:spcBef>
                <a:spcPct val="40000"/>
              </a:spcBef>
            </a:pPr>
            <a:r>
              <a:rPr lang="en-US" altLang="en-US" sz="2400" b="1" dirty="0">
                <a:solidFill>
                  <a:srgbClr val="FF0000"/>
                </a:solidFill>
                <a:cs typeface="Tahoma" pitchFamily="34" charset="0"/>
              </a:rPr>
              <a:t>Show insight</a:t>
            </a:r>
            <a:r>
              <a:rPr lang="en-US" altLang="en-US" sz="2400" dirty="0">
                <a:cs typeface="Tahoma" pitchFamily="34" charset="0"/>
              </a:rPr>
              <a:t>.  It is ok to include personal knowledge. </a:t>
            </a:r>
          </a:p>
          <a:p>
            <a:pPr marL="255486" indent="-255486">
              <a:lnSpc>
                <a:spcPct val="80000"/>
              </a:lnSpc>
              <a:spcBef>
                <a:spcPct val="40000"/>
              </a:spcBef>
            </a:pPr>
            <a:r>
              <a:rPr lang="en-US" altLang="en-US" sz="2400" dirty="0">
                <a:cs typeface="Tahoma" pitchFamily="34" charset="0"/>
              </a:rPr>
              <a:t>Words without numbers are fair at best.</a:t>
            </a:r>
          </a:p>
          <a:p>
            <a:pPr marL="255486" indent="-255486">
              <a:lnSpc>
                <a:spcPct val="80000"/>
              </a:lnSpc>
              <a:spcBef>
                <a:spcPct val="40000"/>
              </a:spcBef>
            </a:pPr>
            <a:r>
              <a:rPr lang="en-US" altLang="en-US" sz="2400" dirty="0">
                <a:cs typeface="Tahoma" pitchFamily="34" charset="0"/>
              </a:rPr>
              <a:t>Numbers without words are fair at best.</a:t>
            </a:r>
          </a:p>
          <a:p>
            <a:pPr marL="255486" indent="-255486">
              <a:lnSpc>
                <a:spcPct val="80000"/>
              </a:lnSpc>
              <a:spcBef>
                <a:spcPct val="40000"/>
              </a:spcBef>
            </a:pPr>
            <a:r>
              <a:rPr lang="en-US" altLang="en-US" sz="2400" dirty="0">
                <a:cs typeface="Tahoma" pitchFamily="34" charset="0"/>
              </a:rPr>
              <a:t>Use </a:t>
            </a:r>
            <a:r>
              <a:rPr lang="en-US" altLang="en-US" sz="2400" b="1" dirty="0">
                <a:cs typeface="Tahoma" pitchFamily="34" charset="0"/>
              </a:rPr>
              <a:t>good quality English language</a:t>
            </a:r>
            <a:r>
              <a:rPr lang="en-US" altLang="en-US" sz="2400" dirty="0">
                <a:cs typeface="Tahoma" pitchFamily="34" charset="0"/>
              </a:rPr>
              <a:t>: style, rhetoric, grammar, spelling, references.</a:t>
            </a:r>
          </a:p>
        </p:txBody>
      </p:sp>
    </p:spTree>
    <p:extLst>
      <p:ext uri="{BB962C8B-B14F-4D97-AF65-F5344CB8AC3E}">
        <p14:creationId xmlns:p14="http://schemas.microsoft.com/office/powerpoint/2010/main" val="12393375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ctrTitle"/>
          </p:nvPr>
        </p:nvSpPr>
        <p:spPr>
          <a:xfrm>
            <a:off x="1458429" y="2411891"/>
            <a:ext cx="7163768" cy="1901346"/>
          </a:xfrm>
        </p:spPr>
        <p:txBody>
          <a:bodyPr/>
          <a:lstStyle/>
          <a:p>
            <a:pPr eaLnBrk="1" hangingPunct="1"/>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Quiz #2</a:t>
            </a:r>
            <a:b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10 Minutes</a:t>
            </a:r>
          </a:p>
        </p:txBody>
      </p:sp>
    </p:spTree>
    <p:extLst>
      <p:ext uri="{BB962C8B-B14F-4D97-AF65-F5344CB8AC3E}">
        <p14:creationId xmlns:p14="http://schemas.microsoft.com/office/powerpoint/2010/main" val="335102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554037"/>
            <a:ext cx="9448801" cy="939800"/>
          </a:xfrm>
        </p:spPr>
        <p:txBody>
          <a:bodyPr/>
          <a:lstStyle/>
          <a:p>
            <a:pPr algn="l"/>
            <a:r>
              <a:rPr lang="en-US" altLang="en-US" sz="2400" dirty="0">
                <a:ea typeface="ＭＳ Ｐゴシック" panose="020B0600070205080204" pitchFamily="34" charset="-128"/>
              </a:rPr>
              <a:t>Technology Current Events: “</a:t>
            </a:r>
            <a:r>
              <a:rPr lang="en-US" sz="2400" dirty="0"/>
              <a:t>With Sirius behind it, can Pandora now stage a comeback?”, USA Today, Sept 25, 2018. </a:t>
            </a:r>
            <a:r>
              <a:rPr lang="en-US" altLang="en-US" sz="2000" dirty="0">
                <a:ea typeface="ＭＳ Ｐゴシック" panose="020B0600070205080204" pitchFamily="34" charset="-128"/>
                <a:hlinkClick r:id="rId2"/>
              </a:rPr>
              <a:t>https://www.usatoday.com/story/tech/talkingtech/2018/09/25/sirius-xm-pandora-comeback/1416707002/</a:t>
            </a:r>
            <a:r>
              <a:rPr lang="en-US" altLang="en-US" sz="2000" dirty="0">
                <a:ea typeface="ＭＳ Ｐゴシック" panose="020B0600070205080204" pitchFamily="34" charset="-128"/>
              </a:rPr>
              <a:t> </a:t>
            </a:r>
            <a:endParaRPr lang="en-US" altLang="en-US" sz="4000" u="sng" dirty="0">
              <a:ea typeface="ＭＳ Ｐゴシック" panose="020B0600070205080204" pitchFamily="34" charset="-128"/>
            </a:endParaRPr>
          </a:p>
        </p:txBody>
      </p:sp>
      <p:sp>
        <p:nvSpPr>
          <p:cNvPr id="3" name="TextBox 2">
            <a:extLst>
              <a:ext uri="{FF2B5EF4-FFF2-40B4-BE49-F238E27FC236}">
                <a16:creationId xmlns:a16="http://schemas.microsoft.com/office/drawing/2014/main" id="{A2BBD243-F68D-4810-8FAD-33994EF82BDA}"/>
              </a:ext>
            </a:extLst>
          </p:cNvPr>
          <p:cNvSpPr txBox="1"/>
          <p:nvPr/>
        </p:nvSpPr>
        <p:spPr>
          <a:xfrm>
            <a:off x="4278312" y="1417637"/>
            <a:ext cx="5410200" cy="2862322"/>
          </a:xfrm>
          <a:prstGeom prst="rect">
            <a:avLst/>
          </a:prstGeom>
          <a:noFill/>
        </p:spPr>
        <p:txBody>
          <a:bodyPr wrap="square" rtlCol="0">
            <a:spAutoFit/>
          </a:bodyPr>
          <a:lstStyle/>
          <a:p>
            <a:r>
              <a:rPr lang="en-US" dirty="0"/>
              <a:t>We've loved Pandora for years. Perhaps we forgot about her and moved onto new friends, like Spotify, Apple Music or Amazon.</a:t>
            </a:r>
          </a:p>
          <a:p>
            <a:endParaRPr lang="en-US" dirty="0"/>
          </a:p>
          <a:p>
            <a:r>
              <a:rPr lang="en-US" dirty="0"/>
              <a:t>But can she now bounce back with a $3.5 billion investment? That's the question many asked Monday, in the wake of Sirius XM's proposed purchase of the struggling Pandora music service, one of the oldest Internet brands, dating back to the early </a:t>
            </a:r>
            <a:r>
              <a:rPr lang="en-US" dirty="0" err="1"/>
              <a:t>oughts</a:t>
            </a:r>
            <a:r>
              <a:rPr lang="en-US" dirty="0"/>
              <a:t>. </a:t>
            </a:r>
          </a:p>
        </p:txBody>
      </p:sp>
      <p:sp>
        <p:nvSpPr>
          <p:cNvPr id="4" name="TextBox 3">
            <a:extLst>
              <a:ext uri="{FF2B5EF4-FFF2-40B4-BE49-F238E27FC236}">
                <a16:creationId xmlns:a16="http://schemas.microsoft.com/office/drawing/2014/main" id="{FE64164B-BE23-4314-AD23-77AA537E0171}"/>
              </a:ext>
            </a:extLst>
          </p:cNvPr>
          <p:cNvSpPr txBox="1"/>
          <p:nvPr/>
        </p:nvSpPr>
        <p:spPr>
          <a:xfrm>
            <a:off x="315912" y="4249717"/>
            <a:ext cx="9448800" cy="3139321"/>
          </a:xfrm>
          <a:prstGeom prst="rect">
            <a:avLst/>
          </a:prstGeom>
          <a:noFill/>
        </p:spPr>
        <p:txBody>
          <a:bodyPr wrap="square" rtlCol="0">
            <a:spAutoFit/>
          </a:bodyPr>
          <a:lstStyle/>
          <a:p>
            <a:r>
              <a:rPr lang="en-US" dirty="0"/>
              <a:t>We all love free music. So what if YouTube's new Music service does a better job of identifying our likes and dislikes, based on our Google search history? Or if more people have gotten used to the Spotify interface?</a:t>
            </a:r>
          </a:p>
          <a:p>
            <a:endParaRPr lang="en-US" dirty="0"/>
          </a:p>
          <a:p>
            <a:r>
              <a:rPr lang="en-US" dirty="0"/>
              <a:t>Pandora was there first. We know it. It's easy to use. We have a history with Pandora. </a:t>
            </a:r>
          </a:p>
          <a:p>
            <a:r>
              <a:rPr lang="en-US" dirty="0"/>
              <a:t>Announced Monday, the merger puts the smaller, but wealthier Sirius, which has just over 30 million paying subscribers, as the new owner of Pandora, home to 70 million active mostly ad-supported listeners.  Pandora has long been popular with listeners as a place to hear free music, but not on demand. Instead, you could pick a song or artist and create radio stations based on them, with only a handful of songs based on your picks during the hour, due to copyright laws. </a:t>
            </a:r>
          </a:p>
        </p:txBody>
      </p:sp>
      <p:pic>
        <p:nvPicPr>
          <p:cNvPr id="2" name="Picture 1">
            <a:extLst>
              <a:ext uri="{FF2B5EF4-FFF2-40B4-BE49-F238E27FC236}">
                <a16:creationId xmlns:a16="http://schemas.microsoft.com/office/drawing/2014/main" id="{4298F88F-0DB8-2948-B411-953D7B514869}"/>
              </a:ext>
            </a:extLst>
          </p:cNvPr>
          <p:cNvPicPr>
            <a:picLocks noChangeAspect="1"/>
          </p:cNvPicPr>
          <p:nvPr/>
        </p:nvPicPr>
        <p:blipFill>
          <a:blip r:embed="rId3"/>
          <a:stretch>
            <a:fillRect/>
          </a:stretch>
        </p:blipFill>
        <p:spPr>
          <a:xfrm>
            <a:off x="315912" y="1570036"/>
            <a:ext cx="3733800" cy="2535873"/>
          </a:xfrm>
          <a:prstGeom prst="rect">
            <a:avLst/>
          </a:prstGeom>
        </p:spPr>
      </p:pic>
    </p:spTree>
    <p:extLst>
      <p:ext uri="{BB962C8B-B14F-4D97-AF65-F5344CB8AC3E}">
        <p14:creationId xmlns:p14="http://schemas.microsoft.com/office/powerpoint/2010/main" val="414690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554037"/>
            <a:ext cx="9448801" cy="939800"/>
          </a:xfrm>
        </p:spPr>
        <p:txBody>
          <a:bodyPr/>
          <a:lstStyle/>
          <a:p>
            <a:pPr algn="l"/>
            <a:r>
              <a:rPr lang="en-US" altLang="en-US" sz="2400" dirty="0">
                <a:ea typeface="ＭＳ Ｐゴシック" panose="020B0600070205080204" pitchFamily="34" charset="-128"/>
              </a:rPr>
              <a:t>Technology Current Events: “</a:t>
            </a:r>
            <a:r>
              <a:rPr lang="en-US" sz="2400" dirty="0"/>
              <a:t>Instagram co-founders resign in latest Facebook executive exit”, Yahoo! Finance, Sept 25, 2018. </a:t>
            </a:r>
            <a:r>
              <a:rPr lang="en-US" altLang="en-US" sz="2000" dirty="0">
                <a:ea typeface="ＭＳ Ｐゴシック" panose="020B0600070205080204" pitchFamily="34" charset="-128"/>
                <a:hlinkClick r:id="rId2"/>
              </a:rPr>
              <a:t>https://finance.yahoo.com/news/instagram-co-founders-step-down-company-york-times-021610965--finance.html</a:t>
            </a:r>
            <a:r>
              <a:rPr lang="en-US" altLang="en-US" sz="2000" dirty="0">
                <a:ea typeface="ＭＳ Ｐゴシック" panose="020B0600070205080204" pitchFamily="34" charset="-128"/>
              </a:rPr>
              <a:t> </a:t>
            </a:r>
            <a:endParaRPr lang="en-US" altLang="en-US" sz="4000" u="sng" dirty="0">
              <a:ea typeface="ＭＳ Ｐゴシック" panose="020B0600070205080204" pitchFamily="34" charset="-128"/>
            </a:endParaRPr>
          </a:p>
        </p:txBody>
      </p:sp>
      <p:sp>
        <p:nvSpPr>
          <p:cNvPr id="4" name="TextBox 3">
            <a:extLst>
              <a:ext uri="{FF2B5EF4-FFF2-40B4-BE49-F238E27FC236}">
                <a16:creationId xmlns:a16="http://schemas.microsoft.com/office/drawing/2014/main" id="{FE64164B-BE23-4314-AD23-77AA537E0171}"/>
              </a:ext>
            </a:extLst>
          </p:cNvPr>
          <p:cNvSpPr txBox="1"/>
          <p:nvPr/>
        </p:nvSpPr>
        <p:spPr>
          <a:xfrm>
            <a:off x="315912" y="1493837"/>
            <a:ext cx="9448800" cy="5909310"/>
          </a:xfrm>
          <a:prstGeom prst="rect">
            <a:avLst/>
          </a:prstGeom>
          <a:noFill/>
        </p:spPr>
        <p:txBody>
          <a:bodyPr wrap="square" rtlCol="0">
            <a:spAutoFit/>
          </a:bodyPr>
          <a:lstStyle/>
          <a:p>
            <a:r>
              <a:rPr lang="en-US" dirty="0"/>
              <a:t>Instagram on Monday said co-founders Kevin </a:t>
            </a:r>
            <a:r>
              <a:rPr lang="en-US" dirty="0" err="1"/>
              <a:t>Systrom</a:t>
            </a:r>
            <a:r>
              <a:rPr lang="en-US" dirty="0"/>
              <a:t> and Mike Krieger have resigned as chief executive officer and chief technical officer of the photo-sharing app owned by Facebook Inc, giving scant explanation for the move.</a:t>
            </a:r>
          </a:p>
          <a:p>
            <a:endParaRPr lang="en-US" dirty="0"/>
          </a:p>
          <a:p>
            <a:r>
              <a:rPr lang="en-US" dirty="0"/>
              <a:t>The departures at Facebook's fastest-growing revenue generator come just months after the exit of Jan </a:t>
            </a:r>
            <a:r>
              <a:rPr lang="en-US" dirty="0" err="1"/>
              <a:t>Koum</a:t>
            </a:r>
            <a:r>
              <a:rPr lang="en-US" dirty="0"/>
              <a:t>, co-founder of Facebook-owned messaging app WhatsApp, leaving the social network without the developers behind two of its biggest services.</a:t>
            </a:r>
          </a:p>
          <a:p>
            <a:endParaRPr lang="en-US" dirty="0"/>
          </a:p>
          <a:p>
            <a:r>
              <a:rPr lang="en-US" dirty="0"/>
              <a:t>They also come at a time when Facebook's core platform is under fire for how it safeguards customer data, as it defends against political efforts to spread false information, and as younger users increasingly prefer alternative ways to stay in touch with family and friends. Concerns over Facebook's business sparked the biggest one-day wipeout in U.S. stock market history in July.</a:t>
            </a:r>
          </a:p>
          <a:p>
            <a:endParaRPr lang="en-US" dirty="0"/>
          </a:p>
          <a:p>
            <a:r>
              <a:rPr lang="en-US" dirty="0" err="1"/>
              <a:t>Systrom</a:t>
            </a:r>
            <a:r>
              <a:rPr lang="en-US" dirty="0"/>
              <a:t> wrote in a blog post on Monday that he and Krieger planned to take time off and explore "our curiosity and creativity again".</a:t>
            </a:r>
          </a:p>
          <a:p>
            <a:endParaRPr lang="en-US" dirty="0"/>
          </a:p>
          <a:p>
            <a:r>
              <a:rPr lang="en-US" dirty="0"/>
              <a:t>Their announcement came after increasingly frequent clashes with Facebook Chief Executive Mark Zuckerberg over the direction of Instagram, Bloomberg reported.</a:t>
            </a:r>
          </a:p>
          <a:p>
            <a:endParaRPr lang="en-US" dirty="0"/>
          </a:p>
          <a:p>
            <a:r>
              <a:rPr lang="en-US" dirty="0"/>
              <a:t>In a statement, Zuckerberg described the two as "extraordinary product leaders".</a:t>
            </a:r>
          </a:p>
        </p:txBody>
      </p:sp>
    </p:spTree>
    <p:extLst>
      <p:ext uri="{BB962C8B-B14F-4D97-AF65-F5344CB8AC3E}">
        <p14:creationId xmlns:p14="http://schemas.microsoft.com/office/powerpoint/2010/main" val="2725328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24890</TotalTime>
  <Words>1289</Words>
  <Application>Microsoft Office PowerPoint</Application>
  <PresentationFormat>Custom</PresentationFormat>
  <Paragraphs>165</Paragraphs>
  <Slides>23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ＭＳ Ｐゴシック</vt:lpstr>
      <vt:lpstr>ＭＳ Ｐゴシック</vt:lpstr>
      <vt:lpstr>Arial</vt:lpstr>
      <vt:lpstr>Bitstream Vera Sans</vt:lpstr>
      <vt:lpstr>News Gothic MT</vt:lpstr>
      <vt:lpstr>Tahoma</vt:lpstr>
      <vt:lpstr>Times New Roman</vt:lpstr>
      <vt:lpstr>Wingdings</vt:lpstr>
      <vt:lpstr>Wingdings 2</vt:lpstr>
      <vt:lpstr>Breeze</vt:lpstr>
      <vt:lpstr>Managing Information Technology Resources ITWS 4310</vt:lpstr>
      <vt:lpstr>Managing IT Resources Class Outline: Thurs, Sept 27, 2018</vt:lpstr>
      <vt:lpstr>Managing IT Resources: ITWS 4310 Term Project Report Outline</vt:lpstr>
      <vt:lpstr>Managing IT Resources: ITWS 4310 Term Project Thoughts</vt:lpstr>
      <vt:lpstr>Business Case Analysis</vt:lpstr>
      <vt:lpstr>How to Write the Business Case</vt:lpstr>
      <vt:lpstr>Quiz #2  10 Minutes</vt:lpstr>
      <vt:lpstr>Technology Current Events: “With Sirius behind it, can Pandora now stage a comeback?”, USA Today, Sept 25, 2018. https://www.usatoday.com/story/tech/talkingtech/2018/09/25/sirius-xm-pandora-comeback/1416707002/ </vt:lpstr>
      <vt:lpstr>Technology Current Events: “Instagram co-founders resign in latest Facebook executive exit”, Yahoo! Finance, Sept 25, 2018. https://finance.yahoo.com/news/instagram-co-founders-step-down-company-york-times-021610965--finance.html </vt:lpstr>
      <vt:lpstr>Technology Current Events: “Amazon Comes Up With Another Way to Get Alexa Into Your Home”, Bloomberg, Sept 25, 2018. https://www.bloomberg.com/news/articles/2018-09-25/amazon-s-come-up-with-another-way-to-get-alexa-into-your-house </vt:lpstr>
      <vt:lpstr>Descriptive Statistics in Excel</vt:lpstr>
      <vt:lpstr>Excel Summary Table of Key Descriptive Statistics Functions</vt:lpstr>
      <vt:lpstr>Managing Project Risk</vt:lpstr>
      <vt:lpstr>STEP 3 – Analyze Risks</vt:lpstr>
      <vt:lpstr>PowerPoint Presentation</vt:lpstr>
      <vt:lpstr>PowerPoint Presentation</vt:lpstr>
      <vt:lpstr>Normal Distribution</vt:lpstr>
      <vt:lpstr>PERT Distribution</vt:lpstr>
      <vt:lpstr>Risk Management In-Class Exercise Assignment</vt:lpstr>
      <vt:lpstr>IT Risk Analysis Spreadsheet</vt:lpstr>
      <vt:lpstr>Risk Management In-Class Exercise Assignment</vt:lpstr>
      <vt:lpstr>In-Class CBA Exercise Answer Key</vt:lpstr>
      <vt:lpstr>Risk Management Team Project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Miner, Jeff</cp:lastModifiedBy>
  <cp:revision>451</cp:revision>
  <cp:lastPrinted>2009-08-21T01:49:58Z</cp:lastPrinted>
  <dcterms:created xsi:type="dcterms:W3CDTF">2009-08-23T21:56:42Z</dcterms:created>
  <dcterms:modified xsi:type="dcterms:W3CDTF">2018-09-27T19:25:06Z</dcterms:modified>
</cp:coreProperties>
</file>