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0"/>
  </p:notesMasterIdLst>
  <p:handoutMasterIdLst>
    <p:handoutMasterId r:id="rId31"/>
  </p:handoutMasterIdLst>
  <p:sldIdLst>
    <p:sldId id="257" r:id="rId2"/>
    <p:sldId id="900" r:id="rId3"/>
    <p:sldId id="344" r:id="rId4"/>
    <p:sldId id="783" r:id="rId5"/>
    <p:sldId id="902" r:id="rId6"/>
    <p:sldId id="903" r:id="rId7"/>
    <p:sldId id="809" r:id="rId8"/>
    <p:sldId id="869" r:id="rId9"/>
    <p:sldId id="870" r:id="rId10"/>
    <p:sldId id="871" r:id="rId11"/>
    <p:sldId id="872" r:id="rId12"/>
    <p:sldId id="873" r:id="rId13"/>
    <p:sldId id="874" r:id="rId14"/>
    <p:sldId id="875" r:id="rId15"/>
    <p:sldId id="876" r:id="rId16"/>
    <p:sldId id="878" r:id="rId17"/>
    <p:sldId id="879" r:id="rId18"/>
    <p:sldId id="882" r:id="rId19"/>
    <p:sldId id="883" r:id="rId20"/>
    <p:sldId id="884" r:id="rId21"/>
    <p:sldId id="857" r:id="rId22"/>
    <p:sldId id="885" r:id="rId23"/>
    <p:sldId id="886" r:id="rId24"/>
    <p:sldId id="887" r:id="rId25"/>
    <p:sldId id="889" r:id="rId26"/>
    <p:sldId id="890" r:id="rId27"/>
    <p:sldId id="863" r:id="rId28"/>
    <p:sldId id="891" r:id="rId29"/>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00000"/>
    <a:srgbClr val="2C7C9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0135" autoAdjust="0"/>
  </p:normalViewPr>
  <p:slideViewPr>
    <p:cSldViewPr>
      <p:cViewPr varScale="1">
        <p:scale>
          <a:sx n="91" d="100"/>
          <a:sy n="91" d="100"/>
        </p:scale>
        <p:origin x="876" y="6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21E0AD-CCA8-774E-8B58-19D056C80C62}"/>
              </a:ext>
            </a:extLst>
          </p:cNvPr>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19168B2-449E-C14A-B9B1-EBA6C039DCEB}"/>
              </a:ext>
            </a:extLst>
          </p:cNvPr>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F5EF3812-CEFC-7E46-8BBA-67A02B6CC003}" type="datetimeFigureOut">
              <a:rPr lang="en-US" smtClean="0"/>
              <a:t>10/9/2018</a:t>
            </a:fld>
            <a:endParaRPr lang="en-US"/>
          </a:p>
        </p:txBody>
      </p:sp>
      <p:sp>
        <p:nvSpPr>
          <p:cNvPr id="4" name="Footer Placeholder 3">
            <a:extLst>
              <a:ext uri="{FF2B5EF4-FFF2-40B4-BE49-F238E27FC236}">
                <a16:creationId xmlns:a16="http://schemas.microsoft.com/office/drawing/2014/main" id="{283E8BFF-2B3D-C849-BDF1-342F4CFA8D8B}"/>
              </a:ext>
            </a:extLst>
          </p:cNvPr>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91233B-21E4-CA4D-801D-63AA2CAD1F34}"/>
              </a:ext>
            </a:extLst>
          </p:cNvPr>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F8A2BF5E-F4AC-5743-AD5C-2F16320EF8C6}" type="slidenum">
              <a:rPr lang="en-US" smtClean="0"/>
              <a:t>‹#›</a:t>
            </a:fld>
            <a:endParaRPr lang="en-US"/>
          </a:p>
        </p:txBody>
      </p:sp>
    </p:spTree>
    <p:extLst>
      <p:ext uri="{BB962C8B-B14F-4D97-AF65-F5344CB8AC3E}">
        <p14:creationId xmlns:p14="http://schemas.microsoft.com/office/powerpoint/2010/main" val="606830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51554976-ADF3-4306-A2DB-694C1C96941C}"/>
              </a:ext>
            </a:extLst>
          </p:cNvPr>
          <p:cNvSpPr>
            <a:spLocks noGrp="1" noRot="1" noChangeAspect="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a:extLst>
              <a:ext uri="{FF2B5EF4-FFF2-40B4-BE49-F238E27FC236}">
                <a16:creationId xmlns:a16="http://schemas.microsoft.com/office/drawing/2014/main" id="{A74677C7-82B4-4187-9336-019CF81A8100}"/>
              </a:ext>
            </a:extLst>
          </p:cNvPr>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2051" name="Rectangle 3">
            <a:extLst>
              <a:ext uri="{FF2B5EF4-FFF2-40B4-BE49-F238E27FC236}">
                <a16:creationId xmlns:a16="http://schemas.microsoft.com/office/drawing/2014/main" id="{FF5BAE7A-9606-4672-ABD7-BF19975B068D}"/>
              </a:ext>
            </a:extLst>
          </p:cNvPr>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2" name="Rectangle 4">
            <a:extLst>
              <a:ext uri="{FF2B5EF4-FFF2-40B4-BE49-F238E27FC236}">
                <a16:creationId xmlns:a16="http://schemas.microsoft.com/office/drawing/2014/main" id="{CA9CE930-53E1-435E-9255-AE717EF09C07}"/>
              </a:ext>
            </a:extLst>
          </p:cNvPr>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3" name="Rectangle 5">
            <a:extLst>
              <a:ext uri="{FF2B5EF4-FFF2-40B4-BE49-F238E27FC236}">
                <a16:creationId xmlns:a16="http://schemas.microsoft.com/office/drawing/2014/main" id="{C905E21B-76C8-4E5F-A29C-9DDAB58CFACD}"/>
              </a:ext>
            </a:extLst>
          </p:cNvPr>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pitchFamily="-107" charset="2"/>
              <a:buNone/>
              <a:tabLst>
                <a:tab pos="723900" algn="l"/>
                <a:tab pos="1447800" algn="l"/>
                <a:tab pos="2171700" algn="l"/>
                <a:tab pos="2895600" algn="l"/>
              </a:tabLst>
              <a:defRPr sz="1400">
                <a:solidFill>
                  <a:srgbClr val="000000"/>
                </a:solidFill>
                <a:latin typeface="Times New Roman" pitchFamily="-107" charset="0"/>
                <a:ea typeface="Bitstream Vera Sans" pitchFamily="-107" charset="0"/>
                <a:cs typeface="Bitstream Vera Sans" pitchFamily="-107" charset="0"/>
              </a:defRPr>
            </a:lvl1pPr>
          </a:lstStyle>
          <a:p>
            <a:pPr>
              <a:defRPr/>
            </a:pPr>
            <a:endParaRPr lang="en-GB"/>
          </a:p>
        </p:txBody>
      </p:sp>
      <p:sp>
        <p:nvSpPr>
          <p:cNvPr id="2054" name="Rectangle 6">
            <a:extLst>
              <a:ext uri="{FF2B5EF4-FFF2-40B4-BE49-F238E27FC236}">
                <a16:creationId xmlns:a16="http://schemas.microsoft.com/office/drawing/2014/main" id="{E83FB038-EC9D-4D31-BF16-EDFE431B541D}"/>
              </a:ext>
            </a:extLst>
          </p:cNvPr>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652C302-3A22-402C-93EE-256CC9CC05A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ＭＳ Ｐゴシック" pitchFamily="-109"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07"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7184D4B4-8B05-4D29-8841-82605D4E82B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ＭＳ Ｐゴシック" panose="020B0600070205080204" pitchFamily="34" charset="-128"/>
              </a:defRPr>
            </a:lvl9pPr>
          </a:lstStyle>
          <a:p>
            <a:pPr hangingPunct="1">
              <a:spcBef>
                <a:spcPct val="0"/>
              </a:spcBef>
              <a:buSzPct val="45000"/>
              <a:buFont typeface="Wingdings" panose="05000000000000000000" pitchFamily="2" charset="2"/>
              <a:buNone/>
            </a:pPr>
            <a:fld id="{0E8BB056-1504-435C-92D6-74D90C5D4C5E}" type="slidenum">
              <a:rPr lang="en-US" altLang="en-US" sz="1300" smtClean="0">
                <a:solidFill>
                  <a:schemeClr val="tx1"/>
                </a:solidFill>
              </a:rPr>
              <a:pPr hangingPunct="1">
                <a:spcBef>
                  <a:spcPct val="0"/>
                </a:spcBef>
                <a:buSzPct val="45000"/>
                <a:buFont typeface="Wingdings" panose="05000000000000000000" pitchFamily="2" charset="2"/>
                <a:buNone/>
              </a:pPr>
              <a:t>1</a:t>
            </a:fld>
            <a:endParaRPr lang="en-US" altLang="en-US" sz="1300">
              <a:solidFill>
                <a:schemeClr val="tx1"/>
              </a:solidFill>
            </a:endParaRPr>
          </a:p>
        </p:txBody>
      </p:sp>
      <p:sp>
        <p:nvSpPr>
          <p:cNvPr id="5123" name="Rectangle 2">
            <a:extLst>
              <a:ext uri="{FF2B5EF4-FFF2-40B4-BE49-F238E27FC236}">
                <a16:creationId xmlns:a16="http://schemas.microsoft.com/office/drawing/2014/main" id="{F825E5F3-2D51-4618-A2FB-C6C478F89532}"/>
              </a:ext>
            </a:extLst>
          </p:cNvPr>
          <p:cNvSpPr>
            <a:spLocks noGrp="1" noRot="1" noChangeAspect="1" noChangeArrowheads="1" noTextEdit="1"/>
          </p:cNvSpPr>
          <p:nvPr>
            <p:ph type="sldImg"/>
          </p:nvPr>
        </p:nvSpPr>
        <p:spPr/>
      </p:sp>
      <p:sp>
        <p:nvSpPr>
          <p:cNvPr id="5124" name="Rectangle 3">
            <a:extLst>
              <a:ext uri="{FF2B5EF4-FFF2-40B4-BE49-F238E27FC236}">
                <a16:creationId xmlns:a16="http://schemas.microsoft.com/office/drawing/2014/main" id="{69078F99-11AF-4C16-BD3A-89CB68CB1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EF7579A9-6C42-4E27-BD33-8D4A8E32BBBA}"/>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B006C71-FB5F-4BA0-9CC2-90F9ABA9E8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E0E95B33-B290-41B9-80AC-EC1A209C7347}"/>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A7BB6119-5A73-4451-9A42-DE7DA3DA9386}" type="slidenum">
              <a:rPr lang="en-US" altLang="en-US" smtClean="0">
                <a:solidFill>
                  <a:schemeClr val="tx2"/>
                </a:solidFill>
                <a:latin typeface="Times New Roman" panose="02020603050405020304" pitchFamily="18" charset="0"/>
              </a:rPr>
              <a:pPr/>
              <a:t>2</a:t>
            </a:fld>
            <a:endParaRPr lang="en-US" alt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42234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64CEE58-0A9A-40FE-965F-F3DBE4C46E53}"/>
              </a:ext>
            </a:extLst>
          </p:cNvPr>
          <p:cNvSpPr>
            <a:spLocks noGrp="1" noRot="1" noChangeAspect="1" noChangeArrowheads="1" noTextEdit="1"/>
          </p:cNvSpPr>
          <p:nvPr>
            <p:ph type="sldImg"/>
          </p:nvPr>
        </p:nvSpPr>
        <p:spPr/>
      </p:sp>
      <p:sp>
        <p:nvSpPr>
          <p:cNvPr id="43011" name="Notes Placeholder 2">
            <a:extLst>
              <a:ext uri="{FF2B5EF4-FFF2-40B4-BE49-F238E27FC236}">
                <a16:creationId xmlns:a16="http://schemas.microsoft.com/office/drawing/2014/main" id="{34143D0B-7F0B-4B10-BB2F-6FDC12C2B3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p:txBody>
      </p:sp>
      <p:sp>
        <p:nvSpPr>
          <p:cNvPr id="43012" name="Slide Number Placeholder 3">
            <a:extLst>
              <a:ext uri="{FF2B5EF4-FFF2-40B4-BE49-F238E27FC236}">
                <a16:creationId xmlns:a16="http://schemas.microsoft.com/office/drawing/2014/main" id="{6641C5BB-5074-4A8E-B66C-06010EBC0A95}"/>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1pPr>
            <a:lvl2pPr marL="755650" indent="-290513">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2pPr>
            <a:lvl3pPr marL="1162050"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3pPr>
            <a:lvl4pPr marL="1627188"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4pPr>
            <a:lvl5pPr marL="2092325" indent="-231775">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5pPr>
            <a:lvl6pPr marL="25495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6pPr>
            <a:lvl7pPr marL="30067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7pPr>
            <a:lvl8pPr marL="34639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8pPr>
            <a:lvl9pPr marL="3921125" indent="-231775" defTabSz="4572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ＭＳ Ｐゴシック" panose="020B0600070205080204" pitchFamily="34" charset="-128"/>
              </a:defRPr>
            </a:lvl9pPr>
          </a:lstStyle>
          <a:p>
            <a:fld id="{7D3845E2-7467-49FC-9F71-250E37BA3C30}" type="slidenum">
              <a:rPr lang="en-US" altLang="en-US" smtClean="0">
                <a:solidFill>
                  <a:schemeClr val="tx2"/>
                </a:solidFill>
                <a:latin typeface="Times New Roman" panose="02020603050405020304" pitchFamily="18" charset="0"/>
              </a:rPr>
              <a:pPr/>
              <a:t>3</a:t>
            </a:fld>
            <a:endParaRPr lang="en-US" altLang="en-US">
              <a:solidFill>
                <a:schemeClr val="tx2"/>
              </a:solidFill>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005" eaLnBrk="0" hangingPunct="0">
              <a:spcBef>
                <a:spcPct val="30000"/>
              </a:spcBef>
              <a:tabLst>
                <a:tab pos="658746" algn="l"/>
                <a:tab pos="1317490" algn="l"/>
                <a:tab pos="1977822" algn="l"/>
                <a:tab pos="2636567" algn="l"/>
              </a:tabLst>
              <a:defRPr sz="1200">
                <a:solidFill>
                  <a:schemeClr val="tx1"/>
                </a:solidFill>
                <a:latin typeface="Times New Roman" pitchFamily="18" charset="0"/>
              </a:defRPr>
            </a:lvl1pPr>
            <a:lvl2pPr marL="676205" indent="-258736" defTabSz="927005" eaLnBrk="0" hangingPunct="0">
              <a:spcBef>
                <a:spcPct val="30000"/>
              </a:spcBef>
              <a:tabLst>
                <a:tab pos="658746" algn="l"/>
                <a:tab pos="1317490" algn="l"/>
                <a:tab pos="1977822" algn="l"/>
                <a:tab pos="2636567" algn="l"/>
              </a:tabLst>
              <a:defRPr sz="1200">
                <a:solidFill>
                  <a:schemeClr val="tx1"/>
                </a:solidFill>
                <a:latin typeface="Times New Roman" pitchFamily="18" charset="0"/>
              </a:defRPr>
            </a:lvl2pPr>
            <a:lvl3pPr marL="1039706" indent="-207941" defTabSz="927005" eaLnBrk="0" hangingPunct="0">
              <a:spcBef>
                <a:spcPct val="30000"/>
              </a:spcBef>
              <a:tabLst>
                <a:tab pos="658746" algn="l"/>
                <a:tab pos="1317490" algn="l"/>
                <a:tab pos="1977822" algn="l"/>
                <a:tab pos="2636567" algn="l"/>
              </a:tabLst>
              <a:defRPr sz="1200">
                <a:solidFill>
                  <a:schemeClr val="tx1"/>
                </a:solidFill>
                <a:latin typeface="Times New Roman" pitchFamily="18" charset="0"/>
              </a:defRPr>
            </a:lvl3pPr>
            <a:lvl4pPr marL="1457175" indent="-207941" defTabSz="927005" eaLnBrk="0" hangingPunct="0">
              <a:spcBef>
                <a:spcPct val="30000"/>
              </a:spcBef>
              <a:tabLst>
                <a:tab pos="658746" algn="l"/>
                <a:tab pos="1317490" algn="l"/>
                <a:tab pos="1977822" algn="l"/>
                <a:tab pos="2636567" algn="l"/>
              </a:tabLst>
              <a:defRPr sz="1200">
                <a:solidFill>
                  <a:schemeClr val="tx1"/>
                </a:solidFill>
                <a:latin typeface="Times New Roman" pitchFamily="18" charset="0"/>
              </a:defRPr>
            </a:lvl4pPr>
            <a:lvl5pPr marL="1873058" indent="-207941" defTabSz="927005" eaLnBrk="0" hangingPunct="0">
              <a:spcBef>
                <a:spcPct val="30000"/>
              </a:spcBef>
              <a:tabLst>
                <a:tab pos="658746" algn="l"/>
                <a:tab pos="1317490" algn="l"/>
                <a:tab pos="1977822" algn="l"/>
                <a:tab pos="2636567" algn="l"/>
              </a:tabLst>
              <a:defRPr sz="1200">
                <a:solidFill>
                  <a:schemeClr val="tx1"/>
                </a:solidFill>
                <a:latin typeface="Times New Roman" pitchFamily="18" charset="0"/>
              </a:defRPr>
            </a:lvl5pPr>
            <a:lvl6pPr marL="2330210" indent="-207941" defTabSz="927005" eaLnBrk="0" fontAlgn="base" hangingPunct="0">
              <a:spcBef>
                <a:spcPct val="30000"/>
              </a:spcBef>
              <a:spcAft>
                <a:spcPct val="0"/>
              </a:spcAft>
              <a:tabLst>
                <a:tab pos="658746" algn="l"/>
                <a:tab pos="1317490" algn="l"/>
                <a:tab pos="1977822" algn="l"/>
                <a:tab pos="2636567" algn="l"/>
              </a:tabLst>
              <a:defRPr sz="1200">
                <a:solidFill>
                  <a:schemeClr val="tx1"/>
                </a:solidFill>
                <a:latin typeface="Times New Roman" pitchFamily="18" charset="0"/>
              </a:defRPr>
            </a:lvl6pPr>
            <a:lvl7pPr marL="2787364" indent="-207941" defTabSz="927005" eaLnBrk="0" fontAlgn="base" hangingPunct="0">
              <a:spcBef>
                <a:spcPct val="30000"/>
              </a:spcBef>
              <a:spcAft>
                <a:spcPct val="0"/>
              </a:spcAft>
              <a:tabLst>
                <a:tab pos="658746" algn="l"/>
                <a:tab pos="1317490" algn="l"/>
                <a:tab pos="1977822" algn="l"/>
                <a:tab pos="2636567" algn="l"/>
              </a:tabLst>
              <a:defRPr sz="1200">
                <a:solidFill>
                  <a:schemeClr val="tx1"/>
                </a:solidFill>
                <a:latin typeface="Times New Roman" pitchFamily="18" charset="0"/>
              </a:defRPr>
            </a:lvl7pPr>
            <a:lvl8pPr marL="3244516" indent="-207941" defTabSz="927005" eaLnBrk="0" fontAlgn="base" hangingPunct="0">
              <a:spcBef>
                <a:spcPct val="30000"/>
              </a:spcBef>
              <a:spcAft>
                <a:spcPct val="0"/>
              </a:spcAft>
              <a:tabLst>
                <a:tab pos="658746" algn="l"/>
                <a:tab pos="1317490" algn="l"/>
                <a:tab pos="1977822" algn="l"/>
                <a:tab pos="2636567" algn="l"/>
              </a:tabLst>
              <a:defRPr sz="1200">
                <a:solidFill>
                  <a:schemeClr val="tx1"/>
                </a:solidFill>
                <a:latin typeface="Times New Roman" pitchFamily="18" charset="0"/>
              </a:defRPr>
            </a:lvl8pPr>
            <a:lvl9pPr marL="3701670" indent="-207941" defTabSz="927005" eaLnBrk="0" fontAlgn="base" hangingPunct="0">
              <a:spcBef>
                <a:spcPct val="30000"/>
              </a:spcBef>
              <a:spcAft>
                <a:spcPct val="0"/>
              </a:spcAft>
              <a:tabLst>
                <a:tab pos="658746" algn="l"/>
                <a:tab pos="1317490" algn="l"/>
                <a:tab pos="1977822" algn="l"/>
                <a:tab pos="2636567" algn="l"/>
              </a:tabLst>
              <a:defRPr sz="1200">
                <a:solidFill>
                  <a:schemeClr val="tx1"/>
                </a:solidFill>
                <a:latin typeface="Times New Roman" pitchFamily="18" charset="0"/>
              </a:defRPr>
            </a:lvl9pPr>
          </a:lstStyle>
          <a:p>
            <a:pPr eaLnBrk="1" hangingPunct="1">
              <a:spcBef>
                <a:spcPct val="0"/>
              </a:spcBef>
              <a:buSzPct val="45000"/>
              <a:buFont typeface="Wingdings" pitchFamily="2" charset="2"/>
              <a:buNone/>
            </a:pPr>
            <a:fld id="{F780B85D-DAE6-4DA1-9B35-71B8E9E30B12}" type="slidenum">
              <a:rPr lang="en-US" altLang="en-US" sz="1300">
                <a:ea typeface="ＭＳ Ｐゴシック" pitchFamily="34" charset="-128"/>
              </a:rPr>
              <a:pPr eaLnBrk="1" hangingPunct="1">
                <a:spcBef>
                  <a:spcPct val="0"/>
                </a:spcBef>
                <a:buSzPct val="45000"/>
                <a:buFont typeface="Wingdings" pitchFamily="2" charset="2"/>
                <a:buNone/>
              </a:pPr>
              <a:t>26</a:t>
            </a:fld>
            <a:endParaRPr lang="en-US" altLang="en-US" sz="1300">
              <a:ea typeface="ＭＳ Ｐゴシック" pitchFamily="34" charset="-128"/>
            </a:endParaRPr>
          </a:p>
        </p:txBody>
      </p:sp>
    </p:spTree>
    <p:extLst>
      <p:ext uri="{BB962C8B-B14F-4D97-AF65-F5344CB8AC3E}">
        <p14:creationId xmlns:p14="http://schemas.microsoft.com/office/powerpoint/2010/main" val="410373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356A59-D242-4DB3-97D2-93C7DE47EFA9}"/>
              </a:ext>
            </a:extLst>
          </p:cNvPr>
          <p:cNvSpPr/>
          <p:nvPr/>
        </p:nvSpPr>
        <p:spPr>
          <a:xfrm>
            <a:off x="1463675" y="1427163"/>
            <a:ext cx="7153275" cy="3476625"/>
          </a:xfrm>
          <a:prstGeom prst="rect">
            <a:avLst/>
          </a:prstGeom>
          <a:ln w="3175">
            <a:solidFill>
              <a:schemeClr val="bg1"/>
            </a:solidFill>
          </a:ln>
          <a:effectLst>
            <a:outerShdw blurRad="63500" sx="100500" sy="100500" algn="ctr" rotWithShape="0">
              <a:prstClr val="black">
                <a:alpha val="50000"/>
              </a:prstClr>
            </a:outerShdw>
          </a:effectLst>
        </p:spPr>
        <p:txBody>
          <a:bodyPr lIns="100794" tIns="50397" rIns="100794" bIns="50397">
            <a:normAutofit/>
          </a:bodyPr>
          <a:lstStyle/>
          <a:p>
            <a:pPr defTabSz="1006475" eaLnBrk="1" hangingPunct="1">
              <a:lnSpc>
                <a:spcPct val="96000"/>
              </a:lnSpc>
              <a:spcBef>
                <a:spcPts val="2200"/>
              </a:spcBef>
              <a:buClr>
                <a:srgbClr val="6FB7D7"/>
              </a:buClr>
              <a:buSzPct val="110000"/>
              <a:buFont typeface="Wingdings 2" pitchFamily="-109" charset="2"/>
              <a:buNone/>
              <a:defRPr/>
            </a:pPr>
            <a:endParaRPr lang="en-US" sz="3500">
              <a:solidFill>
                <a:srgbClr val="595959"/>
              </a:solidFill>
              <a:latin typeface="News Gothic MT" pitchFamily="-109" charset="0"/>
              <a:ea typeface="ＭＳ Ｐゴシック" pitchFamily="-109" charset="-128"/>
            </a:endParaRPr>
          </a:p>
        </p:txBody>
      </p:sp>
      <p:sp>
        <p:nvSpPr>
          <p:cNvPr id="2" name="Title 1"/>
          <p:cNvSpPr>
            <a:spLocks noGrp="1"/>
          </p:cNvSpPr>
          <p:nvPr>
            <p:ph type="ctrTitle"/>
          </p:nvPr>
        </p:nvSpPr>
        <p:spPr>
          <a:xfrm>
            <a:off x="1458429" y="1679927"/>
            <a:ext cx="7163768" cy="1901346"/>
          </a:xfrm>
        </p:spPr>
        <p:txBody>
          <a:bodyPr rtlCol="0">
            <a:noAutofit/>
          </a:bodyPr>
          <a:lstStyle>
            <a:lvl1pPr marL="0" indent="0" algn="ctr" defTabSz="1007943" rtl="0" eaLnBrk="1" latinLnBrk="0" hangingPunct="1">
              <a:spcBef>
                <a:spcPct val="0"/>
              </a:spcBef>
              <a:buClr>
                <a:schemeClr val="accent1">
                  <a:lumMod val="60000"/>
                  <a:lumOff val="40000"/>
                </a:schemeClr>
              </a:buClr>
              <a:buSzPct val="110000"/>
              <a:buFont typeface="Wingdings 2" pitchFamily="18" charset="2"/>
              <a:buNone/>
              <a:defRPr sz="51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458429" y="3636550"/>
            <a:ext cx="7163769" cy="1010427"/>
          </a:xfrm>
        </p:spPr>
        <p:txBody>
          <a:bodyPr rtlCol="0">
            <a:normAutofit/>
          </a:bodyPr>
          <a:lstStyle>
            <a:lvl1pPr marL="0" indent="0" algn="ctr" defTabSz="1007943" rtl="0" eaLnBrk="1" latinLnBrk="0" hangingPunct="1">
              <a:spcBef>
                <a:spcPts val="331"/>
              </a:spcBef>
              <a:buClr>
                <a:schemeClr val="accent1">
                  <a:lumMod val="60000"/>
                  <a:lumOff val="40000"/>
                </a:schemeClr>
              </a:buClr>
              <a:buSzPct val="110000"/>
              <a:buFont typeface="Wingdings 2" pitchFamily="18" charset="2"/>
              <a:buNone/>
              <a:defRPr sz="2000" kern="1200">
                <a:solidFill>
                  <a:schemeClr val="tx1">
                    <a:tint val="75000"/>
                  </a:schemeClr>
                </a:solidFill>
                <a:latin typeface="+mn-lt"/>
                <a:ea typeface="+mn-ea"/>
                <a:cs typeface="+mn-cs"/>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5" name="Date Placeholder 3">
            <a:extLst>
              <a:ext uri="{FF2B5EF4-FFF2-40B4-BE49-F238E27FC236}">
                <a16:creationId xmlns:a16="http://schemas.microsoft.com/office/drawing/2014/main" id="{FFB65BA3-B8F8-4AC8-A687-519B35D45E62}"/>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764FB07C-C569-465A-8258-7D568A8127C1}"/>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452A1004-3FF3-455B-8F0E-77245339E2BF}"/>
              </a:ext>
            </a:extLst>
          </p:cNvPr>
          <p:cNvSpPr>
            <a:spLocks noGrp="1"/>
          </p:cNvSpPr>
          <p:nvPr>
            <p:ph type="sldNum" sz="quarter" idx="12"/>
          </p:nvPr>
        </p:nvSpPr>
        <p:spPr/>
        <p:txBody>
          <a:bodyPr/>
          <a:lstStyle>
            <a:lvl1pPr>
              <a:defRPr/>
            </a:lvl1pPr>
          </a:lstStyle>
          <a:p>
            <a:pPr>
              <a:defRPr/>
            </a:pPr>
            <a:fld id="{09705B6A-9559-41D5-98A8-DF6D93B36C8B}" type="slidenum">
              <a:rPr lang="en-GB" altLang="en-US"/>
              <a:pPr>
                <a:defRPr/>
              </a:pPr>
              <a:t>‹#›</a:t>
            </a:fld>
            <a:endParaRPr lang="en-GB" altLang="en-US"/>
          </a:p>
        </p:txBody>
      </p:sp>
    </p:spTree>
    <p:extLst>
      <p:ext uri="{BB962C8B-B14F-4D97-AF65-F5344CB8AC3E}">
        <p14:creationId xmlns:p14="http://schemas.microsoft.com/office/powerpoint/2010/main" val="5860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497415" cy="1280945"/>
          </a:xfrm>
        </p:spPr>
        <p:txBody>
          <a:bodyPr/>
          <a:lstStyle>
            <a:lvl1pPr algn="ctr">
              <a:defRPr sz="4000" b="0"/>
            </a:lvl1pPr>
          </a:lstStyle>
          <a:p>
            <a:r>
              <a:rPr lang="en-US"/>
              <a:t>Click to edit Master title style</a:t>
            </a:r>
            <a:endParaRPr/>
          </a:p>
        </p:txBody>
      </p:sp>
      <p:sp>
        <p:nvSpPr>
          <p:cNvPr id="4" name="Text Placeholder 3"/>
          <p:cNvSpPr>
            <a:spLocks noGrp="1"/>
          </p:cNvSpPr>
          <p:nvPr>
            <p:ph type="body" sz="half" idx="2"/>
          </p:nvPr>
        </p:nvSpPr>
        <p:spPr>
          <a:xfrm>
            <a:off x="588035" y="1970780"/>
            <a:ext cx="4497415"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8" name="Picture Placeholder 2"/>
          <p:cNvSpPr>
            <a:spLocks noGrp="1"/>
          </p:cNvSpPr>
          <p:nvPr>
            <p:ph type="pic" idx="1"/>
          </p:nvPr>
        </p:nvSpPr>
        <p:spPr>
          <a:xfrm>
            <a:off x="5612052" y="396164"/>
            <a:ext cx="4032250" cy="586219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1007943" rtl="0" eaLnBrk="1" latinLnBrk="0" hangingPunct="1">
              <a:spcBef>
                <a:spcPts val="2205"/>
              </a:spcBef>
              <a:buClr>
                <a:schemeClr val="accent1">
                  <a:lumMod val="60000"/>
                  <a:lumOff val="40000"/>
                </a:schemeClr>
              </a:buClr>
              <a:buSzPct val="110000"/>
              <a:buFont typeface="Wingdings 2" pitchFamily="18" charset="2"/>
              <a:buNone/>
              <a:defRPr sz="3500" kern="1200">
                <a:solidFill>
                  <a:schemeClr val="tx1">
                    <a:lumMod val="65000"/>
                    <a:lumOff val="35000"/>
                  </a:schemeClr>
                </a:solidFill>
                <a:latin typeface="+mn-lt"/>
                <a:ea typeface="+mn-ea"/>
                <a:cs typeface="+mn-cs"/>
              </a:defRPr>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F1A9546D-2DCC-446A-A91E-B52DCC91B2C1}"/>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C06E17F2-42C9-41E1-81E2-5416CBF820C8}"/>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3E27487-996E-4830-A405-58BD3DA8602A}"/>
              </a:ext>
            </a:extLst>
          </p:cNvPr>
          <p:cNvSpPr>
            <a:spLocks noGrp="1"/>
          </p:cNvSpPr>
          <p:nvPr>
            <p:ph type="sldNum" sz="quarter" idx="12"/>
          </p:nvPr>
        </p:nvSpPr>
        <p:spPr/>
        <p:txBody>
          <a:bodyPr/>
          <a:lstStyle>
            <a:lvl1pPr>
              <a:defRPr/>
            </a:lvl1pPr>
          </a:lstStyle>
          <a:p>
            <a:pPr>
              <a:defRPr/>
            </a:pPr>
            <a:fld id="{FD534C2B-D7CD-43D4-836E-76EC530E3D12}" type="slidenum">
              <a:rPr lang="en-GB" altLang="en-US"/>
              <a:pPr>
                <a:defRPr/>
              </a:pPr>
              <a:t>‹#›</a:t>
            </a:fld>
            <a:endParaRPr lang="en-GB" altLang="en-US"/>
          </a:p>
        </p:txBody>
      </p:sp>
    </p:spTree>
    <p:extLst>
      <p:ext uri="{BB962C8B-B14F-4D97-AF65-F5344CB8AC3E}">
        <p14:creationId xmlns:p14="http://schemas.microsoft.com/office/powerpoint/2010/main" val="15903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E09388A3-0B5C-4AFC-9998-9A6C9AB8ED11}"/>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A1F275F5-B88C-47CF-834D-0465E6AC0A4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1AA3B09-9109-42F7-ADEC-0F00EC585A73}"/>
              </a:ext>
            </a:extLst>
          </p:cNvPr>
          <p:cNvSpPr>
            <a:spLocks noGrp="1"/>
          </p:cNvSpPr>
          <p:nvPr>
            <p:ph type="sldNum" sz="quarter" idx="12"/>
          </p:nvPr>
        </p:nvSpPr>
        <p:spPr/>
        <p:txBody>
          <a:bodyPr/>
          <a:lstStyle>
            <a:lvl1pPr>
              <a:defRPr/>
            </a:lvl1pPr>
          </a:lstStyle>
          <a:p>
            <a:pPr>
              <a:defRPr/>
            </a:pPr>
            <a:fld id="{9A2824B4-3D92-4B3D-BFDF-9A63E1B0F660}" type="slidenum">
              <a:rPr lang="en-GB" altLang="en-US"/>
              <a:pPr>
                <a:defRPr/>
              </a:pPr>
              <a:t>‹#›</a:t>
            </a:fld>
            <a:endParaRPr lang="en-GB" altLang="en-US"/>
          </a:p>
        </p:txBody>
      </p:sp>
    </p:spTree>
    <p:extLst>
      <p:ext uri="{BB962C8B-B14F-4D97-AF65-F5344CB8AC3E}">
        <p14:creationId xmlns:p14="http://schemas.microsoft.com/office/powerpoint/2010/main" val="35148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4684" y="405984"/>
            <a:ext cx="1680104" cy="6145736"/>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5537" y="405984"/>
            <a:ext cx="7374958" cy="61457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A5BC1DC6-AEC2-4AF8-BC5F-619CF4D9E390}"/>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5EC033CE-92D3-4031-B8F9-A03FD5A550C7}"/>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DA5546C-977D-438E-BF13-BDB224CEF4C5}"/>
              </a:ext>
            </a:extLst>
          </p:cNvPr>
          <p:cNvSpPr>
            <a:spLocks noGrp="1"/>
          </p:cNvSpPr>
          <p:nvPr>
            <p:ph type="sldNum" sz="quarter" idx="12"/>
          </p:nvPr>
        </p:nvSpPr>
        <p:spPr/>
        <p:txBody>
          <a:bodyPr/>
          <a:lstStyle>
            <a:lvl1pPr>
              <a:defRPr/>
            </a:lvl1pPr>
          </a:lstStyle>
          <a:p>
            <a:pPr>
              <a:defRPr/>
            </a:pPr>
            <a:fld id="{6DE439C1-E9B0-4431-9F22-5974C7C26E62}" type="slidenum">
              <a:rPr lang="en-GB" altLang="en-US"/>
              <a:pPr>
                <a:defRPr/>
              </a:pPr>
              <a:t>‹#›</a:t>
            </a:fld>
            <a:endParaRPr lang="en-GB" altLang="en-US"/>
          </a:p>
        </p:txBody>
      </p:sp>
    </p:spTree>
    <p:extLst>
      <p:ext uri="{BB962C8B-B14F-4D97-AF65-F5344CB8AC3E}">
        <p14:creationId xmlns:p14="http://schemas.microsoft.com/office/powerpoint/2010/main" val="2954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3AAA098E-16D9-412F-AA9F-3C8515C3BECC}"/>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85B91584-9F63-4193-A510-1A4119E3902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4E3E82-2895-4504-9057-8AE7C582ECBE}"/>
              </a:ext>
            </a:extLst>
          </p:cNvPr>
          <p:cNvSpPr>
            <a:spLocks noGrp="1"/>
          </p:cNvSpPr>
          <p:nvPr>
            <p:ph type="sldNum" sz="quarter" idx="12"/>
          </p:nvPr>
        </p:nvSpPr>
        <p:spPr/>
        <p:txBody>
          <a:bodyPr/>
          <a:lstStyle>
            <a:lvl1pPr>
              <a:defRPr/>
            </a:lvl1pPr>
          </a:lstStyle>
          <a:p>
            <a:pPr>
              <a:defRPr/>
            </a:pPr>
            <a:fld id="{3C826AA6-253B-466D-96E0-FE4F89E86B28}" type="slidenum">
              <a:rPr lang="en-GB" altLang="en-US"/>
              <a:pPr>
                <a:defRPr/>
              </a:pPr>
              <a:t>‹#›</a:t>
            </a:fld>
            <a:endParaRPr lang="en-GB" altLang="en-US"/>
          </a:p>
        </p:txBody>
      </p:sp>
    </p:spTree>
    <p:extLst>
      <p:ext uri="{BB962C8B-B14F-4D97-AF65-F5344CB8AC3E}">
        <p14:creationId xmlns:p14="http://schemas.microsoft.com/office/powerpoint/2010/main" val="122754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00776" y="3695843"/>
            <a:ext cx="9279075" cy="1620430"/>
          </a:xfrm>
        </p:spPr>
        <p:txBody>
          <a:bodyPr/>
          <a:lstStyle/>
          <a:p>
            <a:r>
              <a:rPr lang="en-US"/>
              <a:t>Click to edit Master title style</a:t>
            </a:r>
            <a:endParaRPr/>
          </a:p>
        </p:txBody>
      </p:sp>
      <p:sp>
        <p:nvSpPr>
          <p:cNvPr id="3" name="Subtitle 2"/>
          <p:cNvSpPr>
            <a:spLocks noGrp="1"/>
          </p:cNvSpPr>
          <p:nvPr>
            <p:ph type="subTitle" idx="1"/>
          </p:nvPr>
        </p:nvSpPr>
        <p:spPr>
          <a:xfrm>
            <a:off x="400776" y="5259176"/>
            <a:ext cx="9279075" cy="1072190"/>
          </a:xfrm>
        </p:spPr>
        <p:txBody>
          <a:bodyPr>
            <a:normAutofit/>
          </a:bodyPr>
          <a:lstStyle>
            <a:lvl1pPr marL="0" indent="0" algn="ctr">
              <a:spcBef>
                <a:spcPts val="331"/>
              </a:spcBef>
              <a:buNone/>
              <a:defRPr sz="2000">
                <a:solidFill>
                  <a:schemeClr val="tx1">
                    <a:tint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a:p>
        </p:txBody>
      </p:sp>
      <p:sp>
        <p:nvSpPr>
          <p:cNvPr id="9" name="Picture Placeholder 2"/>
          <p:cNvSpPr>
            <a:spLocks noGrp="1"/>
          </p:cNvSpPr>
          <p:nvPr>
            <p:ph type="pic" idx="13"/>
          </p:nvPr>
        </p:nvSpPr>
        <p:spPr>
          <a:xfrm>
            <a:off x="408980" y="400733"/>
            <a:ext cx="9262666" cy="31271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r>
              <a:rPr lang="en-US" noProof="0"/>
              <a:t>Click icon to add picture</a:t>
            </a:r>
            <a:endParaRPr noProof="0"/>
          </a:p>
        </p:txBody>
      </p:sp>
      <p:sp>
        <p:nvSpPr>
          <p:cNvPr id="5" name="Date Placeholder 3">
            <a:extLst>
              <a:ext uri="{FF2B5EF4-FFF2-40B4-BE49-F238E27FC236}">
                <a16:creationId xmlns:a16="http://schemas.microsoft.com/office/drawing/2014/main" id="{5A7A8FFB-0818-4D0B-901C-D4EE32B5E1B9}"/>
              </a:ext>
            </a:extLst>
          </p:cNvPr>
          <p:cNvSpPr>
            <a:spLocks noGrp="1"/>
          </p:cNvSpPr>
          <p:nvPr>
            <p:ph type="dt" sz="half" idx="14"/>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E9F0BC9E-AA2A-4875-B33F-7A842B77DFDA}"/>
              </a:ext>
            </a:extLst>
          </p:cNvPr>
          <p:cNvSpPr>
            <a:spLocks noGrp="1"/>
          </p:cNvSpPr>
          <p:nvPr>
            <p:ph type="ftr" sz="quarter" idx="15"/>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38C67443-4E65-430E-9876-7CD50119D942}"/>
              </a:ext>
            </a:extLst>
          </p:cNvPr>
          <p:cNvSpPr>
            <a:spLocks noGrp="1"/>
          </p:cNvSpPr>
          <p:nvPr>
            <p:ph type="sldNum" sz="quarter" idx="16"/>
          </p:nvPr>
        </p:nvSpPr>
        <p:spPr/>
        <p:txBody>
          <a:bodyPr/>
          <a:lstStyle>
            <a:lvl1pPr>
              <a:defRPr/>
            </a:lvl1pPr>
          </a:lstStyle>
          <a:p>
            <a:pPr>
              <a:defRPr/>
            </a:pPr>
            <a:fld id="{B4FD6A33-06CE-4B87-93B4-9ABC25CE5746}" type="slidenum">
              <a:rPr lang="en-GB" altLang="en-US"/>
              <a:pPr>
                <a:defRPr/>
              </a:pPr>
              <a:t>‹#›</a:t>
            </a:fld>
            <a:endParaRPr lang="en-GB" altLang="en-US"/>
          </a:p>
        </p:txBody>
      </p:sp>
    </p:spTree>
    <p:extLst>
      <p:ext uri="{BB962C8B-B14F-4D97-AF65-F5344CB8AC3E}">
        <p14:creationId xmlns:p14="http://schemas.microsoft.com/office/powerpoint/2010/main" val="140697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5538" y="2649022"/>
            <a:ext cx="8881801" cy="1501435"/>
          </a:xfrm>
        </p:spPr>
        <p:txBody>
          <a:bodyPr/>
          <a:lstStyle>
            <a:lvl1pPr algn="ctr">
              <a:defRPr sz="5100" b="0" cap="none" baseline="0"/>
            </a:lvl1pPr>
          </a:lstStyle>
          <a:p>
            <a:r>
              <a:rPr lang="en-US"/>
              <a:t>Click to edit Master title style</a:t>
            </a:r>
            <a:endParaRPr/>
          </a:p>
        </p:txBody>
      </p:sp>
      <p:sp>
        <p:nvSpPr>
          <p:cNvPr id="3" name="Text Placeholder 2"/>
          <p:cNvSpPr>
            <a:spLocks noGrp="1"/>
          </p:cNvSpPr>
          <p:nvPr>
            <p:ph type="body" idx="1"/>
          </p:nvPr>
        </p:nvSpPr>
        <p:spPr>
          <a:xfrm>
            <a:off x="605538" y="4118254"/>
            <a:ext cx="8881801" cy="1653678"/>
          </a:xfrm>
        </p:spPr>
        <p:txBody>
          <a:bodyPr>
            <a:normAutofit/>
          </a:bodyPr>
          <a:lstStyle>
            <a:lvl1pPr marL="0" indent="0" algn="ctr">
              <a:spcBef>
                <a:spcPts val="331"/>
              </a:spcBef>
              <a:buNone/>
              <a:defRPr sz="20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FF7C7-82BA-4F1B-9990-F144C8DBDF45}"/>
              </a:ext>
            </a:extLst>
          </p:cNvPr>
          <p:cNvSpPr>
            <a:spLocks noGrp="1"/>
          </p:cNvSpPr>
          <p:nvPr>
            <p:ph type="dt" sz="half" idx="10"/>
          </p:nvPr>
        </p:nvSpPr>
        <p:spPr/>
        <p:txBody>
          <a:bodyPr/>
          <a:lstStyle>
            <a:lvl1pPr>
              <a:defRPr/>
            </a:lvl1pPr>
          </a:lstStyle>
          <a:p>
            <a:pPr>
              <a:defRPr/>
            </a:pPr>
            <a:endParaRPr lang="en-GB"/>
          </a:p>
        </p:txBody>
      </p:sp>
      <p:sp>
        <p:nvSpPr>
          <p:cNvPr id="5" name="Footer Placeholder 4">
            <a:extLst>
              <a:ext uri="{FF2B5EF4-FFF2-40B4-BE49-F238E27FC236}">
                <a16:creationId xmlns:a16="http://schemas.microsoft.com/office/drawing/2014/main" id="{0576746D-2CAB-4A2F-BEF9-4AD5A257D9F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AF185811-C648-4AAA-B2CC-E3832A09142F}"/>
              </a:ext>
            </a:extLst>
          </p:cNvPr>
          <p:cNvSpPr>
            <a:spLocks noGrp="1"/>
          </p:cNvSpPr>
          <p:nvPr>
            <p:ph type="sldNum" sz="quarter" idx="12"/>
          </p:nvPr>
        </p:nvSpPr>
        <p:spPr/>
        <p:txBody>
          <a:bodyPr/>
          <a:lstStyle>
            <a:lvl1pPr>
              <a:defRPr/>
            </a:lvl1pPr>
          </a:lstStyle>
          <a:p>
            <a:pPr>
              <a:defRPr/>
            </a:pPr>
            <a:fld id="{041CE8CD-C920-4B96-9B2A-638823584A05}" type="slidenum">
              <a:rPr lang="en-GB" altLang="en-US"/>
              <a:pPr>
                <a:defRPr/>
              </a:pPr>
              <a:t>‹#›</a:t>
            </a:fld>
            <a:endParaRPr lang="en-GB" altLang="en-US"/>
          </a:p>
        </p:txBody>
      </p:sp>
    </p:spTree>
    <p:extLst>
      <p:ext uri="{BB962C8B-B14F-4D97-AF65-F5344CB8AC3E}">
        <p14:creationId xmlns:p14="http://schemas.microsoft.com/office/powerpoint/2010/main" val="177355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5537" y="118583"/>
            <a:ext cx="8866051" cy="1473746"/>
          </a:xfrm>
        </p:spPr>
        <p:txBody>
          <a:bodyPr/>
          <a:lstStyle/>
          <a:p>
            <a:r>
              <a:rPr lang="en-US"/>
              <a:t>Click to edit Master title style</a:t>
            </a:r>
            <a:endParaRPr/>
          </a:p>
        </p:txBody>
      </p:sp>
      <p:sp>
        <p:nvSpPr>
          <p:cNvPr id="3" name="Content Placeholder 2"/>
          <p:cNvSpPr>
            <a:spLocks noGrp="1"/>
          </p:cNvSpPr>
          <p:nvPr>
            <p:ph sz="half" idx="1"/>
          </p:nvPr>
        </p:nvSpPr>
        <p:spPr>
          <a:xfrm>
            <a:off x="605537"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237726" y="1763925"/>
            <a:ext cx="4233863" cy="4787794"/>
          </a:xfrm>
        </p:spPr>
        <p:txBody>
          <a:bodyPr>
            <a:normAutofit/>
          </a:bodyPr>
          <a:lstStyle>
            <a:lvl1pPr>
              <a:spcBef>
                <a:spcPts val="1764"/>
              </a:spcBef>
              <a:defRPr sz="22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id="{04F00BF3-8EF0-45BC-8DCD-280CCE7D6B09}"/>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9B74617E-D2D2-47E8-B08C-F90FC3FBB1E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9675CDD-8BCB-4D0D-B995-660546C5981C}"/>
              </a:ext>
            </a:extLst>
          </p:cNvPr>
          <p:cNvSpPr>
            <a:spLocks noGrp="1"/>
          </p:cNvSpPr>
          <p:nvPr>
            <p:ph type="sldNum" sz="quarter" idx="12"/>
          </p:nvPr>
        </p:nvSpPr>
        <p:spPr/>
        <p:txBody>
          <a:bodyPr/>
          <a:lstStyle>
            <a:lvl1pPr>
              <a:defRPr/>
            </a:lvl1pPr>
          </a:lstStyle>
          <a:p>
            <a:pPr>
              <a:defRPr/>
            </a:pPr>
            <a:fld id="{FA321B50-92F4-49E2-ADAE-E6399CBFF632}" type="slidenum">
              <a:rPr lang="en-GB" altLang="en-US"/>
              <a:pPr>
                <a:defRPr/>
              </a:pPr>
              <a:t>‹#›</a:t>
            </a:fld>
            <a:endParaRPr lang="en-GB" altLang="en-US"/>
          </a:p>
        </p:txBody>
      </p:sp>
    </p:spTree>
    <p:extLst>
      <p:ext uri="{BB962C8B-B14F-4D97-AF65-F5344CB8AC3E}">
        <p14:creationId xmlns:p14="http://schemas.microsoft.com/office/powerpoint/2010/main" val="314557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5536" y="118583"/>
            <a:ext cx="8866051" cy="147374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05536"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4" name="Content Placeholder 3"/>
          <p:cNvSpPr>
            <a:spLocks noGrp="1"/>
          </p:cNvSpPr>
          <p:nvPr>
            <p:ph sz="half" idx="2"/>
          </p:nvPr>
        </p:nvSpPr>
        <p:spPr>
          <a:xfrm>
            <a:off x="605536"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237724" y="1601911"/>
            <a:ext cx="4233863" cy="827714"/>
          </a:xfrm>
        </p:spPr>
        <p:txBody>
          <a:bodyPr anchor="b">
            <a:noAutofit/>
          </a:bodyPr>
          <a:lstStyle>
            <a:lvl1pPr marL="0" indent="0" algn="ctr">
              <a:spcBef>
                <a:spcPts val="0"/>
              </a:spcBef>
              <a:buNone/>
              <a:defRPr sz="2600" b="0">
                <a:solidFill>
                  <a:schemeClr val="accent1">
                    <a:lumMod val="60000"/>
                    <a:lumOff val="40000"/>
                  </a:schemeClr>
                </a:solidFill>
              </a:defRPr>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237724" y="2587591"/>
            <a:ext cx="4233863" cy="3964128"/>
          </a:xfrm>
        </p:spPr>
        <p:txBody>
          <a:bodyPr>
            <a:normAutofit/>
          </a:bodyPr>
          <a:lstStyle>
            <a:lvl1pPr>
              <a:spcBef>
                <a:spcPts val="1764"/>
              </a:spcBef>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id="{3D41C2D1-7EC1-42D0-8B8A-82E5AF6C0C9D}"/>
              </a:ext>
            </a:extLst>
          </p:cNvPr>
          <p:cNvSpPr>
            <a:spLocks noGrp="1"/>
          </p:cNvSpPr>
          <p:nvPr>
            <p:ph type="dt" sz="half" idx="10"/>
          </p:nvPr>
        </p:nvSpPr>
        <p:spPr/>
        <p:txBody>
          <a:bodyPr/>
          <a:lstStyle>
            <a:lvl1pPr>
              <a:defRPr/>
            </a:lvl1pPr>
          </a:lstStyle>
          <a:p>
            <a:pPr>
              <a:defRPr/>
            </a:pPr>
            <a:endParaRPr lang="en-GB"/>
          </a:p>
        </p:txBody>
      </p:sp>
      <p:sp>
        <p:nvSpPr>
          <p:cNvPr id="8" name="Footer Placeholder 4">
            <a:extLst>
              <a:ext uri="{FF2B5EF4-FFF2-40B4-BE49-F238E27FC236}">
                <a16:creationId xmlns:a16="http://schemas.microsoft.com/office/drawing/2014/main" id="{9EDD33F0-F081-4FC7-A80C-AAADA5409A6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8592A80-A2C8-41D9-AACE-9BC8E11E80D5}"/>
              </a:ext>
            </a:extLst>
          </p:cNvPr>
          <p:cNvSpPr>
            <a:spLocks noGrp="1"/>
          </p:cNvSpPr>
          <p:nvPr>
            <p:ph type="sldNum" sz="quarter" idx="12"/>
          </p:nvPr>
        </p:nvSpPr>
        <p:spPr/>
        <p:txBody>
          <a:bodyPr/>
          <a:lstStyle>
            <a:lvl1pPr>
              <a:defRPr/>
            </a:lvl1pPr>
          </a:lstStyle>
          <a:p>
            <a:pPr>
              <a:defRPr/>
            </a:pPr>
            <a:fld id="{74AC82A3-91A5-4BEE-8BC9-41FE73EC5653}" type="slidenum">
              <a:rPr lang="en-GB" altLang="en-US"/>
              <a:pPr>
                <a:defRPr/>
              </a:pPr>
              <a:t>‹#›</a:t>
            </a:fld>
            <a:endParaRPr lang="en-GB" altLang="en-US"/>
          </a:p>
        </p:txBody>
      </p:sp>
    </p:spTree>
    <p:extLst>
      <p:ext uri="{BB962C8B-B14F-4D97-AF65-F5344CB8AC3E}">
        <p14:creationId xmlns:p14="http://schemas.microsoft.com/office/powerpoint/2010/main" val="329811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id="{DC7553E4-7395-48E5-A627-6FF4D0CDA51B}"/>
              </a:ext>
            </a:extLst>
          </p:cNvPr>
          <p:cNvSpPr>
            <a:spLocks noGrp="1"/>
          </p:cNvSpPr>
          <p:nvPr>
            <p:ph type="dt" sz="half" idx="10"/>
          </p:nvPr>
        </p:nvSpPr>
        <p:spPr/>
        <p:txBody>
          <a:bodyPr/>
          <a:lstStyle>
            <a:lvl1pPr>
              <a:defRPr/>
            </a:lvl1pPr>
          </a:lstStyle>
          <a:p>
            <a:pPr>
              <a:defRPr/>
            </a:pPr>
            <a:endParaRPr lang="en-GB"/>
          </a:p>
        </p:txBody>
      </p:sp>
      <p:sp>
        <p:nvSpPr>
          <p:cNvPr id="4" name="Footer Placeholder 4">
            <a:extLst>
              <a:ext uri="{FF2B5EF4-FFF2-40B4-BE49-F238E27FC236}">
                <a16:creationId xmlns:a16="http://schemas.microsoft.com/office/drawing/2014/main" id="{C4E4B23F-F61D-4772-9480-55C6EED106E2}"/>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B7FE3EFB-CC8F-498B-A1AE-A15707702341}"/>
              </a:ext>
            </a:extLst>
          </p:cNvPr>
          <p:cNvSpPr>
            <a:spLocks noGrp="1"/>
          </p:cNvSpPr>
          <p:nvPr>
            <p:ph type="sldNum" sz="quarter" idx="12"/>
          </p:nvPr>
        </p:nvSpPr>
        <p:spPr/>
        <p:txBody>
          <a:bodyPr/>
          <a:lstStyle>
            <a:lvl1pPr>
              <a:defRPr/>
            </a:lvl1pPr>
          </a:lstStyle>
          <a:p>
            <a:pPr>
              <a:defRPr/>
            </a:pPr>
            <a:fld id="{74E5981F-B6E5-47B6-9B59-FE6F7AFDB337}" type="slidenum">
              <a:rPr lang="en-GB" altLang="en-US"/>
              <a:pPr>
                <a:defRPr/>
              </a:pPr>
              <a:t>‹#›</a:t>
            </a:fld>
            <a:endParaRPr lang="en-GB" altLang="en-US"/>
          </a:p>
        </p:txBody>
      </p:sp>
    </p:spTree>
    <p:extLst>
      <p:ext uri="{BB962C8B-B14F-4D97-AF65-F5344CB8AC3E}">
        <p14:creationId xmlns:p14="http://schemas.microsoft.com/office/powerpoint/2010/main" val="23160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7E5E645-BE30-4A25-8D75-D84E04D35C54}"/>
              </a:ext>
            </a:extLst>
          </p:cNvPr>
          <p:cNvSpPr>
            <a:spLocks noGrp="1"/>
          </p:cNvSpPr>
          <p:nvPr>
            <p:ph type="dt" sz="half" idx="10"/>
          </p:nvPr>
        </p:nvSpPr>
        <p:spPr/>
        <p:txBody>
          <a:bodyPr/>
          <a:lstStyle>
            <a:lvl1pPr>
              <a:defRPr/>
            </a:lvl1pPr>
          </a:lstStyle>
          <a:p>
            <a:pPr>
              <a:defRPr/>
            </a:pPr>
            <a:endParaRPr lang="en-GB"/>
          </a:p>
        </p:txBody>
      </p:sp>
      <p:sp>
        <p:nvSpPr>
          <p:cNvPr id="3" name="Footer Placeholder 4">
            <a:extLst>
              <a:ext uri="{FF2B5EF4-FFF2-40B4-BE49-F238E27FC236}">
                <a16:creationId xmlns:a16="http://schemas.microsoft.com/office/drawing/2014/main" id="{1BA38C93-6585-49F4-A217-6185FDFD8455}"/>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2C467423-328C-4DED-9414-D968E01D2C3F}"/>
              </a:ext>
            </a:extLst>
          </p:cNvPr>
          <p:cNvSpPr>
            <a:spLocks noGrp="1"/>
          </p:cNvSpPr>
          <p:nvPr>
            <p:ph type="sldNum" sz="quarter" idx="12"/>
          </p:nvPr>
        </p:nvSpPr>
        <p:spPr/>
        <p:txBody>
          <a:bodyPr/>
          <a:lstStyle>
            <a:lvl1pPr>
              <a:defRPr/>
            </a:lvl1pPr>
          </a:lstStyle>
          <a:p>
            <a:pPr>
              <a:defRPr/>
            </a:pPr>
            <a:fld id="{64B99728-C594-49C4-8D4D-7C1A22DC1879}" type="slidenum">
              <a:rPr lang="en-GB" altLang="en-US"/>
              <a:pPr>
                <a:defRPr/>
              </a:pPr>
              <a:t>‹#›</a:t>
            </a:fld>
            <a:endParaRPr lang="en-GB" altLang="en-US"/>
          </a:p>
        </p:txBody>
      </p:sp>
    </p:spTree>
    <p:extLst>
      <p:ext uri="{BB962C8B-B14F-4D97-AF65-F5344CB8AC3E}">
        <p14:creationId xmlns:p14="http://schemas.microsoft.com/office/powerpoint/2010/main" val="158847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035" y="674476"/>
            <a:ext cx="4233863" cy="1280945"/>
          </a:xfrm>
        </p:spPr>
        <p:txBody>
          <a:bodyPr/>
          <a:lstStyle>
            <a:lvl1pPr algn="ctr">
              <a:defRPr sz="4000" b="0"/>
            </a:lvl1pPr>
          </a:lstStyle>
          <a:p>
            <a:r>
              <a:rPr lang="en-US"/>
              <a:t>Click to edit Master title style</a:t>
            </a:r>
            <a:endParaRPr/>
          </a:p>
        </p:txBody>
      </p:sp>
      <p:sp>
        <p:nvSpPr>
          <p:cNvPr id="3" name="Content Placeholder 2"/>
          <p:cNvSpPr>
            <a:spLocks noGrp="1"/>
          </p:cNvSpPr>
          <p:nvPr>
            <p:ph idx="1"/>
          </p:nvPr>
        </p:nvSpPr>
        <p:spPr>
          <a:xfrm>
            <a:off x="5228634" y="405982"/>
            <a:ext cx="4233863" cy="6145736"/>
          </a:xfrm>
        </p:spPr>
        <p:txBody>
          <a:bodyPr>
            <a:normAutofit/>
          </a:bodyPr>
          <a:lstStyle>
            <a:lvl1pPr>
              <a:spcBef>
                <a:spcPts val="2205"/>
              </a:spcBef>
              <a:defRPr sz="2400"/>
            </a:lvl1pPr>
            <a:lvl2pPr>
              <a:defRPr sz="2200"/>
            </a:lvl2pPr>
            <a:lvl3pPr>
              <a:defRPr sz="2000"/>
            </a:lvl3pPr>
            <a:lvl4pPr>
              <a:defRPr sz="2000"/>
            </a:lvl4pPr>
            <a:lvl5pPr>
              <a:defRPr sz="20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8035" y="1970780"/>
            <a:ext cx="4233863" cy="4100779"/>
          </a:xfrm>
        </p:spPr>
        <p:txBody>
          <a:bodyPr>
            <a:normAutofit/>
          </a:bodyPr>
          <a:lstStyle>
            <a:lvl1pPr marL="0" indent="0" algn="ctr">
              <a:buNone/>
              <a:defRPr sz="20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C89D9E-CB5E-4253-8E10-F3F8C6EECA96}"/>
              </a:ext>
            </a:extLst>
          </p:cNvPr>
          <p:cNvSpPr>
            <a:spLocks noGrp="1"/>
          </p:cNvSpPr>
          <p:nvPr>
            <p:ph type="dt" sz="half" idx="10"/>
          </p:nvPr>
        </p:nvSpPr>
        <p:spPr/>
        <p:txBody>
          <a:bodyPr/>
          <a:lstStyle>
            <a:lvl1pPr>
              <a:defRPr/>
            </a:lvl1pPr>
          </a:lstStyle>
          <a:p>
            <a:pPr>
              <a:defRPr/>
            </a:pPr>
            <a:endParaRPr lang="en-GB"/>
          </a:p>
        </p:txBody>
      </p:sp>
      <p:sp>
        <p:nvSpPr>
          <p:cNvPr id="6" name="Footer Placeholder 4">
            <a:extLst>
              <a:ext uri="{FF2B5EF4-FFF2-40B4-BE49-F238E27FC236}">
                <a16:creationId xmlns:a16="http://schemas.microsoft.com/office/drawing/2014/main" id="{8B1BCE78-872E-491E-A33F-860A6BF195D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A98F76A4-FE21-494F-BCF5-2803B6F74940}"/>
              </a:ext>
            </a:extLst>
          </p:cNvPr>
          <p:cNvSpPr>
            <a:spLocks noGrp="1"/>
          </p:cNvSpPr>
          <p:nvPr>
            <p:ph type="sldNum" sz="quarter" idx="12"/>
          </p:nvPr>
        </p:nvSpPr>
        <p:spPr/>
        <p:txBody>
          <a:bodyPr/>
          <a:lstStyle>
            <a:lvl1pPr>
              <a:defRPr/>
            </a:lvl1pPr>
          </a:lstStyle>
          <a:p>
            <a:pPr>
              <a:defRPr/>
            </a:pPr>
            <a:fld id="{CC138296-1113-4364-B146-F58E275490AD}" type="slidenum">
              <a:rPr lang="en-GB" altLang="en-US"/>
              <a:pPr>
                <a:defRPr/>
              </a:pPr>
              <a:t>‹#›</a:t>
            </a:fld>
            <a:endParaRPr lang="en-GB" altLang="en-US"/>
          </a:p>
        </p:txBody>
      </p:sp>
    </p:spTree>
    <p:extLst>
      <p:ext uri="{BB962C8B-B14F-4D97-AF65-F5344CB8AC3E}">
        <p14:creationId xmlns:p14="http://schemas.microsoft.com/office/powerpoint/2010/main" val="325925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93B83F0-FCD5-41E2-B30D-675EA9E25C45}"/>
              </a:ext>
            </a:extLst>
          </p:cNvPr>
          <p:cNvSpPr>
            <a:spLocks noGrp="1"/>
          </p:cNvSpPr>
          <p:nvPr>
            <p:ph type="title"/>
          </p:nvPr>
        </p:nvSpPr>
        <p:spPr bwMode="auto">
          <a:xfrm>
            <a:off x="604838" y="119063"/>
            <a:ext cx="8866187"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B3DD73E-2B8C-4417-BF4E-03CC72AA66BC}"/>
              </a:ext>
            </a:extLst>
          </p:cNvPr>
          <p:cNvSpPr>
            <a:spLocks noGrp="1"/>
          </p:cNvSpPr>
          <p:nvPr>
            <p:ph type="body" idx="1"/>
          </p:nvPr>
        </p:nvSpPr>
        <p:spPr bwMode="auto">
          <a:xfrm>
            <a:off x="604838" y="1763713"/>
            <a:ext cx="8866187"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9DBD9E3-7392-4CA4-8448-BB5D28B1B3A8}"/>
              </a:ext>
            </a:extLst>
          </p:cNvPr>
          <p:cNvSpPr>
            <a:spLocks noGrp="1"/>
          </p:cNvSpPr>
          <p:nvPr>
            <p:ph type="dt" sz="half" idx="2"/>
          </p:nvPr>
        </p:nvSpPr>
        <p:spPr>
          <a:xfrm>
            <a:off x="6207125" y="6918325"/>
            <a:ext cx="2351088" cy="401638"/>
          </a:xfrm>
          <a:prstGeom prst="rect">
            <a:avLst/>
          </a:prstGeom>
        </p:spPr>
        <p:txBody>
          <a:bodyPr vert="horz" lIns="100794" tIns="50397" rIns="100794" bIns="50397" rtlCol="0" anchor="ctr"/>
          <a:lstStyle>
            <a:lvl1pPr algn="r"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5" name="Footer Placeholder 4">
            <a:extLst>
              <a:ext uri="{FF2B5EF4-FFF2-40B4-BE49-F238E27FC236}">
                <a16:creationId xmlns:a16="http://schemas.microsoft.com/office/drawing/2014/main" id="{805DB195-246D-4A34-B296-315E271074B8}"/>
              </a:ext>
            </a:extLst>
          </p:cNvPr>
          <p:cNvSpPr>
            <a:spLocks noGrp="1"/>
          </p:cNvSpPr>
          <p:nvPr>
            <p:ph type="ftr" sz="quarter" idx="3"/>
          </p:nvPr>
        </p:nvSpPr>
        <p:spPr>
          <a:xfrm>
            <a:off x="292100" y="6918325"/>
            <a:ext cx="5335588" cy="401638"/>
          </a:xfrm>
          <a:prstGeom prst="rect">
            <a:avLst/>
          </a:prstGeom>
        </p:spPr>
        <p:txBody>
          <a:bodyPr vert="horz" lIns="100794" tIns="50397" rIns="100794" bIns="50397" rtlCol="0" anchor="ctr"/>
          <a:lstStyle>
            <a:lvl1pPr algn="l" eaLnBrk="1">
              <a:lnSpc>
                <a:spcPct val="96000"/>
              </a:lnSpc>
              <a:buClr>
                <a:srgbClr val="000000"/>
              </a:buClr>
              <a:buSzPct val="45000"/>
              <a:buFont typeface="Wingdings" pitchFamily="-109" charset="2"/>
              <a:buNone/>
              <a:defRPr sz="1300">
                <a:solidFill>
                  <a:schemeClr val="bg1"/>
                </a:solidFill>
                <a:latin typeface="Arial" pitchFamily="-109" charset="0"/>
                <a:ea typeface="+mn-ea"/>
              </a:defRPr>
            </a:lvl1pPr>
          </a:lstStyle>
          <a:p>
            <a:pPr>
              <a:defRPr/>
            </a:pPr>
            <a:endParaRPr lang="en-GB"/>
          </a:p>
        </p:txBody>
      </p:sp>
      <p:sp>
        <p:nvSpPr>
          <p:cNvPr id="6" name="Slide Number Placeholder 5">
            <a:extLst>
              <a:ext uri="{FF2B5EF4-FFF2-40B4-BE49-F238E27FC236}">
                <a16:creationId xmlns:a16="http://schemas.microsoft.com/office/drawing/2014/main" id="{B0E887E3-44D8-442D-876C-C01FCEFEBE4D}"/>
              </a:ext>
            </a:extLst>
          </p:cNvPr>
          <p:cNvSpPr>
            <a:spLocks noGrp="1"/>
          </p:cNvSpPr>
          <p:nvPr>
            <p:ph type="sldNum" sz="quarter" idx="4"/>
          </p:nvPr>
        </p:nvSpPr>
        <p:spPr>
          <a:xfrm>
            <a:off x="8707438" y="6918325"/>
            <a:ext cx="1092200"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defRPr sz="4000">
                <a:solidFill>
                  <a:schemeClr val="bg1"/>
                </a:solidFill>
              </a:defRPr>
            </a:lvl1pPr>
          </a:lstStyle>
          <a:p>
            <a:pPr>
              <a:defRPr/>
            </a:pPr>
            <a:fld id="{78F66A4F-DB68-4495-BAA5-B01CE4C6F34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40"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Lst>
  <p:txStyles>
    <p:titleStyle>
      <a:lvl1pPr algn="ctr" defTabSz="1006475" rtl="0" eaLnBrk="0" fontAlgn="base" hangingPunct="0">
        <a:spcBef>
          <a:spcPct val="0"/>
        </a:spcBef>
        <a:spcAft>
          <a:spcPct val="0"/>
        </a:spcAft>
        <a:defRPr sz="5100" kern="1200">
          <a:solidFill>
            <a:schemeClr val="accent1"/>
          </a:solidFill>
          <a:latin typeface="+mj-lt"/>
          <a:ea typeface="ＭＳ Ｐゴシック" pitchFamily="-109" charset="-128"/>
          <a:cs typeface="+mj-cs"/>
        </a:defRPr>
      </a:lvl1pPr>
      <a:lvl2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2pPr>
      <a:lvl3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3pPr>
      <a:lvl4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4pPr>
      <a:lvl5pPr algn="ctr" defTabSz="1006475" rtl="0" eaLnBrk="0" fontAlgn="base" hangingPunct="0">
        <a:spcBef>
          <a:spcPct val="0"/>
        </a:spcBef>
        <a:spcAft>
          <a:spcPct val="0"/>
        </a:spcAft>
        <a:defRPr sz="5100">
          <a:solidFill>
            <a:schemeClr val="accent1"/>
          </a:solidFill>
          <a:latin typeface="News Gothic MT" pitchFamily="-109" charset="0"/>
          <a:ea typeface="ＭＳ Ｐゴシック" pitchFamily="-109" charset="-128"/>
        </a:defRPr>
      </a:lvl5pPr>
      <a:lvl6pPr marL="4572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6pPr>
      <a:lvl7pPr marL="9144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7pPr>
      <a:lvl8pPr marL="13716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8pPr>
      <a:lvl9pPr marL="1828800" algn="ctr" defTabSz="1006475" rtl="0" fontAlgn="base">
        <a:spcBef>
          <a:spcPct val="0"/>
        </a:spcBef>
        <a:spcAft>
          <a:spcPct val="0"/>
        </a:spcAft>
        <a:defRPr sz="5100">
          <a:solidFill>
            <a:schemeClr val="accent1"/>
          </a:solidFill>
          <a:latin typeface="News Gothic MT" pitchFamily="-109" charset="0"/>
          <a:ea typeface="ＭＳ Ｐゴシック" pitchFamily="-109" charset="-128"/>
        </a:defRPr>
      </a:lvl9pPr>
    </p:titleStyle>
    <p:bodyStyle>
      <a:lvl1pPr marL="384175" indent="-384175" algn="l" defTabSz="1006475" rtl="0" eaLnBrk="0" fontAlgn="base" hangingPunct="0">
        <a:spcBef>
          <a:spcPts val="2200"/>
        </a:spcBef>
        <a:spcAft>
          <a:spcPct val="0"/>
        </a:spcAft>
        <a:buClr>
          <a:srgbClr val="6FB7D7"/>
        </a:buClr>
        <a:buSzPct val="110000"/>
        <a:buFont typeface="Wingdings 2" panose="05020102010507070707" pitchFamily="18" charset="2"/>
        <a:buChar char=""/>
        <a:defRPr sz="2600" kern="1200">
          <a:solidFill>
            <a:srgbClr val="595959"/>
          </a:solidFill>
          <a:latin typeface="+mn-lt"/>
          <a:ea typeface="ＭＳ Ｐゴシック" pitchFamily="-109" charset="-128"/>
          <a:cs typeface="+mn-cs"/>
        </a:defRPr>
      </a:lvl1pPr>
      <a:lvl2pPr marL="755650" indent="-369888" algn="l" defTabSz="1006475" rtl="0" eaLnBrk="0" fontAlgn="base" hangingPunct="0">
        <a:spcBef>
          <a:spcPts val="663"/>
        </a:spcBef>
        <a:spcAft>
          <a:spcPct val="0"/>
        </a:spcAft>
        <a:buClr>
          <a:srgbClr val="215D77"/>
        </a:buClr>
        <a:buSzPct val="110000"/>
        <a:buFont typeface="Wingdings 2" panose="05020102010507070707" pitchFamily="18" charset="2"/>
        <a:buChar char=""/>
        <a:defRPr sz="2400" kern="1200">
          <a:solidFill>
            <a:srgbClr val="595959"/>
          </a:solidFill>
          <a:latin typeface="+mn-lt"/>
          <a:ea typeface="ＭＳ Ｐゴシック" pitchFamily="-109" charset="-128"/>
          <a:cs typeface="+mn-cs"/>
        </a:defRPr>
      </a:lvl2pPr>
      <a:lvl3pPr marL="1066800"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200" kern="1200">
          <a:solidFill>
            <a:srgbClr val="595959"/>
          </a:solidFill>
          <a:latin typeface="+mn-lt"/>
          <a:ea typeface="ＭＳ Ｐゴシック" pitchFamily="-109" charset="-128"/>
          <a:cs typeface="+mn-cs"/>
        </a:defRPr>
      </a:lvl3pPr>
      <a:lvl4pPr marL="1392238" indent="-325438" algn="l" defTabSz="1006475" rtl="0" eaLnBrk="0" fontAlgn="base" hangingPunct="0">
        <a:spcBef>
          <a:spcPts val="663"/>
        </a:spcBef>
        <a:spcAft>
          <a:spcPct val="0"/>
        </a:spcAft>
        <a:buClr>
          <a:srgbClr val="215D7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4pPr>
      <a:lvl5pPr marL="1703388" indent="-311150" algn="l" defTabSz="1006475" rtl="0" eaLnBrk="0" fontAlgn="base" hangingPunct="0">
        <a:spcBef>
          <a:spcPts val="663"/>
        </a:spcBef>
        <a:spcAft>
          <a:spcPct val="0"/>
        </a:spcAft>
        <a:buClr>
          <a:srgbClr val="6FB7D7"/>
        </a:buClr>
        <a:buSzPct val="110000"/>
        <a:buFont typeface="Wingdings 2" panose="05020102010507070707" pitchFamily="18" charset="2"/>
        <a:buChar char=""/>
        <a:defRPr sz="2000" kern="1200">
          <a:solidFill>
            <a:srgbClr val="595959"/>
          </a:solidFill>
          <a:latin typeface="+mn-lt"/>
          <a:ea typeface="ＭＳ Ｐゴシック" pitchFamily="-109" charset="-128"/>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nbc.com/2018/10/01/what-incoming-ceo-larry-culp-brings-to-ge.html" TargetMode="External"/><Relationship Id="rId2" Type="http://schemas.openxmlformats.org/officeDocument/2006/relationships/hyperlink" Target="https://www.cnbc.com/2018/10/05/new-ge-ceo-larry-culp-inks-stock-heavy-contract-worth-up-to-300-million-if-shares-soar.html" TargetMode="External"/><Relationship Id="rId1" Type="http://schemas.openxmlformats.org/officeDocument/2006/relationships/slideLayout" Target="../slideLayouts/slideLayout2.xml"/><Relationship Id="rId6" Type="http://schemas.openxmlformats.org/officeDocument/2006/relationships/hyperlink" Target="https://www.cnbc.com/quotes/?symbol=GE" TargetMode="External"/><Relationship Id="rId5" Type="http://schemas.openxmlformats.org/officeDocument/2006/relationships/hyperlink" Target="https://www.cnbc.com/id/105061442" TargetMode="External"/><Relationship Id="rId4" Type="http://schemas.openxmlformats.org/officeDocument/2006/relationships/hyperlink" Target="https://www.sec.gov/Archives/edgar/data/40545/000004054518000074/ge8-k100418.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cnbc.com/quotes/?symbol=FB" TargetMode="External"/><Relationship Id="rId2" Type="http://schemas.openxmlformats.org/officeDocument/2006/relationships/hyperlink" Target="https://www.cnbc.com/2018/10/08/facebook-portal-smart-speakers-battle-amazon-echo-google-home.html" TargetMode="External"/><Relationship Id="rId1" Type="http://schemas.openxmlformats.org/officeDocument/2006/relationships/slideLayout" Target="../slideLayouts/slideLayout2.xml"/><Relationship Id="rId6" Type="http://schemas.openxmlformats.org/officeDocument/2006/relationships/hyperlink" Target="https://www.cnbc.com/quotes/?symbol=AAPL" TargetMode="External"/><Relationship Id="rId5" Type="http://schemas.openxmlformats.org/officeDocument/2006/relationships/hyperlink" Target="https://www.cnbc.com/quotes/?symbol=GOOGL" TargetMode="External"/><Relationship Id="rId4" Type="http://schemas.openxmlformats.org/officeDocument/2006/relationships/hyperlink" Target="https://www.cnbc.com/quotes/?symbol=AMZ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bloomberg.com/quote/TSLA:US" TargetMode="External"/><Relationship Id="rId2" Type="http://schemas.openxmlformats.org/officeDocument/2006/relationships/hyperlink" Target="https://www.bloomberg.com/news/articles/2018-10-08/the-hunt-is-on-for-a-musk-manager-as-tesla-accommodates-the-sec" TargetMode="External"/><Relationship Id="rId1" Type="http://schemas.openxmlformats.org/officeDocument/2006/relationships/slideLayout" Target="../slideLayouts/slideLayout2.xml"/><Relationship Id="rId5" Type="http://schemas.openxmlformats.org/officeDocument/2006/relationships/hyperlink" Target="https://www.bloomberg.com/news/articles/2018-10-05/more-than-20-hours-in-musk-s-short-seller-tweet-storm-continues" TargetMode="External"/><Relationship Id="rId4" Type="http://schemas.openxmlformats.org/officeDocument/2006/relationships/hyperlink" Target="https://www.bloomberg.com/news/terminal/PFX6ZZ6K50X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600968-BB90-4446-9916-2ADC5CAE22DE}"/>
              </a:ext>
            </a:extLst>
          </p:cNvPr>
          <p:cNvSpPr>
            <a:spLocks noGrp="1"/>
          </p:cNvSpPr>
          <p:nvPr>
            <p:ph type="title"/>
          </p:nvPr>
        </p:nvSpPr>
        <p:spPr>
          <a:xfrm>
            <a:off x="620713" y="2178050"/>
            <a:ext cx="8305800" cy="915988"/>
          </a:xfrm>
        </p:spPr>
        <p:txBody>
          <a:bodyPr/>
          <a:lstStyle/>
          <a:p>
            <a:pPr eaLnBrk="1" hangingPunct="1"/>
            <a:r>
              <a:rPr lang="en-US" altLang="en-US" sz="4400">
                <a:latin typeface="Arial" panose="020B0604020202020204" pitchFamily="34" charset="0"/>
                <a:ea typeface="ＭＳ Ｐゴシック" panose="020B0600070205080204" pitchFamily="34" charset="-128"/>
                <a:cs typeface="Arial" panose="020B0604020202020204" pitchFamily="34" charset="0"/>
              </a:rPr>
              <a:t>Managing Information Technology Resources</a:t>
            </a:r>
            <a:br>
              <a:rPr lang="en-US" altLang="en-US" sz="4400">
                <a:latin typeface="Arial" panose="020B0604020202020204" pitchFamily="34" charset="0"/>
                <a:ea typeface="ＭＳ Ｐゴシック" panose="020B0600070205080204" pitchFamily="34" charset="-128"/>
                <a:cs typeface="Arial" panose="020B0604020202020204" pitchFamily="34" charset="0"/>
              </a:rPr>
            </a:br>
            <a:r>
              <a:rPr lang="en-US" altLang="en-US" sz="4400">
                <a:latin typeface="Arial" panose="020B0604020202020204" pitchFamily="34" charset="0"/>
                <a:ea typeface="ＭＳ Ｐゴシック" panose="020B0600070205080204" pitchFamily="34" charset="-128"/>
                <a:cs typeface="Arial" panose="020B0604020202020204" pitchFamily="34" charset="0"/>
              </a:rPr>
              <a:t>ITWS 4310</a:t>
            </a:r>
            <a:endParaRPr lang="en-US" altLang="en-US" sz="3600">
              <a:latin typeface="Arial" panose="020B0604020202020204" pitchFamily="34" charset="0"/>
              <a:ea typeface="ＭＳ Ｐゴシック" panose="020B0600070205080204" pitchFamily="34" charset="-128"/>
              <a:cs typeface="Arial" panose="020B0604020202020204" pitchFamily="34" charset="0"/>
            </a:endParaRPr>
          </a:p>
        </p:txBody>
      </p:sp>
      <p:sp>
        <p:nvSpPr>
          <p:cNvPr id="4099" name="Rectangle 3">
            <a:extLst>
              <a:ext uri="{FF2B5EF4-FFF2-40B4-BE49-F238E27FC236}">
                <a16:creationId xmlns:a16="http://schemas.microsoft.com/office/drawing/2014/main" id="{1DB86753-00B6-4601-BF38-8582EBE79DC2}"/>
              </a:ext>
            </a:extLst>
          </p:cNvPr>
          <p:cNvSpPr>
            <a:spLocks noGrp="1"/>
          </p:cNvSpPr>
          <p:nvPr>
            <p:ph type="body" idx="1"/>
          </p:nvPr>
        </p:nvSpPr>
        <p:spPr>
          <a:xfrm>
            <a:off x="468312" y="3703638"/>
            <a:ext cx="9037638" cy="4535487"/>
          </a:xfrm>
        </p:spPr>
        <p:txBody>
          <a:bodyPr/>
          <a:lstStyle/>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Netflix Case</a:t>
            </a:r>
          </a:p>
          <a:p>
            <a:pPr marL="0" indent="0" algn="ctr" eaLnBrk="1" hangingPunct="1">
              <a:buFont typeface="Wingdings 2" panose="05020102010507070707" pitchFamily="18" charset="2"/>
              <a:buNone/>
            </a:pPr>
            <a:r>
              <a:rPr lang="en-US" altLang="en-US" sz="3600" dirty="0">
                <a:latin typeface="Arial" panose="020B0604020202020204" pitchFamily="34" charset="0"/>
                <a:ea typeface="ＭＳ Ｐゴシック" panose="020B0600070205080204" pitchFamily="34" charset="-128"/>
                <a:cs typeface="Arial" panose="020B0604020202020204" pitchFamily="34" charset="0"/>
              </a:rPr>
              <a:t>October 9, 2018</a:t>
            </a:r>
          </a:p>
          <a:p>
            <a:pPr marL="0" indent="0" algn="ctr" eaLnBrk="1" hangingPunct="1">
              <a:buFont typeface="Wingdings 2" panose="05020102010507070707" pitchFamily="18" charset="2"/>
              <a:buNone/>
            </a:pPr>
            <a:endParaRPr lang="en-US" altLang="en-US" sz="3200" dirty="0">
              <a:latin typeface="Tahoma" panose="020B060403050404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20712" y="167992"/>
            <a:ext cx="9375387" cy="1427939"/>
          </a:xfrm>
        </p:spPr>
        <p:txBody>
          <a:bodyPr/>
          <a:lstStyle/>
          <a:p>
            <a:pPr algn="l"/>
            <a:r>
              <a:rPr lang="en-US" altLang="en-US" sz="3600" dirty="0">
                <a:solidFill>
                  <a:srgbClr val="7030A0"/>
                </a:solidFill>
              </a:rPr>
              <a:t>How/why did Netflix come to dominate in DVD-by-mail?</a:t>
            </a:r>
          </a:p>
        </p:txBody>
      </p:sp>
    </p:spTree>
    <p:extLst>
      <p:ext uri="{BB962C8B-B14F-4D97-AF65-F5344CB8AC3E}">
        <p14:creationId xmlns:p14="http://schemas.microsoft.com/office/powerpoint/2010/main" val="372738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20712" y="167992"/>
            <a:ext cx="9375387" cy="1427939"/>
          </a:xfrm>
        </p:spPr>
        <p:txBody>
          <a:bodyPr/>
          <a:lstStyle/>
          <a:p>
            <a:pPr algn="l"/>
            <a:r>
              <a:rPr lang="en-US" altLang="en-US" sz="3600" dirty="0">
                <a:solidFill>
                  <a:srgbClr val="7030A0"/>
                </a:solidFill>
              </a:rPr>
              <a:t>How/why did Netflix come to dominate in DVD-by-mail?</a:t>
            </a:r>
          </a:p>
        </p:txBody>
      </p:sp>
      <p:sp>
        <p:nvSpPr>
          <p:cNvPr id="2" name="TextBox 1">
            <a:extLst>
              <a:ext uri="{FF2B5EF4-FFF2-40B4-BE49-F238E27FC236}">
                <a16:creationId xmlns:a16="http://schemas.microsoft.com/office/drawing/2014/main" id="{5E12F6A3-E92A-4A63-9E0A-C1A42568A20B}"/>
              </a:ext>
            </a:extLst>
          </p:cNvPr>
          <p:cNvSpPr txBox="1"/>
          <p:nvPr/>
        </p:nvSpPr>
        <p:spPr>
          <a:xfrm>
            <a:off x="849312" y="2027237"/>
            <a:ext cx="8305800" cy="4401205"/>
          </a:xfrm>
          <a:prstGeom prst="rect">
            <a:avLst/>
          </a:prstGeom>
          <a:noFill/>
        </p:spPr>
        <p:txBody>
          <a:bodyPr wrap="square" rtlCol="0">
            <a:spAutoFit/>
          </a:bodyPr>
          <a:lstStyle/>
          <a:p>
            <a:r>
              <a:rPr lang="en-US" sz="2000" dirty="0">
                <a:solidFill>
                  <a:srgbClr val="FF0000"/>
                </a:solidFill>
              </a:rPr>
              <a:t>Outstanding Customer Service</a:t>
            </a:r>
          </a:p>
          <a:p>
            <a:endParaRPr lang="en-US" sz="2000" dirty="0">
              <a:solidFill>
                <a:srgbClr val="FF0000"/>
              </a:solidFill>
            </a:endParaRPr>
          </a:p>
          <a:p>
            <a:r>
              <a:rPr lang="en-US" sz="2000" dirty="0">
                <a:solidFill>
                  <a:srgbClr val="FF0000"/>
                </a:solidFill>
              </a:rPr>
              <a:t>Fast Service – due to large number of Distribution Centers</a:t>
            </a:r>
          </a:p>
          <a:p>
            <a:endParaRPr lang="en-US" sz="2000" dirty="0">
              <a:solidFill>
                <a:srgbClr val="FF0000"/>
              </a:solidFill>
            </a:endParaRPr>
          </a:p>
          <a:p>
            <a:r>
              <a:rPr lang="en-US" sz="2000" dirty="0">
                <a:solidFill>
                  <a:srgbClr val="FF0000"/>
                </a:solidFill>
              </a:rPr>
              <a:t>Largest selection of Titles (Long-Tail)</a:t>
            </a:r>
          </a:p>
          <a:p>
            <a:endParaRPr lang="en-US" sz="2000" dirty="0">
              <a:solidFill>
                <a:srgbClr val="FF0000"/>
              </a:solidFill>
            </a:endParaRPr>
          </a:p>
          <a:p>
            <a:r>
              <a:rPr lang="en-US" sz="2000" dirty="0" err="1">
                <a:solidFill>
                  <a:srgbClr val="FF0000"/>
                </a:solidFill>
              </a:rPr>
              <a:t>Cinematch</a:t>
            </a:r>
            <a:r>
              <a:rPr lang="en-US" sz="2000" dirty="0">
                <a:solidFill>
                  <a:srgbClr val="FF0000"/>
                </a:solidFill>
              </a:rPr>
              <a:t> Recommendation System (Collaborative Filtering)</a:t>
            </a:r>
          </a:p>
          <a:p>
            <a:endParaRPr lang="en-US" sz="2000" dirty="0">
              <a:solidFill>
                <a:srgbClr val="FF0000"/>
              </a:solidFill>
            </a:endParaRPr>
          </a:p>
          <a:p>
            <a:r>
              <a:rPr lang="en-US" sz="2000" dirty="0">
                <a:solidFill>
                  <a:srgbClr val="FF0000"/>
                </a:solidFill>
              </a:rPr>
              <a:t>Largest Customer Base – Economies of Scale</a:t>
            </a:r>
          </a:p>
          <a:p>
            <a:endParaRPr lang="en-US" sz="2000" dirty="0">
              <a:solidFill>
                <a:srgbClr val="FF0000"/>
              </a:solidFill>
            </a:endParaRPr>
          </a:p>
          <a:p>
            <a:r>
              <a:rPr lang="en-US" sz="2000" dirty="0">
                <a:solidFill>
                  <a:srgbClr val="FF0000"/>
                </a:solidFill>
              </a:rPr>
              <a:t>Branding</a:t>
            </a:r>
          </a:p>
          <a:p>
            <a:r>
              <a:rPr lang="en-US" sz="2000" dirty="0">
                <a:solidFill>
                  <a:srgbClr val="FF0000"/>
                </a:solidFill>
              </a:rPr>
              <a:t>	Brand built on Customer Experience</a:t>
            </a:r>
          </a:p>
          <a:p>
            <a:r>
              <a:rPr lang="en-US" sz="2000" dirty="0">
                <a:solidFill>
                  <a:srgbClr val="FF0000"/>
                </a:solidFill>
              </a:rPr>
              <a:t>	Early Entry</a:t>
            </a:r>
          </a:p>
          <a:p>
            <a:r>
              <a:rPr lang="en-US" sz="2000" dirty="0">
                <a:solidFill>
                  <a:srgbClr val="FF0000"/>
                </a:solidFill>
              </a:rPr>
              <a:t>	Excellent Execution</a:t>
            </a:r>
          </a:p>
        </p:txBody>
      </p:sp>
    </p:spTree>
    <p:extLst>
      <p:ext uri="{BB962C8B-B14F-4D97-AF65-F5344CB8AC3E}">
        <p14:creationId xmlns:p14="http://schemas.microsoft.com/office/powerpoint/2010/main" val="13118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849312" y="731837"/>
            <a:ext cx="8735624" cy="1847921"/>
          </a:xfrm>
        </p:spPr>
        <p:txBody>
          <a:bodyPr/>
          <a:lstStyle/>
          <a:p>
            <a:pPr algn="l"/>
            <a:r>
              <a:rPr lang="en-US" altLang="en-US" sz="3600" dirty="0">
                <a:solidFill>
                  <a:srgbClr val="7030A0"/>
                </a:solidFill>
              </a:rPr>
              <a:t>What is the “long-tail” concept?  </a:t>
            </a:r>
            <a:br>
              <a:rPr lang="en-US" altLang="en-US" sz="3600" dirty="0">
                <a:solidFill>
                  <a:srgbClr val="7030A0"/>
                </a:solidFill>
              </a:rPr>
            </a:br>
            <a:r>
              <a:rPr lang="en-US" altLang="en-US" sz="3600" dirty="0">
                <a:solidFill>
                  <a:srgbClr val="7030A0"/>
                </a:solidFill>
              </a:rPr>
              <a:t>How does it relate to economies of scale and doing business via the internet?</a:t>
            </a:r>
          </a:p>
        </p:txBody>
      </p:sp>
    </p:spTree>
    <p:extLst>
      <p:ext uri="{BB962C8B-B14F-4D97-AF65-F5344CB8AC3E}">
        <p14:creationId xmlns:p14="http://schemas.microsoft.com/office/powerpoint/2010/main" val="2111393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849312" y="-30163"/>
            <a:ext cx="8735624" cy="1847921"/>
          </a:xfrm>
        </p:spPr>
        <p:txBody>
          <a:bodyPr/>
          <a:lstStyle/>
          <a:p>
            <a:pPr algn="l"/>
            <a:r>
              <a:rPr lang="en-US" altLang="en-US" sz="3200" dirty="0">
                <a:solidFill>
                  <a:srgbClr val="7030A0"/>
                </a:solidFill>
              </a:rPr>
              <a:t>What is the “long-tail” concept?  </a:t>
            </a:r>
            <a:br>
              <a:rPr lang="en-US" altLang="en-US" sz="3200" dirty="0">
                <a:solidFill>
                  <a:srgbClr val="7030A0"/>
                </a:solidFill>
              </a:rPr>
            </a:br>
            <a:r>
              <a:rPr lang="en-US" altLang="en-US" sz="3200" dirty="0">
                <a:solidFill>
                  <a:srgbClr val="7030A0"/>
                </a:solidFill>
              </a:rPr>
              <a:t>How does it relate to economies of scale and doing business via the internet?</a:t>
            </a:r>
          </a:p>
        </p:txBody>
      </p:sp>
      <p:sp>
        <p:nvSpPr>
          <p:cNvPr id="2" name="TextBox 1">
            <a:extLst>
              <a:ext uri="{FF2B5EF4-FFF2-40B4-BE49-F238E27FC236}">
                <a16:creationId xmlns:a16="http://schemas.microsoft.com/office/drawing/2014/main" id="{EFB2973C-7D1C-42BF-8136-BD559A9BB1F6}"/>
              </a:ext>
            </a:extLst>
          </p:cNvPr>
          <p:cNvSpPr txBox="1"/>
          <p:nvPr/>
        </p:nvSpPr>
        <p:spPr>
          <a:xfrm>
            <a:off x="1001712" y="2179637"/>
            <a:ext cx="8077200" cy="5663089"/>
          </a:xfrm>
          <a:prstGeom prst="rect">
            <a:avLst/>
          </a:prstGeom>
          <a:noFill/>
        </p:spPr>
        <p:txBody>
          <a:bodyPr wrap="square" rtlCol="0">
            <a:spAutoFit/>
          </a:bodyPr>
          <a:lstStyle/>
          <a:p>
            <a:r>
              <a:rPr lang="en-US" sz="2000" dirty="0">
                <a:solidFill>
                  <a:srgbClr val="FF0000"/>
                </a:solidFill>
              </a:rPr>
              <a:t>Netflix’s advantage came from the scale of the firm’s selection.</a:t>
            </a:r>
          </a:p>
          <a:p>
            <a:r>
              <a:rPr lang="en-US" sz="2000" b="1" dirty="0">
                <a:solidFill>
                  <a:srgbClr val="FF0000"/>
                </a:solidFill>
              </a:rPr>
              <a:t>Long tail:</a:t>
            </a:r>
            <a:r>
              <a:rPr lang="en-US" sz="2000" dirty="0">
                <a:solidFill>
                  <a:srgbClr val="FF0000"/>
                </a:solidFill>
              </a:rPr>
              <a:t> Large selection of content beneficial for Internet retailers.</a:t>
            </a:r>
          </a:p>
          <a:p>
            <a:pPr lvl="1"/>
            <a:r>
              <a:rPr lang="en-US" sz="2000" dirty="0">
                <a:solidFill>
                  <a:srgbClr val="FF0000"/>
                </a:solidFill>
              </a:rPr>
              <a:t>Selection attracts customers.</a:t>
            </a:r>
          </a:p>
          <a:p>
            <a:pPr lvl="1"/>
            <a:r>
              <a:rPr lang="en-US" sz="2000" dirty="0">
                <a:solidFill>
                  <a:srgbClr val="FF0000"/>
                </a:solidFill>
              </a:rPr>
              <a:t>The internet allows large-selection inventory efficiencies that offline firms can’t match.</a:t>
            </a:r>
          </a:p>
          <a:p>
            <a:pPr lvl="1"/>
            <a:endParaRPr lang="en-US" sz="2000" dirty="0">
              <a:solidFill>
                <a:srgbClr val="FF0000"/>
              </a:solidFill>
            </a:endParaRPr>
          </a:p>
          <a:p>
            <a:r>
              <a:rPr lang="en-US" altLang="en-US" sz="2000" dirty="0">
                <a:solidFill>
                  <a:srgbClr val="FF0000"/>
                </a:solidFill>
              </a:rPr>
              <a:t>Netflix offers its customers over 125,000 titles</a:t>
            </a:r>
          </a:p>
          <a:p>
            <a:r>
              <a:rPr lang="en-US" altLang="en-US" sz="2000" dirty="0">
                <a:solidFill>
                  <a:srgbClr val="FF0000"/>
                </a:solidFill>
              </a:rPr>
              <a:t>Traditional retailers offer about 3,000 titles – because of shelf space constraints</a:t>
            </a:r>
          </a:p>
          <a:p>
            <a:r>
              <a:rPr lang="en-US" altLang="en-US" sz="2000" b="1" dirty="0">
                <a:solidFill>
                  <a:srgbClr val="FF0000"/>
                </a:solidFill>
              </a:rPr>
              <a:t>Long tail</a:t>
            </a:r>
            <a:r>
              <a:rPr lang="en-US" altLang="en-US" sz="2000" dirty="0">
                <a:solidFill>
                  <a:srgbClr val="FF0000"/>
                </a:solidFill>
              </a:rPr>
              <a:t>: A phenomenon whereby firms can make money by offering a near-limitless selection</a:t>
            </a:r>
          </a:p>
          <a:p>
            <a:r>
              <a:rPr lang="en-US" altLang="en-US" sz="2000" dirty="0">
                <a:solidFill>
                  <a:srgbClr val="FF0000"/>
                </a:solidFill>
              </a:rPr>
              <a:t>The long tail works because:</a:t>
            </a:r>
          </a:p>
          <a:p>
            <a:pPr lvl="1"/>
            <a:r>
              <a:rPr lang="en-US" altLang="en-US" sz="2000" dirty="0">
                <a:solidFill>
                  <a:srgbClr val="FF0000"/>
                </a:solidFill>
              </a:rPr>
              <a:t>Cost of production and distribution drop</a:t>
            </a:r>
          </a:p>
          <a:p>
            <a:pPr lvl="1"/>
            <a:r>
              <a:rPr lang="en-US" altLang="en-US" sz="2000" dirty="0">
                <a:solidFill>
                  <a:srgbClr val="FF0000"/>
                </a:solidFill>
              </a:rPr>
              <a:t>It gives the firm a selection advantage that traditional stores cannot match</a:t>
            </a:r>
          </a:p>
          <a:p>
            <a:pPr lvl="1"/>
            <a:r>
              <a:rPr lang="en-US" altLang="en-US" sz="2000" dirty="0">
                <a:solidFill>
                  <a:srgbClr val="FF0000"/>
                </a:solidFill>
              </a:rPr>
              <a:t>Geographic constraints go away and untapped markets open up</a:t>
            </a:r>
          </a:p>
          <a:p>
            <a:pPr lvl="1"/>
            <a:endParaRPr lang="en-US" sz="2400" dirty="0">
              <a:solidFill>
                <a:srgbClr val="FF0000"/>
              </a:solidFill>
            </a:endParaRPr>
          </a:p>
          <a:p>
            <a:endParaRPr lang="en-US" dirty="0"/>
          </a:p>
        </p:txBody>
      </p:sp>
    </p:spTree>
    <p:extLst>
      <p:ext uri="{BB962C8B-B14F-4D97-AF65-F5344CB8AC3E}">
        <p14:creationId xmlns:p14="http://schemas.microsoft.com/office/powerpoint/2010/main" val="232823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z="4409" b="1"/>
              <a:t>The Long Tail</a:t>
            </a:r>
          </a:p>
        </p:txBody>
      </p:sp>
      <p:pic>
        <p:nvPicPr>
          <p:cNvPr id="6656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5" y="1931916"/>
            <a:ext cx="10006580" cy="454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87211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077912" y="339513"/>
            <a:ext cx="8399639" cy="1763924"/>
          </a:xfrm>
        </p:spPr>
        <p:txBody>
          <a:bodyPr/>
          <a:lstStyle/>
          <a:p>
            <a:pPr algn="l"/>
            <a:r>
              <a:rPr lang="en-US" altLang="en-US" sz="3600" dirty="0">
                <a:solidFill>
                  <a:srgbClr val="7030A0"/>
                </a:solidFill>
              </a:rPr>
              <a:t>What is “collaborative filtering”? </a:t>
            </a:r>
            <a:br>
              <a:rPr lang="en-US" altLang="en-US" sz="3600" dirty="0">
                <a:solidFill>
                  <a:srgbClr val="7030A0"/>
                </a:solidFill>
              </a:rPr>
            </a:br>
            <a:r>
              <a:rPr lang="en-US" altLang="en-US" sz="3600" dirty="0">
                <a:solidFill>
                  <a:srgbClr val="7030A0"/>
                </a:solidFill>
              </a:rPr>
              <a:t>How did it provide a competitive advantage to Netflix?</a:t>
            </a:r>
          </a:p>
        </p:txBody>
      </p:sp>
    </p:spTree>
    <p:extLst>
      <p:ext uri="{BB962C8B-B14F-4D97-AF65-F5344CB8AC3E}">
        <p14:creationId xmlns:p14="http://schemas.microsoft.com/office/powerpoint/2010/main" val="395237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z="3968" dirty="0" err="1"/>
              <a:t>Cinematch</a:t>
            </a:r>
            <a:r>
              <a:rPr lang="en-US" altLang="en-US" sz="3968" dirty="0"/>
              <a:t>: Technology Creates a Data Asset that Delivers Profits</a:t>
            </a:r>
          </a:p>
        </p:txBody>
      </p:sp>
      <p:sp>
        <p:nvSpPr>
          <p:cNvPr id="69635" name="Content Placeholder 2"/>
          <p:cNvSpPr>
            <a:spLocks noGrp="1"/>
          </p:cNvSpPr>
          <p:nvPr>
            <p:ph idx="1"/>
          </p:nvPr>
        </p:nvSpPr>
        <p:spPr/>
        <p:txBody>
          <a:bodyPr/>
          <a:lstStyle/>
          <a:p>
            <a:r>
              <a:rPr lang="en-US" altLang="en-US" sz="2400" dirty="0">
                <a:solidFill>
                  <a:srgbClr val="FF0000"/>
                </a:solidFill>
              </a:rPr>
              <a:t>Netflix uses a proprietary recommendation system called </a:t>
            </a:r>
            <a:r>
              <a:rPr lang="en-US" altLang="en-US" sz="2400" dirty="0" err="1">
                <a:solidFill>
                  <a:srgbClr val="FF0000"/>
                </a:solidFill>
              </a:rPr>
              <a:t>Cinematch</a:t>
            </a:r>
            <a:endParaRPr lang="en-US" altLang="en-US" sz="2400" dirty="0">
              <a:solidFill>
                <a:srgbClr val="FF0000"/>
              </a:solidFill>
            </a:endParaRPr>
          </a:p>
          <a:p>
            <a:r>
              <a:rPr lang="en-US" altLang="en-US" sz="2400" dirty="0">
                <a:solidFill>
                  <a:srgbClr val="FF0000"/>
                </a:solidFill>
              </a:rPr>
              <a:t>Each time a DVD is returned, </a:t>
            </a:r>
            <a:r>
              <a:rPr lang="en-US" altLang="en-US" sz="2400" dirty="0" err="1">
                <a:solidFill>
                  <a:srgbClr val="FF0000"/>
                </a:solidFill>
              </a:rPr>
              <a:t>Cinematch</a:t>
            </a:r>
            <a:r>
              <a:rPr lang="en-US" altLang="en-US" sz="2400" dirty="0">
                <a:solidFill>
                  <a:srgbClr val="FF0000"/>
                </a:solidFill>
              </a:rPr>
              <a:t> asks the customer to rate it</a:t>
            </a:r>
          </a:p>
          <a:p>
            <a:r>
              <a:rPr lang="en-US" altLang="en-US" sz="2400" b="1" dirty="0">
                <a:solidFill>
                  <a:srgbClr val="FF0000"/>
                </a:solidFill>
              </a:rPr>
              <a:t>Collaborative filtering</a:t>
            </a:r>
            <a:r>
              <a:rPr lang="en-US" altLang="en-US" sz="2400" dirty="0">
                <a:solidFill>
                  <a:srgbClr val="FF0000"/>
                </a:solidFill>
              </a:rPr>
              <a:t>: A classification of software that monitors trends among customers and uses this data to personalize an individual customer’s experience</a:t>
            </a:r>
          </a:p>
          <a:p>
            <a:pPr lvl="1"/>
            <a:r>
              <a:rPr lang="en-US" altLang="en-US" dirty="0">
                <a:solidFill>
                  <a:srgbClr val="FF0000"/>
                </a:solidFill>
              </a:rPr>
              <a:t>It can be mimicked by competitors</a:t>
            </a:r>
          </a:p>
        </p:txBody>
      </p:sp>
    </p:spTree>
    <p:extLst>
      <p:ext uri="{BB962C8B-B14F-4D97-AF65-F5344CB8AC3E}">
        <p14:creationId xmlns:p14="http://schemas.microsoft.com/office/powerpoint/2010/main" val="1691559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z="3968" dirty="0" err="1"/>
              <a:t>Cinematch</a:t>
            </a:r>
            <a:r>
              <a:rPr lang="en-US" altLang="en-US" sz="3968" dirty="0"/>
              <a:t>: Technology Creates a Data Asset that Delivers Profits</a:t>
            </a:r>
          </a:p>
        </p:txBody>
      </p:sp>
      <p:sp>
        <p:nvSpPr>
          <p:cNvPr id="70659" name="Content Placeholder 2"/>
          <p:cNvSpPr>
            <a:spLocks noGrp="1"/>
          </p:cNvSpPr>
          <p:nvPr>
            <p:ph idx="1"/>
          </p:nvPr>
        </p:nvSpPr>
        <p:spPr>
          <a:xfrm>
            <a:off x="252518" y="1679927"/>
            <a:ext cx="9575588" cy="5207776"/>
          </a:xfrm>
        </p:spPr>
        <p:txBody>
          <a:bodyPr/>
          <a:lstStyle/>
          <a:p>
            <a:r>
              <a:rPr lang="en-US" altLang="en-US" sz="2400" dirty="0">
                <a:solidFill>
                  <a:srgbClr val="FF0000"/>
                </a:solidFill>
              </a:rPr>
              <a:t>The </a:t>
            </a:r>
            <a:r>
              <a:rPr lang="en-US" altLang="en-US" sz="2400" b="1" u="sng" dirty="0">
                <a:solidFill>
                  <a:srgbClr val="FF0000"/>
                </a:solidFill>
              </a:rPr>
              <a:t>data</a:t>
            </a:r>
            <a:r>
              <a:rPr lang="en-US" altLang="en-US" sz="2400" dirty="0">
                <a:solidFill>
                  <a:srgbClr val="FF0000"/>
                </a:solidFill>
              </a:rPr>
              <a:t> provided by </a:t>
            </a:r>
            <a:r>
              <a:rPr lang="en-US" altLang="en-US" sz="2400" dirty="0" err="1">
                <a:solidFill>
                  <a:srgbClr val="FF0000"/>
                </a:solidFill>
              </a:rPr>
              <a:t>Cinematch</a:t>
            </a:r>
            <a:r>
              <a:rPr lang="en-US" altLang="en-US" sz="2400" dirty="0">
                <a:solidFill>
                  <a:srgbClr val="FF0000"/>
                </a:solidFill>
              </a:rPr>
              <a:t> becomes a switching cost</a:t>
            </a:r>
          </a:p>
          <a:p>
            <a:r>
              <a:rPr lang="en-US" altLang="en-US" sz="2400" dirty="0">
                <a:solidFill>
                  <a:srgbClr val="FF0000"/>
                </a:solidFill>
              </a:rPr>
              <a:t>To see how strong switching costs are, examine Netflix’s churn rate</a:t>
            </a:r>
          </a:p>
          <a:p>
            <a:pPr lvl="1"/>
            <a:r>
              <a:rPr lang="en-US" altLang="en-US" dirty="0">
                <a:solidFill>
                  <a:srgbClr val="FF0000"/>
                </a:solidFill>
              </a:rPr>
              <a:t>Churn rate: The rate at which customers leave a product or service</a:t>
            </a:r>
          </a:p>
          <a:p>
            <a:pPr lvl="1"/>
            <a:r>
              <a:rPr lang="en-US" altLang="en-US" dirty="0">
                <a:solidFill>
                  <a:srgbClr val="FF0000"/>
                </a:solidFill>
              </a:rPr>
              <a:t>Churn rates for Netflix’s most active regions were below 4 percent</a:t>
            </a:r>
          </a:p>
          <a:p>
            <a:r>
              <a:rPr lang="en-US" altLang="en-US" sz="2400" dirty="0">
                <a:solidFill>
                  <a:srgbClr val="FF0000"/>
                </a:solidFill>
              </a:rPr>
              <a:t>Netflix’s marketing costs benefit from satisfied customers, as referrals are a better choice than advertisements</a:t>
            </a:r>
          </a:p>
        </p:txBody>
      </p:sp>
    </p:spTree>
    <p:extLst>
      <p:ext uri="{BB962C8B-B14F-4D97-AF65-F5344CB8AC3E}">
        <p14:creationId xmlns:p14="http://schemas.microsoft.com/office/powerpoint/2010/main" val="2935537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620712" y="167992"/>
            <a:ext cx="9291390" cy="1343942"/>
          </a:xfrm>
        </p:spPr>
        <p:txBody>
          <a:bodyPr/>
          <a:lstStyle/>
          <a:p>
            <a:pPr algn="l"/>
            <a:r>
              <a:rPr lang="en-US" altLang="en-US" sz="3600" dirty="0">
                <a:solidFill>
                  <a:srgbClr val="7030A0"/>
                </a:solidFill>
              </a:rPr>
              <a:t>What are ways in which Netflix has focused on their customer relationships?</a:t>
            </a:r>
          </a:p>
        </p:txBody>
      </p:sp>
    </p:spTree>
    <p:extLst>
      <p:ext uri="{BB962C8B-B14F-4D97-AF65-F5344CB8AC3E}">
        <p14:creationId xmlns:p14="http://schemas.microsoft.com/office/powerpoint/2010/main" val="1434945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620712" y="167992"/>
            <a:ext cx="9291390" cy="1343942"/>
          </a:xfrm>
        </p:spPr>
        <p:txBody>
          <a:bodyPr/>
          <a:lstStyle/>
          <a:p>
            <a:pPr algn="l"/>
            <a:r>
              <a:rPr lang="en-US" altLang="en-US" sz="3600" dirty="0">
                <a:solidFill>
                  <a:srgbClr val="7030A0"/>
                </a:solidFill>
              </a:rPr>
              <a:t>What are ways in which Netflix has focused on their customer relationships?</a:t>
            </a:r>
          </a:p>
        </p:txBody>
      </p:sp>
      <p:sp>
        <p:nvSpPr>
          <p:cNvPr id="2" name="Rectangle 1">
            <a:extLst>
              <a:ext uri="{FF2B5EF4-FFF2-40B4-BE49-F238E27FC236}">
                <a16:creationId xmlns:a16="http://schemas.microsoft.com/office/drawing/2014/main" id="{09AA63D9-F245-45D1-87C7-767438E27AAB}"/>
              </a:ext>
            </a:extLst>
          </p:cNvPr>
          <p:cNvSpPr/>
          <p:nvPr/>
        </p:nvSpPr>
        <p:spPr>
          <a:xfrm>
            <a:off x="696912" y="1820009"/>
            <a:ext cx="8763000" cy="4955203"/>
          </a:xfrm>
          <a:prstGeom prst="rect">
            <a:avLst/>
          </a:prstGeom>
        </p:spPr>
        <p:txBody>
          <a:bodyPr wrap="square">
            <a:spAutoFit/>
          </a:bodyPr>
          <a:lstStyle/>
          <a:p>
            <a:r>
              <a:rPr lang="en-US" altLang="en-US" sz="2800" dirty="0">
                <a:solidFill>
                  <a:srgbClr val="FF0000"/>
                </a:solidFill>
              </a:rPr>
              <a:t>Building a great brand online starts with offering exceptional value</a:t>
            </a:r>
          </a:p>
          <a:p>
            <a:endParaRPr lang="en-US" altLang="en-US" sz="2800" dirty="0">
              <a:solidFill>
                <a:srgbClr val="FF0000"/>
              </a:solidFill>
            </a:endParaRPr>
          </a:p>
          <a:p>
            <a:r>
              <a:rPr lang="en-US" altLang="en-US" sz="2800" dirty="0">
                <a:solidFill>
                  <a:srgbClr val="FF0000"/>
                </a:solidFill>
              </a:rPr>
              <a:t>Advertising builds awareness, but brands are built through customer experience</a:t>
            </a:r>
          </a:p>
          <a:p>
            <a:endParaRPr lang="en-US" altLang="en-US" sz="2800" dirty="0">
              <a:solidFill>
                <a:srgbClr val="FF0000"/>
              </a:solidFill>
            </a:endParaRPr>
          </a:p>
          <a:p>
            <a:r>
              <a:rPr lang="en-US" altLang="en-US" sz="2800" dirty="0">
                <a:solidFill>
                  <a:srgbClr val="FF0000"/>
                </a:solidFill>
              </a:rPr>
              <a:t>Subscribers expectations from Netflix:</a:t>
            </a:r>
          </a:p>
          <a:p>
            <a:pPr lvl="1"/>
            <a:r>
              <a:rPr lang="en-US" altLang="en-US" sz="2400" dirty="0">
                <a:solidFill>
                  <a:srgbClr val="FF0000"/>
                </a:solidFill>
              </a:rPr>
              <a:t>Huge selection</a:t>
            </a:r>
          </a:p>
          <a:p>
            <a:pPr lvl="1"/>
            <a:r>
              <a:rPr lang="en-US" altLang="en-US" sz="2400" dirty="0">
                <a:solidFill>
                  <a:srgbClr val="FF0000"/>
                </a:solidFill>
              </a:rPr>
              <a:t>Ability to find what they want</a:t>
            </a:r>
          </a:p>
          <a:p>
            <a:pPr lvl="1"/>
            <a:r>
              <a:rPr lang="en-US" altLang="en-US" sz="2400" dirty="0">
                <a:solidFill>
                  <a:srgbClr val="FF0000"/>
                </a:solidFill>
              </a:rPr>
              <a:t>Timely arrival</a:t>
            </a:r>
          </a:p>
          <a:p>
            <a:pPr lvl="1"/>
            <a:r>
              <a:rPr lang="en-US" altLang="en-US" sz="2400" dirty="0">
                <a:solidFill>
                  <a:srgbClr val="FF0000"/>
                </a:solidFill>
              </a:rPr>
              <a:t>Ease of use and convenience</a:t>
            </a:r>
          </a:p>
          <a:p>
            <a:pPr lvl="1"/>
            <a:r>
              <a:rPr lang="en-US" altLang="en-US" sz="2400" dirty="0">
                <a:solidFill>
                  <a:srgbClr val="FF0000"/>
                </a:solidFill>
              </a:rPr>
              <a:t>Fair price</a:t>
            </a:r>
          </a:p>
        </p:txBody>
      </p:sp>
    </p:spTree>
    <p:extLst>
      <p:ext uri="{BB962C8B-B14F-4D97-AF65-F5344CB8AC3E}">
        <p14:creationId xmlns:p14="http://schemas.microsoft.com/office/powerpoint/2010/main" val="67734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F7F0E2C-A18E-4383-A078-5581D5701770}"/>
              </a:ext>
            </a:extLst>
          </p:cNvPr>
          <p:cNvSpPr>
            <a:spLocks noGrp="1" noChangeArrowheads="1"/>
          </p:cNvSpPr>
          <p:nvPr>
            <p:ph type="title"/>
          </p:nvPr>
        </p:nvSpPr>
        <p:spPr>
          <a:xfrm>
            <a:off x="604838" y="-487363"/>
            <a:ext cx="8866187" cy="1473200"/>
          </a:xfrm>
        </p:spPr>
        <p:txBody>
          <a:bodyPr/>
          <a:lstStyle/>
          <a:p>
            <a:pPr eaLnBrk="1" hangingPunct="1">
              <a:defRPr/>
            </a:pPr>
            <a:r>
              <a:rPr lang="en-US" altLang="en-US" sz="3200" dirty="0"/>
              <a:t>Managing IT Resources</a:t>
            </a:r>
            <a:br>
              <a:rPr lang="en-US" altLang="en-US" sz="3200" dirty="0"/>
            </a:br>
            <a:r>
              <a:rPr lang="en-US" altLang="en-US" sz="3200" dirty="0"/>
              <a:t>Class Outline: Tues, Oct 9, 2018</a:t>
            </a:r>
          </a:p>
        </p:txBody>
      </p:sp>
      <p:sp>
        <p:nvSpPr>
          <p:cNvPr id="6147" name="Rectangle 3">
            <a:extLst>
              <a:ext uri="{FF2B5EF4-FFF2-40B4-BE49-F238E27FC236}">
                <a16:creationId xmlns:a16="http://schemas.microsoft.com/office/drawing/2014/main" id="{31FF32C9-E951-4F7B-B228-5D72CCC2D9FB}"/>
              </a:ext>
            </a:extLst>
          </p:cNvPr>
          <p:cNvSpPr>
            <a:spLocks noGrp="1"/>
          </p:cNvSpPr>
          <p:nvPr>
            <p:ph idx="1"/>
          </p:nvPr>
        </p:nvSpPr>
        <p:spPr>
          <a:xfrm>
            <a:off x="239712" y="884237"/>
            <a:ext cx="9656763" cy="5795963"/>
          </a:xfrm>
        </p:spPr>
        <p:txBody>
          <a:bodyPr/>
          <a:lstStyle/>
          <a:p>
            <a:pPr eaLnBrk="1" hangingPunct="1">
              <a:lnSpc>
                <a:spcPct val="80000"/>
              </a:lnSpc>
            </a:pPr>
            <a:r>
              <a:rPr lang="en-US" altLang="en-US" sz="2000" dirty="0">
                <a:solidFill>
                  <a:schemeClr val="tx1"/>
                </a:solidFill>
                <a:ea typeface="ＭＳ Ｐゴシック" panose="020B0600070205080204" pitchFamily="34" charset="-128"/>
              </a:rPr>
              <a:t>MITR Term Project</a:t>
            </a:r>
          </a:p>
          <a:p>
            <a:pPr lvl="1" eaLnBrk="1" hangingPunct="1">
              <a:lnSpc>
                <a:spcPct val="80000"/>
              </a:lnSpc>
            </a:pPr>
            <a:r>
              <a:rPr lang="en-US" altLang="en-US" sz="2000" dirty="0">
                <a:solidFill>
                  <a:schemeClr val="tx1"/>
                </a:solidFill>
                <a:ea typeface="ＭＳ Ｐゴシック" panose="020B0600070205080204" pitchFamily="34" charset="-128"/>
              </a:rPr>
              <a:t>Schedule Meetings with Client and Invite Faculty to Meetings</a:t>
            </a:r>
          </a:p>
          <a:p>
            <a:pPr lvl="1" eaLnBrk="1" hangingPunct="1">
              <a:lnSpc>
                <a:spcPct val="80000"/>
              </a:lnSpc>
            </a:pPr>
            <a:r>
              <a:rPr lang="en-US" altLang="en-US" sz="2000" dirty="0">
                <a:solidFill>
                  <a:schemeClr val="tx1"/>
                </a:solidFill>
                <a:ea typeface="ＭＳ Ｐゴシック" panose="020B0600070205080204" pitchFamily="34" charset="-128"/>
              </a:rPr>
              <a:t>Work on “System Requirements” with Client due as part of “Initial Sections” tonight by 9 PM</a:t>
            </a:r>
          </a:p>
          <a:p>
            <a:pPr lvl="1" eaLnBrk="1" hangingPunct="1">
              <a:lnSpc>
                <a:spcPct val="80000"/>
              </a:lnSpc>
            </a:pPr>
            <a:r>
              <a:rPr lang="en-US" altLang="en-US" sz="2000" dirty="0">
                <a:solidFill>
                  <a:schemeClr val="tx1"/>
                </a:solidFill>
                <a:ea typeface="ＭＳ Ｐゴシック" panose="020B0600070205080204" pitchFamily="34" charset="-128"/>
              </a:rPr>
              <a:t>Work on “Risk Management Plan” due as part of “Initial Sections” tonight by 9 PM</a:t>
            </a:r>
          </a:p>
          <a:p>
            <a:pPr lvl="1" eaLnBrk="1" hangingPunct="1">
              <a:lnSpc>
                <a:spcPct val="80000"/>
              </a:lnSpc>
            </a:pPr>
            <a:r>
              <a:rPr lang="en-US" altLang="en-US" sz="2000" dirty="0">
                <a:solidFill>
                  <a:schemeClr val="tx1"/>
                </a:solidFill>
                <a:ea typeface="ＭＳ Ｐゴシック" panose="020B0600070205080204" pitchFamily="34" charset="-128"/>
              </a:rPr>
              <a:t>Submit updated “CBA” due as part of “Initial Sections” tonight by 9 PM</a:t>
            </a:r>
            <a:endParaRPr lang="en-US" altLang="en-US" sz="2000" dirty="0">
              <a:solidFill>
                <a:srgbClr val="FF0000"/>
              </a:solidFill>
              <a:ea typeface="ＭＳ Ｐゴシック" panose="020B0600070205080204" pitchFamily="34" charset="-128"/>
            </a:endParaRPr>
          </a:p>
          <a:p>
            <a:pPr eaLnBrk="1" hangingPunct="1">
              <a:lnSpc>
                <a:spcPct val="80000"/>
              </a:lnSpc>
            </a:pPr>
            <a:r>
              <a:rPr lang="en-US" altLang="en-US" sz="2000" dirty="0">
                <a:solidFill>
                  <a:srgbClr val="FF0000"/>
                </a:solidFill>
                <a:ea typeface="ＭＳ Ｐゴシック" panose="020B0600070205080204" pitchFamily="34" charset="-128"/>
              </a:rPr>
              <a:t>“Initial Sections” for Project Due tonight by 9:00 PM</a:t>
            </a:r>
          </a:p>
          <a:p>
            <a:pPr eaLnBrk="1" hangingPunct="1">
              <a:lnSpc>
                <a:spcPct val="80000"/>
              </a:lnSpc>
            </a:pPr>
            <a:r>
              <a:rPr lang="en-US" altLang="en-US" sz="2000" dirty="0">
                <a:solidFill>
                  <a:srgbClr val="FF0000"/>
                </a:solidFill>
                <a:ea typeface="ＭＳ Ｐゴシック" panose="020B0600070205080204" pitchFamily="34" charset="-128"/>
              </a:rPr>
              <a:t>Mid-Term Exam on Monday Oct 15 during class from 10 AM – 11:50 AM</a:t>
            </a:r>
          </a:p>
          <a:p>
            <a:pPr lvl="1" eaLnBrk="1" hangingPunct="1">
              <a:lnSpc>
                <a:spcPct val="80000"/>
              </a:lnSpc>
            </a:pPr>
            <a:r>
              <a:rPr lang="en-US" altLang="en-US" sz="2000" dirty="0">
                <a:solidFill>
                  <a:srgbClr val="FF0000"/>
                </a:solidFill>
                <a:ea typeface="ＭＳ Ｐゴシック" panose="020B0600070205080204" pitchFamily="34" charset="-128"/>
              </a:rPr>
              <a:t>Exam will be in </a:t>
            </a:r>
            <a:r>
              <a:rPr lang="en-US" altLang="en-US" sz="2000" dirty="0" err="1">
                <a:solidFill>
                  <a:srgbClr val="FF0000"/>
                </a:solidFill>
                <a:ea typeface="ＭＳ Ｐゴシック" panose="020B0600070205080204" pitchFamily="34" charset="-128"/>
              </a:rPr>
              <a:t>Lally</a:t>
            </a:r>
            <a:r>
              <a:rPr lang="en-US" altLang="en-US" sz="2000" dirty="0">
                <a:solidFill>
                  <a:srgbClr val="FF0000"/>
                </a:solidFill>
                <a:ea typeface="ＭＳ Ｐゴシック" panose="020B0600070205080204" pitchFamily="34" charset="-128"/>
              </a:rPr>
              <a:t> 102</a:t>
            </a:r>
          </a:p>
          <a:p>
            <a:pPr lvl="1" eaLnBrk="1" hangingPunct="1">
              <a:lnSpc>
                <a:spcPct val="80000"/>
              </a:lnSpc>
            </a:pPr>
            <a:r>
              <a:rPr lang="en-US" altLang="en-US" sz="2000" dirty="0">
                <a:solidFill>
                  <a:srgbClr val="FF0000"/>
                </a:solidFill>
                <a:ea typeface="ＭＳ Ｐゴシック" panose="020B0600070205080204" pitchFamily="34" charset="-128"/>
              </a:rPr>
              <a:t>See past Mid-Term Exams posted on LMS</a:t>
            </a:r>
            <a:r>
              <a:rPr lang="en-US" altLang="en-US" sz="2000" dirty="0">
                <a:solidFill>
                  <a:schemeClr val="tx1"/>
                </a:solidFill>
                <a:ea typeface="ＭＳ Ｐゴシック" panose="020B0600070205080204" pitchFamily="34" charset="-128"/>
              </a:rPr>
              <a:t> </a:t>
            </a:r>
          </a:p>
          <a:p>
            <a:pPr eaLnBrk="1" hangingPunct="1">
              <a:lnSpc>
                <a:spcPct val="80000"/>
              </a:lnSpc>
            </a:pPr>
            <a:r>
              <a:rPr lang="en-US" altLang="en-US" sz="2200" dirty="0">
                <a:solidFill>
                  <a:schemeClr val="tx1"/>
                </a:solidFill>
                <a:ea typeface="ＭＳ Ｐゴシック" panose="020B0600070205080204" pitchFamily="34" charset="-128"/>
              </a:rPr>
              <a:t>Note: Final Exam schedule is out</a:t>
            </a:r>
          </a:p>
          <a:p>
            <a:pPr lvl="1" eaLnBrk="1" hangingPunct="1">
              <a:lnSpc>
                <a:spcPct val="80000"/>
              </a:lnSpc>
            </a:pPr>
            <a:r>
              <a:rPr lang="en-US" altLang="en-US" sz="2000" dirty="0">
                <a:solidFill>
                  <a:schemeClr val="tx1"/>
                </a:solidFill>
                <a:ea typeface="ＭＳ Ｐゴシック" panose="020B0600070205080204" pitchFamily="34" charset="-128"/>
              </a:rPr>
              <a:t>Wednesday December 19 from 11:30 AM – 2:30 PM</a:t>
            </a:r>
          </a:p>
          <a:p>
            <a:pPr lvl="1" eaLnBrk="1" hangingPunct="1">
              <a:lnSpc>
                <a:spcPct val="80000"/>
              </a:lnSpc>
            </a:pPr>
            <a:r>
              <a:rPr lang="en-US" altLang="en-US" sz="2000" dirty="0">
                <a:solidFill>
                  <a:schemeClr val="tx1"/>
                </a:solidFill>
                <a:ea typeface="ＭＳ Ｐゴシック" panose="020B0600070205080204" pitchFamily="34" charset="-128"/>
              </a:rPr>
              <a:t>Location TBD</a:t>
            </a:r>
          </a:p>
          <a:p>
            <a:pPr eaLnBrk="1" hangingPunct="1">
              <a:lnSpc>
                <a:spcPct val="80000"/>
              </a:lnSpc>
            </a:pPr>
            <a:r>
              <a:rPr lang="en-US" altLang="en-US" sz="2000" dirty="0">
                <a:solidFill>
                  <a:schemeClr val="tx1"/>
                </a:solidFill>
                <a:ea typeface="ＭＳ Ｐゴシック" panose="020B0600070205080204" pitchFamily="34" charset="-128"/>
              </a:rPr>
              <a:t>Network Effects</a:t>
            </a:r>
          </a:p>
          <a:p>
            <a:pPr eaLnBrk="1" hangingPunct="1">
              <a:lnSpc>
                <a:spcPct val="80000"/>
              </a:lnSpc>
            </a:pPr>
            <a:r>
              <a:rPr lang="en-US" altLang="en-US" sz="2000" dirty="0">
                <a:solidFill>
                  <a:schemeClr val="tx1"/>
                </a:solidFill>
                <a:ea typeface="ＭＳ Ｐゴシック" panose="020B0600070205080204" pitchFamily="34" charset="-128"/>
              </a:rPr>
              <a:t>Current Events </a:t>
            </a:r>
          </a:p>
          <a:p>
            <a:pPr eaLnBrk="1" hangingPunct="1">
              <a:lnSpc>
                <a:spcPct val="80000"/>
              </a:lnSpc>
            </a:pPr>
            <a:r>
              <a:rPr lang="en-US" altLang="en-US" sz="2000" dirty="0">
                <a:solidFill>
                  <a:schemeClr val="tx1"/>
                </a:solidFill>
                <a:ea typeface="ＭＳ Ｐゴシック" panose="020B0600070205080204" pitchFamily="34" charset="-128"/>
              </a:rPr>
              <a:t>Netflix Case</a:t>
            </a:r>
          </a:p>
          <a:p>
            <a:pPr eaLnBrk="1" hangingPunct="1">
              <a:lnSpc>
                <a:spcPct val="80000"/>
              </a:lnSpc>
            </a:pPr>
            <a:endParaRPr lang="en-US" altLang="en-US" sz="1600" u="sng" dirty="0">
              <a:ea typeface="ＭＳ Ｐゴシック" panose="020B0600070205080204" pitchFamily="34" charset="-128"/>
            </a:endParaRPr>
          </a:p>
        </p:txBody>
      </p:sp>
    </p:spTree>
    <p:extLst>
      <p:ext uri="{BB962C8B-B14F-4D97-AF65-F5344CB8AC3E}">
        <p14:creationId xmlns:p14="http://schemas.microsoft.com/office/powerpoint/2010/main" val="9276151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620712" y="167992"/>
            <a:ext cx="9291390" cy="1343942"/>
          </a:xfrm>
        </p:spPr>
        <p:txBody>
          <a:bodyPr/>
          <a:lstStyle/>
          <a:p>
            <a:pPr algn="l"/>
            <a:r>
              <a:rPr lang="en-US" altLang="en-US" sz="3600" dirty="0">
                <a:solidFill>
                  <a:srgbClr val="7030A0"/>
                </a:solidFill>
              </a:rPr>
              <a:t>What are ways in which Netflix has focused on their customer relationships?</a:t>
            </a:r>
          </a:p>
        </p:txBody>
      </p:sp>
      <p:sp>
        <p:nvSpPr>
          <p:cNvPr id="2" name="Rectangle 1">
            <a:extLst>
              <a:ext uri="{FF2B5EF4-FFF2-40B4-BE49-F238E27FC236}">
                <a16:creationId xmlns:a16="http://schemas.microsoft.com/office/drawing/2014/main" id="{09AA63D9-F245-45D1-87C7-767438E27AAB}"/>
              </a:ext>
            </a:extLst>
          </p:cNvPr>
          <p:cNvSpPr/>
          <p:nvPr/>
        </p:nvSpPr>
        <p:spPr>
          <a:xfrm>
            <a:off x="696912" y="1820009"/>
            <a:ext cx="8763000" cy="5139869"/>
          </a:xfrm>
          <a:prstGeom prst="rect">
            <a:avLst/>
          </a:prstGeom>
        </p:spPr>
        <p:txBody>
          <a:bodyPr wrap="square">
            <a:spAutoFit/>
          </a:bodyPr>
          <a:lstStyle/>
          <a:p>
            <a:pPr>
              <a:spcBef>
                <a:spcPts val="1200"/>
              </a:spcBef>
            </a:pPr>
            <a:r>
              <a:rPr lang="en-US" altLang="en-US" sz="2400" b="1" dirty="0">
                <a:solidFill>
                  <a:srgbClr val="FF0000"/>
                </a:solidFill>
                <a:ea typeface="ヒラギノ角ゴ Pro W3"/>
                <a:cs typeface="ヒラギノ角ゴ Pro W3"/>
              </a:rPr>
              <a:t>Network effects: </a:t>
            </a:r>
            <a:r>
              <a:rPr lang="en-US" altLang="en-US" sz="2400" dirty="0">
                <a:solidFill>
                  <a:srgbClr val="FF0000"/>
                </a:solidFill>
                <a:ea typeface="ヒラギノ角ゴ Pro W3"/>
                <a:cs typeface="ヒラギノ角ゴ Pro W3"/>
              </a:rPr>
              <a:t>When the value of a product or service increases as its number of users expands</a:t>
            </a:r>
          </a:p>
          <a:p>
            <a:pPr>
              <a:spcBef>
                <a:spcPts val="1200"/>
              </a:spcBef>
            </a:pPr>
            <a:r>
              <a:rPr lang="en-US" altLang="en-US" sz="2400" b="1" dirty="0">
                <a:solidFill>
                  <a:srgbClr val="FF0000"/>
                </a:solidFill>
                <a:ea typeface="ヒラギノ角ゴ Pro W3"/>
                <a:cs typeface="ヒラギノ角ゴ Pro W3"/>
              </a:rPr>
              <a:t>Metcalfe’s Law:  </a:t>
            </a:r>
            <a:r>
              <a:rPr lang="en-US" altLang="en-US" sz="2400" dirty="0">
                <a:solidFill>
                  <a:srgbClr val="FF0000"/>
                </a:solidFill>
                <a:ea typeface="ヒラギノ角ゴ Pro W3"/>
                <a:cs typeface="ヒラギノ角ゴ Pro W3"/>
              </a:rPr>
              <a:t>The value of the network is proportional to the square of the number of users</a:t>
            </a:r>
          </a:p>
          <a:p>
            <a:pPr>
              <a:spcBef>
                <a:spcPts val="1200"/>
              </a:spcBef>
            </a:pPr>
            <a:r>
              <a:rPr lang="en-US" altLang="en-US" sz="2400" b="1" dirty="0">
                <a:solidFill>
                  <a:srgbClr val="FF0000"/>
                </a:solidFill>
                <a:ea typeface="ヒラギノ角ゴ Pro W3"/>
                <a:cs typeface="ヒラギノ角ゴ Pro W3"/>
              </a:rPr>
              <a:t>Switching costs: </a:t>
            </a:r>
            <a:r>
              <a:rPr lang="en-US" altLang="en-US" sz="2400" dirty="0">
                <a:solidFill>
                  <a:srgbClr val="FF0000"/>
                </a:solidFill>
                <a:ea typeface="ヒラギノ角ゴ Pro W3"/>
                <a:cs typeface="ヒラギノ角ゴ Pro W3"/>
              </a:rPr>
              <a:t>Exist when consumers incur an expense to move from one product or service to another</a:t>
            </a:r>
          </a:p>
          <a:p>
            <a:pPr>
              <a:spcBef>
                <a:spcPts val="1200"/>
              </a:spcBef>
            </a:pPr>
            <a:r>
              <a:rPr lang="en-US" altLang="en-US" sz="2400" b="1" dirty="0">
                <a:solidFill>
                  <a:srgbClr val="FF0000"/>
                </a:solidFill>
                <a:ea typeface="ヒラギノ角ゴ Pro W3"/>
                <a:cs typeface="ヒラギノ角ゴ Pro W3"/>
              </a:rPr>
              <a:t>Sources of switching costs:</a:t>
            </a:r>
          </a:p>
          <a:p>
            <a:pPr lvl="1">
              <a:spcBef>
                <a:spcPts val="1200"/>
              </a:spcBef>
            </a:pPr>
            <a:r>
              <a:rPr lang="en-US" altLang="en-US" sz="2400" dirty="0">
                <a:solidFill>
                  <a:srgbClr val="FF0000"/>
                </a:solidFill>
                <a:ea typeface="ヒラギノ角ゴ Pro W3"/>
                <a:cs typeface="ヒラギノ角ゴ Pro W3"/>
              </a:rPr>
              <a:t>Training, Financial Commitments, Search, Loyalty</a:t>
            </a:r>
          </a:p>
          <a:p>
            <a:pPr>
              <a:spcBef>
                <a:spcPts val="1200"/>
              </a:spcBef>
            </a:pPr>
            <a:r>
              <a:rPr lang="en-US" altLang="en-US" sz="2400" b="1" dirty="0">
                <a:solidFill>
                  <a:srgbClr val="FF0000"/>
                </a:solidFill>
                <a:ea typeface="ヒラギノ角ゴ Pro W3"/>
                <a:cs typeface="ヒラギノ角ゴ Pro W3"/>
              </a:rPr>
              <a:t>Data </a:t>
            </a:r>
            <a:r>
              <a:rPr lang="en-US" altLang="en-US" sz="2400" dirty="0">
                <a:solidFill>
                  <a:srgbClr val="FF0000"/>
                </a:solidFill>
                <a:ea typeface="ヒラギノ角ゴ Pro W3"/>
                <a:cs typeface="ヒラギノ角ゴ Pro W3"/>
              </a:rPr>
              <a:t>can be a particularly strong switching cost for firms leveraging technology</a:t>
            </a:r>
          </a:p>
          <a:p>
            <a:pPr>
              <a:spcBef>
                <a:spcPts val="1200"/>
              </a:spcBef>
            </a:pPr>
            <a:endParaRPr lang="en-US" altLang="en-US" sz="2800" dirty="0">
              <a:solidFill>
                <a:srgbClr val="1F497D"/>
              </a:solidFill>
              <a:ea typeface="ヒラギノ角ゴ Pro W3"/>
              <a:cs typeface="ヒラギノ角ゴ Pro W3"/>
            </a:endParaRPr>
          </a:p>
        </p:txBody>
      </p:sp>
    </p:spTree>
    <p:extLst>
      <p:ext uri="{BB962C8B-B14F-4D97-AF65-F5344CB8AC3E}">
        <p14:creationId xmlns:p14="http://schemas.microsoft.com/office/powerpoint/2010/main" val="1168389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773113" y="167992"/>
            <a:ext cx="9054994" cy="1679928"/>
          </a:xfrm>
        </p:spPr>
        <p:txBody>
          <a:bodyPr/>
          <a:lstStyle/>
          <a:p>
            <a:pPr algn="l"/>
            <a:r>
              <a:rPr lang="en-US" altLang="en-US" sz="3600" dirty="0">
                <a:solidFill>
                  <a:srgbClr val="7030A0"/>
                </a:solidFill>
              </a:rPr>
              <a:t>How does the shift from atoms to bits present both advantages and disadvantages for Netflix?</a:t>
            </a:r>
          </a:p>
        </p:txBody>
      </p:sp>
    </p:spTree>
    <p:extLst>
      <p:ext uri="{BB962C8B-B14F-4D97-AF65-F5344CB8AC3E}">
        <p14:creationId xmlns:p14="http://schemas.microsoft.com/office/powerpoint/2010/main" val="3744285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8" y="-258763"/>
            <a:ext cx="8866187" cy="1473200"/>
          </a:xfrm>
        </p:spPr>
        <p:txBody>
          <a:bodyPr/>
          <a:lstStyle/>
          <a:p>
            <a:r>
              <a:rPr lang="en-US" dirty="0"/>
              <a:t>Atoms to Bits</a:t>
            </a:r>
          </a:p>
        </p:txBody>
      </p:sp>
      <p:sp>
        <p:nvSpPr>
          <p:cNvPr id="3" name="Content Placeholder 2"/>
          <p:cNvSpPr>
            <a:spLocks noGrp="1"/>
          </p:cNvSpPr>
          <p:nvPr>
            <p:ph idx="1"/>
          </p:nvPr>
        </p:nvSpPr>
        <p:spPr>
          <a:xfrm>
            <a:off x="168521" y="1931916"/>
            <a:ext cx="9491592" cy="4871791"/>
          </a:xfrm>
        </p:spPr>
        <p:txBody>
          <a:bodyPr/>
          <a:lstStyle/>
          <a:p>
            <a:r>
              <a:rPr lang="en-US" dirty="0">
                <a:solidFill>
                  <a:srgbClr val="FF0000"/>
                </a:solidFill>
              </a:rPr>
              <a:t>The shift from physical to digital</a:t>
            </a:r>
          </a:p>
          <a:p>
            <a:r>
              <a:rPr lang="en-US" dirty="0">
                <a:solidFill>
                  <a:srgbClr val="FF0000"/>
                </a:solidFill>
              </a:rPr>
              <a:t>In the case of Netflix, the shift from DVD-by-mail to the streaming business poses new challenges: </a:t>
            </a:r>
          </a:p>
          <a:p>
            <a:pPr lvl="1"/>
            <a:r>
              <a:rPr lang="en-US" dirty="0">
                <a:solidFill>
                  <a:srgbClr val="FF0000"/>
                </a:solidFill>
              </a:rPr>
              <a:t>Content availability </a:t>
            </a:r>
          </a:p>
          <a:p>
            <a:pPr lvl="1"/>
            <a:r>
              <a:rPr lang="en-US" dirty="0">
                <a:solidFill>
                  <a:srgbClr val="FF0000"/>
                </a:solidFill>
              </a:rPr>
              <a:t>Content acquisition costs</a:t>
            </a:r>
          </a:p>
          <a:p>
            <a:pPr lvl="1"/>
            <a:r>
              <a:rPr lang="en-US" dirty="0">
                <a:solidFill>
                  <a:srgbClr val="FF0000"/>
                </a:solidFill>
              </a:rPr>
              <a:t>The legal and regulatory environment</a:t>
            </a:r>
          </a:p>
          <a:p>
            <a:pPr lvl="1"/>
            <a:r>
              <a:rPr lang="en-US" dirty="0">
                <a:solidFill>
                  <a:srgbClr val="FF0000"/>
                </a:solidFill>
              </a:rPr>
              <a:t>Potential revenue opportunities </a:t>
            </a:r>
          </a:p>
          <a:p>
            <a:pPr lvl="1"/>
            <a:r>
              <a:rPr lang="en-US" dirty="0">
                <a:solidFill>
                  <a:srgbClr val="FF0000"/>
                </a:solidFill>
              </a:rPr>
              <a:t>Potential partners</a:t>
            </a:r>
          </a:p>
          <a:p>
            <a:pPr lvl="1"/>
            <a:r>
              <a:rPr lang="en-US" dirty="0">
                <a:solidFill>
                  <a:srgbClr val="FF0000"/>
                </a:solidFill>
              </a:rPr>
              <a:t>Competitors and their motivation</a:t>
            </a:r>
          </a:p>
          <a:p>
            <a:endParaRPr lang="en-US" dirty="0"/>
          </a:p>
        </p:txBody>
      </p:sp>
    </p:spTree>
    <p:extLst>
      <p:ext uri="{BB962C8B-B14F-4D97-AF65-F5344CB8AC3E}">
        <p14:creationId xmlns:p14="http://schemas.microsoft.com/office/powerpoint/2010/main" val="194811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604838" y="-182563"/>
            <a:ext cx="8866187" cy="1473200"/>
          </a:xfrm>
        </p:spPr>
        <p:txBody>
          <a:bodyPr/>
          <a:lstStyle/>
          <a:p>
            <a:r>
              <a:rPr lang="en-US" altLang="en-US" sz="3600" dirty="0"/>
              <a:t>Netflix and the Shift from Mailing Atoms to Streaming Bits</a:t>
            </a:r>
          </a:p>
        </p:txBody>
      </p:sp>
      <p:sp>
        <p:nvSpPr>
          <p:cNvPr id="73731" name="Content Placeholder 2"/>
          <p:cNvSpPr>
            <a:spLocks noGrp="1"/>
          </p:cNvSpPr>
          <p:nvPr>
            <p:ph idx="1"/>
          </p:nvPr>
        </p:nvSpPr>
        <p:spPr>
          <a:xfrm>
            <a:off x="168521" y="1595931"/>
            <a:ext cx="9659585" cy="5039783"/>
          </a:xfrm>
        </p:spPr>
        <p:txBody>
          <a:bodyPr/>
          <a:lstStyle/>
          <a:p>
            <a:r>
              <a:rPr lang="en-US" altLang="en-US" sz="2400" dirty="0">
                <a:solidFill>
                  <a:srgbClr val="FF0000"/>
                </a:solidFill>
              </a:rPr>
              <a:t>When the DVD dies, Netflix’s high-tech shipping and handling infrastructure will be rendered worthless</a:t>
            </a:r>
          </a:p>
          <a:p>
            <a:r>
              <a:rPr lang="en-US" altLang="en-US" sz="2400" dirty="0">
                <a:solidFill>
                  <a:srgbClr val="FF0000"/>
                </a:solidFill>
              </a:rPr>
              <a:t>Advantages of the atoms to bits model</a:t>
            </a:r>
          </a:p>
          <a:p>
            <a:pPr lvl="1"/>
            <a:r>
              <a:rPr lang="en-US" altLang="en-US" dirty="0">
                <a:solidFill>
                  <a:srgbClr val="FF0000"/>
                </a:solidFill>
              </a:rPr>
              <a:t>Netflix will eliminate the bulk of its shipping and handling costs</a:t>
            </a:r>
          </a:p>
          <a:p>
            <a:pPr lvl="1"/>
            <a:r>
              <a:rPr lang="en-US" altLang="en-US" dirty="0">
                <a:solidFill>
                  <a:srgbClr val="FF0000"/>
                </a:solidFill>
              </a:rPr>
              <a:t>Bandwidth costs are minimal</a:t>
            </a:r>
          </a:p>
          <a:p>
            <a:r>
              <a:rPr lang="en-US" altLang="en-US" sz="2400" dirty="0">
                <a:solidFill>
                  <a:srgbClr val="FF0000"/>
                </a:solidFill>
              </a:rPr>
              <a:t>Disadvantages of the atoms to bits model</a:t>
            </a:r>
          </a:p>
          <a:p>
            <a:pPr lvl="1"/>
            <a:r>
              <a:rPr lang="en-US" altLang="en-US" dirty="0">
                <a:solidFill>
                  <a:srgbClr val="FF0000"/>
                </a:solidFill>
              </a:rPr>
              <a:t>Wrangling licensing costs is a challenge</a:t>
            </a:r>
          </a:p>
          <a:p>
            <a:pPr lvl="1"/>
            <a:r>
              <a:rPr lang="en-US" altLang="en-US" dirty="0">
                <a:solidFill>
                  <a:srgbClr val="FF0000"/>
                </a:solidFill>
              </a:rPr>
              <a:t>Dependencies on ISP infrastructure reliability and BW</a:t>
            </a:r>
          </a:p>
          <a:p>
            <a:r>
              <a:rPr lang="en-US" altLang="en-US" sz="2400" b="1" dirty="0">
                <a:solidFill>
                  <a:srgbClr val="FF0000"/>
                </a:solidFill>
              </a:rPr>
              <a:t>Bandwidth caps</a:t>
            </a:r>
            <a:r>
              <a:rPr lang="en-US" altLang="en-US" sz="2400" dirty="0">
                <a:solidFill>
                  <a:srgbClr val="FF0000"/>
                </a:solidFill>
              </a:rPr>
              <a:t>: Places a ceiling on a customer’s total monthly consumption </a:t>
            </a:r>
          </a:p>
        </p:txBody>
      </p:sp>
    </p:spTree>
    <p:extLst>
      <p:ext uri="{BB962C8B-B14F-4D97-AF65-F5344CB8AC3E}">
        <p14:creationId xmlns:p14="http://schemas.microsoft.com/office/powerpoint/2010/main" val="254900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38" y="-258763"/>
            <a:ext cx="8866187" cy="1473200"/>
          </a:xfrm>
        </p:spPr>
        <p:txBody>
          <a:bodyPr/>
          <a:lstStyle/>
          <a:p>
            <a:r>
              <a:rPr lang="en-US" sz="4800" dirty="0"/>
              <a:t>Streaming and the Data Asset</a:t>
            </a:r>
          </a:p>
        </p:txBody>
      </p:sp>
      <p:sp>
        <p:nvSpPr>
          <p:cNvPr id="3" name="Content Placeholder 2"/>
          <p:cNvSpPr>
            <a:spLocks noGrp="1"/>
          </p:cNvSpPr>
          <p:nvPr>
            <p:ph idx="1"/>
          </p:nvPr>
        </p:nvSpPr>
        <p:spPr>
          <a:xfrm>
            <a:off x="235258" y="1511934"/>
            <a:ext cx="9575588" cy="5291773"/>
          </a:xfrm>
        </p:spPr>
        <p:txBody>
          <a:bodyPr/>
          <a:lstStyle/>
          <a:p>
            <a:r>
              <a:rPr lang="en-US" dirty="0">
                <a:solidFill>
                  <a:srgbClr val="FF0000"/>
                </a:solidFill>
              </a:rPr>
              <a:t>User data is used to:</a:t>
            </a:r>
          </a:p>
          <a:p>
            <a:pPr lvl="1"/>
            <a:r>
              <a:rPr lang="en-US" dirty="0">
                <a:solidFill>
                  <a:srgbClr val="FF0000"/>
                </a:solidFill>
              </a:rPr>
              <a:t>Make accurate recommendations. </a:t>
            </a:r>
          </a:p>
          <a:p>
            <a:pPr lvl="1"/>
            <a:r>
              <a:rPr lang="en-US" dirty="0">
                <a:solidFill>
                  <a:srgbClr val="FF0000"/>
                </a:solidFill>
              </a:rPr>
              <a:t>Improve user interface design.</a:t>
            </a:r>
          </a:p>
          <a:p>
            <a:pPr lvl="1"/>
            <a:r>
              <a:rPr lang="en-US" dirty="0">
                <a:solidFill>
                  <a:srgbClr val="FF0000"/>
                </a:solidFill>
              </a:rPr>
              <a:t>Help the firm determine the appropriate cost for acquiring content.</a:t>
            </a:r>
          </a:p>
          <a:p>
            <a:pPr lvl="1"/>
            <a:r>
              <a:rPr lang="en-US" dirty="0">
                <a:solidFill>
                  <a:srgbClr val="FF0000"/>
                </a:solidFill>
              </a:rPr>
              <a:t>Shape creative decisions in original program offerings.</a:t>
            </a:r>
          </a:p>
          <a:p>
            <a:pPr lvl="1"/>
            <a:r>
              <a:rPr lang="en-US" dirty="0">
                <a:solidFill>
                  <a:srgbClr val="FF0000"/>
                </a:solidFill>
              </a:rPr>
              <a:t>Make better content investments.</a:t>
            </a:r>
          </a:p>
          <a:p>
            <a:pPr lvl="1"/>
            <a:r>
              <a:rPr lang="en-US" dirty="0">
                <a:solidFill>
                  <a:srgbClr val="FF0000"/>
                </a:solidFill>
              </a:rPr>
              <a:t>Inform the original content investments that Netflix is making.</a:t>
            </a:r>
          </a:p>
          <a:p>
            <a:pPr lvl="1"/>
            <a:r>
              <a:rPr lang="en-US" dirty="0">
                <a:solidFill>
                  <a:srgbClr val="FF0000"/>
                </a:solidFill>
              </a:rPr>
              <a:t>Create ultra-tailored audience promotions.</a:t>
            </a:r>
          </a:p>
          <a:p>
            <a:endParaRPr lang="en-US" dirty="0">
              <a:solidFill>
                <a:srgbClr val="FF0000"/>
              </a:solidFill>
            </a:endParaRPr>
          </a:p>
        </p:txBody>
      </p:sp>
    </p:spTree>
    <p:extLst>
      <p:ext uri="{BB962C8B-B14F-4D97-AF65-F5344CB8AC3E}">
        <p14:creationId xmlns:p14="http://schemas.microsoft.com/office/powerpoint/2010/main" val="785782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544512" y="167992"/>
            <a:ext cx="9367590" cy="1091953"/>
          </a:xfrm>
        </p:spPr>
        <p:txBody>
          <a:bodyPr/>
          <a:lstStyle/>
          <a:p>
            <a:pPr algn="l"/>
            <a:r>
              <a:rPr lang="en-US" altLang="en-US" sz="2800" dirty="0">
                <a:solidFill>
                  <a:srgbClr val="7030A0"/>
                </a:solidFill>
              </a:rPr>
              <a:t>What is the “Porter Five Forces of Competition” analysis for the “Internet Services”  Industry?</a:t>
            </a:r>
          </a:p>
        </p:txBody>
      </p:sp>
      <p:sp>
        <p:nvSpPr>
          <p:cNvPr id="4" name="Rectangle 3"/>
          <p:cNvSpPr>
            <a:spLocks noChangeArrowheads="1"/>
          </p:cNvSpPr>
          <p:nvPr/>
        </p:nvSpPr>
        <p:spPr bwMode="auto">
          <a:xfrm>
            <a:off x="3892361" y="3443851"/>
            <a:ext cx="2183906" cy="1931917"/>
          </a:xfrm>
          <a:prstGeom prst="rect">
            <a:avLst/>
          </a:prstGeom>
          <a:solidFill>
            <a:srgbClr val="C3C0FE"/>
          </a:solidFill>
          <a:ln w="9525">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a:buClr>
                <a:srgbClr val="000000"/>
              </a:buClr>
              <a:buSzPct val="45000"/>
            </a:pPr>
            <a:r>
              <a:rPr lang="en-US" altLang="en-US" sz="2800" b="1" u="sng" dirty="0">
                <a:solidFill>
                  <a:srgbClr val="CC0000"/>
                </a:solidFill>
                <a:latin typeface="Arial" pitchFamily="34" charset="0"/>
              </a:rPr>
              <a:t>Industry </a:t>
            </a:r>
          </a:p>
          <a:p>
            <a:pPr eaLnBrk="1">
              <a:buClr>
                <a:srgbClr val="000000"/>
              </a:buClr>
              <a:buSzPct val="45000"/>
            </a:pPr>
            <a:r>
              <a:rPr lang="en-US" altLang="en-US" sz="2800" b="1" u="sng" dirty="0">
                <a:solidFill>
                  <a:srgbClr val="CC0000"/>
                </a:solidFill>
                <a:latin typeface="Arial" pitchFamily="34" charset="0"/>
              </a:rPr>
              <a:t>Competitors</a:t>
            </a:r>
          </a:p>
        </p:txBody>
      </p:sp>
      <p:sp>
        <p:nvSpPr>
          <p:cNvPr id="5" name="Rectangle 4"/>
          <p:cNvSpPr>
            <a:spLocks noChangeArrowheads="1"/>
          </p:cNvSpPr>
          <p:nvPr/>
        </p:nvSpPr>
        <p:spPr bwMode="auto">
          <a:xfrm>
            <a:off x="3920360" y="1343942"/>
            <a:ext cx="1959916" cy="1511935"/>
          </a:xfrm>
          <a:prstGeom prst="rect">
            <a:avLst/>
          </a:prstGeom>
          <a:solidFill>
            <a:srgbClr val="C3C0FE"/>
          </a:solidFill>
          <a:ln w="9525">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a:buClr>
                <a:srgbClr val="000000"/>
              </a:buClr>
              <a:buSzPct val="45000"/>
            </a:pPr>
            <a:r>
              <a:rPr lang="en-US" altLang="en-US" sz="2800" b="1" u="sng" dirty="0">
                <a:solidFill>
                  <a:srgbClr val="CC0000"/>
                </a:solidFill>
                <a:latin typeface="Arial" pitchFamily="34" charset="0"/>
              </a:rPr>
              <a:t>Suppliers</a:t>
            </a:r>
          </a:p>
        </p:txBody>
      </p:sp>
      <p:sp>
        <p:nvSpPr>
          <p:cNvPr id="6" name="Line 5"/>
          <p:cNvSpPr>
            <a:spLocks noChangeShapeType="1"/>
          </p:cNvSpPr>
          <p:nvPr/>
        </p:nvSpPr>
        <p:spPr bwMode="auto">
          <a:xfrm>
            <a:off x="4900318" y="2855877"/>
            <a:ext cx="0" cy="58797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 name="Rectangle 6"/>
          <p:cNvSpPr>
            <a:spLocks noChangeArrowheads="1"/>
          </p:cNvSpPr>
          <p:nvPr/>
        </p:nvSpPr>
        <p:spPr bwMode="auto">
          <a:xfrm>
            <a:off x="7476207" y="3527848"/>
            <a:ext cx="2099910" cy="1847921"/>
          </a:xfrm>
          <a:prstGeom prst="rect">
            <a:avLst/>
          </a:prstGeom>
          <a:solidFill>
            <a:srgbClr val="C3C0FE"/>
          </a:solidFill>
          <a:ln w="9525">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a:buClr>
                <a:srgbClr val="000000"/>
              </a:buClr>
              <a:buSzPct val="45000"/>
            </a:pPr>
            <a:r>
              <a:rPr lang="en-US" altLang="en-US" sz="2800" b="1" u="sng" dirty="0">
                <a:solidFill>
                  <a:srgbClr val="CC0000"/>
                </a:solidFill>
                <a:latin typeface="Arial" pitchFamily="34" charset="0"/>
              </a:rPr>
              <a:t>Substitutes</a:t>
            </a:r>
          </a:p>
        </p:txBody>
      </p:sp>
      <p:sp>
        <p:nvSpPr>
          <p:cNvPr id="8" name="Rectangle 7"/>
          <p:cNvSpPr>
            <a:spLocks noChangeArrowheads="1"/>
          </p:cNvSpPr>
          <p:nvPr/>
        </p:nvSpPr>
        <p:spPr bwMode="auto">
          <a:xfrm>
            <a:off x="4032355" y="6068343"/>
            <a:ext cx="1931917" cy="1239342"/>
          </a:xfrm>
          <a:prstGeom prst="rect">
            <a:avLst/>
          </a:prstGeom>
          <a:solidFill>
            <a:srgbClr val="C3C0FE"/>
          </a:solidFill>
          <a:ln w="9525">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a:buClr>
                <a:srgbClr val="000000"/>
              </a:buClr>
              <a:buSzPct val="45000"/>
            </a:pPr>
            <a:r>
              <a:rPr lang="en-US" altLang="en-US" sz="2800" b="1" u="sng" dirty="0">
                <a:solidFill>
                  <a:srgbClr val="CC0000"/>
                </a:solidFill>
                <a:latin typeface="Arial" pitchFamily="34" charset="0"/>
              </a:rPr>
              <a:t>Buyers</a:t>
            </a:r>
          </a:p>
        </p:txBody>
      </p:sp>
      <p:sp>
        <p:nvSpPr>
          <p:cNvPr id="9" name="Rectangle 8"/>
          <p:cNvSpPr>
            <a:spLocks noChangeArrowheads="1"/>
          </p:cNvSpPr>
          <p:nvPr/>
        </p:nvSpPr>
        <p:spPr bwMode="auto">
          <a:xfrm>
            <a:off x="588503" y="3527848"/>
            <a:ext cx="1931917" cy="1847921"/>
          </a:xfrm>
          <a:prstGeom prst="rect">
            <a:avLst/>
          </a:prstGeom>
          <a:solidFill>
            <a:srgbClr val="C3C0FE"/>
          </a:solidFill>
          <a:ln w="9525">
            <a:solidFill>
              <a:schemeClr val="tx1"/>
            </a:solidFill>
            <a:miter lim="800000"/>
            <a:headEnd/>
            <a:tailEnd/>
          </a:ln>
        </p:spPr>
        <p:txBody>
          <a:bodyPr wrap="none"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eaLnBrk="1">
              <a:buClr>
                <a:srgbClr val="000000"/>
              </a:buClr>
              <a:buSzPct val="45000"/>
            </a:pPr>
            <a:r>
              <a:rPr lang="en-US" altLang="en-US" sz="2800" b="1" u="sng" dirty="0">
                <a:solidFill>
                  <a:srgbClr val="CC0000"/>
                </a:solidFill>
                <a:latin typeface="Arial" pitchFamily="34" charset="0"/>
              </a:rPr>
              <a:t>Potential</a:t>
            </a:r>
          </a:p>
          <a:p>
            <a:pPr eaLnBrk="1">
              <a:buClr>
                <a:srgbClr val="000000"/>
              </a:buClr>
              <a:buSzPct val="45000"/>
            </a:pPr>
            <a:r>
              <a:rPr lang="en-US" altLang="en-US" sz="2800" b="1" u="sng" dirty="0">
                <a:solidFill>
                  <a:srgbClr val="CC0000"/>
                </a:solidFill>
                <a:latin typeface="Arial" pitchFamily="34" charset="0"/>
              </a:rPr>
              <a:t>Entrants</a:t>
            </a:r>
          </a:p>
        </p:txBody>
      </p:sp>
      <p:sp>
        <p:nvSpPr>
          <p:cNvPr id="10" name="Line 9"/>
          <p:cNvSpPr>
            <a:spLocks noChangeShapeType="1"/>
          </p:cNvSpPr>
          <p:nvPr/>
        </p:nvSpPr>
        <p:spPr bwMode="auto">
          <a:xfrm flipV="1">
            <a:off x="4948391" y="5375768"/>
            <a:ext cx="0" cy="67197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a:off x="2520420" y="4535805"/>
            <a:ext cx="134394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1"/>
          <p:cNvSpPr>
            <a:spLocks noChangeShapeType="1"/>
          </p:cNvSpPr>
          <p:nvPr/>
        </p:nvSpPr>
        <p:spPr bwMode="auto">
          <a:xfrm flipH="1">
            <a:off x="6048269" y="4451808"/>
            <a:ext cx="134394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80354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5"/>
          <p:cNvSpPr>
            <a:spLocks noChangeArrowheads="1"/>
          </p:cNvSpPr>
          <p:nvPr/>
        </p:nvSpPr>
        <p:spPr bwMode="auto">
          <a:xfrm>
            <a:off x="529" y="-1"/>
            <a:ext cx="10079567" cy="7559675"/>
          </a:xfrm>
          <a:prstGeom prst="rect">
            <a:avLst/>
          </a:prstGeom>
          <a:solidFill>
            <a:schemeClr val="bg1"/>
          </a:solidFill>
          <a:ln w="9525" algn="ctr">
            <a:solidFill>
              <a:schemeClr val="tx1"/>
            </a:solidFill>
            <a:round/>
            <a:headEnd/>
            <a:tailEnd/>
          </a:ln>
        </p:spPr>
        <p:txBody>
          <a:bodyPr lIns="100785" tIns="50392" rIns="100785" bIns="50392"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a:spcBef>
                <a:spcPct val="0"/>
              </a:spcBef>
              <a:buClr>
                <a:srgbClr val="000000"/>
              </a:buClr>
              <a:buSzPct val="45000"/>
              <a:buFont typeface="Wingdings" pitchFamily="2" charset="2"/>
              <a:buNone/>
            </a:pPr>
            <a:endParaRPr lang="en-US" altLang="en-US" sz="1764">
              <a:latin typeface="Arial" pitchFamily="34" charset="0"/>
            </a:endParaRPr>
          </a:p>
        </p:txBody>
      </p:sp>
      <p:sp>
        <p:nvSpPr>
          <p:cNvPr id="11267" name="Slide Number Placeholder 4"/>
          <p:cNvSpPr>
            <a:spLocks noGrp="1"/>
          </p:cNvSpPr>
          <p:nvPr>
            <p:ph type="sldNum" sz="quarter" idx="12"/>
          </p:nvPr>
        </p:nvSpPr>
        <p:spPr bwMode="auto">
          <a:xfrm>
            <a:off x="7420210" y="6866704"/>
            <a:ext cx="2099910" cy="50397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itchFamily="34" charset="0"/>
              <a:buChar char="•"/>
              <a:defRPr sz="3527">
                <a:solidFill>
                  <a:schemeClr val="tx1"/>
                </a:solidFill>
                <a:latin typeface="Calibri" pitchFamily="34" charset="0"/>
              </a:defRPr>
            </a:lvl1pPr>
            <a:lvl2pPr marL="817204" indent="-313233" eaLnBrk="0" hangingPunct="0">
              <a:spcBef>
                <a:spcPct val="20000"/>
              </a:spcBef>
              <a:buFont typeface="Arial" pitchFamily="34" charset="0"/>
              <a:buChar char="–"/>
              <a:defRPr sz="3086">
                <a:solidFill>
                  <a:schemeClr val="tx1"/>
                </a:solidFill>
                <a:latin typeface="Calibri" pitchFamily="34" charset="0"/>
              </a:defRPr>
            </a:lvl2pPr>
            <a:lvl3pPr marL="1258180" indent="-250236" eaLnBrk="0" hangingPunct="0">
              <a:spcBef>
                <a:spcPct val="20000"/>
              </a:spcBef>
              <a:buFont typeface="Arial" pitchFamily="34" charset="0"/>
              <a:buChar char="•"/>
              <a:defRPr sz="2646">
                <a:solidFill>
                  <a:schemeClr val="tx1"/>
                </a:solidFill>
                <a:latin typeface="Calibri" pitchFamily="34" charset="0"/>
              </a:defRPr>
            </a:lvl3pPr>
            <a:lvl4pPr marL="1762151" indent="-250236" eaLnBrk="0" hangingPunct="0">
              <a:spcBef>
                <a:spcPct val="20000"/>
              </a:spcBef>
              <a:buFont typeface="Arial" pitchFamily="34" charset="0"/>
              <a:buChar char="–"/>
              <a:defRPr sz="2205">
                <a:solidFill>
                  <a:schemeClr val="tx1"/>
                </a:solidFill>
                <a:latin typeface="Calibri" pitchFamily="34" charset="0"/>
              </a:defRPr>
            </a:lvl4pPr>
            <a:lvl5pPr marL="2266123" indent="-250236" eaLnBrk="0" hangingPunct="0">
              <a:spcBef>
                <a:spcPct val="20000"/>
              </a:spcBef>
              <a:buFont typeface="Arial" pitchFamily="34" charset="0"/>
              <a:buChar char="»"/>
              <a:defRPr sz="2205">
                <a:solidFill>
                  <a:schemeClr val="tx1"/>
                </a:solidFill>
                <a:latin typeface="Calibri" pitchFamily="34" charset="0"/>
              </a:defRPr>
            </a:lvl5pPr>
            <a:lvl6pPr marL="2770094" indent="-250236" eaLnBrk="0" fontAlgn="base" hangingPunct="0">
              <a:spcBef>
                <a:spcPct val="20000"/>
              </a:spcBef>
              <a:spcAft>
                <a:spcPct val="0"/>
              </a:spcAft>
              <a:buFont typeface="Arial" pitchFamily="34" charset="0"/>
              <a:buChar char="»"/>
              <a:defRPr sz="2205">
                <a:solidFill>
                  <a:schemeClr val="tx1"/>
                </a:solidFill>
                <a:latin typeface="Calibri" pitchFamily="34" charset="0"/>
              </a:defRPr>
            </a:lvl6pPr>
            <a:lvl7pPr marL="3274066" indent="-250236" eaLnBrk="0" fontAlgn="base" hangingPunct="0">
              <a:spcBef>
                <a:spcPct val="20000"/>
              </a:spcBef>
              <a:spcAft>
                <a:spcPct val="0"/>
              </a:spcAft>
              <a:buFont typeface="Arial" pitchFamily="34" charset="0"/>
              <a:buChar char="»"/>
              <a:defRPr sz="2205">
                <a:solidFill>
                  <a:schemeClr val="tx1"/>
                </a:solidFill>
                <a:latin typeface="Calibri" pitchFamily="34" charset="0"/>
              </a:defRPr>
            </a:lvl7pPr>
            <a:lvl8pPr marL="3778037" indent="-250236" eaLnBrk="0" fontAlgn="base" hangingPunct="0">
              <a:spcBef>
                <a:spcPct val="20000"/>
              </a:spcBef>
              <a:spcAft>
                <a:spcPct val="0"/>
              </a:spcAft>
              <a:buFont typeface="Arial" pitchFamily="34" charset="0"/>
              <a:buChar char="»"/>
              <a:defRPr sz="2205">
                <a:solidFill>
                  <a:schemeClr val="tx1"/>
                </a:solidFill>
                <a:latin typeface="Calibri" pitchFamily="34" charset="0"/>
              </a:defRPr>
            </a:lvl8pPr>
            <a:lvl9pPr marL="4282009" indent="-250236" eaLnBrk="0" fontAlgn="base" hangingPunct="0">
              <a:spcBef>
                <a:spcPct val="20000"/>
              </a:spcBef>
              <a:spcAft>
                <a:spcPct val="0"/>
              </a:spcAft>
              <a:buFont typeface="Arial" pitchFamily="34" charset="0"/>
              <a:buChar char="»"/>
              <a:defRPr sz="2205">
                <a:solidFill>
                  <a:schemeClr val="tx1"/>
                </a:solidFill>
                <a:latin typeface="Calibri" pitchFamily="34" charset="0"/>
              </a:defRPr>
            </a:lvl9pPr>
          </a:lstStyle>
          <a:p>
            <a:pPr algn="l" eaLnBrk="1" hangingPunct="1">
              <a:spcBef>
                <a:spcPct val="0"/>
              </a:spcBef>
              <a:buFontTx/>
              <a:buNone/>
              <a:defRPr/>
            </a:pPr>
            <a:fld id="{2ED93166-8FB8-4A07-8845-9AF87F0274D7}" type="slidenum">
              <a:rPr lang="en-US" altLang="en-US" sz="1102">
                <a:latin typeface="Arial" pitchFamily="34" charset="0"/>
              </a:rPr>
              <a:pPr algn="l" eaLnBrk="1" hangingPunct="1">
                <a:spcBef>
                  <a:spcPct val="0"/>
                </a:spcBef>
                <a:buFontTx/>
                <a:buNone/>
                <a:defRPr/>
              </a:pPr>
              <a:t>26</a:t>
            </a:fld>
            <a:endParaRPr lang="en-US" altLang="en-US" sz="1102">
              <a:latin typeface="Arial" pitchFamily="34" charset="0"/>
            </a:endParaRPr>
          </a:p>
        </p:txBody>
      </p:sp>
      <p:sp>
        <p:nvSpPr>
          <p:cNvPr id="11268" name="Rectangle 3"/>
          <p:cNvSpPr>
            <a:spLocks noChangeArrowheads="1"/>
          </p:cNvSpPr>
          <p:nvPr/>
        </p:nvSpPr>
        <p:spPr bwMode="auto">
          <a:xfrm>
            <a:off x="3444381" y="3023870"/>
            <a:ext cx="3358106" cy="2687884"/>
          </a:xfrm>
          <a:prstGeom prst="rect">
            <a:avLst/>
          </a:prstGeom>
          <a:solidFill>
            <a:srgbClr val="C3C0FE"/>
          </a:solidFill>
          <a:ln w="9525">
            <a:solidFill>
              <a:schemeClr val="tx1"/>
            </a:solidFill>
            <a:miter lim="800000"/>
            <a:headEnd/>
            <a:tailEnd/>
          </a:ln>
        </p:spPr>
        <p:txBody>
          <a:bodyPr wrap="none" lIns="100785" tIns="50392" rIns="100785" bIns="50392"/>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a:spcBef>
                <a:spcPct val="0"/>
              </a:spcBef>
              <a:buClr>
                <a:srgbClr val="000000"/>
              </a:buClr>
              <a:buSzPct val="45000"/>
              <a:buFont typeface="Wingdings" pitchFamily="2" charset="2"/>
              <a:buNone/>
            </a:pPr>
            <a:r>
              <a:rPr lang="en-US" altLang="en-US" sz="2866" b="1" u="sng" dirty="0">
                <a:solidFill>
                  <a:srgbClr val="CC0000"/>
                </a:solidFill>
                <a:latin typeface="Arial" pitchFamily="34" charset="0"/>
              </a:rPr>
              <a:t>Industry </a:t>
            </a:r>
          </a:p>
          <a:p>
            <a:pPr eaLnBrk="1">
              <a:spcBef>
                <a:spcPct val="0"/>
              </a:spcBef>
              <a:buClr>
                <a:srgbClr val="000000"/>
              </a:buClr>
              <a:buSzPct val="45000"/>
              <a:buFont typeface="Wingdings" pitchFamily="2" charset="2"/>
              <a:buNone/>
            </a:pPr>
            <a:r>
              <a:rPr lang="en-US" altLang="en-US" sz="2866" b="1" u="sng" dirty="0">
                <a:solidFill>
                  <a:srgbClr val="CC0000"/>
                </a:solidFill>
                <a:latin typeface="Arial" pitchFamily="34" charset="0"/>
              </a:rPr>
              <a:t>Competitors</a:t>
            </a:r>
          </a:p>
          <a:p>
            <a:pPr eaLnBrk="1">
              <a:spcBef>
                <a:spcPct val="0"/>
              </a:spcBef>
              <a:buClr>
                <a:srgbClr val="000000"/>
              </a:buClr>
              <a:buSzPct val="45000"/>
              <a:buFont typeface="Wingdings" pitchFamily="2" charset="2"/>
              <a:buNone/>
            </a:pPr>
            <a:r>
              <a:rPr lang="en-US" altLang="en-US" sz="2205" b="1" dirty="0">
                <a:latin typeface="Arial" pitchFamily="34" charset="0"/>
              </a:rPr>
              <a:t>Facebook, Google, </a:t>
            </a:r>
          </a:p>
          <a:p>
            <a:pPr eaLnBrk="1">
              <a:spcBef>
                <a:spcPct val="0"/>
              </a:spcBef>
              <a:buClr>
                <a:srgbClr val="000000"/>
              </a:buClr>
              <a:buSzPct val="45000"/>
              <a:buFont typeface="Wingdings" pitchFamily="2" charset="2"/>
              <a:buNone/>
            </a:pPr>
            <a:r>
              <a:rPr lang="en-US" altLang="en-US" sz="2205" b="1" dirty="0">
                <a:latin typeface="Arial" pitchFamily="34" charset="0"/>
              </a:rPr>
              <a:t>Amazon, Twitter, </a:t>
            </a:r>
          </a:p>
          <a:p>
            <a:pPr eaLnBrk="1">
              <a:spcBef>
                <a:spcPct val="0"/>
              </a:spcBef>
              <a:buClr>
                <a:srgbClr val="000000"/>
              </a:buClr>
              <a:buSzPct val="45000"/>
              <a:buFont typeface="Wingdings" pitchFamily="2" charset="2"/>
              <a:buNone/>
            </a:pPr>
            <a:r>
              <a:rPr lang="en-US" altLang="en-US" sz="2205" b="1" dirty="0">
                <a:latin typeface="Arial" pitchFamily="34" charset="0"/>
              </a:rPr>
              <a:t>LinkedIn</a:t>
            </a:r>
          </a:p>
          <a:p>
            <a:pPr eaLnBrk="1">
              <a:spcBef>
                <a:spcPct val="0"/>
              </a:spcBef>
              <a:buClr>
                <a:srgbClr val="000000"/>
              </a:buClr>
              <a:buSzPct val="45000"/>
              <a:buFont typeface="Wingdings" pitchFamily="2" charset="2"/>
              <a:buNone/>
            </a:pPr>
            <a:r>
              <a:rPr lang="en-US" altLang="en-US" sz="2205" b="1" dirty="0">
                <a:solidFill>
                  <a:srgbClr val="C00000"/>
                </a:solidFill>
                <a:latin typeface="Arial" pitchFamily="34" charset="0"/>
              </a:rPr>
              <a:t>Power of Industry Comp</a:t>
            </a:r>
          </a:p>
          <a:p>
            <a:pPr eaLnBrk="1">
              <a:spcBef>
                <a:spcPct val="0"/>
              </a:spcBef>
              <a:buClr>
                <a:srgbClr val="000000"/>
              </a:buClr>
              <a:buSzPct val="45000"/>
              <a:buFont typeface="Wingdings" pitchFamily="2" charset="2"/>
              <a:buNone/>
            </a:pPr>
            <a:r>
              <a:rPr lang="en-US" altLang="en-US" sz="2205" b="1" dirty="0">
                <a:solidFill>
                  <a:srgbClr val="C00000"/>
                </a:solidFill>
                <a:latin typeface="Arial" pitchFamily="34" charset="0"/>
              </a:rPr>
              <a:t>is Low - Med</a:t>
            </a:r>
          </a:p>
          <a:p>
            <a:pPr eaLnBrk="1">
              <a:spcBef>
                <a:spcPct val="0"/>
              </a:spcBef>
              <a:buClr>
                <a:srgbClr val="000000"/>
              </a:buClr>
              <a:buSzPct val="45000"/>
              <a:buFont typeface="Wingdings" pitchFamily="2" charset="2"/>
              <a:buNone/>
            </a:pPr>
            <a:endParaRPr lang="en-US" altLang="en-US" sz="2866" dirty="0">
              <a:solidFill>
                <a:srgbClr val="CC0000"/>
              </a:solidFill>
              <a:latin typeface="Arial" pitchFamily="34" charset="0"/>
            </a:endParaRPr>
          </a:p>
        </p:txBody>
      </p:sp>
      <p:sp>
        <p:nvSpPr>
          <p:cNvPr id="11269" name="Rectangle 4"/>
          <p:cNvSpPr>
            <a:spLocks noChangeArrowheads="1"/>
          </p:cNvSpPr>
          <p:nvPr/>
        </p:nvSpPr>
        <p:spPr bwMode="auto">
          <a:xfrm>
            <a:off x="3444381" y="167993"/>
            <a:ext cx="3337107" cy="2687884"/>
          </a:xfrm>
          <a:prstGeom prst="rect">
            <a:avLst/>
          </a:prstGeom>
          <a:solidFill>
            <a:srgbClr val="C3C0FE"/>
          </a:solidFill>
          <a:ln w="9525">
            <a:solidFill>
              <a:schemeClr val="tx1"/>
            </a:solidFill>
            <a:miter lim="800000"/>
            <a:headEnd/>
            <a:tailEnd/>
          </a:ln>
        </p:spPr>
        <p:txBody>
          <a:bodyPr wrap="none" lIns="100785" tIns="50392" rIns="100785" bIns="50392"/>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a:spcBef>
                <a:spcPct val="0"/>
              </a:spcBef>
              <a:buClr>
                <a:srgbClr val="000000"/>
              </a:buClr>
              <a:buSzPct val="45000"/>
              <a:buFont typeface="Wingdings" pitchFamily="2" charset="2"/>
              <a:buNone/>
            </a:pPr>
            <a:r>
              <a:rPr lang="en-US" altLang="en-US" sz="2866" b="1" u="sng" dirty="0">
                <a:solidFill>
                  <a:srgbClr val="CC0000"/>
                </a:solidFill>
                <a:latin typeface="Arial" pitchFamily="34" charset="0"/>
              </a:rPr>
              <a:t>Suppliers</a:t>
            </a:r>
          </a:p>
          <a:p>
            <a:pPr eaLnBrk="1">
              <a:spcBef>
                <a:spcPct val="0"/>
              </a:spcBef>
              <a:buClr>
                <a:srgbClr val="000000"/>
              </a:buClr>
              <a:buSzPct val="45000"/>
              <a:buFont typeface="Wingdings" pitchFamily="2" charset="2"/>
              <a:buNone/>
            </a:pPr>
            <a:r>
              <a:rPr lang="en-US" altLang="en-US" sz="2205" b="1" dirty="0">
                <a:latin typeface="Arial" pitchFamily="34" charset="0"/>
              </a:rPr>
              <a:t>Users </a:t>
            </a:r>
          </a:p>
          <a:p>
            <a:pPr eaLnBrk="1">
              <a:spcBef>
                <a:spcPct val="0"/>
              </a:spcBef>
              <a:buClr>
                <a:srgbClr val="000000"/>
              </a:buClr>
              <a:buSzPct val="45000"/>
              <a:buFont typeface="Wingdings" pitchFamily="2" charset="2"/>
              <a:buNone/>
            </a:pPr>
            <a:r>
              <a:rPr lang="en-US" altLang="en-US" sz="2205" b="1" dirty="0">
                <a:latin typeface="Arial" pitchFamily="34" charset="0"/>
              </a:rPr>
              <a:t>Content Providers</a:t>
            </a:r>
          </a:p>
          <a:p>
            <a:pPr eaLnBrk="1">
              <a:spcBef>
                <a:spcPct val="0"/>
              </a:spcBef>
              <a:buClr>
                <a:srgbClr val="000000"/>
              </a:buClr>
              <a:buSzPct val="45000"/>
              <a:buFont typeface="Wingdings" pitchFamily="2" charset="2"/>
              <a:buNone/>
            </a:pPr>
            <a:r>
              <a:rPr lang="en-US" altLang="en-US" sz="2205" b="1" dirty="0">
                <a:latin typeface="Arial" pitchFamily="34" charset="0"/>
              </a:rPr>
              <a:t>OEMs of Computers, </a:t>
            </a:r>
          </a:p>
          <a:p>
            <a:pPr eaLnBrk="1">
              <a:spcBef>
                <a:spcPct val="0"/>
              </a:spcBef>
              <a:buClr>
                <a:srgbClr val="000000"/>
              </a:buClr>
              <a:buSzPct val="45000"/>
              <a:buFont typeface="Wingdings" pitchFamily="2" charset="2"/>
              <a:buNone/>
            </a:pPr>
            <a:r>
              <a:rPr lang="en-US" altLang="en-US" sz="2205" b="1" dirty="0">
                <a:latin typeface="Arial" pitchFamily="34" charset="0"/>
              </a:rPr>
              <a:t>Communications Equip</a:t>
            </a:r>
          </a:p>
          <a:p>
            <a:pPr eaLnBrk="1">
              <a:spcBef>
                <a:spcPct val="0"/>
              </a:spcBef>
              <a:buClr>
                <a:srgbClr val="000000"/>
              </a:buClr>
              <a:buSzPct val="45000"/>
              <a:buFont typeface="Wingdings" pitchFamily="2" charset="2"/>
              <a:buNone/>
            </a:pPr>
            <a:r>
              <a:rPr lang="en-US" altLang="en-US" sz="2205" b="1" dirty="0">
                <a:solidFill>
                  <a:srgbClr val="C00000"/>
                </a:solidFill>
                <a:latin typeface="Arial" pitchFamily="34" charset="0"/>
              </a:rPr>
              <a:t>Power of Suppliers is</a:t>
            </a:r>
          </a:p>
          <a:p>
            <a:pPr eaLnBrk="1">
              <a:spcBef>
                <a:spcPct val="0"/>
              </a:spcBef>
              <a:buClr>
                <a:srgbClr val="000000"/>
              </a:buClr>
              <a:buSzPct val="45000"/>
              <a:buFont typeface="Wingdings" pitchFamily="2" charset="2"/>
              <a:buNone/>
            </a:pPr>
            <a:r>
              <a:rPr lang="en-US" altLang="en-US" sz="2205" b="1" dirty="0">
                <a:solidFill>
                  <a:srgbClr val="C00000"/>
                </a:solidFill>
                <a:latin typeface="Arial" pitchFamily="34" charset="0"/>
              </a:rPr>
              <a:t>Low  </a:t>
            </a:r>
          </a:p>
          <a:p>
            <a:pPr eaLnBrk="1">
              <a:spcBef>
                <a:spcPct val="0"/>
              </a:spcBef>
              <a:buClr>
                <a:srgbClr val="000000"/>
              </a:buClr>
              <a:buSzPct val="45000"/>
              <a:buFont typeface="Wingdings" pitchFamily="2" charset="2"/>
              <a:buNone/>
            </a:pPr>
            <a:endParaRPr lang="en-US" altLang="en-US" sz="2205" b="1" dirty="0">
              <a:latin typeface="Arial" pitchFamily="34" charset="0"/>
            </a:endParaRPr>
          </a:p>
        </p:txBody>
      </p:sp>
      <p:sp>
        <p:nvSpPr>
          <p:cNvPr id="11270" name="Line 5"/>
          <p:cNvSpPr>
            <a:spLocks noChangeShapeType="1"/>
          </p:cNvSpPr>
          <p:nvPr/>
        </p:nvSpPr>
        <p:spPr bwMode="auto">
          <a:xfrm flipH="1">
            <a:off x="4849571" y="2771880"/>
            <a:ext cx="50747" cy="25198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85" tIns="50392" rIns="100785" bIns="50392" anchor="ctr"/>
          <a:lstStyle/>
          <a:p>
            <a:endParaRPr lang="en-US"/>
          </a:p>
        </p:txBody>
      </p:sp>
      <p:sp>
        <p:nvSpPr>
          <p:cNvPr id="11271" name="Rectangle 6"/>
          <p:cNvSpPr>
            <a:spLocks noChangeArrowheads="1"/>
          </p:cNvSpPr>
          <p:nvPr/>
        </p:nvSpPr>
        <p:spPr bwMode="auto">
          <a:xfrm>
            <a:off x="7131473" y="3023870"/>
            <a:ext cx="2948623" cy="2687884"/>
          </a:xfrm>
          <a:prstGeom prst="rect">
            <a:avLst/>
          </a:prstGeom>
          <a:solidFill>
            <a:srgbClr val="C3C0FE"/>
          </a:solidFill>
          <a:ln w="9525">
            <a:solidFill>
              <a:schemeClr val="tx1"/>
            </a:solidFill>
            <a:miter lim="800000"/>
            <a:headEnd/>
            <a:tailEnd/>
          </a:ln>
        </p:spPr>
        <p:txBody>
          <a:bodyPr wrap="none" lIns="100785" tIns="50392" rIns="100785" bIns="50392"/>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a:spcBef>
                <a:spcPct val="0"/>
              </a:spcBef>
              <a:buClr>
                <a:srgbClr val="000000"/>
              </a:buClr>
              <a:buSzPct val="45000"/>
              <a:buFont typeface="Wingdings" pitchFamily="2" charset="2"/>
              <a:buNone/>
            </a:pPr>
            <a:r>
              <a:rPr lang="en-US" altLang="en-US" sz="2866" b="1" u="sng" dirty="0">
                <a:solidFill>
                  <a:srgbClr val="CC0000"/>
                </a:solidFill>
                <a:latin typeface="Arial" pitchFamily="34" charset="0"/>
              </a:rPr>
              <a:t>Substitutes</a:t>
            </a:r>
          </a:p>
          <a:p>
            <a:pPr eaLnBrk="1">
              <a:spcBef>
                <a:spcPct val="0"/>
              </a:spcBef>
              <a:buClr>
                <a:srgbClr val="000000"/>
              </a:buClr>
              <a:buSzPct val="45000"/>
              <a:buFont typeface="Wingdings" pitchFamily="2" charset="2"/>
              <a:buNone/>
            </a:pPr>
            <a:r>
              <a:rPr lang="en-US" altLang="en-US" sz="2205" b="1" dirty="0">
                <a:latin typeface="Arial" pitchFamily="34" charset="0"/>
              </a:rPr>
              <a:t>Wearable Device SW </a:t>
            </a:r>
          </a:p>
          <a:p>
            <a:pPr eaLnBrk="1">
              <a:spcBef>
                <a:spcPct val="0"/>
              </a:spcBef>
              <a:buClr>
                <a:srgbClr val="000000"/>
              </a:buClr>
              <a:buSzPct val="45000"/>
              <a:buFont typeface="Wingdings" pitchFamily="2" charset="2"/>
              <a:buNone/>
            </a:pPr>
            <a:endParaRPr lang="en-US" altLang="en-US" sz="2205" b="1" dirty="0">
              <a:latin typeface="Arial" pitchFamily="34" charset="0"/>
            </a:endParaRPr>
          </a:p>
          <a:p>
            <a:pPr eaLnBrk="1">
              <a:spcBef>
                <a:spcPct val="0"/>
              </a:spcBef>
              <a:buClr>
                <a:srgbClr val="000000"/>
              </a:buClr>
              <a:buSzPct val="45000"/>
              <a:buFont typeface="Wingdings" pitchFamily="2" charset="2"/>
              <a:buNone/>
            </a:pPr>
            <a:r>
              <a:rPr lang="en-US" altLang="en-US" sz="2205" b="1" dirty="0">
                <a:solidFill>
                  <a:srgbClr val="C00000"/>
                </a:solidFill>
                <a:latin typeface="Arial" pitchFamily="34" charset="0"/>
              </a:rPr>
              <a:t>Power of Substitutes</a:t>
            </a:r>
          </a:p>
          <a:p>
            <a:pPr eaLnBrk="1">
              <a:spcBef>
                <a:spcPct val="0"/>
              </a:spcBef>
              <a:buClr>
                <a:srgbClr val="000000"/>
              </a:buClr>
              <a:buSzPct val="45000"/>
              <a:buFont typeface="Wingdings" pitchFamily="2" charset="2"/>
              <a:buNone/>
            </a:pPr>
            <a:r>
              <a:rPr lang="en-US" altLang="en-US" sz="2205" b="1" dirty="0">
                <a:solidFill>
                  <a:srgbClr val="C00000"/>
                </a:solidFill>
                <a:latin typeface="Arial" pitchFamily="34" charset="0"/>
              </a:rPr>
              <a:t>is Low - Med</a:t>
            </a:r>
            <a:endParaRPr lang="en-US" altLang="en-US" sz="2205" dirty="0">
              <a:solidFill>
                <a:srgbClr val="C00000"/>
              </a:solidFill>
              <a:latin typeface="Arial" pitchFamily="34" charset="0"/>
            </a:endParaRPr>
          </a:p>
        </p:txBody>
      </p:sp>
      <p:sp>
        <p:nvSpPr>
          <p:cNvPr id="11272" name="Rectangle 7"/>
          <p:cNvSpPr>
            <a:spLocks noChangeArrowheads="1"/>
          </p:cNvSpPr>
          <p:nvPr/>
        </p:nvSpPr>
        <p:spPr bwMode="auto">
          <a:xfrm>
            <a:off x="2352428" y="5837749"/>
            <a:ext cx="5430017" cy="1721926"/>
          </a:xfrm>
          <a:prstGeom prst="rect">
            <a:avLst/>
          </a:prstGeom>
          <a:solidFill>
            <a:srgbClr val="C3C0FE"/>
          </a:solidFill>
          <a:ln w="9525">
            <a:solidFill>
              <a:schemeClr val="tx1"/>
            </a:solidFill>
            <a:miter lim="800000"/>
            <a:headEnd/>
            <a:tailEnd/>
          </a:ln>
        </p:spPr>
        <p:txBody>
          <a:bodyPr wrap="none" lIns="100785" tIns="50392" rIns="100785" bIns="50392"/>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a:spcBef>
                <a:spcPct val="0"/>
              </a:spcBef>
              <a:buClr>
                <a:srgbClr val="000000"/>
              </a:buClr>
              <a:buSzPct val="45000"/>
              <a:buFont typeface="Wingdings" pitchFamily="2" charset="2"/>
              <a:buNone/>
            </a:pPr>
            <a:r>
              <a:rPr lang="en-US" altLang="en-US" sz="2866" b="1" u="sng" dirty="0">
                <a:solidFill>
                  <a:srgbClr val="CC0000"/>
                </a:solidFill>
                <a:latin typeface="Arial" pitchFamily="34" charset="0"/>
              </a:rPr>
              <a:t>Buyers</a:t>
            </a:r>
          </a:p>
          <a:p>
            <a:pPr eaLnBrk="1">
              <a:spcBef>
                <a:spcPct val="0"/>
              </a:spcBef>
              <a:buClr>
                <a:srgbClr val="000000"/>
              </a:buClr>
              <a:buSzPct val="45000"/>
              <a:buFont typeface="Wingdings" pitchFamily="2" charset="2"/>
              <a:buNone/>
            </a:pPr>
            <a:r>
              <a:rPr lang="en-US" altLang="en-US" sz="2205" b="1" dirty="0">
                <a:latin typeface="Arial" pitchFamily="34" charset="0"/>
              </a:rPr>
              <a:t>Users spend their time </a:t>
            </a:r>
          </a:p>
          <a:p>
            <a:pPr eaLnBrk="1">
              <a:spcBef>
                <a:spcPct val="0"/>
              </a:spcBef>
              <a:buClr>
                <a:srgbClr val="000000"/>
              </a:buClr>
              <a:buSzPct val="45000"/>
              <a:buFont typeface="Wingdings" pitchFamily="2" charset="2"/>
              <a:buNone/>
            </a:pPr>
            <a:r>
              <a:rPr lang="en-US" altLang="en-US" sz="2205" b="1" dirty="0">
                <a:latin typeface="Arial" pitchFamily="34" charset="0"/>
              </a:rPr>
              <a:t>Advertisers  </a:t>
            </a:r>
          </a:p>
          <a:p>
            <a:pPr eaLnBrk="1">
              <a:spcBef>
                <a:spcPct val="0"/>
              </a:spcBef>
              <a:buClr>
                <a:srgbClr val="000000"/>
              </a:buClr>
              <a:buSzPct val="45000"/>
              <a:buFont typeface="Wingdings" pitchFamily="2" charset="2"/>
              <a:buNone/>
            </a:pPr>
            <a:r>
              <a:rPr lang="en-US" altLang="en-US" sz="2205" b="1" dirty="0">
                <a:solidFill>
                  <a:srgbClr val="C00000"/>
                </a:solidFill>
                <a:latin typeface="Arial" pitchFamily="34" charset="0"/>
              </a:rPr>
              <a:t>Power of Buyers is Med  </a:t>
            </a:r>
            <a:endParaRPr lang="en-US" altLang="en-US" sz="2205" dirty="0">
              <a:solidFill>
                <a:srgbClr val="C00000"/>
              </a:solidFill>
              <a:latin typeface="Arial" pitchFamily="34" charset="0"/>
            </a:endParaRPr>
          </a:p>
        </p:txBody>
      </p:sp>
      <p:sp>
        <p:nvSpPr>
          <p:cNvPr id="11273" name="Rectangle 8"/>
          <p:cNvSpPr>
            <a:spLocks noChangeArrowheads="1"/>
          </p:cNvSpPr>
          <p:nvPr/>
        </p:nvSpPr>
        <p:spPr bwMode="auto">
          <a:xfrm>
            <a:off x="168522" y="3023870"/>
            <a:ext cx="2687884" cy="2687884"/>
          </a:xfrm>
          <a:prstGeom prst="rect">
            <a:avLst/>
          </a:prstGeom>
          <a:solidFill>
            <a:srgbClr val="C3C0FE"/>
          </a:solidFill>
          <a:ln w="9525">
            <a:solidFill>
              <a:schemeClr val="tx1"/>
            </a:solidFill>
            <a:miter lim="800000"/>
            <a:headEnd/>
            <a:tailEnd/>
          </a:ln>
        </p:spPr>
        <p:txBody>
          <a:bodyPr wrap="none" lIns="100785" tIns="50392" rIns="100785" bIns="50392"/>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a:spcBef>
                <a:spcPct val="0"/>
              </a:spcBef>
              <a:buClr>
                <a:srgbClr val="000000"/>
              </a:buClr>
              <a:buSzPct val="45000"/>
              <a:buFont typeface="Wingdings" pitchFamily="2" charset="2"/>
              <a:buNone/>
            </a:pPr>
            <a:r>
              <a:rPr lang="en-US" altLang="en-US" sz="2866" b="1" u="sng" dirty="0">
                <a:solidFill>
                  <a:srgbClr val="CC0000"/>
                </a:solidFill>
                <a:latin typeface="Arial" pitchFamily="34" charset="0"/>
              </a:rPr>
              <a:t>Potential</a:t>
            </a:r>
          </a:p>
          <a:p>
            <a:pPr eaLnBrk="1">
              <a:spcBef>
                <a:spcPct val="0"/>
              </a:spcBef>
              <a:buClr>
                <a:srgbClr val="000000"/>
              </a:buClr>
              <a:buSzPct val="45000"/>
              <a:buFont typeface="Wingdings" pitchFamily="2" charset="2"/>
              <a:buNone/>
            </a:pPr>
            <a:r>
              <a:rPr lang="en-US" altLang="en-US" sz="2866" b="1" u="sng" dirty="0">
                <a:solidFill>
                  <a:srgbClr val="CC0000"/>
                </a:solidFill>
                <a:latin typeface="Arial" pitchFamily="34" charset="0"/>
              </a:rPr>
              <a:t>Entrants</a:t>
            </a:r>
          </a:p>
          <a:p>
            <a:pPr eaLnBrk="1">
              <a:spcBef>
                <a:spcPct val="0"/>
              </a:spcBef>
              <a:buClr>
                <a:srgbClr val="000000"/>
              </a:buClr>
              <a:buSzPct val="45000"/>
              <a:buFont typeface="Wingdings" pitchFamily="2" charset="2"/>
              <a:buNone/>
            </a:pPr>
            <a:r>
              <a:rPr lang="en-US" altLang="en-US" sz="2205" b="1" dirty="0">
                <a:latin typeface="Arial" pitchFamily="34" charset="0"/>
              </a:rPr>
              <a:t>Yet unknown </a:t>
            </a:r>
          </a:p>
          <a:p>
            <a:pPr eaLnBrk="1">
              <a:spcBef>
                <a:spcPct val="0"/>
              </a:spcBef>
              <a:buClr>
                <a:srgbClr val="000000"/>
              </a:buClr>
              <a:buSzPct val="45000"/>
              <a:buFont typeface="Wingdings" pitchFamily="2" charset="2"/>
              <a:buNone/>
            </a:pPr>
            <a:r>
              <a:rPr lang="en-US" altLang="en-US" sz="2205" b="1" dirty="0">
                <a:latin typeface="Arial" pitchFamily="34" charset="0"/>
              </a:rPr>
              <a:t>Start-ups</a:t>
            </a:r>
          </a:p>
          <a:p>
            <a:pPr eaLnBrk="1">
              <a:spcBef>
                <a:spcPct val="0"/>
              </a:spcBef>
              <a:buClr>
                <a:srgbClr val="000000"/>
              </a:buClr>
              <a:buSzPct val="45000"/>
              <a:buFont typeface="Wingdings" pitchFamily="2" charset="2"/>
              <a:buNone/>
            </a:pPr>
            <a:r>
              <a:rPr lang="en-US" altLang="en-US" sz="2205" b="1" dirty="0">
                <a:solidFill>
                  <a:srgbClr val="C00000"/>
                </a:solidFill>
                <a:latin typeface="Arial" pitchFamily="34" charset="0"/>
              </a:rPr>
              <a:t>Power of Entrants </a:t>
            </a:r>
          </a:p>
          <a:p>
            <a:pPr eaLnBrk="1">
              <a:spcBef>
                <a:spcPct val="0"/>
              </a:spcBef>
              <a:buClr>
                <a:srgbClr val="000000"/>
              </a:buClr>
              <a:buSzPct val="45000"/>
              <a:buFont typeface="Wingdings" pitchFamily="2" charset="2"/>
              <a:buNone/>
            </a:pPr>
            <a:r>
              <a:rPr lang="en-US" altLang="en-US" sz="2205" b="1" dirty="0">
                <a:solidFill>
                  <a:srgbClr val="C00000"/>
                </a:solidFill>
                <a:latin typeface="Arial" pitchFamily="34" charset="0"/>
              </a:rPr>
              <a:t>is Med</a:t>
            </a:r>
          </a:p>
          <a:p>
            <a:pPr eaLnBrk="1">
              <a:spcBef>
                <a:spcPct val="0"/>
              </a:spcBef>
              <a:buClr>
                <a:srgbClr val="000000"/>
              </a:buClr>
              <a:buSzPct val="45000"/>
              <a:buFont typeface="Wingdings" pitchFamily="2" charset="2"/>
              <a:buNone/>
            </a:pPr>
            <a:endParaRPr lang="en-US" altLang="en-US" sz="2205" b="1" dirty="0">
              <a:latin typeface="Arial" pitchFamily="34" charset="0"/>
            </a:endParaRPr>
          </a:p>
        </p:txBody>
      </p:sp>
      <p:sp>
        <p:nvSpPr>
          <p:cNvPr id="11274" name="Line 9"/>
          <p:cNvSpPr>
            <a:spLocks noChangeShapeType="1"/>
          </p:cNvSpPr>
          <p:nvPr/>
        </p:nvSpPr>
        <p:spPr bwMode="auto">
          <a:xfrm flipH="1" flipV="1">
            <a:off x="4905569" y="5711754"/>
            <a:ext cx="50747" cy="25198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85" tIns="50392" rIns="100785" bIns="50392" anchor="ctr"/>
          <a:lstStyle/>
          <a:p>
            <a:endParaRPr lang="en-US"/>
          </a:p>
        </p:txBody>
      </p:sp>
      <p:sp>
        <p:nvSpPr>
          <p:cNvPr id="11275" name="Line 10"/>
          <p:cNvSpPr>
            <a:spLocks noChangeShapeType="1"/>
          </p:cNvSpPr>
          <p:nvPr/>
        </p:nvSpPr>
        <p:spPr bwMode="auto">
          <a:xfrm flipV="1">
            <a:off x="2856406" y="4166572"/>
            <a:ext cx="587975" cy="5074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85" tIns="50392" rIns="100785" bIns="50392" anchor="ctr"/>
          <a:lstStyle/>
          <a:p>
            <a:endParaRPr lang="en-US"/>
          </a:p>
        </p:txBody>
      </p:sp>
      <p:sp>
        <p:nvSpPr>
          <p:cNvPr id="11276" name="Line 11"/>
          <p:cNvSpPr>
            <a:spLocks noChangeShapeType="1"/>
          </p:cNvSpPr>
          <p:nvPr/>
        </p:nvSpPr>
        <p:spPr bwMode="auto">
          <a:xfrm flipH="1">
            <a:off x="6636243" y="4313565"/>
            <a:ext cx="671971" cy="5074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85" tIns="50392" rIns="100785" bIns="50392" anchor="ctr"/>
          <a:lstStyle/>
          <a:p>
            <a:endParaRPr lang="en-US"/>
          </a:p>
        </p:txBody>
      </p:sp>
      <p:sp>
        <p:nvSpPr>
          <p:cNvPr id="11277" name="Text Box 12"/>
          <p:cNvSpPr txBox="1">
            <a:spLocks noChangeArrowheads="1"/>
          </p:cNvSpPr>
          <p:nvPr/>
        </p:nvSpPr>
        <p:spPr bwMode="auto">
          <a:xfrm>
            <a:off x="420510" y="6551718"/>
            <a:ext cx="1847921" cy="542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85" tIns="50392" rIns="100785" bIns="50392">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50000"/>
              </a:spcBef>
              <a:buClr>
                <a:srgbClr val="000000"/>
              </a:buClr>
              <a:buSzPct val="45000"/>
              <a:buFont typeface="Wingdings" pitchFamily="2" charset="2"/>
              <a:buNone/>
            </a:pPr>
            <a:endParaRPr lang="en-US" altLang="en-US" sz="2866">
              <a:latin typeface="Tahoma" pitchFamily="34" charset="0"/>
            </a:endParaRPr>
          </a:p>
        </p:txBody>
      </p:sp>
      <p:sp>
        <p:nvSpPr>
          <p:cNvPr id="12302" name="TextBox 13"/>
          <p:cNvSpPr txBox="1">
            <a:spLocks noChangeArrowheads="1"/>
          </p:cNvSpPr>
          <p:nvPr/>
        </p:nvSpPr>
        <p:spPr bwMode="auto">
          <a:xfrm>
            <a:off x="168522" y="419982"/>
            <a:ext cx="3107866" cy="1730419"/>
          </a:xfrm>
          <a:prstGeom prst="rect">
            <a:avLst/>
          </a:prstGeom>
          <a:solidFill>
            <a:schemeClr val="accent5">
              <a:lumMod val="60000"/>
              <a:lumOff val="40000"/>
            </a:schemeClr>
          </a:solidFill>
          <a:ln>
            <a:noFill/>
          </a:ln>
        </p:spPr>
        <p:txBody>
          <a:bodyPr lIns="100785" tIns="50392" rIns="100785" bIns="50392">
            <a:spAutoFit/>
          </a:bodyPr>
          <a:lstStyle>
            <a:lvl1pPr eaLnBrk="0">
              <a:spcBef>
                <a:spcPts val="2200"/>
              </a:spcBef>
              <a:buClr>
                <a:srgbClr val="6FB7D7"/>
              </a:buClr>
              <a:buSzPct val="110000"/>
              <a:buFont typeface="Wingdings 2" pitchFamily="18" charset="2"/>
              <a:buChar char=""/>
              <a:defRPr sz="2600">
                <a:solidFill>
                  <a:srgbClr val="595959"/>
                </a:solidFill>
                <a:latin typeface="News Gothic MT" pitchFamily="-109" charset="0"/>
                <a:ea typeface="MS PGothic" pitchFamily="34" charset="-128"/>
              </a:defRPr>
            </a:lvl1pPr>
            <a:lvl2pPr marL="742950" indent="-285750" eaLnBrk="0">
              <a:spcBef>
                <a:spcPts val="663"/>
              </a:spcBef>
              <a:buClr>
                <a:srgbClr val="215D77"/>
              </a:buClr>
              <a:buSzPct val="110000"/>
              <a:buFont typeface="Wingdings 2" pitchFamily="18" charset="2"/>
              <a:buChar char=""/>
              <a:defRPr sz="2400">
                <a:solidFill>
                  <a:srgbClr val="595959"/>
                </a:solidFill>
                <a:latin typeface="News Gothic MT" pitchFamily="-109" charset="0"/>
                <a:ea typeface="MS PGothic" pitchFamily="34" charset="-128"/>
              </a:defRPr>
            </a:lvl2pPr>
            <a:lvl3pPr marL="1143000" indent="-228600" eaLnBrk="0">
              <a:spcBef>
                <a:spcPts val="663"/>
              </a:spcBef>
              <a:buClr>
                <a:srgbClr val="6FB7D7"/>
              </a:buClr>
              <a:buSzPct val="110000"/>
              <a:buFont typeface="Wingdings 2" pitchFamily="18" charset="2"/>
              <a:buChar char=""/>
              <a:defRPr sz="2200">
                <a:solidFill>
                  <a:srgbClr val="595959"/>
                </a:solidFill>
                <a:latin typeface="News Gothic MT" pitchFamily="-109" charset="0"/>
                <a:ea typeface="MS PGothic" pitchFamily="34" charset="-128"/>
              </a:defRPr>
            </a:lvl3pPr>
            <a:lvl4pPr marL="1600200" indent="-228600" eaLnBrk="0">
              <a:spcBef>
                <a:spcPts val="663"/>
              </a:spcBef>
              <a:buClr>
                <a:srgbClr val="215D77"/>
              </a:buClr>
              <a:buSzPct val="110000"/>
              <a:buFont typeface="Wingdings 2" pitchFamily="18" charset="2"/>
              <a:buChar char=""/>
              <a:defRPr sz="2000">
                <a:solidFill>
                  <a:srgbClr val="595959"/>
                </a:solidFill>
                <a:latin typeface="News Gothic MT" pitchFamily="-109" charset="0"/>
                <a:ea typeface="MS PGothic" pitchFamily="34" charset="-128"/>
              </a:defRPr>
            </a:lvl4pPr>
            <a:lvl5pPr marL="2057400" indent="-228600" eaLnBrk="0">
              <a:spcBef>
                <a:spcPts val="663"/>
              </a:spcBef>
              <a:buClr>
                <a:srgbClr val="6FB7D7"/>
              </a:buClr>
              <a:buSzPct val="110000"/>
              <a:buFont typeface="Wingdings 2" pitchFamily="18" charset="2"/>
              <a:buChar char=""/>
              <a:defRPr sz="2000">
                <a:solidFill>
                  <a:srgbClr val="595959"/>
                </a:solidFill>
                <a:latin typeface="News Gothic MT" pitchFamily="-109" charset="0"/>
                <a:ea typeface="MS PGothic" pitchFamily="34" charset="-128"/>
              </a:defRPr>
            </a:lvl5pPr>
            <a:lvl6pPr marL="2514600" indent="-228600" defTabSz="457200" eaLnBrk="0" fontAlgn="base" hangingPunct="0">
              <a:spcBef>
                <a:spcPts val="663"/>
              </a:spcBef>
              <a:spcAft>
                <a:spcPct val="0"/>
              </a:spcAft>
              <a:buClr>
                <a:srgbClr val="6FB7D7"/>
              </a:buClr>
              <a:buSzPct val="110000"/>
              <a:buFont typeface="Wingdings 2" pitchFamily="18" charset="2"/>
              <a:buChar char=""/>
              <a:defRPr sz="2000">
                <a:solidFill>
                  <a:srgbClr val="595959"/>
                </a:solidFill>
                <a:latin typeface="News Gothic MT" pitchFamily="-109" charset="0"/>
                <a:ea typeface="MS PGothic" pitchFamily="34" charset="-128"/>
              </a:defRPr>
            </a:lvl6pPr>
            <a:lvl7pPr marL="2971800" indent="-228600" defTabSz="457200" eaLnBrk="0" fontAlgn="base" hangingPunct="0">
              <a:spcBef>
                <a:spcPts val="663"/>
              </a:spcBef>
              <a:spcAft>
                <a:spcPct val="0"/>
              </a:spcAft>
              <a:buClr>
                <a:srgbClr val="6FB7D7"/>
              </a:buClr>
              <a:buSzPct val="110000"/>
              <a:buFont typeface="Wingdings 2" pitchFamily="18" charset="2"/>
              <a:buChar char=""/>
              <a:defRPr sz="2000">
                <a:solidFill>
                  <a:srgbClr val="595959"/>
                </a:solidFill>
                <a:latin typeface="News Gothic MT" pitchFamily="-109" charset="0"/>
                <a:ea typeface="MS PGothic" pitchFamily="34" charset="-128"/>
              </a:defRPr>
            </a:lvl7pPr>
            <a:lvl8pPr marL="3429000" indent="-228600" defTabSz="457200" eaLnBrk="0" fontAlgn="base" hangingPunct="0">
              <a:spcBef>
                <a:spcPts val="663"/>
              </a:spcBef>
              <a:spcAft>
                <a:spcPct val="0"/>
              </a:spcAft>
              <a:buClr>
                <a:srgbClr val="6FB7D7"/>
              </a:buClr>
              <a:buSzPct val="110000"/>
              <a:buFont typeface="Wingdings 2" pitchFamily="18" charset="2"/>
              <a:buChar char=""/>
              <a:defRPr sz="2000">
                <a:solidFill>
                  <a:srgbClr val="595959"/>
                </a:solidFill>
                <a:latin typeface="News Gothic MT" pitchFamily="-109" charset="0"/>
                <a:ea typeface="MS PGothic" pitchFamily="34" charset="-128"/>
              </a:defRPr>
            </a:lvl8pPr>
            <a:lvl9pPr marL="3886200" indent="-228600" defTabSz="457200" eaLnBrk="0" fontAlgn="base" hangingPunct="0">
              <a:spcBef>
                <a:spcPts val="663"/>
              </a:spcBef>
              <a:spcAft>
                <a:spcPct val="0"/>
              </a:spcAft>
              <a:buClr>
                <a:srgbClr val="6FB7D7"/>
              </a:buClr>
              <a:buSzPct val="110000"/>
              <a:buFont typeface="Wingdings 2" pitchFamily="18" charset="2"/>
              <a:buChar char=""/>
              <a:defRPr sz="2000">
                <a:solidFill>
                  <a:srgbClr val="595959"/>
                </a:solidFill>
                <a:latin typeface="News Gothic MT" pitchFamily="-109" charset="0"/>
                <a:ea typeface="MS PGothic" pitchFamily="34" charset="-128"/>
              </a:defRPr>
            </a:lvl9pPr>
          </a:lstStyle>
          <a:p>
            <a:pPr eaLnBrk="1">
              <a:spcBef>
                <a:spcPct val="0"/>
              </a:spcBef>
              <a:buClr>
                <a:srgbClr val="000000"/>
              </a:buClr>
              <a:buSzPct val="45000"/>
              <a:buFont typeface="Wingdings" pitchFamily="2" charset="2"/>
              <a:buNone/>
              <a:defRPr/>
            </a:pPr>
            <a:r>
              <a:rPr lang="en-US" altLang="en-US" sz="2646" b="1" u="sng" dirty="0">
                <a:solidFill>
                  <a:schemeClr val="tx1"/>
                </a:solidFill>
                <a:latin typeface="Arial" charset="0"/>
              </a:rPr>
              <a:t>Competitiveness of Internet Services is Low-Med</a:t>
            </a:r>
          </a:p>
        </p:txBody>
      </p:sp>
    </p:spTree>
    <p:extLst>
      <p:ext uri="{BB962C8B-B14F-4D97-AF65-F5344CB8AC3E}">
        <p14:creationId xmlns:p14="http://schemas.microsoft.com/office/powerpoint/2010/main" val="377995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2"/>
                                        </p:tgtEl>
                                        <p:attrNameLst>
                                          <p:attrName>style.visibility</p:attrName>
                                        </p:attrNameLst>
                                      </p:cBhvr>
                                      <p:to>
                                        <p:strVal val="visible"/>
                                      </p:to>
                                    </p:set>
                                    <p:anim calcmode="lin" valueType="num">
                                      <p:cBhvr additive="base">
                                        <p:cTn id="7" dur="500" fill="hold"/>
                                        <p:tgtEl>
                                          <p:spTgt spid="12302"/>
                                        </p:tgtEl>
                                        <p:attrNameLst>
                                          <p:attrName>ppt_x</p:attrName>
                                        </p:attrNameLst>
                                      </p:cBhvr>
                                      <p:tavLst>
                                        <p:tav tm="0">
                                          <p:val>
                                            <p:strVal val="#ppt_x"/>
                                          </p:val>
                                        </p:tav>
                                        <p:tav tm="100000">
                                          <p:val>
                                            <p:strVal val="#ppt_x"/>
                                          </p:val>
                                        </p:tav>
                                      </p:tavLst>
                                    </p:anim>
                                    <p:anim calcmode="lin" valueType="num">
                                      <p:cBhvr additive="base">
                                        <p:cTn id="8" dur="500" fill="hold"/>
                                        <p:tgtEl>
                                          <p:spTgt spid="12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392112" y="3398837"/>
            <a:ext cx="9535583" cy="3359856"/>
          </a:xfrm>
        </p:spPr>
        <p:txBody>
          <a:bodyPr/>
          <a:lstStyle/>
          <a:p>
            <a:pPr algn="l"/>
            <a:r>
              <a:rPr lang="en-US" altLang="en-US" sz="2800" dirty="0">
                <a:solidFill>
                  <a:srgbClr val="7030A0"/>
                </a:solidFill>
              </a:rPr>
              <a:t>A key question raised at the end of the chapter is whether or not Netflix “deserves the hype”.  Based on your research of the industry, the competitive landscape, the external forces, and Netflix financials including stock price over the past 5 years, do you think that Netflix is worthy of the high praise?</a:t>
            </a:r>
            <a:br>
              <a:rPr lang="en-US" altLang="en-US" sz="2800" dirty="0">
                <a:solidFill>
                  <a:srgbClr val="7030A0"/>
                </a:solidFill>
              </a:rPr>
            </a:br>
            <a:r>
              <a:rPr lang="en-US" altLang="en-US" sz="2800" dirty="0">
                <a:solidFill>
                  <a:srgbClr val="7030A0"/>
                </a:solidFill>
              </a:rPr>
              <a:t/>
            </a:r>
            <a:br>
              <a:rPr lang="en-US" altLang="en-US" sz="2800" dirty="0">
                <a:solidFill>
                  <a:srgbClr val="7030A0"/>
                </a:solidFill>
              </a:rPr>
            </a:br>
            <a:r>
              <a:rPr lang="en-US" altLang="en-US" sz="2800" dirty="0">
                <a:solidFill>
                  <a:srgbClr val="7030A0"/>
                </a:solidFill>
              </a:rPr>
              <a:t>Yes or No. Why?</a:t>
            </a:r>
            <a:br>
              <a:rPr lang="en-US" altLang="en-US" sz="2800" dirty="0">
                <a:solidFill>
                  <a:srgbClr val="7030A0"/>
                </a:solidFill>
              </a:rPr>
            </a:br>
            <a:r>
              <a:rPr lang="en-US" altLang="en-US" sz="2800" dirty="0">
                <a:solidFill>
                  <a:srgbClr val="7030A0"/>
                </a:solidFill>
              </a:rPr>
              <a:t/>
            </a:r>
            <a:br>
              <a:rPr lang="en-US" altLang="en-US" sz="2800" dirty="0">
                <a:solidFill>
                  <a:srgbClr val="7030A0"/>
                </a:solidFill>
              </a:rPr>
            </a:br>
            <a:r>
              <a:rPr lang="en-US" altLang="en-US" sz="2800" dirty="0">
                <a:solidFill>
                  <a:srgbClr val="7030A0"/>
                </a:solidFill>
              </a:rPr>
              <a:t>If yes, what must they do in the future to solidify this praise and reach the goals analysts are expecting?</a:t>
            </a:r>
            <a:br>
              <a:rPr lang="en-US" altLang="en-US" sz="2800" dirty="0">
                <a:solidFill>
                  <a:srgbClr val="7030A0"/>
                </a:solidFill>
              </a:rPr>
            </a:br>
            <a:r>
              <a:rPr lang="en-US" altLang="en-US" sz="2800" dirty="0">
                <a:solidFill>
                  <a:srgbClr val="7030A0"/>
                </a:solidFill>
              </a:rPr>
              <a:t/>
            </a:r>
            <a:br>
              <a:rPr lang="en-US" altLang="en-US" sz="2800" dirty="0">
                <a:solidFill>
                  <a:srgbClr val="7030A0"/>
                </a:solidFill>
              </a:rPr>
            </a:br>
            <a:r>
              <a:rPr lang="en-US" altLang="en-US" sz="2800" dirty="0">
                <a:solidFill>
                  <a:srgbClr val="7030A0"/>
                </a:solidFill>
              </a:rPr>
              <a:t>If no, what do you believe should be changed to get on track to achieve what analysts expect?</a:t>
            </a:r>
          </a:p>
        </p:txBody>
      </p:sp>
    </p:spTree>
    <p:extLst>
      <p:ext uri="{BB962C8B-B14F-4D97-AF65-F5344CB8AC3E}">
        <p14:creationId xmlns:p14="http://schemas.microsoft.com/office/powerpoint/2010/main" val="3371028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4234A5-6EC0-4937-874E-CB080D5E82E0}"/>
              </a:ext>
            </a:extLst>
          </p:cNvPr>
          <p:cNvPicPr>
            <a:picLocks noChangeAspect="1"/>
          </p:cNvPicPr>
          <p:nvPr/>
        </p:nvPicPr>
        <p:blipFill>
          <a:blip r:embed="rId2"/>
          <a:stretch>
            <a:fillRect/>
          </a:stretch>
        </p:blipFill>
        <p:spPr>
          <a:xfrm>
            <a:off x="392112" y="625812"/>
            <a:ext cx="9330944" cy="6887826"/>
          </a:xfrm>
          <a:prstGeom prst="rect">
            <a:avLst/>
          </a:prstGeom>
        </p:spPr>
      </p:pic>
      <p:sp>
        <p:nvSpPr>
          <p:cNvPr id="5" name="TextBox 4">
            <a:extLst>
              <a:ext uri="{FF2B5EF4-FFF2-40B4-BE49-F238E27FC236}">
                <a16:creationId xmlns:a16="http://schemas.microsoft.com/office/drawing/2014/main" id="{AFB2A5E2-3903-45F1-9FD4-5A65D2885AE9}"/>
              </a:ext>
            </a:extLst>
          </p:cNvPr>
          <p:cNvSpPr txBox="1"/>
          <p:nvPr/>
        </p:nvSpPr>
        <p:spPr>
          <a:xfrm>
            <a:off x="1687512" y="46037"/>
            <a:ext cx="6629400" cy="523220"/>
          </a:xfrm>
          <a:prstGeom prst="rect">
            <a:avLst/>
          </a:prstGeom>
          <a:noFill/>
        </p:spPr>
        <p:txBody>
          <a:bodyPr wrap="square" rtlCol="0">
            <a:spAutoFit/>
          </a:bodyPr>
          <a:lstStyle/>
          <a:p>
            <a:r>
              <a:rPr lang="en-US" sz="2800" dirty="0"/>
              <a:t>Netflix Stock Price for the Last 5 Years</a:t>
            </a:r>
          </a:p>
        </p:txBody>
      </p:sp>
    </p:spTree>
    <p:extLst>
      <p:ext uri="{BB962C8B-B14F-4D97-AF65-F5344CB8AC3E}">
        <p14:creationId xmlns:p14="http://schemas.microsoft.com/office/powerpoint/2010/main" val="215163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A44FBBF-878F-4417-8F56-E03E710849AC}"/>
              </a:ext>
            </a:extLst>
          </p:cNvPr>
          <p:cNvSpPr>
            <a:spLocks noGrp="1"/>
          </p:cNvSpPr>
          <p:nvPr>
            <p:ph type="title"/>
          </p:nvPr>
        </p:nvSpPr>
        <p:spPr>
          <a:xfrm>
            <a:off x="-2274887" y="-258763"/>
            <a:ext cx="10744199" cy="1260476"/>
          </a:xfrm>
        </p:spPr>
        <p:txBody>
          <a:bodyPr/>
          <a:lstStyle/>
          <a:p>
            <a:pPr eaLnBrk="1" hangingPunct="1"/>
            <a:r>
              <a:rPr lang="en-US" altLang="en-US" sz="2800" dirty="0">
                <a:ea typeface="ＭＳ Ｐゴシック" panose="020B0600070205080204" pitchFamily="34" charset="-128"/>
              </a:rPr>
              <a:t>Managing IT Resources: ITWS 4310</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Term Project Report Outline</a:t>
            </a:r>
          </a:p>
        </p:txBody>
      </p:sp>
      <p:sp>
        <p:nvSpPr>
          <p:cNvPr id="41987" name="Rectangle 3">
            <a:extLst>
              <a:ext uri="{FF2B5EF4-FFF2-40B4-BE49-F238E27FC236}">
                <a16:creationId xmlns:a16="http://schemas.microsoft.com/office/drawing/2014/main" id="{79CF32C9-FA39-4E78-94CC-84501D074650}"/>
              </a:ext>
            </a:extLst>
          </p:cNvPr>
          <p:cNvSpPr>
            <a:spLocks noGrp="1"/>
          </p:cNvSpPr>
          <p:nvPr>
            <p:ph idx="1"/>
          </p:nvPr>
        </p:nvSpPr>
        <p:spPr>
          <a:xfrm>
            <a:off x="1176338" y="1036638"/>
            <a:ext cx="8904287" cy="5207000"/>
          </a:xfrm>
        </p:spPr>
        <p:txBody>
          <a:bodyPr/>
          <a:lstStyle/>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  	Executive Summary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2:  	Introduction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3:  	Client Organization and Description</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4:  	Project Team</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5:  	Problem Statement</a:t>
            </a:r>
          </a:p>
          <a:p>
            <a:pPr eaLnBrk="1" hangingPunct="1">
              <a:lnSpc>
                <a:spcPct val="90000"/>
              </a:lnSpc>
              <a:buFontTx/>
              <a:buNone/>
            </a:pPr>
            <a:r>
              <a:rPr lang="en-US" altLang="en-US" sz="1400" b="1" dirty="0">
                <a:solidFill>
                  <a:srgbClr val="FF0000"/>
                </a:solidFill>
                <a:ea typeface="ＭＳ Ｐゴシック" panose="020B0600070205080204" pitchFamily="34" charset="-128"/>
                <a:cs typeface="Times New Roman" panose="02020603050405020304" pitchFamily="18" charset="0"/>
              </a:rPr>
              <a:t>Section 6:	IS/IT Solution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7:  	Methodology</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8:	IS/IT </a:t>
            </a:r>
            <a:r>
              <a:rPr lang="en-US" altLang="en-US" sz="1400" b="1" dirty="0">
                <a:solidFill>
                  <a:srgbClr val="FF0000"/>
                </a:solidFill>
                <a:ea typeface="ＭＳ Ｐゴシック" panose="020B0600070205080204" pitchFamily="34" charset="-128"/>
                <a:cs typeface="Times New Roman" panose="02020603050405020304" pitchFamily="18" charset="0"/>
              </a:rPr>
              <a:t>Requirements</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9:  	IS/IT Design</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10:  </a:t>
            </a:r>
            <a:r>
              <a:rPr lang="en-US" altLang="en-US" sz="1400" b="1" dirty="0">
                <a:solidFill>
                  <a:srgbClr val="FF0000"/>
                </a:solidFill>
                <a:ea typeface="ＭＳ Ｐゴシック" panose="020B0600070205080204" pitchFamily="34" charset="-128"/>
                <a:cs typeface="Times New Roman" panose="02020603050405020304" pitchFamily="18" charset="0"/>
              </a:rPr>
              <a:t>Cost-Benefit Analysis with (Risk </a:t>
            </a:r>
            <a:r>
              <a:rPr lang="en-US" altLang="en-US" sz="1400" b="1" dirty="0" err="1">
                <a:solidFill>
                  <a:srgbClr val="FF0000"/>
                </a:solidFill>
                <a:ea typeface="ＭＳ Ｐゴシック" panose="020B0600070205080204" pitchFamily="34" charset="-128"/>
                <a:cs typeface="Times New Roman" panose="02020603050405020304" pitchFamily="18" charset="0"/>
              </a:rPr>
              <a:t>Mgmt</a:t>
            </a:r>
            <a:r>
              <a:rPr lang="en-US" altLang="en-US" sz="1400" b="1" dirty="0">
                <a:solidFill>
                  <a:srgbClr val="FF0000"/>
                </a:solidFill>
                <a:ea typeface="ＭＳ Ｐゴシック" panose="020B0600070205080204" pitchFamily="34" charset="-128"/>
                <a:cs typeface="Times New Roman" panose="02020603050405020304" pitchFamily="18" charset="0"/>
              </a:rPr>
              <a:t>)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11: </a:t>
            </a:r>
            <a:r>
              <a:rPr lang="en-US" altLang="en-US" sz="1400" b="1" dirty="0">
                <a:solidFill>
                  <a:srgbClr val="FF0000"/>
                </a:solidFill>
                <a:ea typeface="ＭＳ Ｐゴシック" panose="020B0600070205080204" pitchFamily="34" charset="-128"/>
                <a:cs typeface="Times New Roman" panose="02020603050405020304" pitchFamily="18" charset="0"/>
              </a:rPr>
              <a:t>Project Plan/Schedule/Resources</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12:	Post-Turnover Plan         	</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13: Results and Client Feedback</a:t>
            </a:r>
          </a:p>
          <a:p>
            <a:pPr eaLnBrk="1" hangingPunct="1">
              <a:lnSpc>
                <a:spcPct val="90000"/>
              </a:lnSpc>
              <a:buFontTx/>
              <a:buNone/>
            </a:pPr>
            <a:r>
              <a:rPr lang="en-US" altLang="en-US" sz="1400" b="1" dirty="0">
                <a:ea typeface="ＭＳ Ｐゴシック" panose="020B0600070205080204" pitchFamily="34" charset="-128"/>
                <a:cs typeface="Times New Roman" panose="02020603050405020304" pitchFamily="18" charset="0"/>
              </a:rPr>
              <a:t>Section 14:	Conclusions</a:t>
            </a:r>
            <a:endParaRPr lang="en-US" altLang="en-US" sz="1600" b="1" dirty="0">
              <a:ea typeface="ＭＳ Ｐゴシック" panose="020B0600070205080204" pitchFamily="34" charset="-128"/>
            </a:endParaRPr>
          </a:p>
        </p:txBody>
      </p:sp>
      <p:sp>
        <p:nvSpPr>
          <p:cNvPr id="2" name="Right Brace 1">
            <a:extLst>
              <a:ext uri="{FF2B5EF4-FFF2-40B4-BE49-F238E27FC236}">
                <a16:creationId xmlns:a16="http://schemas.microsoft.com/office/drawing/2014/main" id="{CF0C10DF-A3B6-43AF-A70E-DBDF62032692}"/>
              </a:ext>
            </a:extLst>
          </p:cNvPr>
          <p:cNvSpPr/>
          <p:nvPr/>
        </p:nvSpPr>
        <p:spPr>
          <a:xfrm>
            <a:off x="5649912" y="2027237"/>
            <a:ext cx="304800" cy="1600200"/>
          </a:xfrm>
          <a:prstGeom prst="rightBrace">
            <a:avLst>
              <a:gd name="adj1" fmla="val 8333"/>
              <a:gd name="adj2" fmla="val 50767"/>
            </a:avLst>
          </a:prstGeom>
          <a:solidFill>
            <a:schemeClr val="bg1"/>
          </a:solidFill>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7D7C96C3-D858-48E6-B4A1-E5DA12D227C3}"/>
              </a:ext>
            </a:extLst>
          </p:cNvPr>
          <p:cNvSpPr txBox="1"/>
          <p:nvPr/>
        </p:nvSpPr>
        <p:spPr>
          <a:xfrm>
            <a:off x="6183312" y="2415440"/>
            <a:ext cx="3581400" cy="707886"/>
          </a:xfrm>
          <a:prstGeom prst="rect">
            <a:avLst/>
          </a:prstGeom>
          <a:noFill/>
        </p:spPr>
        <p:txBody>
          <a:bodyPr wrap="square" rtlCol="0">
            <a:spAutoFit/>
          </a:bodyPr>
          <a:lstStyle/>
          <a:p>
            <a:r>
              <a:rPr lang="en-US" sz="2000" dirty="0">
                <a:solidFill>
                  <a:srgbClr val="FF0000"/>
                </a:solidFill>
              </a:rPr>
              <a:t>Project Proposal:</a:t>
            </a:r>
          </a:p>
          <a:p>
            <a:r>
              <a:rPr lang="en-US" sz="2000" dirty="0">
                <a:solidFill>
                  <a:srgbClr val="FF0000"/>
                </a:solidFill>
              </a:rPr>
              <a:t> </a:t>
            </a:r>
          </a:p>
        </p:txBody>
      </p:sp>
      <p:sp>
        <p:nvSpPr>
          <p:cNvPr id="4" name="Right Brace 3">
            <a:extLst>
              <a:ext uri="{FF2B5EF4-FFF2-40B4-BE49-F238E27FC236}">
                <a16:creationId xmlns:a16="http://schemas.microsoft.com/office/drawing/2014/main" id="{7269C146-3E66-4848-A2AB-868D6CD14E6C}"/>
              </a:ext>
            </a:extLst>
          </p:cNvPr>
          <p:cNvSpPr/>
          <p:nvPr/>
        </p:nvSpPr>
        <p:spPr>
          <a:xfrm>
            <a:off x="5680393" y="5227637"/>
            <a:ext cx="198119" cy="3810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F84B43B-8178-4616-BE46-D0E6F2CC5DC9}"/>
              </a:ext>
            </a:extLst>
          </p:cNvPr>
          <p:cNvSpPr txBox="1"/>
          <p:nvPr/>
        </p:nvSpPr>
        <p:spPr>
          <a:xfrm>
            <a:off x="6259512" y="4999037"/>
            <a:ext cx="3581400" cy="400110"/>
          </a:xfrm>
          <a:prstGeom prst="rect">
            <a:avLst/>
          </a:prstGeom>
          <a:noFill/>
        </p:spPr>
        <p:txBody>
          <a:bodyPr wrap="square" rtlCol="0">
            <a:spAutoFit/>
          </a:bodyPr>
          <a:lstStyle/>
          <a:p>
            <a:r>
              <a:rPr lang="en-US" sz="2000" dirty="0">
                <a:solidFill>
                  <a:srgbClr val="FF0000"/>
                </a:solidFill>
              </a:rPr>
              <a:t>Cost-Benefit Analysis</a:t>
            </a:r>
          </a:p>
        </p:txBody>
      </p:sp>
      <p:sp>
        <p:nvSpPr>
          <p:cNvPr id="8" name="Right Brace 7">
            <a:extLst>
              <a:ext uri="{FF2B5EF4-FFF2-40B4-BE49-F238E27FC236}">
                <a16:creationId xmlns:a16="http://schemas.microsoft.com/office/drawing/2014/main" id="{A782DE15-A4E8-4998-A74A-06E4722DE1B0}"/>
              </a:ext>
            </a:extLst>
          </p:cNvPr>
          <p:cNvSpPr/>
          <p:nvPr/>
        </p:nvSpPr>
        <p:spPr>
          <a:xfrm>
            <a:off x="5680393" y="5761037"/>
            <a:ext cx="198119" cy="3810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F338D0A-8069-43FC-AC44-2EA516D8D7CE}"/>
              </a:ext>
            </a:extLst>
          </p:cNvPr>
          <p:cNvSpPr txBox="1"/>
          <p:nvPr/>
        </p:nvSpPr>
        <p:spPr>
          <a:xfrm>
            <a:off x="6259512" y="5684837"/>
            <a:ext cx="2743200" cy="400110"/>
          </a:xfrm>
          <a:prstGeom prst="rect">
            <a:avLst/>
          </a:prstGeom>
          <a:noFill/>
        </p:spPr>
        <p:txBody>
          <a:bodyPr wrap="square" rtlCol="0">
            <a:spAutoFit/>
          </a:bodyPr>
          <a:lstStyle/>
          <a:p>
            <a:r>
              <a:rPr lang="en-US" sz="2000" dirty="0">
                <a:solidFill>
                  <a:srgbClr val="FF0000"/>
                </a:solidFill>
              </a:rPr>
              <a:t>Project Plan</a:t>
            </a:r>
          </a:p>
        </p:txBody>
      </p:sp>
      <p:sp>
        <p:nvSpPr>
          <p:cNvPr id="6" name="Right Brace 5">
            <a:extLst>
              <a:ext uri="{FF2B5EF4-FFF2-40B4-BE49-F238E27FC236}">
                <a16:creationId xmlns:a16="http://schemas.microsoft.com/office/drawing/2014/main" id="{713F0BF9-A3B8-4F5C-8783-79538558668A}"/>
              </a:ext>
            </a:extLst>
          </p:cNvPr>
          <p:cNvSpPr/>
          <p:nvPr/>
        </p:nvSpPr>
        <p:spPr>
          <a:xfrm>
            <a:off x="5680393" y="4313237"/>
            <a:ext cx="350519" cy="304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F607CAE-4ACB-42EC-9E9F-A229E7F3E4AA}"/>
              </a:ext>
            </a:extLst>
          </p:cNvPr>
          <p:cNvSpPr txBox="1"/>
          <p:nvPr/>
        </p:nvSpPr>
        <p:spPr>
          <a:xfrm>
            <a:off x="6259512" y="3975596"/>
            <a:ext cx="3581400" cy="400110"/>
          </a:xfrm>
          <a:prstGeom prst="rect">
            <a:avLst/>
          </a:prstGeom>
          <a:noFill/>
        </p:spPr>
        <p:txBody>
          <a:bodyPr wrap="square" rtlCol="0">
            <a:spAutoFit/>
          </a:bodyPr>
          <a:lstStyle/>
          <a:p>
            <a:r>
              <a:rPr lang="en-US" sz="2000" dirty="0">
                <a:solidFill>
                  <a:srgbClr val="FF0000"/>
                </a:solidFill>
              </a:rPr>
              <a:t>Requirements</a:t>
            </a:r>
          </a:p>
        </p:txBody>
      </p:sp>
      <p:sp>
        <p:nvSpPr>
          <p:cNvPr id="9" name="TextBox 8">
            <a:extLst>
              <a:ext uri="{FF2B5EF4-FFF2-40B4-BE49-F238E27FC236}">
                <a16:creationId xmlns:a16="http://schemas.microsoft.com/office/drawing/2014/main" id="{213CB2D1-CF2D-455F-906D-217A07E2DD38}"/>
              </a:ext>
            </a:extLst>
          </p:cNvPr>
          <p:cNvSpPr txBox="1"/>
          <p:nvPr/>
        </p:nvSpPr>
        <p:spPr>
          <a:xfrm>
            <a:off x="5497512" y="72112"/>
            <a:ext cx="4495800" cy="2031325"/>
          </a:xfrm>
          <a:prstGeom prst="rect">
            <a:avLst/>
          </a:prstGeom>
          <a:solidFill>
            <a:srgbClr val="FFFF00"/>
          </a:solidFill>
        </p:spPr>
        <p:txBody>
          <a:bodyPr wrap="square" rtlCol="0">
            <a:spAutoFit/>
          </a:bodyPr>
          <a:lstStyle/>
          <a:p>
            <a:r>
              <a:rPr lang="en-US" dirty="0">
                <a:solidFill>
                  <a:schemeClr val="accent1">
                    <a:lumMod val="75000"/>
                  </a:schemeClr>
                </a:solidFill>
              </a:rPr>
              <a:t>Improve based on assignment feedback</a:t>
            </a:r>
          </a:p>
          <a:p>
            <a:r>
              <a:rPr lang="en-US" dirty="0">
                <a:solidFill>
                  <a:schemeClr val="accent1">
                    <a:lumMod val="75000"/>
                  </a:schemeClr>
                </a:solidFill>
              </a:rPr>
              <a:t>Update based on new information</a:t>
            </a:r>
          </a:p>
          <a:p>
            <a:r>
              <a:rPr lang="en-US" dirty="0">
                <a:solidFill>
                  <a:schemeClr val="accent1">
                    <a:lumMod val="75000"/>
                  </a:schemeClr>
                </a:solidFill>
              </a:rPr>
              <a:t>Add “requirements”</a:t>
            </a:r>
          </a:p>
          <a:p>
            <a:r>
              <a:rPr lang="en-US" dirty="0">
                <a:solidFill>
                  <a:schemeClr val="accent1">
                    <a:lumMod val="75000"/>
                  </a:schemeClr>
                </a:solidFill>
              </a:rPr>
              <a:t>Add “risk management” as part of CBA section</a:t>
            </a:r>
          </a:p>
          <a:p>
            <a:r>
              <a:rPr lang="en-US" dirty="0">
                <a:solidFill>
                  <a:schemeClr val="accent1">
                    <a:lumMod val="75000"/>
                  </a:schemeClr>
                </a:solidFill>
              </a:rPr>
              <a:t>Integrate and make flow as sections of one document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1036637"/>
            <a:ext cx="9448801" cy="939800"/>
          </a:xfrm>
        </p:spPr>
        <p:txBody>
          <a:bodyPr/>
          <a:lstStyle/>
          <a:p>
            <a:pPr algn="l"/>
            <a:r>
              <a:rPr lang="en-US" altLang="en-US" sz="2400" dirty="0">
                <a:ea typeface="ＭＳ Ｐゴシック" panose="020B0600070205080204" pitchFamily="34" charset="-128"/>
              </a:rPr>
              <a:t>Technology Current Events: “</a:t>
            </a:r>
            <a:r>
              <a:rPr lang="en-US" sz="2400" dirty="0"/>
              <a:t>New GE CEO Larry Culp signs stock-heavy contract worth up to $300 million if shares soar”, CNBC, Oct 5, 2018 </a:t>
            </a:r>
            <a:r>
              <a:rPr lang="en-US" dirty="0"/>
              <a:t/>
            </a:r>
            <a:br>
              <a:rPr lang="en-US" dirty="0"/>
            </a:br>
            <a:r>
              <a:rPr lang="en-US" altLang="en-US" sz="2400" dirty="0">
                <a:ea typeface="ＭＳ Ｐゴシック" panose="020B0600070205080204" pitchFamily="34" charset="-128"/>
                <a:hlinkClick r:id="rId2"/>
              </a:rPr>
              <a:t>https://www.cnbc.com/2018/10/05/new-ge-ceo-larry-culp-inks-stock-heavy-contract-worth-up-to-300-million-if-shares-soar.html</a:t>
            </a:r>
            <a:r>
              <a:rPr lang="en-US" altLang="en-US" sz="2400" dirty="0">
                <a:ea typeface="ＭＳ Ｐゴシック" panose="020B0600070205080204" pitchFamily="34" charset="-128"/>
              </a:rPr>
              <a:t> </a:t>
            </a:r>
            <a:endParaRPr lang="en-US" altLang="en-US" sz="4000" u="sng" dirty="0">
              <a:ea typeface="ＭＳ Ｐゴシック" panose="020B0600070205080204" pitchFamily="34" charset="-128"/>
            </a:endParaRPr>
          </a:p>
        </p:txBody>
      </p:sp>
      <p:sp>
        <p:nvSpPr>
          <p:cNvPr id="3" name="TextBox 2">
            <a:extLst>
              <a:ext uri="{FF2B5EF4-FFF2-40B4-BE49-F238E27FC236}">
                <a16:creationId xmlns:a16="http://schemas.microsoft.com/office/drawing/2014/main" id="{9B3A5473-A15F-4676-B41D-9FBF0E2B5887}"/>
              </a:ext>
            </a:extLst>
          </p:cNvPr>
          <p:cNvSpPr txBox="1"/>
          <p:nvPr/>
        </p:nvSpPr>
        <p:spPr>
          <a:xfrm>
            <a:off x="392112" y="1957526"/>
            <a:ext cx="9144000" cy="5632311"/>
          </a:xfrm>
          <a:prstGeom prst="rect">
            <a:avLst/>
          </a:prstGeom>
          <a:noFill/>
        </p:spPr>
        <p:txBody>
          <a:bodyPr wrap="square" rtlCol="0">
            <a:spAutoFit/>
          </a:bodyPr>
          <a:lstStyle/>
          <a:p>
            <a:r>
              <a:rPr lang="en-US" dirty="0"/>
              <a:t>General Electric is in dire need of a turnaround. It will pay its new CEO handsomely if he can pull one off.</a:t>
            </a:r>
          </a:p>
          <a:p>
            <a:endParaRPr lang="en-US" dirty="0"/>
          </a:p>
          <a:p>
            <a:r>
              <a:rPr lang="en-US" dirty="0"/>
              <a:t>Larry Culp, </a:t>
            </a:r>
            <a:r>
              <a:rPr lang="en-US" dirty="0">
                <a:hlinkClick r:id="rId3"/>
              </a:rPr>
              <a:t>named GE chairman and CEO</a:t>
            </a:r>
            <a:r>
              <a:rPr lang="en-US" dirty="0"/>
              <a:t> on Monday, will receive a </a:t>
            </a:r>
            <a:r>
              <a:rPr lang="en-US" dirty="0">
                <a:hlinkClick r:id="rId4"/>
              </a:rPr>
              <a:t>compensation package</a:t>
            </a:r>
            <a:r>
              <a:rPr lang="en-US" dirty="0"/>
              <a:t> of up to $21 million a year in salary, bonuses and stock for the next four years. Beginning next year, GE will annually give Culp a salary of $2.5 million, a bonus of about $3.75 million and equity awards valued at $15 million.</a:t>
            </a:r>
          </a:p>
          <a:p>
            <a:endParaRPr lang="en-US" dirty="0"/>
          </a:p>
          <a:p>
            <a:r>
              <a:rPr lang="en-US" dirty="0"/>
              <a:t>But that's not the best part for Culp: If the stock rises more than 50 percent, he also gets a payday of about $47 million. And he gets more money if it rises further.</a:t>
            </a:r>
          </a:p>
          <a:p>
            <a:r>
              <a:rPr lang="en-US" dirty="0"/>
              <a:t>"If we get up 150 percent, we're talking $300 million," </a:t>
            </a:r>
            <a:r>
              <a:rPr lang="en-US" dirty="0">
                <a:hlinkClick r:id="rId5"/>
              </a:rPr>
              <a:t>David Faber</a:t>
            </a:r>
            <a:r>
              <a:rPr lang="en-US" dirty="0"/>
              <a:t>, who reported details of the contract, noted on CNBC's "Squawk on the Street" on Friday.</a:t>
            </a:r>
          </a:p>
          <a:p>
            <a:endParaRPr lang="en-US" dirty="0"/>
          </a:p>
          <a:p>
            <a:r>
              <a:rPr lang="en-US" dirty="0"/>
              <a:t>The one-time pay out at the end of the third quarter in 2022 is based on performance metrics for Culp, marked by increases in </a:t>
            </a:r>
            <a:r>
              <a:rPr lang="en-US" dirty="0">
                <a:hlinkClick r:id="rId6"/>
              </a:rPr>
              <a:t>GE</a:t>
            </a:r>
            <a:r>
              <a:rPr lang="en-US" dirty="0"/>
              <a:t> stock.</a:t>
            </a:r>
          </a:p>
          <a:p>
            <a:endParaRPr lang="en-US" dirty="0"/>
          </a:p>
          <a:p>
            <a:r>
              <a:rPr lang="en-US" dirty="0"/>
              <a:t>If the company's stock rises 50 percent, Culp gets 2.5 million GE shares at about $18.60 a share – or about $47 million. If the company's stock rises 150 percent, Culp gets 7.5 million shares at $31 a share – or about $233 million. Added to his annual pay and awards, Culp could bring in as much as $317 million.</a:t>
            </a:r>
          </a:p>
        </p:txBody>
      </p:sp>
    </p:spTree>
    <p:extLst>
      <p:ext uri="{BB962C8B-B14F-4D97-AF65-F5344CB8AC3E}">
        <p14:creationId xmlns:p14="http://schemas.microsoft.com/office/powerpoint/2010/main" val="71069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1036637"/>
            <a:ext cx="9448801" cy="939800"/>
          </a:xfrm>
        </p:spPr>
        <p:txBody>
          <a:bodyPr/>
          <a:lstStyle/>
          <a:p>
            <a:pPr algn="l"/>
            <a:r>
              <a:rPr lang="en-US" altLang="en-US" sz="2400" dirty="0">
                <a:ea typeface="ＭＳ Ｐゴシック" panose="020B0600070205080204" pitchFamily="34" charset="-128"/>
              </a:rPr>
              <a:t>Technology Current Events: “</a:t>
            </a:r>
            <a:r>
              <a:rPr lang="en-US" sz="2400" dirty="0"/>
              <a:t>Facebook unveils Portal smart speakers with video calling to battle Amazon and Google”, CNBC, Oct 8, 2018 </a:t>
            </a:r>
            <a:r>
              <a:rPr lang="en-US" dirty="0"/>
              <a:t/>
            </a:r>
            <a:br>
              <a:rPr lang="en-US" dirty="0"/>
            </a:br>
            <a:r>
              <a:rPr lang="en-US" altLang="en-US" sz="2400" dirty="0">
                <a:ea typeface="ＭＳ Ｐゴシック" panose="020B0600070205080204" pitchFamily="34" charset="-128"/>
                <a:hlinkClick r:id="rId2"/>
              </a:rPr>
              <a:t>https://www.cnbc.com/2018/10/08/facebook-portal-smart-speakers-battle-amazon-echo-google-home.html</a:t>
            </a:r>
            <a:r>
              <a:rPr lang="en-US" altLang="en-US" sz="2400" dirty="0">
                <a:ea typeface="ＭＳ Ｐゴシック" panose="020B0600070205080204" pitchFamily="34" charset="-128"/>
              </a:rPr>
              <a:t> </a:t>
            </a:r>
            <a:endParaRPr lang="en-US" altLang="en-US" sz="4000" u="sng" dirty="0">
              <a:ea typeface="ＭＳ Ｐゴシック" panose="020B0600070205080204" pitchFamily="34" charset="-128"/>
            </a:endParaRPr>
          </a:p>
        </p:txBody>
      </p:sp>
      <p:sp>
        <p:nvSpPr>
          <p:cNvPr id="3" name="TextBox 2">
            <a:extLst>
              <a:ext uri="{FF2B5EF4-FFF2-40B4-BE49-F238E27FC236}">
                <a16:creationId xmlns:a16="http://schemas.microsoft.com/office/drawing/2014/main" id="{9B3A5473-A15F-4676-B41D-9FBF0E2B5887}"/>
              </a:ext>
            </a:extLst>
          </p:cNvPr>
          <p:cNvSpPr txBox="1"/>
          <p:nvPr/>
        </p:nvSpPr>
        <p:spPr>
          <a:xfrm>
            <a:off x="392112" y="1957526"/>
            <a:ext cx="9144000" cy="5632311"/>
          </a:xfrm>
          <a:prstGeom prst="rect">
            <a:avLst/>
          </a:prstGeom>
          <a:noFill/>
        </p:spPr>
        <p:txBody>
          <a:bodyPr wrap="square" rtlCol="0">
            <a:spAutoFit/>
          </a:bodyPr>
          <a:lstStyle/>
          <a:p>
            <a:r>
              <a:rPr lang="en-US" dirty="0">
                <a:hlinkClick r:id="rId3"/>
              </a:rPr>
              <a:t>Facebook</a:t>
            </a:r>
            <a:r>
              <a:rPr lang="en-US" dirty="0"/>
              <a:t> on Monday unveiled a pair of smart speakers, complete with cameras and microphones, for your home.</a:t>
            </a:r>
          </a:p>
          <a:p>
            <a:endParaRPr lang="en-US" dirty="0"/>
          </a:p>
          <a:p>
            <a:r>
              <a:rPr lang="en-US" dirty="0"/>
              <a:t>The devices, Portal and Portal+, directly challenge </a:t>
            </a:r>
            <a:r>
              <a:rPr lang="en-US" dirty="0">
                <a:hlinkClick r:id="rId4"/>
              </a:rPr>
              <a:t>Amazon</a:t>
            </a:r>
            <a:r>
              <a:rPr lang="en-US" dirty="0"/>
              <a:t>, </a:t>
            </a:r>
            <a:r>
              <a:rPr lang="en-US" dirty="0" err="1">
                <a:hlinkClick r:id="rId5"/>
              </a:rPr>
              <a:t>Google</a:t>
            </a:r>
            <a:r>
              <a:rPr lang="en-US" dirty="0" err="1"/>
              <a:t>and</a:t>
            </a:r>
            <a:r>
              <a:rPr lang="en-US" dirty="0"/>
              <a:t> </a:t>
            </a:r>
            <a:r>
              <a:rPr lang="en-US" dirty="0">
                <a:hlinkClick r:id="rId6"/>
              </a:rPr>
              <a:t>Apple</a:t>
            </a:r>
            <a:r>
              <a:rPr lang="en-US" dirty="0"/>
              <a:t> in the fast-growing smart-speaker market with a unique approach that will emphasize video calling. It's Facebook's first hardware product outside the Oculus line of virtual-reality devices.</a:t>
            </a:r>
          </a:p>
          <a:p>
            <a:endParaRPr lang="en-US" dirty="0"/>
          </a:p>
          <a:p>
            <a:r>
              <a:rPr lang="en-US" dirty="0"/>
              <a:t>To start a video call, users can say "Hey Portal, call ..." followed by the name of a connection on Facebook's Messenger service.</a:t>
            </a:r>
          </a:p>
          <a:p>
            <a:endParaRPr lang="en-US" dirty="0"/>
          </a:p>
          <a:p>
            <a:r>
              <a:rPr lang="en-US" dirty="0"/>
              <a:t>These calls include entertaining augmented-reality features that can outfit users with cat hats or turn their living rooms into animated night clubs.</a:t>
            </a:r>
          </a:p>
          <a:p>
            <a:endParaRPr lang="en-US" dirty="0"/>
          </a:p>
          <a:p>
            <a:r>
              <a:rPr lang="en-US" dirty="0"/>
              <a:t>Another feature is Smart Camera, which uses artificial intelligence and the devices' cameras to perfectly frame users on video as they move around while on a call.</a:t>
            </a:r>
          </a:p>
          <a:p>
            <a:endParaRPr lang="en-US" dirty="0"/>
          </a:p>
          <a:p>
            <a:r>
              <a:rPr lang="en-US" dirty="0"/>
              <a:t>"Portal+ and Portal really live up to that idea of helping you feel closer and allowing you to spend more quality time with people, even if they live thousands of miles away from you," said Dave Kaufman, marketing lead for Facebook's Portal division.</a:t>
            </a:r>
          </a:p>
        </p:txBody>
      </p:sp>
    </p:spTree>
    <p:extLst>
      <p:ext uri="{BB962C8B-B14F-4D97-AF65-F5344CB8AC3E}">
        <p14:creationId xmlns:p14="http://schemas.microsoft.com/office/powerpoint/2010/main" val="182237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2111" y="655637"/>
            <a:ext cx="9448801" cy="939800"/>
          </a:xfrm>
        </p:spPr>
        <p:txBody>
          <a:bodyPr/>
          <a:lstStyle/>
          <a:p>
            <a:pPr algn="l"/>
            <a:r>
              <a:rPr lang="en-US" altLang="en-US" sz="2400" dirty="0">
                <a:ea typeface="ＭＳ Ｐゴシック" panose="020B0600070205080204" pitchFamily="34" charset="-128"/>
              </a:rPr>
              <a:t>Technology Current Events: “</a:t>
            </a:r>
            <a:r>
              <a:rPr lang="en-US" sz="2400" dirty="0"/>
              <a:t>Tesla Is Looking for a Manager to Handle Elon Musk”, Bloomberg, Oct 8, 2018 </a:t>
            </a:r>
            <a:r>
              <a:rPr lang="en-US" dirty="0"/>
              <a:t/>
            </a:r>
            <a:br>
              <a:rPr lang="en-US" dirty="0"/>
            </a:br>
            <a:r>
              <a:rPr lang="en-US" altLang="en-US" sz="2400" dirty="0">
                <a:ea typeface="ＭＳ Ｐゴシック" panose="020B0600070205080204" pitchFamily="34" charset="-128"/>
                <a:hlinkClick r:id="rId2"/>
              </a:rPr>
              <a:t>https://www.bloomberg.com/news/articles/2018-10-08/the-hunt-is-on-for-a-musk-manager-as-tesla-accommodates-the-sec</a:t>
            </a:r>
            <a:r>
              <a:rPr lang="en-US" altLang="en-US" sz="2400" dirty="0">
                <a:ea typeface="ＭＳ Ｐゴシック" panose="020B0600070205080204" pitchFamily="34" charset="-128"/>
              </a:rPr>
              <a:t> </a:t>
            </a:r>
            <a:endParaRPr lang="en-US" altLang="en-US" sz="4000" u="sng" dirty="0">
              <a:ea typeface="ＭＳ Ｐゴシック" panose="020B0600070205080204" pitchFamily="34" charset="-128"/>
            </a:endParaRPr>
          </a:p>
        </p:txBody>
      </p:sp>
      <p:sp>
        <p:nvSpPr>
          <p:cNvPr id="3" name="TextBox 2">
            <a:extLst>
              <a:ext uri="{FF2B5EF4-FFF2-40B4-BE49-F238E27FC236}">
                <a16:creationId xmlns:a16="http://schemas.microsoft.com/office/drawing/2014/main" id="{9B3A5473-A15F-4676-B41D-9FBF0E2B5887}"/>
              </a:ext>
            </a:extLst>
          </p:cNvPr>
          <p:cNvSpPr txBox="1"/>
          <p:nvPr/>
        </p:nvSpPr>
        <p:spPr>
          <a:xfrm>
            <a:off x="392112" y="1722437"/>
            <a:ext cx="9144000" cy="5632311"/>
          </a:xfrm>
          <a:prstGeom prst="rect">
            <a:avLst/>
          </a:prstGeom>
          <a:noFill/>
        </p:spPr>
        <p:txBody>
          <a:bodyPr wrap="square" rtlCol="0">
            <a:spAutoFit/>
          </a:bodyPr>
          <a:lstStyle/>
          <a:p>
            <a:r>
              <a:rPr lang="en-US" dirty="0"/>
              <a:t>Wanted: A seasoned executive with a steady hand, a passion for electric cars and the mettle to rein in a CEO with itchy Twitter fingers.</a:t>
            </a:r>
          </a:p>
          <a:p>
            <a:endParaRPr lang="en-US" dirty="0"/>
          </a:p>
          <a:p>
            <a:r>
              <a:rPr lang="en-US" dirty="0"/>
              <a:t>That’s pretty much the job posting </a:t>
            </a:r>
            <a:r>
              <a:rPr lang="en-US" dirty="0">
                <a:hlinkClick r:id="rId3" tooltip="Company Overview"/>
              </a:rPr>
              <a:t>Tesla Inc. </a:t>
            </a:r>
            <a:r>
              <a:rPr lang="en-US" dirty="0"/>
              <a:t>agreed to as part of the </a:t>
            </a:r>
            <a:r>
              <a:rPr lang="en-US" dirty="0">
                <a:hlinkClick r:id="rId4" tooltip="Settlement Fuels Hope For Reined-In Musk, Focus Moves to Model 3"/>
              </a:rPr>
              <a:t>settlement</a:t>
            </a:r>
            <a:r>
              <a:rPr lang="en-US" dirty="0"/>
              <a:t> nine days ago with the U.S. Securities and Exchange Commission, which requires the company to appoint an independent chairman to replace Elon Musk and add two directors to the board. Names being floated as candidates for the chairmanship have ranged from former Vice President Al Gore to one-time CEOs including Jim McNerney of Boeing Co. and Alan </a:t>
            </a:r>
            <a:r>
              <a:rPr lang="en-US" dirty="0" err="1"/>
              <a:t>Mulally</a:t>
            </a:r>
            <a:r>
              <a:rPr lang="en-US" dirty="0"/>
              <a:t> of Ford Motor Co.</a:t>
            </a:r>
          </a:p>
          <a:p>
            <a:endParaRPr lang="en-US" dirty="0"/>
          </a:p>
          <a:p>
            <a:r>
              <a:rPr lang="en-US" dirty="0"/>
              <a:t>What shareholders want, of course, is someone who can put Tesla on the path to profitability and also manage Musk, whose tweets about having secured the funding and investor support to take the company private was what got him into hot water with the SEC -- and who, not incidentally, was busy on Twitter last week </a:t>
            </a:r>
            <a:r>
              <a:rPr lang="en-US" dirty="0">
                <a:hlinkClick r:id="rId5" tooltip="More Than 20 Hours In, Musk’s Short-Seller Tweet Storm Continues"/>
              </a:rPr>
              <a:t>taunting</a:t>
            </a:r>
            <a:r>
              <a:rPr lang="en-US" dirty="0"/>
              <a:t> the agency. The Sept. 29 settlement will keep him out of the top board seat for three years.</a:t>
            </a:r>
          </a:p>
          <a:p>
            <a:endParaRPr lang="en-US" dirty="0"/>
          </a:p>
          <a:p>
            <a:r>
              <a:rPr lang="en-US" dirty="0"/>
              <a:t>This is what some institutional investors have long been calling for, contending that the board has failed to sufficiently govern the chief executive officer and that Musk may be stretched too thin, running Tesla as well as the rocket manufacturer SpaceX, where he’s also both CEO and chairman.</a:t>
            </a:r>
          </a:p>
        </p:txBody>
      </p:sp>
    </p:spTree>
    <p:extLst>
      <p:ext uri="{BB962C8B-B14F-4D97-AF65-F5344CB8AC3E}">
        <p14:creationId xmlns:p14="http://schemas.microsoft.com/office/powerpoint/2010/main" val="315431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912" y="1353502"/>
            <a:ext cx="9483726" cy="1511935"/>
          </a:xfrm>
        </p:spPr>
        <p:txBody>
          <a:bodyPr/>
          <a:lstStyle/>
          <a:p>
            <a:r>
              <a:rPr lang="en-US" sz="4409" dirty="0"/>
              <a:t>Business Case:  Netflix in Two Acts: </a:t>
            </a:r>
            <a:r>
              <a:rPr lang="en-US" sz="3527" dirty="0"/>
              <a:t>Sustaining Leadership in an Epic Shift from Atoms to Bits</a:t>
            </a:r>
          </a:p>
        </p:txBody>
      </p:sp>
      <p:sp>
        <p:nvSpPr>
          <p:cNvPr id="5" name="AutoShape 2" descr="Image result for intel logo"/>
          <p:cNvSpPr>
            <a:spLocks noChangeAspect="1" noChangeArrowheads="1"/>
          </p:cNvSpPr>
          <p:nvPr/>
        </p:nvSpPr>
        <p:spPr bwMode="auto">
          <a:xfrm>
            <a:off x="70526" y="-150494"/>
            <a:ext cx="2320400" cy="12389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0796" tIns="50398" rIns="100796" bIns="50398" numCol="1" anchor="t" anchorCtr="0" compatLnSpc="1">
            <a:prstTxWarp prst="textNoShape">
              <a:avLst/>
            </a:prstTxWarp>
          </a:bodyPr>
          <a:lstStyle/>
          <a:p>
            <a:endParaRPr lang="en-US"/>
          </a:p>
        </p:txBody>
      </p:sp>
      <p:sp>
        <p:nvSpPr>
          <p:cNvPr id="6" name="AutoShape 5" descr="Image result for intel logo"/>
          <p:cNvSpPr>
            <a:spLocks noChangeAspect="1" noChangeArrowheads="1"/>
          </p:cNvSpPr>
          <p:nvPr/>
        </p:nvSpPr>
        <p:spPr bwMode="auto">
          <a:xfrm>
            <a:off x="70526" y="-150494"/>
            <a:ext cx="1942416" cy="12809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0796" tIns="50398" rIns="100796" bIns="50398" numCol="1" anchor="t" anchorCtr="0" compatLnSpc="1">
            <a:prstTxWarp prst="textNoShape">
              <a:avLst/>
            </a:prstTxWarp>
          </a:bodyPr>
          <a:lstStyle/>
          <a:p>
            <a:endParaRPr lang="en-US"/>
          </a:p>
        </p:txBody>
      </p:sp>
      <p:sp>
        <p:nvSpPr>
          <p:cNvPr id="3" name="AutoShape 7" descr="Image result for cisco logo"/>
          <p:cNvSpPr>
            <a:spLocks noChangeAspect="1" noChangeArrowheads="1"/>
          </p:cNvSpPr>
          <p:nvPr/>
        </p:nvSpPr>
        <p:spPr bwMode="auto">
          <a:xfrm>
            <a:off x="529" y="-150493"/>
            <a:ext cx="2225904" cy="12494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00796" tIns="50398" rIns="100796" bIns="50398"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449" y="3749392"/>
            <a:ext cx="6417741" cy="3611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72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87312" y="167992"/>
            <a:ext cx="9908787" cy="1091953"/>
          </a:xfrm>
        </p:spPr>
        <p:txBody>
          <a:bodyPr/>
          <a:lstStyle/>
          <a:p>
            <a:r>
              <a:rPr lang="en-US" altLang="en-US" sz="3968" dirty="0">
                <a:solidFill>
                  <a:srgbClr val="7030A0"/>
                </a:solidFill>
              </a:rPr>
              <a:t>What are key points in Netflix history?  </a:t>
            </a:r>
          </a:p>
        </p:txBody>
      </p:sp>
    </p:spTree>
    <p:extLst>
      <p:ext uri="{BB962C8B-B14F-4D97-AF65-F5344CB8AC3E}">
        <p14:creationId xmlns:p14="http://schemas.microsoft.com/office/powerpoint/2010/main" val="138265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522" y="1125313"/>
            <a:ext cx="9743581" cy="5550124"/>
          </a:xfrm>
        </p:spPr>
        <p:txBody>
          <a:bodyPr>
            <a:normAutofit fontScale="70000" lnSpcReduction="20000"/>
          </a:bodyPr>
          <a:lstStyle/>
          <a:p>
            <a:r>
              <a:rPr lang="en-US" dirty="0">
                <a:solidFill>
                  <a:srgbClr val="FF0000"/>
                </a:solidFill>
              </a:rPr>
              <a:t>Founded in 1997</a:t>
            </a:r>
          </a:p>
          <a:p>
            <a:r>
              <a:rPr lang="en-US" dirty="0">
                <a:solidFill>
                  <a:srgbClr val="FF0000"/>
                </a:solidFill>
              </a:rPr>
              <a:t>Started as a DVD rental business</a:t>
            </a:r>
          </a:p>
          <a:p>
            <a:r>
              <a:rPr lang="en-US" dirty="0">
                <a:solidFill>
                  <a:srgbClr val="FF0000"/>
                </a:solidFill>
              </a:rPr>
              <a:t>Went Public in 2002</a:t>
            </a:r>
          </a:p>
          <a:p>
            <a:r>
              <a:rPr lang="en-US" dirty="0">
                <a:solidFill>
                  <a:srgbClr val="FF0000"/>
                </a:solidFill>
              </a:rPr>
              <a:t>Rightly surmised that digital streaming is the future</a:t>
            </a:r>
          </a:p>
          <a:p>
            <a:r>
              <a:rPr lang="en-US" dirty="0">
                <a:solidFill>
                  <a:srgbClr val="FF0000"/>
                </a:solidFill>
              </a:rPr>
              <a:t>Starts streaming in 2008</a:t>
            </a:r>
          </a:p>
          <a:p>
            <a:r>
              <a:rPr lang="en-US" dirty="0">
                <a:solidFill>
                  <a:srgbClr val="FF0000"/>
                </a:solidFill>
              </a:rPr>
              <a:t>Attempting to maintain industry dominance even as technology fundamentally restructures the dynamics of the business.</a:t>
            </a:r>
          </a:p>
          <a:p>
            <a:r>
              <a:rPr lang="en-US" dirty="0">
                <a:solidFill>
                  <a:srgbClr val="FF0000"/>
                </a:solidFill>
              </a:rPr>
              <a:t>Split in 2011 of DVD rental and streaming is a disaster</a:t>
            </a:r>
          </a:p>
          <a:p>
            <a:r>
              <a:rPr lang="en-US" dirty="0">
                <a:solidFill>
                  <a:srgbClr val="FF0000"/>
                </a:solidFill>
              </a:rPr>
              <a:t>Netflix is the largest subscription streaming service.</a:t>
            </a:r>
          </a:p>
          <a:p>
            <a:r>
              <a:rPr lang="en-US" dirty="0">
                <a:solidFill>
                  <a:srgbClr val="FF0000"/>
                </a:solidFill>
              </a:rPr>
              <a:t>Netflix streaming is available on PCs, tablets, smartphones, Internet-connected TVs, DVD players, video game </a:t>
            </a:r>
            <a:br>
              <a:rPr lang="en-US" dirty="0">
                <a:solidFill>
                  <a:srgbClr val="FF0000"/>
                </a:solidFill>
              </a:rPr>
            </a:br>
            <a:r>
              <a:rPr lang="en-US" dirty="0">
                <a:solidFill>
                  <a:srgbClr val="FF0000"/>
                </a:solidFill>
              </a:rPr>
              <a:t>consoles</a:t>
            </a:r>
          </a:p>
          <a:p>
            <a:r>
              <a:rPr lang="en-US" dirty="0">
                <a:solidFill>
                  <a:srgbClr val="FF0000"/>
                </a:solidFill>
              </a:rPr>
              <a:t>Streaming in 190 countries with 100 million subscribers in 2016/2017</a:t>
            </a:r>
          </a:p>
        </p:txBody>
      </p:sp>
      <p:sp>
        <p:nvSpPr>
          <p:cNvPr id="6" name="Title 5">
            <a:extLst>
              <a:ext uri="{FF2B5EF4-FFF2-40B4-BE49-F238E27FC236}">
                <a16:creationId xmlns:a16="http://schemas.microsoft.com/office/drawing/2014/main" id="{129ECE97-6B44-4A80-8408-73F87A0968B1}"/>
              </a:ext>
            </a:extLst>
          </p:cNvPr>
          <p:cNvSpPr>
            <a:spLocks noGrp="1"/>
          </p:cNvSpPr>
          <p:nvPr>
            <p:ph type="title"/>
          </p:nvPr>
        </p:nvSpPr>
        <p:spPr>
          <a:xfrm>
            <a:off x="604838" y="-741363"/>
            <a:ext cx="8866187" cy="1473200"/>
          </a:xfrm>
        </p:spPr>
        <p:txBody>
          <a:bodyPr/>
          <a:lstStyle/>
          <a:p>
            <a:r>
              <a:rPr lang="en-US" altLang="en-US" sz="3600" dirty="0">
                <a:solidFill>
                  <a:srgbClr val="7030A0"/>
                </a:solidFill>
              </a:rPr>
              <a:t>What are key points in Netflix history? </a:t>
            </a:r>
            <a:endParaRPr lang="en-US" sz="3600" dirty="0"/>
          </a:p>
        </p:txBody>
      </p:sp>
    </p:spTree>
    <p:extLst>
      <p:ext uri="{BB962C8B-B14F-4D97-AF65-F5344CB8AC3E}">
        <p14:creationId xmlns:p14="http://schemas.microsoft.com/office/powerpoint/2010/main" val="241309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Breeze.thmx</Template>
  <TotalTime>29636</TotalTime>
  <Words>1292</Words>
  <Application>Microsoft Office PowerPoint</Application>
  <PresentationFormat>Custom</PresentationFormat>
  <Paragraphs>223</Paragraphs>
  <Slides>28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ＭＳ Ｐゴシック</vt:lpstr>
      <vt:lpstr>ＭＳ Ｐゴシック</vt:lpstr>
      <vt:lpstr>Arial</vt:lpstr>
      <vt:lpstr>Bitstream Vera Sans</vt:lpstr>
      <vt:lpstr>News Gothic MT</vt:lpstr>
      <vt:lpstr>Tahoma</vt:lpstr>
      <vt:lpstr>Times New Roman</vt:lpstr>
      <vt:lpstr>Wingdings</vt:lpstr>
      <vt:lpstr>Wingdings 2</vt:lpstr>
      <vt:lpstr>ヒラギノ角ゴ Pro W3</vt:lpstr>
      <vt:lpstr>Breeze</vt:lpstr>
      <vt:lpstr>Managing Information Technology Resources ITWS 4310</vt:lpstr>
      <vt:lpstr>Managing IT Resources Class Outline: Tues, Oct 9, 2018</vt:lpstr>
      <vt:lpstr>Managing IT Resources: ITWS 4310 Term Project Report Outline</vt:lpstr>
      <vt:lpstr>Technology Current Events: “New GE CEO Larry Culp signs stock-heavy contract worth up to $300 million if shares soar”, CNBC, Oct 5, 2018  https://www.cnbc.com/2018/10/05/new-ge-ceo-larry-culp-inks-stock-heavy-contract-worth-up-to-300-million-if-shares-soar.html </vt:lpstr>
      <vt:lpstr>Technology Current Events: “Facebook unveils Portal smart speakers with video calling to battle Amazon and Google”, CNBC, Oct 8, 2018  https://www.cnbc.com/2018/10/08/facebook-portal-smart-speakers-battle-amazon-echo-google-home.html </vt:lpstr>
      <vt:lpstr>Technology Current Events: “Tesla Is Looking for a Manager to Handle Elon Musk”, Bloomberg, Oct 8, 2018  https://www.bloomberg.com/news/articles/2018-10-08/the-hunt-is-on-for-a-musk-manager-as-tesla-accommodates-the-sec </vt:lpstr>
      <vt:lpstr>Business Case:  Netflix in Two Acts: Sustaining Leadership in an Epic Shift from Atoms to Bits</vt:lpstr>
      <vt:lpstr>What are key points in Netflix history?  </vt:lpstr>
      <vt:lpstr>What are key points in Netflix history? </vt:lpstr>
      <vt:lpstr>How/why did Netflix come to dominate in DVD-by-mail?</vt:lpstr>
      <vt:lpstr>How/why did Netflix come to dominate in DVD-by-mail?</vt:lpstr>
      <vt:lpstr>What is the “long-tail” concept?   How does it relate to economies of scale and doing business via the internet?</vt:lpstr>
      <vt:lpstr>What is the “long-tail” concept?   How does it relate to economies of scale and doing business via the internet?</vt:lpstr>
      <vt:lpstr>The Long Tail</vt:lpstr>
      <vt:lpstr>What is “collaborative filtering”?  How did it provide a competitive advantage to Netflix?</vt:lpstr>
      <vt:lpstr>Cinematch: Technology Creates a Data Asset that Delivers Profits</vt:lpstr>
      <vt:lpstr>Cinematch: Technology Creates a Data Asset that Delivers Profits</vt:lpstr>
      <vt:lpstr>What are ways in which Netflix has focused on their customer relationships?</vt:lpstr>
      <vt:lpstr>What are ways in which Netflix has focused on their customer relationships?</vt:lpstr>
      <vt:lpstr>What are ways in which Netflix has focused on their customer relationships?</vt:lpstr>
      <vt:lpstr>How does the shift from atoms to bits present both advantages and disadvantages for Netflix?</vt:lpstr>
      <vt:lpstr>Atoms to Bits</vt:lpstr>
      <vt:lpstr>Netflix and the Shift from Mailing Atoms to Streaming Bits</vt:lpstr>
      <vt:lpstr>Streaming and the Data Asset</vt:lpstr>
      <vt:lpstr>What is the “Porter Five Forces of Competition” analysis for the “Internet Services”  Industry?</vt:lpstr>
      <vt:lpstr>PowerPoint Presentation</vt:lpstr>
      <vt:lpstr>A key question raised at the end of the chapter is whether or not Netflix “deserves the hype”.  Based on your research of the industry, the competitive landscape, the external forces, and Netflix financials including stock price over the past 5 years, do you think that Netflix is worthy of the high praise?  Yes or No. Why?  If yes, what must they do in the future to solidify this praise and reach the goals analysts are expecting?  If no, what do you believe should be changed to get on track to achieve what analysts expect?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Dave Hollinger</dc:creator>
  <cp:lastModifiedBy>Miner, Jeff</cp:lastModifiedBy>
  <cp:revision>521</cp:revision>
  <cp:lastPrinted>2018-10-09T13:34:29Z</cp:lastPrinted>
  <dcterms:created xsi:type="dcterms:W3CDTF">2009-08-23T21:56:42Z</dcterms:created>
  <dcterms:modified xsi:type="dcterms:W3CDTF">2018-10-10T01:49:18Z</dcterms:modified>
</cp:coreProperties>
</file>