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55"/>
  </p:notesMasterIdLst>
  <p:sldIdLst>
    <p:sldId id="257" r:id="rId2"/>
    <p:sldId id="311" r:id="rId3"/>
    <p:sldId id="969" r:id="rId4"/>
    <p:sldId id="344" r:id="rId5"/>
    <p:sldId id="972" r:id="rId6"/>
    <p:sldId id="1036" r:id="rId7"/>
    <p:sldId id="1038" r:id="rId8"/>
    <p:sldId id="1039" r:id="rId9"/>
    <p:sldId id="1058" r:id="rId10"/>
    <p:sldId id="1047" r:id="rId11"/>
    <p:sldId id="1048" r:id="rId12"/>
    <p:sldId id="1060" r:id="rId13"/>
    <p:sldId id="1061" r:id="rId14"/>
    <p:sldId id="1062" r:id="rId15"/>
    <p:sldId id="1063" r:id="rId16"/>
    <p:sldId id="1064" r:id="rId17"/>
    <p:sldId id="1065" r:id="rId18"/>
    <p:sldId id="1066" r:id="rId19"/>
    <p:sldId id="1059" r:id="rId20"/>
    <p:sldId id="1067" r:id="rId21"/>
    <p:sldId id="1041" r:id="rId22"/>
    <p:sldId id="1068" r:id="rId23"/>
    <p:sldId id="1051" r:id="rId24"/>
    <p:sldId id="1069" r:id="rId25"/>
    <p:sldId id="1070" r:id="rId26"/>
    <p:sldId id="1071" r:id="rId27"/>
    <p:sldId id="1072" r:id="rId28"/>
    <p:sldId id="1073" r:id="rId29"/>
    <p:sldId id="966" r:id="rId30"/>
    <p:sldId id="1045" r:id="rId31"/>
    <p:sldId id="1046" r:id="rId32"/>
    <p:sldId id="973" r:id="rId33"/>
    <p:sldId id="974" r:id="rId34"/>
    <p:sldId id="976" r:id="rId35"/>
    <p:sldId id="977" r:id="rId36"/>
    <p:sldId id="980" r:id="rId37"/>
    <p:sldId id="981" r:id="rId38"/>
    <p:sldId id="985" r:id="rId39"/>
    <p:sldId id="986" r:id="rId40"/>
    <p:sldId id="987" r:id="rId41"/>
    <p:sldId id="988" r:id="rId42"/>
    <p:sldId id="989" r:id="rId43"/>
    <p:sldId id="990" r:id="rId44"/>
    <p:sldId id="991" r:id="rId45"/>
    <p:sldId id="992" r:id="rId46"/>
    <p:sldId id="993" r:id="rId47"/>
    <p:sldId id="994" r:id="rId48"/>
    <p:sldId id="997" r:id="rId49"/>
    <p:sldId id="998" r:id="rId50"/>
    <p:sldId id="999" r:id="rId51"/>
    <p:sldId id="1000" r:id="rId52"/>
    <p:sldId id="995" r:id="rId53"/>
    <p:sldId id="996" r:id="rId54"/>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318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6477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8636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0795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00000"/>
    <a:srgbClr val="2C7C9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5067" autoAdjust="0"/>
  </p:normalViewPr>
  <p:slideViewPr>
    <p:cSldViewPr>
      <p:cViewPr varScale="1">
        <p:scale>
          <a:sx n="100" d="100"/>
          <a:sy n="100" d="100"/>
        </p:scale>
        <p:origin x="1128" y="16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51554976-ADF3-4306-A2DB-694C1C96941C}"/>
              </a:ext>
            </a:extLst>
          </p:cNvPr>
          <p:cNvSpPr>
            <a:spLocks noGrp="1" noRot="1" noChangeAspect="1" noChangeArrowheads="1"/>
          </p:cNvSpPr>
          <p:nvPr>
            <p:ph type="sldImg"/>
          </p:nvPr>
        </p:nvSpPr>
        <p:spPr bwMode="auto">
          <a:xfrm>
            <a:off x="1371600" y="763588"/>
            <a:ext cx="5027613"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a:extLst>
              <a:ext uri="{FF2B5EF4-FFF2-40B4-BE49-F238E27FC236}">
                <a16:creationId xmlns:a16="http://schemas.microsoft.com/office/drawing/2014/main" id="{A74677C7-82B4-4187-9336-019CF81A8100}"/>
              </a:ext>
            </a:extLst>
          </p:cNvPr>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2051" name="Rectangle 3">
            <a:extLst>
              <a:ext uri="{FF2B5EF4-FFF2-40B4-BE49-F238E27FC236}">
                <a16:creationId xmlns:a16="http://schemas.microsoft.com/office/drawing/2014/main" id="{FF5BAE7A-9606-4672-ABD7-BF19975B068D}"/>
              </a:ext>
            </a:extLst>
          </p:cNvPr>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2" name="Rectangle 4">
            <a:extLst>
              <a:ext uri="{FF2B5EF4-FFF2-40B4-BE49-F238E27FC236}">
                <a16:creationId xmlns:a16="http://schemas.microsoft.com/office/drawing/2014/main" id="{CA9CE930-53E1-435E-9255-AE717EF09C07}"/>
              </a:ext>
            </a:extLst>
          </p:cNvPr>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3" name="Rectangle 5">
            <a:extLst>
              <a:ext uri="{FF2B5EF4-FFF2-40B4-BE49-F238E27FC236}">
                <a16:creationId xmlns:a16="http://schemas.microsoft.com/office/drawing/2014/main" id="{C905E21B-76C8-4E5F-A29C-9DDAB58CFACD}"/>
              </a:ext>
            </a:extLst>
          </p:cNvPr>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4" name="Rectangle 6">
            <a:extLst>
              <a:ext uri="{FF2B5EF4-FFF2-40B4-BE49-F238E27FC236}">
                <a16:creationId xmlns:a16="http://schemas.microsoft.com/office/drawing/2014/main" id="{E83FB038-EC9D-4D31-BF16-EDFE431B541D}"/>
              </a:ext>
            </a:extLst>
          </p:cNvPr>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6000"/>
              </a:lnSpc>
              <a:buClr>
                <a:srgbClr val="000000"/>
              </a:buClr>
              <a:buSzPct val="45000"/>
              <a:buFont typeface="Wingdings" panose="05000000000000000000" pitchFamily="2" charset="2"/>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pPr>
              <a:defRPr/>
            </a:pPr>
            <a:fld id="{8652C302-3A22-402C-93EE-256CC9CC05A3}"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ＭＳ Ｐゴシック" pitchFamily="-109" charset="-128"/>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7184D4B4-8B05-4D29-8841-82605D4E82B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hangingPunct="1">
              <a:spcBef>
                <a:spcPct val="0"/>
              </a:spcBef>
              <a:buSzPct val="45000"/>
              <a:buFont typeface="Wingdings" panose="05000000000000000000" pitchFamily="2" charset="2"/>
              <a:buNone/>
            </a:pPr>
            <a:fld id="{0E8BB056-1504-435C-92D6-74D90C5D4C5E}" type="slidenum">
              <a:rPr lang="en-US" altLang="en-US" sz="1300" smtClean="0">
                <a:solidFill>
                  <a:schemeClr val="tx1"/>
                </a:solidFill>
              </a:rPr>
              <a:pPr hangingPunct="1">
                <a:spcBef>
                  <a:spcPct val="0"/>
                </a:spcBef>
                <a:buSzPct val="45000"/>
                <a:buFont typeface="Wingdings" panose="05000000000000000000" pitchFamily="2" charset="2"/>
                <a:buNone/>
              </a:pPr>
              <a:t>1</a:t>
            </a:fld>
            <a:endParaRPr lang="en-US" altLang="en-US" sz="1300">
              <a:solidFill>
                <a:schemeClr val="tx1"/>
              </a:solidFill>
            </a:endParaRPr>
          </a:p>
        </p:txBody>
      </p:sp>
      <p:sp>
        <p:nvSpPr>
          <p:cNvPr id="5123" name="Rectangle 2">
            <a:extLst>
              <a:ext uri="{FF2B5EF4-FFF2-40B4-BE49-F238E27FC236}">
                <a16:creationId xmlns:a16="http://schemas.microsoft.com/office/drawing/2014/main" id="{F825E5F3-2D51-4618-A2FB-C6C478F89532}"/>
              </a:ext>
            </a:extLst>
          </p:cNvPr>
          <p:cNvSpPr>
            <a:spLocks noGrp="1" noRot="1" noChangeAspect="1" noChangeArrowheads="1" noTextEdit="1"/>
          </p:cNvSpPr>
          <p:nvPr>
            <p:ph type="sldImg"/>
          </p:nvPr>
        </p:nvSpPr>
        <p:spPr/>
      </p:sp>
      <p:sp>
        <p:nvSpPr>
          <p:cNvPr id="5124" name="Rectangle 3">
            <a:extLst>
              <a:ext uri="{FF2B5EF4-FFF2-40B4-BE49-F238E27FC236}">
                <a16:creationId xmlns:a16="http://schemas.microsoft.com/office/drawing/2014/main" id="{69078F99-11AF-4C16-BD3A-89CB68CB1F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10</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586873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11</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666240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12</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1075723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13</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404956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14</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574995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15</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182711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16</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1510289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17</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1446538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18</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963721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19</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126247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a:t>
            </a:fld>
            <a:endParaRPr lang="en-US" altLang="en-US">
              <a:solidFill>
                <a:schemeClr val="tx2"/>
              </a:solidFill>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20</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955159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21</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596222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22</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48183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23</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362013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24</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1709656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25</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902735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26</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913263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27</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50891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28</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7904411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32</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320543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3</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5267268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33</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2544680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34</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1720609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35</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42831265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36</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2408099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37</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562914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38</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41663635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39</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4258563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40</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1394680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41</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40688996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42</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482176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4</a:t>
            </a:fld>
            <a:endParaRPr lang="en-US" altLang="en-US">
              <a:solidFill>
                <a:schemeClr val="tx2"/>
              </a:solidFill>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43</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5941059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44</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8835611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45</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8483946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46</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972703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47</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6541129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48</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6939409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49</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2396080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50</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8704092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51</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41495080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52</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4079139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5</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1718132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53</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242930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6</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407040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7</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762353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8</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1295029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9</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1642734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356A59-D242-4DB3-97D2-93C7DE47EFA9}"/>
              </a:ext>
            </a:extLst>
          </p:cNvPr>
          <p:cNvSpPr/>
          <p:nvPr/>
        </p:nvSpPr>
        <p:spPr>
          <a:xfrm>
            <a:off x="1463675" y="1427163"/>
            <a:ext cx="7153275" cy="3476625"/>
          </a:xfrm>
          <a:prstGeom prst="rect">
            <a:avLst/>
          </a:prstGeom>
          <a:ln w="3175">
            <a:solidFill>
              <a:schemeClr val="bg1"/>
            </a:solidFill>
          </a:ln>
          <a:effectLst>
            <a:outerShdw blurRad="63500" sx="100500" sy="100500" algn="ctr" rotWithShape="0">
              <a:prstClr val="black">
                <a:alpha val="50000"/>
              </a:prstClr>
            </a:outerShdw>
          </a:effectLst>
        </p:spPr>
        <p:txBody>
          <a:bodyPr lIns="100794" tIns="50397" rIns="100794" bIns="50397">
            <a:normAutofit/>
          </a:bodyPr>
          <a:lstStyle/>
          <a:p>
            <a:pPr defTabSz="1006475" eaLnBrk="1" hangingPunct="1">
              <a:lnSpc>
                <a:spcPct val="96000"/>
              </a:lnSpc>
              <a:spcBef>
                <a:spcPts val="2200"/>
              </a:spcBef>
              <a:buClr>
                <a:srgbClr val="6FB7D7"/>
              </a:buClr>
              <a:buSzPct val="110000"/>
              <a:buFont typeface="Wingdings 2" pitchFamily="-109" charset="2"/>
              <a:buNone/>
              <a:defRPr/>
            </a:pPr>
            <a:endParaRPr lang="en-US" sz="3500">
              <a:solidFill>
                <a:srgbClr val="595959"/>
              </a:solidFill>
              <a:latin typeface="News Gothic MT" pitchFamily="-109" charset="0"/>
              <a:ea typeface="ＭＳ Ｐゴシック" pitchFamily="-109" charset="-128"/>
            </a:endParaRPr>
          </a:p>
        </p:txBody>
      </p:sp>
      <p:sp>
        <p:nvSpPr>
          <p:cNvPr id="2" name="Title 1"/>
          <p:cNvSpPr>
            <a:spLocks noGrp="1"/>
          </p:cNvSpPr>
          <p:nvPr>
            <p:ph type="ctrTitle"/>
          </p:nvPr>
        </p:nvSpPr>
        <p:spPr>
          <a:xfrm>
            <a:off x="1458429" y="1679927"/>
            <a:ext cx="7163768" cy="1901346"/>
          </a:xfrm>
        </p:spPr>
        <p:txBody>
          <a:bodyPr rtlCol="0">
            <a:noAutofit/>
          </a:bodyPr>
          <a:lstStyle>
            <a:lvl1pPr marL="0" indent="0" algn="ctr" defTabSz="1007943" rtl="0" eaLnBrk="1" latinLnBrk="0" hangingPunct="1">
              <a:spcBef>
                <a:spcPct val="0"/>
              </a:spcBef>
              <a:buClr>
                <a:schemeClr val="accent1">
                  <a:lumMod val="60000"/>
                  <a:lumOff val="40000"/>
                </a:schemeClr>
              </a:buClr>
              <a:buSzPct val="110000"/>
              <a:buFont typeface="Wingdings 2" pitchFamily="18" charset="2"/>
              <a:buNone/>
              <a:defRPr sz="51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458429" y="3636550"/>
            <a:ext cx="7163769" cy="1010427"/>
          </a:xfrm>
        </p:spPr>
        <p:txBody>
          <a:bodyPr rtlCol="0">
            <a:normAutofit/>
          </a:bodyPr>
          <a:lstStyle>
            <a:lvl1pPr marL="0" indent="0" algn="ctr" defTabSz="1007943" rtl="0" eaLnBrk="1" latinLnBrk="0" hangingPunct="1">
              <a:spcBef>
                <a:spcPts val="331"/>
              </a:spcBef>
              <a:buClr>
                <a:schemeClr val="accent1">
                  <a:lumMod val="60000"/>
                  <a:lumOff val="40000"/>
                </a:schemeClr>
              </a:buClr>
              <a:buSzPct val="110000"/>
              <a:buFont typeface="Wingdings 2" pitchFamily="18" charset="2"/>
              <a:buNone/>
              <a:defRPr sz="2000" kern="1200">
                <a:solidFill>
                  <a:schemeClr val="tx1">
                    <a:tint val="75000"/>
                  </a:schemeClr>
                </a:solidFill>
                <a:latin typeface="+mn-lt"/>
                <a:ea typeface="+mn-ea"/>
                <a:cs typeface="+mn-cs"/>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a:p>
        </p:txBody>
      </p:sp>
      <p:sp>
        <p:nvSpPr>
          <p:cNvPr id="5" name="Date Placeholder 3">
            <a:extLst>
              <a:ext uri="{FF2B5EF4-FFF2-40B4-BE49-F238E27FC236}">
                <a16:creationId xmlns:a16="http://schemas.microsoft.com/office/drawing/2014/main" id="{FFB65BA3-B8F8-4AC8-A687-519B35D45E62}"/>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764FB07C-C569-465A-8258-7D568A8127C1}"/>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452A1004-3FF3-455B-8F0E-77245339E2BF}"/>
              </a:ext>
            </a:extLst>
          </p:cNvPr>
          <p:cNvSpPr>
            <a:spLocks noGrp="1"/>
          </p:cNvSpPr>
          <p:nvPr>
            <p:ph type="sldNum" sz="quarter" idx="12"/>
          </p:nvPr>
        </p:nvSpPr>
        <p:spPr/>
        <p:txBody>
          <a:bodyPr/>
          <a:lstStyle>
            <a:lvl1pPr>
              <a:defRPr/>
            </a:lvl1pPr>
          </a:lstStyle>
          <a:p>
            <a:pPr>
              <a:defRPr/>
            </a:pPr>
            <a:fld id="{09705B6A-9559-41D5-98A8-DF6D93B36C8B}" type="slidenum">
              <a:rPr lang="en-GB" altLang="en-US"/>
              <a:pPr>
                <a:defRPr/>
              </a:pPr>
              <a:t>‹#›</a:t>
            </a:fld>
            <a:endParaRPr lang="en-GB" altLang="en-US"/>
          </a:p>
        </p:txBody>
      </p:sp>
    </p:spTree>
    <p:extLst>
      <p:ext uri="{BB962C8B-B14F-4D97-AF65-F5344CB8AC3E}">
        <p14:creationId xmlns:p14="http://schemas.microsoft.com/office/powerpoint/2010/main" val="58605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035" y="674476"/>
            <a:ext cx="4497415" cy="1280945"/>
          </a:xfrm>
        </p:spPr>
        <p:txBody>
          <a:bodyPr/>
          <a:lstStyle>
            <a:lvl1pPr algn="ctr">
              <a:defRPr sz="4000" b="0"/>
            </a:lvl1pPr>
          </a:lstStyle>
          <a:p>
            <a:r>
              <a:rPr lang="en-US"/>
              <a:t>Click to edit Master title style</a:t>
            </a:r>
            <a:endParaRPr/>
          </a:p>
        </p:txBody>
      </p:sp>
      <p:sp>
        <p:nvSpPr>
          <p:cNvPr id="4" name="Text Placeholder 3"/>
          <p:cNvSpPr>
            <a:spLocks noGrp="1"/>
          </p:cNvSpPr>
          <p:nvPr>
            <p:ph type="body" sz="half" idx="2"/>
          </p:nvPr>
        </p:nvSpPr>
        <p:spPr>
          <a:xfrm>
            <a:off x="588035" y="1970780"/>
            <a:ext cx="4497415" cy="4100779"/>
          </a:xfrm>
        </p:spPr>
        <p:txBody>
          <a:bodyPr>
            <a:normAutofit/>
          </a:bodyPr>
          <a:lstStyle>
            <a:lvl1pPr marL="0" indent="0" algn="ctr">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8" name="Picture Placeholder 2"/>
          <p:cNvSpPr>
            <a:spLocks noGrp="1"/>
          </p:cNvSpPr>
          <p:nvPr>
            <p:ph type="pic" idx="1"/>
          </p:nvPr>
        </p:nvSpPr>
        <p:spPr>
          <a:xfrm>
            <a:off x="5612052" y="396164"/>
            <a:ext cx="4032250" cy="586219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1007943" rtl="0" eaLnBrk="1" latinLnBrk="0" hangingPunct="1">
              <a:spcBef>
                <a:spcPts val="2205"/>
              </a:spcBef>
              <a:buClr>
                <a:schemeClr val="accent1">
                  <a:lumMod val="60000"/>
                  <a:lumOff val="40000"/>
                </a:schemeClr>
              </a:buClr>
              <a:buSzPct val="110000"/>
              <a:buFont typeface="Wingdings 2" pitchFamily="18" charset="2"/>
              <a:buNone/>
              <a:defRPr sz="3500" kern="1200">
                <a:solidFill>
                  <a:schemeClr val="tx1">
                    <a:lumMod val="65000"/>
                    <a:lumOff val="35000"/>
                  </a:schemeClr>
                </a:solidFill>
                <a:latin typeface="+mn-lt"/>
                <a:ea typeface="+mn-ea"/>
                <a:cs typeface="+mn-cs"/>
              </a:defRPr>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r>
              <a:rPr lang="en-US" noProof="0"/>
              <a:t>Click icon to add picture</a:t>
            </a:r>
            <a:endParaRPr noProof="0"/>
          </a:p>
        </p:txBody>
      </p:sp>
      <p:sp>
        <p:nvSpPr>
          <p:cNvPr id="5" name="Date Placeholder 3">
            <a:extLst>
              <a:ext uri="{FF2B5EF4-FFF2-40B4-BE49-F238E27FC236}">
                <a16:creationId xmlns:a16="http://schemas.microsoft.com/office/drawing/2014/main" id="{F1A9546D-2DCC-446A-A91E-B52DCC91B2C1}"/>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C06E17F2-42C9-41E1-81E2-5416CBF820C8}"/>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53E27487-996E-4830-A405-58BD3DA8602A}"/>
              </a:ext>
            </a:extLst>
          </p:cNvPr>
          <p:cNvSpPr>
            <a:spLocks noGrp="1"/>
          </p:cNvSpPr>
          <p:nvPr>
            <p:ph type="sldNum" sz="quarter" idx="12"/>
          </p:nvPr>
        </p:nvSpPr>
        <p:spPr/>
        <p:txBody>
          <a:bodyPr/>
          <a:lstStyle>
            <a:lvl1pPr>
              <a:defRPr/>
            </a:lvl1pPr>
          </a:lstStyle>
          <a:p>
            <a:pPr>
              <a:defRPr/>
            </a:pPr>
            <a:fld id="{FD534C2B-D7CD-43D4-836E-76EC530E3D12}" type="slidenum">
              <a:rPr lang="en-GB" altLang="en-US"/>
              <a:pPr>
                <a:defRPr/>
              </a:pPr>
              <a:t>‹#›</a:t>
            </a:fld>
            <a:endParaRPr lang="en-GB" altLang="en-US"/>
          </a:p>
        </p:txBody>
      </p:sp>
    </p:spTree>
    <p:extLst>
      <p:ext uri="{BB962C8B-B14F-4D97-AF65-F5344CB8AC3E}">
        <p14:creationId xmlns:p14="http://schemas.microsoft.com/office/powerpoint/2010/main" val="159030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E09388A3-0B5C-4AFC-9998-9A6C9AB8ED11}"/>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A1F275F5-B88C-47CF-834D-0465E6AC0A41}"/>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B1AA3B09-9109-42F7-ADEC-0F00EC585A73}"/>
              </a:ext>
            </a:extLst>
          </p:cNvPr>
          <p:cNvSpPr>
            <a:spLocks noGrp="1"/>
          </p:cNvSpPr>
          <p:nvPr>
            <p:ph type="sldNum" sz="quarter" idx="12"/>
          </p:nvPr>
        </p:nvSpPr>
        <p:spPr/>
        <p:txBody>
          <a:bodyPr/>
          <a:lstStyle>
            <a:lvl1pPr>
              <a:defRPr/>
            </a:lvl1pPr>
          </a:lstStyle>
          <a:p>
            <a:pPr>
              <a:defRPr/>
            </a:pPr>
            <a:fld id="{9A2824B4-3D92-4B3D-BFDF-9A63E1B0F660}" type="slidenum">
              <a:rPr lang="en-GB" altLang="en-US"/>
              <a:pPr>
                <a:defRPr/>
              </a:pPr>
              <a:t>‹#›</a:t>
            </a:fld>
            <a:endParaRPr lang="en-GB" altLang="en-US"/>
          </a:p>
        </p:txBody>
      </p:sp>
    </p:spTree>
    <p:extLst>
      <p:ext uri="{BB962C8B-B14F-4D97-AF65-F5344CB8AC3E}">
        <p14:creationId xmlns:p14="http://schemas.microsoft.com/office/powerpoint/2010/main" val="35148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24684" y="405984"/>
            <a:ext cx="1680104" cy="6145736"/>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5537" y="405984"/>
            <a:ext cx="7374958" cy="61457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A5BC1DC6-AEC2-4AF8-BC5F-619CF4D9E390}"/>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5EC033CE-92D3-4031-B8F9-A03FD5A550C7}"/>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6DA5546C-977D-438E-BF13-BDB224CEF4C5}"/>
              </a:ext>
            </a:extLst>
          </p:cNvPr>
          <p:cNvSpPr>
            <a:spLocks noGrp="1"/>
          </p:cNvSpPr>
          <p:nvPr>
            <p:ph type="sldNum" sz="quarter" idx="12"/>
          </p:nvPr>
        </p:nvSpPr>
        <p:spPr/>
        <p:txBody>
          <a:bodyPr/>
          <a:lstStyle>
            <a:lvl1pPr>
              <a:defRPr/>
            </a:lvl1pPr>
          </a:lstStyle>
          <a:p>
            <a:pPr>
              <a:defRPr/>
            </a:pPr>
            <a:fld id="{6DE439C1-E9B0-4431-9F22-5974C7C26E62}" type="slidenum">
              <a:rPr lang="en-GB" altLang="en-US"/>
              <a:pPr>
                <a:defRPr/>
              </a:pPr>
              <a:t>‹#›</a:t>
            </a:fld>
            <a:endParaRPr lang="en-GB" altLang="en-US"/>
          </a:p>
        </p:txBody>
      </p:sp>
    </p:spTree>
    <p:extLst>
      <p:ext uri="{BB962C8B-B14F-4D97-AF65-F5344CB8AC3E}">
        <p14:creationId xmlns:p14="http://schemas.microsoft.com/office/powerpoint/2010/main" val="2954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3AAA098E-16D9-412F-AA9F-3C8515C3BECC}"/>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85B91584-9F63-4193-A510-1A4119E39023}"/>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D4E3E82-2895-4504-9057-8AE7C582ECBE}"/>
              </a:ext>
            </a:extLst>
          </p:cNvPr>
          <p:cNvSpPr>
            <a:spLocks noGrp="1"/>
          </p:cNvSpPr>
          <p:nvPr>
            <p:ph type="sldNum" sz="quarter" idx="12"/>
          </p:nvPr>
        </p:nvSpPr>
        <p:spPr/>
        <p:txBody>
          <a:bodyPr/>
          <a:lstStyle>
            <a:lvl1pPr>
              <a:defRPr/>
            </a:lvl1pPr>
          </a:lstStyle>
          <a:p>
            <a:pPr>
              <a:defRPr/>
            </a:pPr>
            <a:fld id="{3C826AA6-253B-466D-96E0-FE4F89E86B28}" type="slidenum">
              <a:rPr lang="en-GB" altLang="en-US"/>
              <a:pPr>
                <a:defRPr/>
              </a:pPr>
              <a:t>‹#›</a:t>
            </a:fld>
            <a:endParaRPr lang="en-GB" altLang="en-US"/>
          </a:p>
        </p:txBody>
      </p:sp>
    </p:spTree>
    <p:extLst>
      <p:ext uri="{BB962C8B-B14F-4D97-AF65-F5344CB8AC3E}">
        <p14:creationId xmlns:p14="http://schemas.microsoft.com/office/powerpoint/2010/main" val="122754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00776" y="3695843"/>
            <a:ext cx="9279075" cy="1620430"/>
          </a:xfrm>
        </p:spPr>
        <p:txBody>
          <a:bodyPr/>
          <a:lstStyle/>
          <a:p>
            <a:r>
              <a:rPr lang="en-US"/>
              <a:t>Click to edit Master title style</a:t>
            </a:r>
            <a:endParaRPr/>
          </a:p>
        </p:txBody>
      </p:sp>
      <p:sp>
        <p:nvSpPr>
          <p:cNvPr id="3" name="Subtitle 2"/>
          <p:cNvSpPr>
            <a:spLocks noGrp="1"/>
          </p:cNvSpPr>
          <p:nvPr>
            <p:ph type="subTitle" idx="1"/>
          </p:nvPr>
        </p:nvSpPr>
        <p:spPr>
          <a:xfrm>
            <a:off x="400776" y="5259176"/>
            <a:ext cx="9279075" cy="1072190"/>
          </a:xfrm>
        </p:spPr>
        <p:txBody>
          <a:bodyPr>
            <a:normAutofit/>
          </a:bodyPr>
          <a:lstStyle>
            <a:lvl1pPr marL="0" indent="0" algn="ctr">
              <a:spcBef>
                <a:spcPts val="331"/>
              </a:spcBef>
              <a:buNone/>
              <a:defRPr sz="2000">
                <a:solidFill>
                  <a:schemeClr val="tx1">
                    <a:tint val="7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a:p>
        </p:txBody>
      </p:sp>
      <p:sp>
        <p:nvSpPr>
          <p:cNvPr id="9" name="Picture Placeholder 2"/>
          <p:cNvSpPr>
            <a:spLocks noGrp="1"/>
          </p:cNvSpPr>
          <p:nvPr>
            <p:ph type="pic" idx="13"/>
          </p:nvPr>
        </p:nvSpPr>
        <p:spPr>
          <a:xfrm>
            <a:off x="408980" y="400733"/>
            <a:ext cx="9262666" cy="312711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500"/>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r>
              <a:rPr lang="en-US" noProof="0"/>
              <a:t>Click icon to add picture</a:t>
            </a:r>
            <a:endParaRPr noProof="0"/>
          </a:p>
        </p:txBody>
      </p:sp>
      <p:sp>
        <p:nvSpPr>
          <p:cNvPr id="5" name="Date Placeholder 3">
            <a:extLst>
              <a:ext uri="{FF2B5EF4-FFF2-40B4-BE49-F238E27FC236}">
                <a16:creationId xmlns:a16="http://schemas.microsoft.com/office/drawing/2014/main" id="{5A7A8FFB-0818-4D0B-901C-D4EE32B5E1B9}"/>
              </a:ext>
            </a:extLst>
          </p:cNvPr>
          <p:cNvSpPr>
            <a:spLocks noGrp="1"/>
          </p:cNvSpPr>
          <p:nvPr>
            <p:ph type="dt" sz="half" idx="14"/>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E9F0BC9E-AA2A-4875-B33F-7A842B77DFDA}"/>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38C67443-4E65-430E-9876-7CD50119D942}"/>
              </a:ext>
            </a:extLst>
          </p:cNvPr>
          <p:cNvSpPr>
            <a:spLocks noGrp="1"/>
          </p:cNvSpPr>
          <p:nvPr>
            <p:ph type="sldNum" sz="quarter" idx="16"/>
          </p:nvPr>
        </p:nvSpPr>
        <p:spPr/>
        <p:txBody>
          <a:bodyPr/>
          <a:lstStyle>
            <a:lvl1pPr>
              <a:defRPr/>
            </a:lvl1pPr>
          </a:lstStyle>
          <a:p>
            <a:pPr>
              <a:defRPr/>
            </a:pPr>
            <a:fld id="{B4FD6A33-06CE-4B87-93B4-9ABC25CE5746}" type="slidenum">
              <a:rPr lang="en-GB" altLang="en-US"/>
              <a:pPr>
                <a:defRPr/>
              </a:pPr>
              <a:t>‹#›</a:t>
            </a:fld>
            <a:endParaRPr lang="en-GB" altLang="en-US"/>
          </a:p>
        </p:txBody>
      </p:sp>
    </p:spTree>
    <p:extLst>
      <p:ext uri="{BB962C8B-B14F-4D97-AF65-F5344CB8AC3E}">
        <p14:creationId xmlns:p14="http://schemas.microsoft.com/office/powerpoint/2010/main" val="1406975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5538" y="2649022"/>
            <a:ext cx="8881801" cy="1501435"/>
          </a:xfrm>
        </p:spPr>
        <p:txBody>
          <a:bodyPr/>
          <a:lstStyle>
            <a:lvl1pPr algn="ctr">
              <a:defRPr sz="5100" b="0" cap="none" baseline="0"/>
            </a:lvl1pPr>
          </a:lstStyle>
          <a:p>
            <a:r>
              <a:rPr lang="en-US"/>
              <a:t>Click to edit Master title style</a:t>
            </a:r>
            <a:endParaRPr/>
          </a:p>
        </p:txBody>
      </p:sp>
      <p:sp>
        <p:nvSpPr>
          <p:cNvPr id="3" name="Text Placeholder 2"/>
          <p:cNvSpPr>
            <a:spLocks noGrp="1"/>
          </p:cNvSpPr>
          <p:nvPr>
            <p:ph type="body" idx="1"/>
          </p:nvPr>
        </p:nvSpPr>
        <p:spPr>
          <a:xfrm>
            <a:off x="605538" y="4118254"/>
            <a:ext cx="8881801" cy="1653678"/>
          </a:xfrm>
        </p:spPr>
        <p:txBody>
          <a:bodyPr>
            <a:normAutofit/>
          </a:bodyPr>
          <a:lstStyle>
            <a:lvl1pPr marL="0" indent="0" algn="ctr">
              <a:spcBef>
                <a:spcPts val="331"/>
              </a:spcBef>
              <a:buNone/>
              <a:defRPr sz="2000">
                <a:solidFill>
                  <a:schemeClr val="tx1">
                    <a:tint val="75000"/>
                  </a:schemeClr>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AFF7C7-82BA-4F1B-9990-F144C8DBDF45}"/>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0576746D-2CAB-4A2F-BEF9-4AD5A257D9F6}"/>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AF185811-C648-4AAA-B2CC-E3832A09142F}"/>
              </a:ext>
            </a:extLst>
          </p:cNvPr>
          <p:cNvSpPr>
            <a:spLocks noGrp="1"/>
          </p:cNvSpPr>
          <p:nvPr>
            <p:ph type="sldNum" sz="quarter" idx="12"/>
          </p:nvPr>
        </p:nvSpPr>
        <p:spPr/>
        <p:txBody>
          <a:bodyPr/>
          <a:lstStyle>
            <a:lvl1pPr>
              <a:defRPr/>
            </a:lvl1pPr>
          </a:lstStyle>
          <a:p>
            <a:pPr>
              <a:defRPr/>
            </a:pPr>
            <a:fld id="{041CE8CD-C920-4B96-9B2A-638823584A05}" type="slidenum">
              <a:rPr lang="en-GB" altLang="en-US"/>
              <a:pPr>
                <a:defRPr/>
              </a:pPr>
              <a:t>‹#›</a:t>
            </a:fld>
            <a:endParaRPr lang="en-GB" altLang="en-US"/>
          </a:p>
        </p:txBody>
      </p:sp>
    </p:spTree>
    <p:extLst>
      <p:ext uri="{BB962C8B-B14F-4D97-AF65-F5344CB8AC3E}">
        <p14:creationId xmlns:p14="http://schemas.microsoft.com/office/powerpoint/2010/main" val="177355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5537" y="118583"/>
            <a:ext cx="8866051" cy="1473746"/>
          </a:xfrm>
        </p:spPr>
        <p:txBody>
          <a:bodyPr/>
          <a:lstStyle/>
          <a:p>
            <a:r>
              <a:rPr lang="en-US"/>
              <a:t>Click to edit Master title style</a:t>
            </a:r>
            <a:endParaRPr/>
          </a:p>
        </p:txBody>
      </p:sp>
      <p:sp>
        <p:nvSpPr>
          <p:cNvPr id="3" name="Content Placeholder 2"/>
          <p:cNvSpPr>
            <a:spLocks noGrp="1"/>
          </p:cNvSpPr>
          <p:nvPr>
            <p:ph sz="half" idx="1"/>
          </p:nvPr>
        </p:nvSpPr>
        <p:spPr>
          <a:xfrm>
            <a:off x="605537" y="1763925"/>
            <a:ext cx="4233863" cy="4787794"/>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237726" y="1763925"/>
            <a:ext cx="4233863" cy="4787794"/>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a:extLst>
              <a:ext uri="{FF2B5EF4-FFF2-40B4-BE49-F238E27FC236}">
                <a16:creationId xmlns:a16="http://schemas.microsoft.com/office/drawing/2014/main" id="{04F00BF3-8EF0-45BC-8DCD-280CCE7D6B09}"/>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9B74617E-D2D2-47E8-B08C-F90FC3FBB1E9}"/>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09675CDD-8BCB-4D0D-B995-660546C5981C}"/>
              </a:ext>
            </a:extLst>
          </p:cNvPr>
          <p:cNvSpPr>
            <a:spLocks noGrp="1"/>
          </p:cNvSpPr>
          <p:nvPr>
            <p:ph type="sldNum" sz="quarter" idx="12"/>
          </p:nvPr>
        </p:nvSpPr>
        <p:spPr/>
        <p:txBody>
          <a:bodyPr/>
          <a:lstStyle>
            <a:lvl1pPr>
              <a:defRPr/>
            </a:lvl1pPr>
          </a:lstStyle>
          <a:p>
            <a:pPr>
              <a:defRPr/>
            </a:pPr>
            <a:fld id="{FA321B50-92F4-49E2-ADAE-E6399CBFF632}" type="slidenum">
              <a:rPr lang="en-GB" altLang="en-US"/>
              <a:pPr>
                <a:defRPr/>
              </a:pPr>
              <a:t>‹#›</a:t>
            </a:fld>
            <a:endParaRPr lang="en-GB" altLang="en-US"/>
          </a:p>
        </p:txBody>
      </p:sp>
    </p:spTree>
    <p:extLst>
      <p:ext uri="{BB962C8B-B14F-4D97-AF65-F5344CB8AC3E}">
        <p14:creationId xmlns:p14="http://schemas.microsoft.com/office/powerpoint/2010/main" val="314557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5536" y="118583"/>
            <a:ext cx="8866051" cy="147374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05536" y="1601911"/>
            <a:ext cx="4233863" cy="827714"/>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4" name="Content Placeholder 3"/>
          <p:cNvSpPr>
            <a:spLocks noGrp="1"/>
          </p:cNvSpPr>
          <p:nvPr>
            <p:ph sz="half" idx="2"/>
          </p:nvPr>
        </p:nvSpPr>
        <p:spPr>
          <a:xfrm>
            <a:off x="605536" y="2587591"/>
            <a:ext cx="4233863" cy="3964128"/>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237724" y="1601911"/>
            <a:ext cx="4233863" cy="827714"/>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237724" y="2587591"/>
            <a:ext cx="4233863" cy="3964128"/>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a:extLst>
              <a:ext uri="{FF2B5EF4-FFF2-40B4-BE49-F238E27FC236}">
                <a16:creationId xmlns:a16="http://schemas.microsoft.com/office/drawing/2014/main" id="{3D41C2D1-7EC1-42D0-8B8A-82E5AF6C0C9D}"/>
              </a:ext>
            </a:extLst>
          </p:cNvPr>
          <p:cNvSpPr>
            <a:spLocks noGrp="1"/>
          </p:cNvSpPr>
          <p:nvPr>
            <p:ph type="dt" sz="half" idx="10"/>
          </p:nvPr>
        </p:nvSpPr>
        <p:spPr/>
        <p:txBody>
          <a:bodyPr/>
          <a:lstStyle>
            <a:lvl1pPr>
              <a:defRPr/>
            </a:lvl1pPr>
          </a:lstStyle>
          <a:p>
            <a:pPr>
              <a:defRPr/>
            </a:pPr>
            <a:endParaRPr lang="en-GB"/>
          </a:p>
        </p:txBody>
      </p:sp>
      <p:sp>
        <p:nvSpPr>
          <p:cNvPr id="8" name="Footer Placeholder 4">
            <a:extLst>
              <a:ext uri="{FF2B5EF4-FFF2-40B4-BE49-F238E27FC236}">
                <a16:creationId xmlns:a16="http://schemas.microsoft.com/office/drawing/2014/main" id="{9EDD33F0-F081-4FC7-A80C-AAADA5409A65}"/>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68592A80-A2C8-41D9-AACE-9BC8E11E80D5}"/>
              </a:ext>
            </a:extLst>
          </p:cNvPr>
          <p:cNvSpPr>
            <a:spLocks noGrp="1"/>
          </p:cNvSpPr>
          <p:nvPr>
            <p:ph type="sldNum" sz="quarter" idx="12"/>
          </p:nvPr>
        </p:nvSpPr>
        <p:spPr/>
        <p:txBody>
          <a:bodyPr/>
          <a:lstStyle>
            <a:lvl1pPr>
              <a:defRPr/>
            </a:lvl1pPr>
          </a:lstStyle>
          <a:p>
            <a:pPr>
              <a:defRPr/>
            </a:pPr>
            <a:fld id="{74AC82A3-91A5-4BEE-8BC9-41FE73EC5653}" type="slidenum">
              <a:rPr lang="en-GB" altLang="en-US"/>
              <a:pPr>
                <a:defRPr/>
              </a:pPr>
              <a:t>‹#›</a:t>
            </a:fld>
            <a:endParaRPr lang="en-GB" altLang="en-US"/>
          </a:p>
        </p:txBody>
      </p:sp>
    </p:spTree>
    <p:extLst>
      <p:ext uri="{BB962C8B-B14F-4D97-AF65-F5344CB8AC3E}">
        <p14:creationId xmlns:p14="http://schemas.microsoft.com/office/powerpoint/2010/main" val="3298117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3">
            <a:extLst>
              <a:ext uri="{FF2B5EF4-FFF2-40B4-BE49-F238E27FC236}">
                <a16:creationId xmlns:a16="http://schemas.microsoft.com/office/drawing/2014/main" id="{DC7553E4-7395-48E5-A627-6FF4D0CDA51B}"/>
              </a:ext>
            </a:extLst>
          </p:cNvPr>
          <p:cNvSpPr>
            <a:spLocks noGrp="1"/>
          </p:cNvSpPr>
          <p:nvPr>
            <p:ph type="dt" sz="half" idx="10"/>
          </p:nvPr>
        </p:nvSpPr>
        <p:spPr/>
        <p:txBody>
          <a:bodyPr/>
          <a:lstStyle>
            <a:lvl1pPr>
              <a:defRPr/>
            </a:lvl1pPr>
          </a:lstStyle>
          <a:p>
            <a:pPr>
              <a:defRPr/>
            </a:pPr>
            <a:endParaRPr lang="en-GB"/>
          </a:p>
        </p:txBody>
      </p:sp>
      <p:sp>
        <p:nvSpPr>
          <p:cNvPr id="4" name="Footer Placeholder 4">
            <a:extLst>
              <a:ext uri="{FF2B5EF4-FFF2-40B4-BE49-F238E27FC236}">
                <a16:creationId xmlns:a16="http://schemas.microsoft.com/office/drawing/2014/main" id="{C4E4B23F-F61D-4772-9480-55C6EED106E2}"/>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B7FE3EFB-CC8F-498B-A1AE-A15707702341}"/>
              </a:ext>
            </a:extLst>
          </p:cNvPr>
          <p:cNvSpPr>
            <a:spLocks noGrp="1"/>
          </p:cNvSpPr>
          <p:nvPr>
            <p:ph type="sldNum" sz="quarter" idx="12"/>
          </p:nvPr>
        </p:nvSpPr>
        <p:spPr/>
        <p:txBody>
          <a:bodyPr/>
          <a:lstStyle>
            <a:lvl1pPr>
              <a:defRPr/>
            </a:lvl1pPr>
          </a:lstStyle>
          <a:p>
            <a:pPr>
              <a:defRPr/>
            </a:pPr>
            <a:fld id="{74E5981F-B6E5-47B6-9B59-FE6F7AFDB337}" type="slidenum">
              <a:rPr lang="en-GB" altLang="en-US"/>
              <a:pPr>
                <a:defRPr/>
              </a:pPr>
              <a:t>‹#›</a:t>
            </a:fld>
            <a:endParaRPr lang="en-GB" altLang="en-US"/>
          </a:p>
        </p:txBody>
      </p:sp>
    </p:spTree>
    <p:extLst>
      <p:ext uri="{BB962C8B-B14F-4D97-AF65-F5344CB8AC3E}">
        <p14:creationId xmlns:p14="http://schemas.microsoft.com/office/powerpoint/2010/main" val="231604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7E5E645-BE30-4A25-8D75-D84E04D35C54}"/>
              </a:ext>
            </a:extLst>
          </p:cNvPr>
          <p:cNvSpPr>
            <a:spLocks noGrp="1"/>
          </p:cNvSpPr>
          <p:nvPr>
            <p:ph type="dt" sz="half" idx="10"/>
          </p:nvPr>
        </p:nvSpPr>
        <p:spPr/>
        <p:txBody>
          <a:bodyPr/>
          <a:lstStyle>
            <a:lvl1pPr>
              <a:defRPr/>
            </a:lvl1pPr>
          </a:lstStyle>
          <a:p>
            <a:pPr>
              <a:defRPr/>
            </a:pPr>
            <a:endParaRPr lang="en-GB"/>
          </a:p>
        </p:txBody>
      </p:sp>
      <p:sp>
        <p:nvSpPr>
          <p:cNvPr id="3" name="Footer Placeholder 4">
            <a:extLst>
              <a:ext uri="{FF2B5EF4-FFF2-40B4-BE49-F238E27FC236}">
                <a16:creationId xmlns:a16="http://schemas.microsoft.com/office/drawing/2014/main" id="{1BA38C93-6585-49F4-A217-6185FDFD8455}"/>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2C467423-328C-4DED-9414-D968E01D2C3F}"/>
              </a:ext>
            </a:extLst>
          </p:cNvPr>
          <p:cNvSpPr>
            <a:spLocks noGrp="1"/>
          </p:cNvSpPr>
          <p:nvPr>
            <p:ph type="sldNum" sz="quarter" idx="12"/>
          </p:nvPr>
        </p:nvSpPr>
        <p:spPr/>
        <p:txBody>
          <a:bodyPr/>
          <a:lstStyle>
            <a:lvl1pPr>
              <a:defRPr/>
            </a:lvl1pPr>
          </a:lstStyle>
          <a:p>
            <a:pPr>
              <a:defRPr/>
            </a:pPr>
            <a:fld id="{64B99728-C594-49C4-8D4D-7C1A22DC1879}" type="slidenum">
              <a:rPr lang="en-GB" altLang="en-US"/>
              <a:pPr>
                <a:defRPr/>
              </a:pPr>
              <a:t>‹#›</a:t>
            </a:fld>
            <a:endParaRPr lang="en-GB" altLang="en-US"/>
          </a:p>
        </p:txBody>
      </p:sp>
    </p:spTree>
    <p:extLst>
      <p:ext uri="{BB962C8B-B14F-4D97-AF65-F5344CB8AC3E}">
        <p14:creationId xmlns:p14="http://schemas.microsoft.com/office/powerpoint/2010/main" val="158847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035" y="674476"/>
            <a:ext cx="4233863" cy="1280945"/>
          </a:xfrm>
        </p:spPr>
        <p:txBody>
          <a:bodyPr/>
          <a:lstStyle>
            <a:lvl1pPr algn="ctr">
              <a:defRPr sz="4000" b="0"/>
            </a:lvl1pPr>
          </a:lstStyle>
          <a:p>
            <a:r>
              <a:rPr lang="en-US"/>
              <a:t>Click to edit Master title style</a:t>
            </a:r>
            <a:endParaRPr/>
          </a:p>
        </p:txBody>
      </p:sp>
      <p:sp>
        <p:nvSpPr>
          <p:cNvPr id="3" name="Content Placeholder 2"/>
          <p:cNvSpPr>
            <a:spLocks noGrp="1"/>
          </p:cNvSpPr>
          <p:nvPr>
            <p:ph idx="1"/>
          </p:nvPr>
        </p:nvSpPr>
        <p:spPr>
          <a:xfrm>
            <a:off x="5228634" y="405982"/>
            <a:ext cx="4233863" cy="6145736"/>
          </a:xfrm>
        </p:spPr>
        <p:txBody>
          <a:bodyPr>
            <a:normAutofit/>
          </a:bodyPr>
          <a:lstStyle>
            <a:lvl1pPr>
              <a:spcBef>
                <a:spcPts val="2205"/>
              </a:spcBef>
              <a:defRPr sz="2400"/>
            </a:lvl1pPr>
            <a:lvl2pPr>
              <a:defRPr sz="2200"/>
            </a:lvl2pPr>
            <a:lvl3pPr>
              <a:defRPr sz="2000"/>
            </a:lvl3pPr>
            <a:lvl4pPr>
              <a:defRPr sz="2000"/>
            </a:lvl4pPr>
            <a:lvl5pPr>
              <a:defRPr sz="20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88035" y="1970780"/>
            <a:ext cx="4233863" cy="4100779"/>
          </a:xfrm>
        </p:spPr>
        <p:txBody>
          <a:bodyPr>
            <a:normAutofit/>
          </a:bodyPr>
          <a:lstStyle>
            <a:lvl1pPr marL="0" indent="0" algn="ctr">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04C89D9E-CB5E-4253-8E10-F3F8C6EECA96}"/>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8B1BCE78-872E-491E-A33F-860A6BF195D2}"/>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A98F76A4-FE21-494F-BCF5-2803B6F74940}"/>
              </a:ext>
            </a:extLst>
          </p:cNvPr>
          <p:cNvSpPr>
            <a:spLocks noGrp="1"/>
          </p:cNvSpPr>
          <p:nvPr>
            <p:ph type="sldNum" sz="quarter" idx="12"/>
          </p:nvPr>
        </p:nvSpPr>
        <p:spPr/>
        <p:txBody>
          <a:bodyPr/>
          <a:lstStyle>
            <a:lvl1pPr>
              <a:defRPr/>
            </a:lvl1pPr>
          </a:lstStyle>
          <a:p>
            <a:pPr>
              <a:defRPr/>
            </a:pPr>
            <a:fld id="{CC138296-1113-4364-B146-F58E275490AD}" type="slidenum">
              <a:rPr lang="en-GB" altLang="en-US"/>
              <a:pPr>
                <a:defRPr/>
              </a:pPr>
              <a:t>‹#›</a:t>
            </a:fld>
            <a:endParaRPr lang="en-GB" altLang="en-US"/>
          </a:p>
        </p:txBody>
      </p:sp>
    </p:spTree>
    <p:extLst>
      <p:ext uri="{BB962C8B-B14F-4D97-AF65-F5344CB8AC3E}">
        <p14:creationId xmlns:p14="http://schemas.microsoft.com/office/powerpoint/2010/main" val="325925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93B83F0-FCD5-41E2-B30D-675EA9E25C45}"/>
              </a:ext>
            </a:extLst>
          </p:cNvPr>
          <p:cNvSpPr>
            <a:spLocks noGrp="1"/>
          </p:cNvSpPr>
          <p:nvPr>
            <p:ph type="title"/>
          </p:nvPr>
        </p:nvSpPr>
        <p:spPr bwMode="auto">
          <a:xfrm>
            <a:off x="604838" y="119063"/>
            <a:ext cx="8866187"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B3DD73E-2B8C-4417-BF4E-03CC72AA66BC}"/>
              </a:ext>
            </a:extLst>
          </p:cNvPr>
          <p:cNvSpPr>
            <a:spLocks noGrp="1"/>
          </p:cNvSpPr>
          <p:nvPr>
            <p:ph type="body" idx="1"/>
          </p:nvPr>
        </p:nvSpPr>
        <p:spPr bwMode="auto">
          <a:xfrm>
            <a:off x="604838" y="1763713"/>
            <a:ext cx="8866187"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9DBD9E3-7392-4CA4-8448-BB5D28B1B3A8}"/>
              </a:ext>
            </a:extLst>
          </p:cNvPr>
          <p:cNvSpPr>
            <a:spLocks noGrp="1"/>
          </p:cNvSpPr>
          <p:nvPr>
            <p:ph type="dt" sz="half" idx="2"/>
          </p:nvPr>
        </p:nvSpPr>
        <p:spPr>
          <a:xfrm>
            <a:off x="6207125" y="6918325"/>
            <a:ext cx="2351088" cy="401638"/>
          </a:xfrm>
          <a:prstGeom prst="rect">
            <a:avLst/>
          </a:prstGeom>
        </p:spPr>
        <p:txBody>
          <a:bodyPr vert="horz" lIns="100794" tIns="50397" rIns="100794" bIns="50397" rtlCol="0" anchor="ctr"/>
          <a:lstStyle>
            <a:lvl1pPr algn="r" eaLnBrk="1">
              <a:lnSpc>
                <a:spcPct val="96000"/>
              </a:lnSpc>
              <a:buClr>
                <a:srgbClr val="000000"/>
              </a:buClr>
              <a:buSzPct val="45000"/>
              <a:buFont typeface="Wingdings" pitchFamily="-109" charset="2"/>
              <a:buNone/>
              <a:defRPr sz="1300">
                <a:solidFill>
                  <a:schemeClr val="bg1"/>
                </a:solidFill>
                <a:latin typeface="Arial" pitchFamily="-109" charset="0"/>
                <a:ea typeface="+mn-ea"/>
              </a:defRPr>
            </a:lvl1pPr>
          </a:lstStyle>
          <a:p>
            <a:pPr>
              <a:defRPr/>
            </a:pPr>
            <a:endParaRPr lang="en-GB"/>
          </a:p>
        </p:txBody>
      </p:sp>
      <p:sp>
        <p:nvSpPr>
          <p:cNvPr id="5" name="Footer Placeholder 4">
            <a:extLst>
              <a:ext uri="{FF2B5EF4-FFF2-40B4-BE49-F238E27FC236}">
                <a16:creationId xmlns:a16="http://schemas.microsoft.com/office/drawing/2014/main" id="{805DB195-246D-4A34-B296-315E271074B8}"/>
              </a:ext>
            </a:extLst>
          </p:cNvPr>
          <p:cNvSpPr>
            <a:spLocks noGrp="1"/>
          </p:cNvSpPr>
          <p:nvPr>
            <p:ph type="ftr" sz="quarter" idx="3"/>
          </p:nvPr>
        </p:nvSpPr>
        <p:spPr>
          <a:xfrm>
            <a:off x="292100" y="6918325"/>
            <a:ext cx="5335588" cy="401638"/>
          </a:xfrm>
          <a:prstGeom prst="rect">
            <a:avLst/>
          </a:prstGeom>
        </p:spPr>
        <p:txBody>
          <a:bodyPr vert="horz" lIns="100794" tIns="50397" rIns="100794" bIns="50397" rtlCol="0" anchor="ctr"/>
          <a:lstStyle>
            <a:lvl1pPr algn="l" eaLnBrk="1">
              <a:lnSpc>
                <a:spcPct val="96000"/>
              </a:lnSpc>
              <a:buClr>
                <a:srgbClr val="000000"/>
              </a:buClr>
              <a:buSzPct val="45000"/>
              <a:buFont typeface="Wingdings" pitchFamily="-109" charset="2"/>
              <a:buNone/>
              <a:defRPr sz="1300">
                <a:solidFill>
                  <a:schemeClr val="bg1"/>
                </a:solidFill>
                <a:latin typeface="Arial" pitchFamily="-109" charset="0"/>
                <a:ea typeface="+mn-ea"/>
              </a:defRPr>
            </a:lvl1pPr>
          </a:lstStyle>
          <a:p>
            <a:pPr>
              <a:defRPr/>
            </a:pPr>
            <a:endParaRPr lang="en-GB"/>
          </a:p>
        </p:txBody>
      </p:sp>
      <p:sp>
        <p:nvSpPr>
          <p:cNvPr id="6" name="Slide Number Placeholder 5">
            <a:extLst>
              <a:ext uri="{FF2B5EF4-FFF2-40B4-BE49-F238E27FC236}">
                <a16:creationId xmlns:a16="http://schemas.microsoft.com/office/drawing/2014/main" id="{B0E887E3-44D8-442D-876C-C01FCEFEBE4D}"/>
              </a:ext>
            </a:extLst>
          </p:cNvPr>
          <p:cNvSpPr>
            <a:spLocks noGrp="1"/>
          </p:cNvSpPr>
          <p:nvPr>
            <p:ph type="sldNum" sz="quarter" idx="4"/>
          </p:nvPr>
        </p:nvSpPr>
        <p:spPr>
          <a:xfrm>
            <a:off x="8707438" y="6918325"/>
            <a:ext cx="1092200" cy="401638"/>
          </a:xfrm>
          <a:prstGeom prst="rect">
            <a:avLst/>
          </a:prstGeom>
        </p:spPr>
        <p:txBody>
          <a:bodyPr vert="horz" wrap="square" lIns="100794" tIns="50397" rIns="100794" bIns="50397" numCol="1" anchor="ctr" anchorCtr="0" compatLnSpc="1">
            <a:prstTxWarp prst="textNoShape">
              <a:avLst/>
            </a:prstTxWarp>
          </a:bodyPr>
          <a:lstStyle>
            <a:lvl1pPr algn="r" eaLnBrk="1">
              <a:lnSpc>
                <a:spcPct val="96000"/>
              </a:lnSpc>
              <a:buClr>
                <a:srgbClr val="000000"/>
              </a:buClr>
              <a:buSzPct val="45000"/>
              <a:buFont typeface="Wingdings" panose="05000000000000000000" pitchFamily="2" charset="2"/>
              <a:buNone/>
              <a:defRPr sz="4000">
                <a:solidFill>
                  <a:schemeClr val="bg1"/>
                </a:solidFill>
              </a:defRPr>
            </a:lvl1pPr>
          </a:lstStyle>
          <a:p>
            <a:pPr>
              <a:defRPr/>
            </a:pPr>
            <a:fld id="{78F66A4F-DB68-4495-BAA5-B01CE4C6F345}"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240"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 id="2147484239" r:id="rId12"/>
  </p:sldLayoutIdLst>
  <p:txStyles>
    <p:titleStyle>
      <a:lvl1pPr algn="ctr" defTabSz="1006475" rtl="0" eaLnBrk="0" fontAlgn="base" hangingPunct="0">
        <a:spcBef>
          <a:spcPct val="0"/>
        </a:spcBef>
        <a:spcAft>
          <a:spcPct val="0"/>
        </a:spcAft>
        <a:defRPr sz="5100" kern="1200">
          <a:solidFill>
            <a:schemeClr val="accent1"/>
          </a:solidFill>
          <a:latin typeface="+mj-lt"/>
          <a:ea typeface="ＭＳ Ｐゴシック" pitchFamily="-109" charset="-128"/>
          <a:cs typeface="+mj-cs"/>
        </a:defRPr>
      </a:lvl1pPr>
      <a:lvl2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2pPr>
      <a:lvl3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3pPr>
      <a:lvl4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4pPr>
      <a:lvl5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5pPr>
      <a:lvl6pPr marL="4572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6pPr>
      <a:lvl7pPr marL="9144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7pPr>
      <a:lvl8pPr marL="13716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8pPr>
      <a:lvl9pPr marL="18288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9pPr>
    </p:titleStyle>
    <p:bodyStyle>
      <a:lvl1pPr marL="384175" indent="-384175" algn="l" defTabSz="1006475" rtl="0" eaLnBrk="0" fontAlgn="base" hangingPunct="0">
        <a:spcBef>
          <a:spcPts val="2200"/>
        </a:spcBef>
        <a:spcAft>
          <a:spcPct val="0"/>
        </a:spcAft>
        <a:buClr>
          <a:srgbClr val="6FB7D7"/>
        </a:buClr>
        <a:buSzPct val="110000"/>
        <a:buFont typeface="Wingdings 2" panose="05020102010507070707" pitchFamily="18" charset="2"/>
        <a:buChar char=""/>
        <a:defRPr sz="2600" kern="1200">
          <a:solidFill>
            <a:srgbClr val="595959"/>
          </a:solidFill>
          <a:latin typeface="+mn-lt"/>
          <a:ea typeface="ＭＳ Ｐゴシック" pitchFamily="-109" charset="-128"/>
          <a:cs typeface="+mn-cs"/>
        </a:defRPr>
      </a:lvl1pPr>
      <a:lvl2pPr marL="755650" indent="-369888" algn="l" defTabSz="1006475" rtl="0" eaLnBrk="0" fontAlgn="base" hangingPunct="0">
        <a:spcBef>
          <a:spcPts val="663"/>
        </a:spcBef>
        <a:spcAft>
          <a:spcPct val="0"/>
        </a:spcAft>
        <a:buClr>
          <a:srgbClr val="215D77"/>
        </a:buClr>
        <a:buSzPct val="110000"/>
        <a:buFont typeface="Wingdings 2" panose="05020102010507070707" pitchFamily="18" charset="2"/>
        <a:buChar char=""/>
        <a:defRPr sz="2400" kern="1200">
          <a:solidFill>
            <a:srgbClr val="595959"/>
          </a:solidFill>
          <a:latin typeface="+mn-lt"/>
          <a:ea typeface="ＭＳ Ｐゴシック" pitchFamily="-109" charset="-128"/>
          <a:cs typeface="+mn-cs"/>
        </a:defRPr>
      </a:lvl2pPr>
      <a:lvl3pPr marL="1066800" indent="-311150" algn="l" defTabSz="1006475" rtl="0" eaLnBrk="0" fontAlgn="base" hangingPunct="0">
        <a:spcBef>
          <a:spcPts val="663"/>
        </a:spcBef>
        <a:spcAft>
          <a:spcPct val="0"/>
        </a:spcAft>
        <a:buClr>
          <a:srgbClr val="6FB7D7"/>
        </a:buClr>
        <a:buSzPct val="110000"/>
        <a:buFont typeface="Wingdings 2" panose="05020102010507070707" pitchFamily="18" charset="2"/>
        <a:buChar char=""/>
        <a:defRPr sz="2200" kern="1200">
          <a:solidFill>
            <a:srgbClr val="595959"/>
          </a:solidFill>
          <a:latin typeface="+mn-lt"/>
          <a:ea typeface="ＭＳ Ｐゴシック" pitchFamily="-109" charset="-128"/>
          <a:cs typeface="+mn-cs"/>
        </a:defRPr>
      </a:lvl3pPr>
      <a:lvl4pPr marL="1392238" indent="-325438" algn="l" defTabSz="1006475" rtl="0" eaLnBrk="0" fontAlgn="base" hangingPunct="0">
        <a:spcBef>
          <a:spcPts val="663"/>
        </a:spcBef>
        <a:spcAft>
          <a:spcPct val="0"/>
        </a:spcAft>
        <a:buClr>
          <a:srgbClr val="215D77"/>
        </a:buClr>
        <a:buSzPct val="110000"/>
        <a:buFont typeface="Wingdings 2" panose="05020102010507070707" pitchFamily="18" charset="2"/>
        <a:buChar char=""/>
        <a:defRPr sz="2000" kern="1200">
          <a:solidFill>
            <a:srgbClr val="595959"/>
          </a:solidFill>
          <a:latin typeface="+mn-lt"/>
          <a:ea typeface="ＭＳ Ｐゴシック" pitchFamily="-109" charset="-128"/>
          <a:cs typeface="+mn-cs"/>
        </a:defRPr>
      </a:lvl4pPr>
      <a:lvl5pPr marL="1703388" indent="-311150" algn="l" defTabSz="1006475" rtl="0" eaLnBrk="0" fontAlgn="base" hangingPunct="0">
        <a:spcBef>
          <a:spcPts val="663"/>
        </a:spcBef>
        <a:spcAft>
          <a:spcPct val="0"/>
        </a:spcAft>
        <a:buClr>
          <a:srgbClr val="6FB7D7"/>
        </a:buClr>
        <a:buSzPct val="110000"/>
        <a:buFont typeface="Wingdings 2" panose="05020102010507070707" pitchFamily="18" charset="2"/>
        <a:buChar char=""/>
        <a:defRPr sz="2000" kern="1200">
          <a:solidFill>
            <a:srgbClr val="595959"/>
          </a:solidFill>
          <a:latin typeface="+mn-lt"/>
          <a:ea typeface="ＭＳ Ｐゴシック" pitchFamily="-109" charset="-128"/>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cnbc.com/quotes/?symbol=TSLA" TargetMode="External"/><Relationship Id="rId2" Type="http://schemas.openxmlformats.org/officeDocument/2006/relationships/hyperlink" Target="https://www.cnbc.com/2018/10/23/short-seller-who-is-suing-tesla-changes-his-mind-tesla-is-destroying-the-competition.html" TargetMode="External"/><Relationship Id="rId1" Type="http://schemas.openxmlformats.org/officeDocument/2006/relationships/slideLayout" Target="../slideLayouts/slideLayout2.xml"/><Relationship Id="rId6" Type="http://schemas.openxmlformats.org/officeDocument/2006/relationships/image" Target="../media/image3.tiff"/><Relationship Id="rId5" Type="http://schemas.openxmlformats.org/officeDocument/2006/relationships/hyperlink" Target="https://www.cnbc.com/2018/10/23/investors-dumping-tech-stocks-pushes-nasdaq-into-correction-territory.html?__source=twitter|main" TargetMode="External"/><Relationship Id="rId4" Type="http://schemas.openxmlformats.org/officeDocument/2006/relationships/hyperlink" Target="https://www.cnbc.com/elon-mus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hollywoodreporter.com/news/netflixs-additional-2-billion-borrowing-raises-wall-street-eyebrows-1154325"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businessinsider.com/category/amazon" TargetMode="External"/><Relationship Id="rId2" Type="http://schemas.openxmlformats.org/officeDocument/2006/relationships/hyperlink" Target="https://www.businessinsider.com/walmart-sellers-free-2-day-shipping-easy-returns-2018-10" TargetMode="External"/><Relationship Id="rId1" Type="http://schemas.openxmlformats.org/officeDocument/2006/relationships/slideLayout" Target="../slideLayouts/slideLayout2.xml"/><Relationship Id="rId4" Type="http://schemas.openxmlformats.org/officeDocument/2006/relationships/hyperlink" Target="https://www.businessinsider.com/walmart-store-network-gives-it-huge-advantage-over-amazon-2017-10"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E600968-BB90-4446-9916-2ADC5CAE22DE}"/>
              </a:ext>
            </a:extLst>
          </p:cNvPr>
          <p:cNvSpPr>
            <a:spLocks noGrp="1"/>
          </p:cNvSpPr>
          <p:nvPr>
            <p:ph type="title"/>
          </p:nvPr>
        </p:nvSpPr>
        <p:spPr>
          <a:xfrm>
            <a:off x="620713" y="2178050"/>
            <a:ext cx="8305800" cy="915988"/>
          </a:xfrm>
        </p:spPr>
        <p:txBody>
          <a:bodyPr/>
          <a:lstStyle/>
          <a:p>
            <a:pPr eaLnBrk="1" hangingPunct="1"/>
            <a:r>
              <a:rPr lang="en-US" altLang="en-US" sz="4400">
                <a:latin typeface="Arial" panose="020B0604020202020204" pitchFamily="34" charset="0"/>
                <a:ea typeface="ＭＳ Ｐゴシック" panose="020B0600070205080204" pitchFamily="34" charset="-128"/>
                <a:cs typeface="Arial" panose="020B0604020202020204" pitchFamily="34" charset="0"/>
              </a:rPr>
              <a:t>Managing Information Technology Resources</a:t>
            </a:r>
            <a:br>
              <a:rPr lang="en-US" altLang="en-US" sz="4400">
                <a:latin typeface="Arial" panose="020B0604020202020204" pitchFamily="34" charset="0"/>
                <a:ea typeface="ＭＳ Ｐゴシック" panose="020B0600070205080204" pitchFamily="34" charset="-128"/>
                <a:cs typeface="Arial" panose="020B0604020202020204" pitchFamily="34" charset="0"/>
              </a:rPr>
            </a:br>
            <a:r>
              <a:rPr lang="en-US" altLang="en-US" sz="4400">
                <a:latin typeface="Arial" panose="020B0604020202020204" pitchFamily="34" charset="0"/>
                <a:ea typeface="ＭＳ Ｐゴシック" panose="020B0600070205080204" pitchFamily="34" charset="-128"/>
                <a:cs typeface="Arial" panose="020B0604020202020204" pitchFamily="34" charset="0"/>
              </a:rPr>
              <a:t>ITWS 4310</a:t>
            </a:r>
            <a:endParaRPr lang="en-US" altLang="en-US" sz="3600">
              <a:latin typeface="Arial" panose="020B0604020202020204" pitchFamily="34" charset="0"/>
              <a:ea typeface="ＭＳ Ｐゴシック" panose="020B0600070205080204" pitchFamily="34" charset="-128"/>
              <a:cs typeface="Arial" panose="020B0604020202020204" pitchFamily="34" charset="0"/>
            </a:endParaRPr>
          </a:p>
        </p:txBody>
      </p:sp>
      <p:sp>
        <p:nvSpPr>
          <p:cNvPr id="4099" name="Rectangle 3">
            <a:extLst>
              <a:ext uri="{FF2B5EF4-FFF2-40B4-BE49-F238E27FC236}">
                <a16:creationId xmlns:a16="http://schemas.microsoft.com/office/drawing/2014/main" id="{1DB86753-00B6-4601-BF38-8582EBE79DC2}"/>
              </a:ext>
            </a:extLst>
          </p:cNvPr>
          <p:cNvSpPr>
            <a:spLocks noGrp="1"/>
          </p:cNvSpPr>
          <p:nvPr>
            <p:ph type="body" idx="1"/>
          </p:nvPr>
        </p:nvSpPr>
        <p:spPr>
          <a:xfrm>
            <a:off x="468312" y="3703638"/>
            <a:ext cx="9037638" cy="4535487"/>
          </a:xfrm>
        </p:spPr>
        <p:txBody>
          <a:bodyPr/>
          <a:lstStyle/>
          <a:p>
            <a:pPr marL="0" indent="0" algn="ctr" eaLnBrk="1" hangingPunct="1">
              <a:buFont typeface="Wingdings 2" panose="05020102010507070707" pitchFamily="18" charset="2"/>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Data Analytics </a:t>
            </a:r>
          </a:p>
          <a:p>
            <a:pPr marL="0" indent="0" algn="ctr" eaLnBrk="1" hangingPunct="1">
              <a:buFont typeface="Wingdings 2" panose="05020102010507070707" pitchFamily="18" charset="2"/>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October 25, 2018</a:t>
            </a:r>
          </a:p>
          <a:p>
            <a:pPr marL="0" indent="0" algn="ctr" eaLnBrk="1" hangingPunct="1">
              <a:buFont typeface="Wingdings 2" panose="05020102010507070707" pitchFamily="18" charset="2"/>
              <a:buNone/>
            </a:pPr>
            <a:endParaRPr lang="en-US" altLang="en-US" sz="3200" dirty="0">
              <a:latin typeface="Tahoma" panose="020B0604030504040204" pitchFamily="34" charset="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Thurs, Oct 25, 2018</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696912" y="1265237"/>
            <a:ext cx="9199563" cy="5795963"/>
          </a:xfrm>
        </p:spPr>
        <p:txBody>
          <a:bodyPr/>
          <a:lstStyle/>
          <a:p>
            <a:pPr eaLnBrk="1" hangingPunct="1">
              <a:lnSpc>
                <a:spcPct val="80000"/>
              </a:lnSpc>
            </a:pPr>
            <a:r>
              <a:rPr lang="en-US" altLang="en-US" sz="2800" dirty="0">
                <a:solidFill>
                  <a:schemeClr val="accent1"/>
                </a:solidFill>
                <a:ea typeface="ＭＳ Ｐゴシック" panose="020B0600070205080204" pitchFamily="34" charset="-128"/>
              </a:rPr>
              <a:t>Mid-Term Exam Statistics</a:t>
            </a:r>
          </a:p>
          <a:p>
            <a:pPr lvl="1" eaLnBrk="1" hangingPunct="1">
              <a:lnSpc>
                <a:spcPct val="80000"/>
              </a:lnSpc>
            </a:pPr>
            <a:r>
              <a:rPr lang="en-US" altLang="en-US" sz="2600" dirty="0">
                <a:solidFill>
                  <a:schemeClr val="accent1"/>
                </a:solidFill>
                <a:ea typeface="ＭＳ Ｐゴシック" panose="020B0600070205080204" pitchFamily="34" charset="-128"/>
              </a:rPr>
              <a:t>22 Students Took the Exam</a:t>
            </a:r>
          </a:p>
          <a:p>
            <a:pPr lvl="1" eaLnBrk="1" hangingPunct="1">
              <a:lnSpc>
                <a:spcPct val="80000"/>
              </a:lnSpc>
            </a:pPr>
            <a:r>
              <a:rPr lang="en-US" altLang="en-US" sz="2600" dirty="0">
                <a:solidFill>
                  <a:schemeClr val="accent1"/>
                </a:solidFill>
                <a:ea typeface="ＭＳ Ｐゴシック" panose="020B0600070205080204" pitchFamily="34" charset="-128"/>
              </a:rPr>
              <a:t>Curve Added 5 points to each Student’s Grade</a:t>
            </a:r>
          </a:p>
          <a:p>
            <a:pPr lvl="1" eaLnBrk="1" hangingPunct="1">
              <a:lnSpc>
                <a:spcPct val="80000"/>
              </a:lnSpc>
            </a:pPr>
            <a:r>
              <a:rPr lang="en-US" altLang="en-US" sz="2600" dirty="0">
                <a:solidFill>
                  <a:schemeClr val="accent1"/>
                </a:solidFill>
                <a:ea typeface="ＭＳ Ｐゴシック" panose="020B0600070205080204" pitchFamily="34" charset="-128"/>
              </a:rPr>
              <a:t>After the Curve</a:t>
            </a:r>
          </a:p>
          <a:p>
            <a:pPr lvl="2" eaLnBrk="1" hangingPunct="1">
              <a:lnSpc>
                <a:spcPct val="80000"/>
              </a:lnSpc>
            </a:pPr>
            <a:r>
              <a:rPr lang="en-US" altLang="en-US" sz="2400" dirty="0">
                <a:solidFill>
                  <a:schemeClr val="accent1"/>
                </a:solidFill>
                <a:ea typeface="ＭＳ Ｐゴシック" panose="020B0600070205080204" pitchFamily="34" charset="-128"/>
              </a:rPr>
              <a:t>Range is from 61.5 to 102</a:t>
            </a:r>
          </a:p>
          <a:p>
            <a:pPr lvl="2" eaLnBrk="1" hangingPunct="1">
              <a:lnSpc>
                <a:spcPct val="80000"/>
              </a:lnSpc>
            </a:pPr>
            <a:r>
              <a:rPr lang="en-US" altLang="en-US" sz="2400" dirty="0">
                <a:solidFill>
                  <a:schemeClr val="accent1"/>
                </a:solidFill>
                <a:ea typeface="ＭＳ Ｐゴシック" panose="020B0600070205080204" pitchFamily="34" charset="-128"/>
              </a:rPr>
              <a:t>Average is 79.8 (about equal to last several years’ average)</a:t>
            </a:r>
          </a:p>
          <a:p>
            <a:pPr lvl="2" eaLnBrk="1" hangingPunct="1">
              <a:lnSpc>
                <a:spcPct val="80000"/>
              </a:lnSpc>
            </a:pPr>
            <a:r>
              <a:rPr lang="en-US" altLang="en-US" sz="2400" dirty="0">
                <a:solidFill>
                  <a:schemeClr val="accent1"/>
                </a:solidFill>
                <a:ea typeface="ＭＳ Ｐゴシック" panose="020B0600070205080204" pitchFamily="34" charset="-128"/>
              </a:rPr>
              <a:t>Median is 79.5</a:t>
            </a:r>
          </a:p>
          <a:p>
            <a:pPr lvl="2" eaLnBrk="1" hangingPunct="1">
              <a:lnSpc>
                <a:spcPct val="80000"/>
              </a:lnSpc>
            </a:pPr>
            <a:r>
              <a:rPr lang="en-US" altLang="en-US" sz="2400" dirty="0">
                <a:solidFill>
                  <a:schemeClr val="accent1"/>
                </a:solidFill>
                <a:ea typeface="ＭＳ Ｐゴシック" panose="020B0600070205080204" pitchFamily="34" charset="-128"/>
              </a:rPr>
              <a:t>Standard Deviation is 9.6</a:t>
            </a:r>
            <a:endParaRPr lang="en-US" altLang="en-US" sz="2400" u="sng" dirty="0">
              <a:solidFill>
                <a:schemeClr val="accent1"/>
              </a:solidFill>
              <a:ea typeface="ＭＳ Ｐゴシック" panose="020B0600070205080204" pitchFamily="34" charset="-128"/>
            </a:endParaRPr>
          </a:p>
        </p:txBody>
      </p:sp>
      <p:graphicFrame>
        <p:nvGraphicFramePr>
          <p:cNvPr id="3" name="Table 2">
            <a:extLst>
              <a:ext uri="{FF2B5EF4-FFF2-40B4-BE49-F238E27FC236}">
                <a16:creationId xmlns:a16="http://schemas.microsoft.com/office/drawing/2014/main" id="{ABF67D04-7BB0-664D-8920-0E3A6C531FF6}"/>
              </a:ext>
            </a:extLst>
          </p:cNvPr>
          <p:cNvGraphicFramePr>
            <a:graphicFrameLocks noGrp="1"/>
          </p:cNvGraphicFramePr>
          <p:nvPr>
            <p:extLst>
              <p:ext uri="{D42A27DB-BD31-4B8C-83A1-F6EECF244321}">
                <p14:modId xmlns:p14="http://schemas.microsoft.com/office/powerpoint/2010/main" val="2105886887"/>
              </p:ext>
            </p:extLst>
          </p:nvPr>
        </p:nvGraphicFramePr>
        <p:xfrm>
          <a:off x="349464" y="4922837"/>
          <a:ext cx="9491448" cy="2209800"/>
        </p:xfrm>
        <a:graphic>
          <a:graphicData uri="http://schemas.openxmlformats.org/drawingml/2006/table">
            <a:tbl>
              <a:tblPr firstRow="1" firstCol="1" bandRow="1">
                <a:tableStyleId>{5C22544A-7EE6-4342-B048-85BDC9FD1C3A}</a:tableStyleId>
              </a:tblPr>
              <a:tblGrid>
                <a:gridCol w="1138393">
                  <a:extLst>
                    <a:ext uri="{9D8B030D-6E8A-4147-A177-3AD203B41FA5}">
                      <a16:colId xmlns:a16="http://schemas.microsoft.com/office/drawing/2014/main" val="250005307"/>
                    </a:ext>
                  </a:extLst>
                </a:gridCol>
                <a:gridCol w="1453505">
                  <a:extLst>
                    <a:ext uri="{9D8B030D-6E8A-4147-A177-3AD203B41FA5}">
                      <a16:colId xmlns:a16="http://schemas.microsoft.com/office/drawing/2014/main" val="2093469013"/>
                    </a:ext>
                  </a:extLst>
                </a:gridCol>
                <a:gridCol w="1379910">
                  <a:extLst>
                    <a:ext uri="{9D8B030D-6E8A-4147-A177-3AD203B41FA5}">
                      <a16:colId xmlns:a16="http://schemas.microsoft.com/office/drawing/2014/main" val="2070417171"/>
                    </a:ext>
                  </a:extLst>
                </a:gridCol>
                <a:gridCol w="1379910">
                  <a:extLst>
                    <a:ext uri="{9D8B030D-6E8A-4147-A177-3AD203B41FA5}">
                      <a16:colId xmlns:a16="http://schemas.microsoft.com/office/drawing/2014/main" val="1343563738"/>
                    </a:ext>
                  </a:extLst>
                </a:gridCol>
                <a:gridCol w="1379910">
                  <a:extLst>
                    <a:ext uri="{9D8B030D-6E8A-4147-A177-3AD203B41FA5}">
                      <a16:colId xmlns:a16="http://schemas.microsoft.com/office/drawing/2014/main" val="3230730148"/>
                    </a:ext>
                  </a:extLst>
                </a:gridCol>
                <a:gridCol w="1379910">
                  <a:extLst>
                    <a:ext uri="{9D8B030D-6E8A-4147-A177-3AD203B41FA5}">
                      <a16:colId xmlns:a16="http://schemas.microsoft.com/office/drawing/2014/main" val="1797646230"/>
                    </a:ext>
                  </a:extLst>
                </a:gridCol>
                <a:gridCol w="1379910">
                  <a:extLst>
                    <a:ext uri="{9D8B030D-6E8A-4147-A177-3AD203B41FA5}">
                      <a16:colId xmlns:a16="http://schemas.microsoft.com/office/drawing/2014/main" val="3119059693"/>
                    </a:ext>
                  </a:extLst>
                </a:gridCol>
              </a:tblGrid>
              <a:tr h="368300">
                <a:tc>
                  <a:txBody>
                    <a:bodyPr/>
                    <a:lstStyle/>
                    <a:p>
                      <a:pPr algn="l" fontAlgn="b"/>
                      <a:endParaRPr lang="en-US" sz="1800" b="1" i="0" u="none" strike="noStrike" dirty="0">
                        <a:solidFill>
                          <a:srgbClr val="000000"/>
                        </a:solidFill>
                        <a:effectLst/>
                        <a:latin typeface="Calibri" panose="020F0502020204030204" pitchFamily="34" charset="0"/>
                      </a:endParaRPr>
                    </a:p>
                  </a:txBody>
                  <a:tcPr marL="8015" marR="8015" marT="8015" marB="0" anchor="b"/>
                </a:tc>
                <a:tc>
                  <a:txBody>
                    <a:bodyPr/>
                    <a:lstStyle/>
                    <a:p>
                      <a:pPr algn="ctr" fontAlgn="b"/>
                      <a:r>
                        <a:rPr lang="en-US" sz="1800" b="1" u="none" strike="noStrike" dirty="0">
                          <a:effectLst/>
                        </a:rPr>
                        <a:t>Instructions</a:t>
                      </a:r>
                      <a:endParaRPr lang="en-US" sz="1800" b="1" i="0" u="none" strike="noStrike" dirty="0">
                        <a:solidFill>
                          <a:srgbClr val="000000"/>
                        </a:solidFill>
                        <a:effectLst/>
                        <a:latin typeface="Calibri" panose="020F0502020204030204" pitchFamily="34" charset="0"/>
                      </a:endParaRPr>
                    </a:p>
                  </a:txBody>
                  <a:tcPr marL="8015" marR="8015" marT="8015" marB="0" anchor="b"/>
                </a:tc>
                <a:tc>
                  <a:txBody>
                    <a:bodyPr/>
                    <a:lstStyle/>
                    <a:p>
                      <a:pPr algn="ctr" fontAlgn="b"/>
                      <a:r>
                        <a:rPr lang="en-US" sz="1800" b="1" u="none" strike="noStrike" dirty="0">
                          <a:effectLst/>
                        </a:rPr>
                        <a:t>Question 1</a:t>
                      </a:r>
                      <a:endParaRPr lang="en-US" sz="1800" b="1" i="0" u="none" strike="noStrike" dirty="0">
                        <a:solidFill>
                          <a:srgbClr val="000000"/>
                        </a:solidFill>
                        <a:effectLst/>
                        <a:latin typeface="Calibri" panose="020F0502020204030204" pitchFamily="34" charset="0"/>
                      </a:endParaRPr>
                    </a:p>
                  </a:txBody>
                  <a:tcPr marL="8015" marR="8015" marT="8015" marB="0" anchor="b"/>
                </a:tc>
                <a:tc>
                  <a:txBody>
                    <a:bodyPr/>
                    <a:lstStyle/>
                    <a:p>
                      <a:pPr algn="ctr" fontAlgn="b"/>
                      <a:r>
                        <a:rPr lang="en-US" sz="1800" b="1" u="none" strike="noStrike" dirty="0">
                          <a:effectLst/>
                        </a:rPr>
                        <a:t>Question 2</a:t>
                      </a:r>
                      <a:endParaRPr lang="en-US" sz="1800" b="1" i="0" u="none" strike="noStrike" dirty="0">
                        <a:solidFill>
                          <a:srgbClr val="000000"/>
                        </a:solidFill>
                        <a:effectLst/>
                        <a:latin typeface="Calibri" panose="020F0502020204030204" pitchFamily="34" charset="0"/>
                      </a:endParaRPr>
                    </a:p>
                  </a:txBody>
                  <a:tcPr marL="8015" marR="8015" marT="8015" marB="0" anchor="b"/>
                </a:tc>
                <a:tc>
                  <a:txBody>
                    <a:bodyPr/>
                    <a:lstStyle/>
                    <a:p>
                      <a:pPr algn="ctr" fontAlgn="b"/>
                      <a:r>
                        <a:rPr lang="en-US" sz="1800" b="1" u="none" strike="noStrike" dirty="0">
                          <a:effectLst/>
                        </a:rPr>
                        <a:t>Question 3</a:t>
                      </a:r>
                      <a:endParaRPr lang="en-US" sz="1800" b="1" i="0" u="none" strike="noStrike" dirty="0">
                        <a:solidFill>
                          <a:srgbClr val="000000"/>
                        </a:solidFill>
                        <a:effectLst/>
                        <a:latin typeface="Calibri" panose="020F0502020204030204" pitchFamily="34" charset="0"/>
                      </a:endParaRPr>
                    </a:p>
                  </a:txBody>
                  <a:tcPr marL="8015" marR="8015" marT="8015" marB="0" anchor="b"/>
                </a:tc>
                <a:tc>
                  <a:txBody>
                    <a:bodyPr/>
                    <a:lstStyle/>
                    <a:p>
                      <a:pPr algn="ctr" fontAlgn="b"/>
                      <a:r>
                        <a:rPr lang="en-US" sz="1800" b="1" u="none" strike="noStrike" dirty="0">
                          <a:effectLst/>
                        </a:rPr>
                        <a:t>Question 4</a:t>
                      </a:r>
                      <a:endParaRPr lang="en-US" sz="1800" b="1" i="0" u="none" strike="noStrike" dirty="0">
                        <a:solidFill>
                          <a:srgbClr val="000000"/>
                        </a:solidFill>
                        <a:effectLst/>
                        <a:latin typeface="Calibri" panose="020F0502020204030204" pitchFamily="34" charset="0"/>
                      </a:endParaRPr>
                    </a:p>
                  </a:txBody>
                  <a:tcPr marL="8015" marR="8015" marT="8015" marB="0" anchor="b"/>
                </a:tc>
                <a:tc>
                  <a:txBody>
                    <a:bodyPr/>
                    <a:lstStyle/>
                    <a:p>
                      <a:pPr algn="ctr" fontAlgn="b"/>
                      <a:r>
                        <a:rPr lang="en-US" sz="1800" b="1" u="none" strike="noStrike" dirty="0">
                          <a:effectLst/>
                        </a:rPr>
                        <a:t>Question 5</a:t>
                      </a:r>
                      <a:endParaRPr lang="en-US" sz="1800" b="1" i="0" u="none" strike="noStrike" dirty="0">
                        <a:solidFill>
                          <a:srgbClr val="000000"/>
                        </a:solidFill>
                        <a:effectLst/>
                        <a:latin typeface="Calibri" panose="020F0502020204030204" pitchFamily="34" charset="0"/>
                      </a:endParaRPr>
                    </a:p>
                  </a:txBody>
                  <a:tcPr marL="8015" marR="8015" marT="8015" marB="0" anchor="b"/>
                </a:tc>
                <a:extLst>
                  <a:ext uri="{0D108BD9-81ED-4DB2-BD59-A6C34878D82A}">
                    <a16:rowId xmlns:a16="http://schemas.microsoft.com/office/drawing/2014/main" val="1096801625"/>
                  </a:ext>
                </a:extLst>
              </a:tr>
              <a:tr h="368300">
                <a:tc>
                  <a:txBody>
                    <a:bodyPr/>
                    <a:lstStyle/>
                    <a:p>
                      <a:pPr algn="l" fontAlgn="b"/>
                      <a:r>
                        <a:rPr lang="en-US" sz="1800" b="1" u="none" strike="noStrike">
                          <a:effectLst/>
                        </a:rPr>
                        <a:t>Total</a:t>
                      </a:r>
                      <a:endParaRPr lang="en-US" sz="1800" b="1" i="0" u="none" strike="noStrike">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dirty="0">
                          <a:effectLst/>
                        </a:rPr>
                        <a:t>-37</a:t>
                      </a:r>
                      <a:endParaRPr lang="en-US" sz="1800" b="0" i="0" u="none" strike="noStrike" dirty="0">
                        <a:solidFill>
                          <a:srgbClr val="000000"/>
                        </a:solidFill>
                        <a:effectLst/>
                        <a:latin typeface="Calibri" panose="020F0502020204030204" pitchFamily="34" charset="0"/>
                      </a:endParaRPr>
                    </a:p>
                  </a:txBody>
                  <a:tcPr marL="8015" marR="8015" marT="8015" marB="0" anchor="b"/>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015" marR="8015" marT="8015" marB="0" anchor="b"/>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015" marR="8015" marT="801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8015" marR="8015" marT="801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8015" marR="8015" marT="8015" marB="0" anchor="b"/>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015" marR="8015" marT="8015" marB="0" anchor="b"/>
                </a:tc>
                <a:extLst>
                  <a:ext uri="{0D108BD9-81ED-4DB2-BD59-A6C34878D82A}">
                    <a16:rowId xmlns:a16="http://schemas.microsoft.com/office/drawing/2014/main" val="4049107152"/>
                  </a:ext>
                </a:extLst>
              </a:tr>
              <a:tr h="368300">
                <a:tc>
                  <a:txBody>
                    <a:bodyPr/>
                    <a:lstStyle/>
                    <a:p>
                      <a:pPr algn="l" fontAlgn="b"/>
                      <a:r>
                        <a:rPr lang="en-US" sz="1800" b="1" u="none" strike="noStrike">
                          <a:effectLst/>
                        </a:rPr>
                        <a:t>Minimum</a:t>
                      </a:r>
                      <a:endParaRPr lang="en-US" sz="1800" b="1" i="0" u="none" strike="noStrike">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dirty="0">
                          <a:effectLst/>
                        </a:rPr>
                        <a:t>-5</a:t>
                      </a:r>
                      <a:endParaRPr lang="en-US" sz="1800" b="0" i="0" u="none" strike="noStrike" dirty="0">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dirty="0">
                          <a:effectLst/>
                        </a:rPr>
                        <a:t>15</a:t>
                      </a:r>
                      <a:endParaRPr lang="en-US" sz="1800" b="0" i="0" u="none" strike="noStrike" dirty="0">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a:effectLst/>
                        </a:rPr>
                        <a:t>13</a:t>
                      </a:r>
                      <a:endParaRPr lang="en-US" sz="1800" b="0" i="0" u="none" strike="noStrike">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8015" marR="8015" marT="8015" marB="0" anchor="b"/>
                </a:tc>
                <a:extLst>
                  <a:ext uri="{0D108BD9-81ED-4DB2-BD59-A6C34878D82A}">
                    <a16:rowId xmlns:a16="http://schemas.microsoft.com/office/drawing/2014/main" val="1744521169"/>
                  </a:ext>
                </a:extLst>
              </a:tr>
              <a:tr h="368300">
                <a:tc>
                  <a:txBody>
                    <a:bodyPr/>
                    <a:lstStyle/>
                    <a:p>
                      <a:pPr algn="l" fontAlgn="b"/>
                      <a:r>
                        <a:rPr lang="en-US" sz="1800" b="1" u="none" strike="noStrike">
                          <a:effectLst/>
                        </a:rPr>
                        <a:t>Maximum</a:t>
                      </a:r>
                      <a:endParaRPr lang="en-US" sz="1800" b="1" i="0" u="none" strike="noStrike">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dirty="0">
                          <a:effectLst/>
                        </a:rPr>
                        <a:t>20</a:t>
                      </a:r>
                      <a:endParaRPr lang="en-US" sz="1800" b="0" i="0" u="none" strike="noStrike" dirty="0">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dirty="0">
                          <a:effectLst/>
                        </a:rPr>
                        <a:t>20</a:t>
                      </a:r>
                      <a:endParaRPr lang="en-US" sz="1800" b="0" i="0" u="none" strike="noStrike" dirty="0">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dirty="0">
                          <a:effectLst/>
                        </a:rPr>
                        <a:t>20</a:t>
                      </a:r>
                      <a:endParaRPr lang="en-US" sz="1800" b="0" i="0" u="none" strike="noStrike" dirty="0">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a:effectLst/>
                        </a:rPr>
                        <a:t>15</a:t>
                      </a:r>
                      <a:endParaRPr lang="en-US" sz="1800" b="0" i="0" u="none" strike="noStrike">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a:effectLst/>
                        </a:rPr>
                        <a:t>24</a:t>
                      </a:r>
                      <a:endParaRPr lang="en-US" sz="1800" b="0" i="0" u="none" strike="noStrike">
                        <a:solidFill>
                          <a:srgbClr val="000000"/>
                        </a:solidFill>
                        <a:effectLst/>
                        <a:latin typeface="Calibri" panose="020F0502020204030204" pitchFamily="34" charset="0"/>
                      </a:endParaRPr>
                    </a:p>
                  </a:txBody>
                  <a:tcPr marL="8015" marR="8015" marT="8015" marB="0" anchor="b"/>
                </a:tc>
                <a:extLst>
                  <a:ext uri="{0D108BD9-81ED-4DB2-BD59-A6C34878D82A}">
                    <a16:rowId xmlns:a16="http://schemas.microsoft.com/office/drawing/2014/main" val="187805380"/>
                  </a:ext>
                </a:extLst>
              </a:tr>
              <a:tr h="368300">
                <a:tc>
                  <a:txBody>
                    <a:bodyPr/>
                    <a:lstStyle/>
                    <a:p>
                      <a:pPr algn="l" fontAlgn="b"/>
                      <a:r>
                        <a:rPr lang="en-US" sz="1800" b="1" u="none" strike="noStrike">
                          <a:effectLst/>
                        </a:rPr>
                        <a:t>Average</a:t>
                      </a:r>
                      <a:endParaRPr lang="en-US" sz="1800" b="1" i="0" u="none" strike="noStrike">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a:effectLst/>
                        </a:rPr>
                        <a:t>-1.7</a:t>
                      </a:r>
                      <a:endParaRPr lang="en-US" sz="1800" b="0" i="0" u="none" strike="noStrike">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a:effectLst/>
                        </a:rPr>
                        <a:t>10.1</a:t>
                      </a:r>
                      <a:endParaRPr lang="en-US" sz="1800" b="0" i="0" u="none" strike="noStrike">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a:effectLst/>
                        </a:rPr>
                        <a:t>19.2</a:t>
                      </a:r>
                      <a:endParaRPr lang="en-US" sz="1800" b="0" i="0" u="none" strike="noStrike">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dirty="0">
                          <a:effectLst/>
                        </a:rPr>
                        <a:t>15.1</a:t>
                      </a:r>
                      <a:endParaRPr lang="en-US" sz="1800" b="0" i="0" u="none" strike="noStrike" dirty="0">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dirty="0">
                          <a:effectLst/>
                        </a:rPr>
                        <a:t>14.8</a:t>
                      </a:r>
                      <a:endParaRPr lang="en-US" sz="1800" b="0" i="0" u="none" strike="noStrike" dirty="0">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dirty="0">
                          <a:effectLst/>
                        </a:rPr>
                        <a:t>17.3</a:t>
                      </a:r>
                      <a:endParaRPr lang="en-US" sz="1800" b="0" i="0" u="none" strike="noStrike" dirty="0">
                        <a:solidFill>
                          <a:srgbClr val="000000"/>
                        </a:solidFill>
                        <a:effectLst/>
                        <a:latin typeface="Calibri" panose="020F0502020204030204" pitchFamily="34" charset="0"/>
                      </a:endParaRPr>
                    </a:p>
                  </a:txBody>
                  <a:tcPr marL="8015" marR="8015" marT="8015" marB="0" anchor="b"/>
                </a:tc>
                <a:extLst>
                  <a:ext uri="{0D108BD9-81ED-4DB2-BD59-A6C34878D82A}">
                    <a16:rowId xmlns:a16="http://schemas.microsoft.com/office/drawing/2014/main" val="1809752250"/>
                  </a:ext>
                </a:extLst>
              </a:tr>
              <a:tr h="368300">
                <a:tc>
                  <a:txBody>
                    <a:bodyPr/>
                    <a:lstStyle/>
                    <a:p>
                      <a:pPr algn="l" fontAlgn="b"/>
                      <a:r>
                        <a:rPr lang="en-US" sz="1800" b="1" u="none" strike="noStrike" dirty="0">
                          <a:effectLst/>
                        </a:rPr>
                        <a:t>Median</a:t>
                      </a:r>
                      <a:endParaRPr lang="en-US" sz="1800" b="1" i="0" u="none" strike="noStrike" dirty="0">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a:effectLst/>
                        </a:rPr>
                        <a:t>-1.5</a:t>
                      </a:r>
                      <a:endParaRPr lang="en-US" sz="1800" b="0" i="0" u="none" strike="noStrike">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a:effectLst/>
                        </a:rPr>
                        <a:t>10</a:t>
                      </a:r>
                      <a:endParaRPr lang="en-US" sz="1800" b="0" i="0" u="none" strike="noStrike">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a:effectLst/>
                        </a:rPr>
                        <a:t>20</a:t>
                      </a:r>
                      <a:endParaRPr lang="en-US" sz="1800" b="0" i="0" u="none" strike="noStrike">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dirty="0">
                          <a:effectLst/>
                        </a:rPr>
                        <a:t>15.25</a:t>
                      </a:r>
                      <a:endParaRPr lang="en-US" sz="1800" b="0" i="0" u="none" strike="noStrike" dirty="0">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dirty="0">
                          <a:effectLst/>
                        </a:rPr>
                        <a:t>15</a:t>
                      </a:r>
                      <a:endParaRPr lang="en-US" sz="1800" b="0" i="0" u="none" strike="noStrike" dirty="0">
                        <a:solidFill>
                          <a:srgbClr val="000000"/>
                        </a:solidFill>
                        <a:effectLst/>
                        <a:latin typeface="Calibri" panose="020F0502020204030204" pitchFamily="34" charset="0"/>
                      </a:endParaRPr>
                    </a:p>
                  </a:txBody>
                  <a:tcPr marL="8015" marR="8015" marT="8015" marB="0" anchor="b"/>
                </a:tc>
                <a:tc>
                  <a:txBody>
                    <a:bodyPr/>
                    <a:lstStyle/>
                    <a:p>
                      <a:pPr algn="r" fontAlgn="b"/>
                      <a:r>
                        <a:rPr lang="en-US" sz="1800" u="none" strike="noStrike" dirty="0">
                          <a:effectLst/>
                        </a:rPr>
                        <a:t>17.5</a:t>
                      </a:r>
                      <a:endParaRPr lang="en-US" sz="1800" b="0" i="0" u="none" strike="noStrike" dirty="0">
                        <a:solidFill>
                          <a:srgbClr val="000000"/>
                        </a:solidFill>
                        <a:effectLst/>
                        <a:latin typeface="Calibri" panose="020F0502020204030204" pitchFamily="34" charset="0"/>
                      </a:endParaRPr>
                    </a:p>
                  </a:txBody>
                  <a:tcPr marL="8015" marR="8015" marT="8015" marB="0" anchor="b"/>
                </a:tc>
                <a:extLst>
                  <a:ext uri="{0D108BD9-81ED-4DB2-BD59-A6C34878D82A}">
                    <a16:rowId xmlns:a16="http://schemas.microsoft.com/office/drawing/2014/main" val="4077635732"/>
                  </a:ext>
                </a:extLst>
              </a:tr>
            </a:tbl>
          </a:graphicData>
        </a:graphic>
      </p:graphicFrame>
    </p:spTree>
    <p:extLst>
      <p:ext uri="{BB962C8B-B14F-4D97-AF65-F5344CB8AC3E}">
        <p14:creationId xmlns:p14="http://schemas.microsoft.com/office/powerpoint/2010/main" val="207607433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Thurs, Oct 25, 2018</a:t>
            </a:r>
          </a:p>
        </p:txBody>
      </p:sp>
      <p:sp>
        <p:nvSpPr>
          <p:cNvPr id="3" name="Content Placeholder 2">
            <a:extLst>
              <a:ext uri="{FF2B5EF4-FFF2-40B4-BE49-F238E27FC236}">
                <a16:creationId xmlns:a16="http://schemas.microsoft.com/office/drawing/2014/main" id="{9FAF14C6-AF4E-452F-A24E-E9F3B24C3864}"/>
              </a:ext>
            </a:extLst>
          </p:cNvPr>
          <p:cNvSpPr>
            <a:spLocks noGrp="1"/>
          </p:cNvSpPr>
          <p:nvPr>
            <p:ph idx="1"/>
          </p:nvPr>
        </p:nvSpPr>
        <p:spPr>
          <a:xfrm>
            <a:off x="604838" y="1341437"/>
            <a:ext cx="8866187" cy="4787900"/>
          </a:xfrm>
        </p:spPr>
        <p:txBody>
          <a:bodyPr/>
          <a:lstStyle/>
          <a:p>
            <a:pPr lvl="0"/>
            <a:r>
              <a:rPr lang="en-US" b="1" dirty="0"/>
              <a:t>1. Financial and Market Analysis </a:t>
            </a:r>
            <a:r>
              <a:rPr lang="en-US" dirty="0"/>
              <a:t>(20 points total)</a:t>
            </a:r>
          </a:p>
          <a:p>
            <a:pPr lvl="0"/>
            <a:endParaRPr lang="en-US" dirty="0"/>
          </a:p>
          <a:p>
            <a:pPr lvl="0"/>
            <a:endParaRPr lang="en-US" dirty="0"/>
          </a:p>
          <a:p>
            <a:pPr lvl="0"/>
            <a:endParaRPr lang="en-US" dirty="0"/>
          </a:p>
          <a:p>
            <a:pPr lvl="0"/>
            <a:endParaRPr lang="en-US" dirty="0"/>
          </a:p>
          <a:p>
            <a:pPr lvl="0"/>
            <a:endParaRPr lang="en-US" dirty="0"/>
          </a:p>
          <a:p>
            <a:pPr lvl="1"/>
            <a:r>
              <a:rPr lang="en-US" b="1" dirty="0"/>
              <a:t>A. </a:t>
            </a:r>
            <a:r>
              <a:rPr lang="en-US" dirty="0"/>
              <a:t>What is the Gross Profit Margin of Company C? (3 points)</a:t>
            </a:r>
            <a:endParaRPr lang="en-US" sz="1600" dirty="0"/>
          </a:p>
          <a:p>
            <a:pPr lvl="0"/>
            <a:endParaRPr lang="en-US" dirty="0"/>
          </a:p>
        </p:txBody>
      </p:sp>
      <p:graphicFrame>
        <p:nvGraphicFramePr>
          <p:cNvPr id="4" name="Table 3">
            <a:extLst>
              <a:ext uri="{FF2B5EF4-FFF2-40B4-BE49-F238E27FC236}">
                <a16:creationId xmlns:a16="http://schemas.microsoft.com/office/drawing/2014/main" id="{1061468C-5CE2-B64A-BF44-65E368DD8D12}"/>
              </a:ext>
            </a:extLst>
          </p:cNvPr>
          <p:cNvGraphicFramePr>
            <a:graphicFrameLocks noGrp="1"/>
          </p:cNvGraphicFramePr>
          <p:nvPr>
            <p:extLst>
              <p:ext uri="{D42A27DB-BD31-4B8C-83A1-F6EECF244321}">
                <p14:modId xmlns:p14="http://schemas.microsoft.com/office/powerpoint/2010/main" val="804388783"/>
              </p:ext>
            </p:extLst>
          </p:nvPr>
        </p:nvGraphicFramePr>
        <p:xfrm>
          <a:off x="1001712" y="1874837"/>
          <a:ext cx="7620000" cy="3154579"/>
        </p:xfrm>
        <a:graphic>
          <a:graphicData uri="http://schemas.openxmlformats.org/drawingml/2006/table">
            <a:tbl>
              <a:tblPr firstRow="1" firstCol="1" bandRow="1">
                <a:tableStyleId>{5C22544A-7EE6-4342-B048-85BDC9FD1C3A}</a:tableStyleId>
              </a:tblPr>
              <a:tblGrid>
                <a:gridCol w="3501081">
                  <a:extLst>
                    <a:ext uri="{9D8B030D-6E8A-4147-A177-3AD203B41FA5}">
                      <a16:colId xmlns:a16="http://schemas.microsoft.com/office/drawing/2014/main" val="1944813498"/>
                    </a:ext>
                  </a:extLst>
                </a:gridCol>
                <a:gridCol w="1441621">
                  <a:extLst>
                    <a:ext uri="{9D8B030D-6E8A-4147-A177-3AD203B41FA5}">
                      <a16:colId xmlns:a16="http://schemas.microsoft.com/office/drawing/2014/main" val="1689487048"/>
                    </a:ext>
                  </a:extLst>
                </a:gridCol>
                <a:gridCol w="1338649">
                  <a:extLst>
                    <a:ext uri="{9D8B030D-6E8A-4147-A177-3AD203B41FA5}">
                      <a16:colId xmlns:a16="http://schemas.microsoft.com/office/drawing/2014/main" val="1007433217"/>
                    </a:ext>
                  </a:extLst>
                </a:gridCol>
                <a:gridCol w="1338649">
                  <a:extLst>
                    <a:ext uri="{9D8B030D-6E8A-4147-A177-3AD203B41FA5}">
                      <a16:colId xmlns:a16="http://schemas.microsoft.com/office/drawing/2014/main" val="4146030784"/>
                    </a:ext>
                  </a:extLst>
                </a:gridCol>
              </a:tblGrid>
              <a:tr h="864077">
                <a:tc>
                  <a:txBody>
                    <a:bodyPr/>
                    <a:lstStyle/>
                    <a:p>
                      <a:pPr marL="0" marR="0">
                        <a:spcBef>
                          <a:spcPts val="0"/>
                        </a:spcBef>
                        <a:spcAft>
                          <a:spcPts val="0"/>
                        </a:spcAft>
                      </a:pPr>
                      <a:r>
                        <a:rPr lang="en-US" sz="1800" dirty="0">
                          <a:effectLst/>
                        </a:rPr>
                        <a:t>$B</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Company</a:t>
                      </a:r>
                    </a:p>
                    <a:p>
                      <a:pPr marL="0" marR="0" algn="ctr">
                        <a:spcBef>
                          <a:spcPts val="0"/>
                        </a:spcBef>
                        <a:spcAft>
                          <a:spcPts val="0"/>
                        </a:spcAft>
                      </a:pPr>
                      <a:r>
                        <a:rPr lang="en-US" sz="1800">
                          <a:effectLst/>
                        </a:rPr>
                        <a:t>A</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Company</a:t>
                      </a:r>
                    </a:p>
                    <a:p>
                      <a:pPr marL="0" marR="0" algn="ctr">
                        <a:spcBef>
                          <a:spcPts val="0"/>
                        </a:spcBef>
                        <a:spcAft>
                          <a:spcPts val="0"/>
                        </a:spcAft>
                      </a:pPr>
                      <a:r>
                        <a:rPr lang="en-US" sz="1800">
                          <a:effectLst/>
                        </a:rPr>
                        <a:t>B</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Company</a:t>
                      </a:r>
                    </a:p>
                    <a:p>
                      <a:pPr marL="0" marR="0" algn="ctr">
                        <a:spcBef>
                          <a:spcPts val="0"/>
                        </a:spcBef>
                        <a:spcAft>
                          <a:spcPts val="0"/>
                        </a:spcAft>
                      </a:pPr>
                      <a:r>
                        <a:rPr lang="en-US" sz="1800">
                          <a:effectLst/>
                        </a:rPr>
                        <a:t>C</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56656057"/>
                  </a:ext>
                </a:extLst>
              </a:tr>
              <a:tr h="288026">
                <a:tc>
                  <a:txBody>
                    <a:bodyPr/>
                    <a:lstStyle/>
                    <a:p>
                      <a:pPr marL="0" marR="0">
                        <a:spcBef>
                          <a:spcPts val="0"/>
                        </a:spcBef>
                        <a:spcAft>
                          <a:spcPts val="0"/>
                        </a:spcAft>
                      </a:pPr>
                      <a:r>
                        <a:rPr lang="en-US" sz="1800">
                          <a:effectLst/>
                        </a:rPr>
                        <a:t>Revenue</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300</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16857995"/>
                  </a:ext>
                </a:extLst>
              </a:tr>
              <a:tr h="288026">
                <a:tc>
                  <a:txBody>
                    <a:bodyPr/>
                    <a:lstStyle/>
                    <a:p>
                      <a:pPr marL="0" marR="0">
                        <a:spcBef>
                          <a:spcPts val="0"/>
                        </a:spcBef>
                        <a:spcAft>
                          <a:spcPts val="0"/>
                        </a:spcAft>
                      </a:pPr>
                      <a:r>
                        <a:rPr lang="en-US" sz="1800">
                          <a:effectLst/>
                        </a:rPr>
                        <a:t>     Cost of Goods Sold</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120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240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180</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0908049"/>
                  </a:ext>
                </a:extLst>
              </a:tr>
              <a:tr h="288026">
                <a:tc>
                  <a:txBody>
                    <a:bodyPr/>
                    <a:lstStyle/>
                    <a:p>
                      <a:pPr marL="0" marR="0">
                        <a:spcBef>
                          <a:spcPts val="0"/>
                        </a:spcBef>
                        <a:spcAft>
                          <a:spcPts val="0"/>
                        </a:spcAft>
                      </a:pPr>
                      <a:r>
                        <a:rPr lang="en-US" sz="1800">
                          <a:effectLst/>
                        </a:rPr>
                        <a:t>Gross Profit</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180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60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120 </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0670910"/>
                  </a:ext>
                </a:extLst>
              </a:tr>
              <a:tr h="288026">
                <a:tc>
                  <a:txBody>
                    <a:bodyPr/>
                    <a:lstStyle/>
                    <a:p>
                      <a:pPr marL="0" marR="0">
                        <a:spcBef>
                          <a:spcPts val="0"/>
                        </a:spcBef>
                        <a:spcAft>
                          <a:spcPts val="0"/>
                        </a:spcAft>
                      </a:pPr>
                      <a:r>
                        <a:rPr lang="en-US" sz="1800">
                          <a:effectLst/>
                        </a:rPr>
                        <a:t>     Sales &amp; Marketing</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80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24</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2941070"/>
                  </a:ext>
                </a:extLst>
              </a:tr>
              <a:tr h="269819">
                <a:tc>
                  <a:txBody>
                    <a:bodyPr/>
                    <a:lstStyle/>
                    <a:p>
                      <a:pPr marL="0" marR="0">
                        <a:spcBef>
                          <a:spcPts val="0"/>
                        </a:spcBef>
                        <a:spcAft>
                          <a:spcPts val="0"/>
                        </a:spcAft>
                      </a:pPr>
                      <a:r>
                        <a:rPr lang="en-US" sz="1800" dirty="0">
                          <a:effectLst/>
                        </a:rPr>
                        <a:t>     Research &amp; Development</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10</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12</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65099719"/>
                  </a:ext>
                </a:extLst>
              </a:tr>
              <a:tr h="288026">
                <a:tc>
                  <a:txBody>
                    <a:bodyPr/>
                    <a:lstStyle/>
                    <a:p>
                      <a:pPr marL="0" marR="0">
                        <a:spcBef>
                          <a:spcPts val="0"/>
                        </a:spcBef>
                        <a:spcAft>
                          <a:spcPts val="0"/>
                        </a:spcAft>
                      </a:pPr>
                      <a:r>
                        <a:rPr lang="en-US" sz="1800">
                          <a:effectLst/>
                        </a:rPr>
                        <a:t>Operating Profit</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75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84 </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21816587"/>
                  </a:ext>
                </a:extLst>
              </a:tr>
              <a:tr h="288026">
                <a:tc>
                  <a:txBody>
                    <a:bodyPr/>
                    <a:lstStyle/>
                    <a:p>
                      <a:pPr marL="0" marR="0">
                        <a:spcBef>
                          <a:spcPts val="0"/>
                        </a:spcBef>
                        <a:spcAft>
                          <a:spcPts val="0"/>
                        </a:spcAft>
                      </a:pPr>
                      <a:r>
                        <a:rPr lang="en-US" sz="1800">
                          <a:effectLst/>
                        </a:rPr>
                        <a:t>     Taxes, Interest, Other</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9</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18</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27781663"/>
                  </a:ext>
                </a:extLst>
              </a:tr>
              <a:tr h="288026">
                <a:tc>
                  <a:txBody>
                    <a:bodyPr/>
                    <a:lstStyle/>
                    <a:p>
                      <a:pPr marL="0" marR="0">
                        <a:spcBef>
                          <a:spcPts val="0"/>
                        </a:spcBef>
                        <a:spcAft>
                          <a:spcPts val="0"/>
                        </a:spcAft>
                      </a:pPr>
                      <a:r>
                        <a:rPr lang="en-US" sz="1800">
                          <a:effectLst/>
                        </a:rPr>
                        <a:t>Net Profit</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60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21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66 </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4987262"/>
                  </a:ext>
                </a:extLst>
              </a:tr>
            </a:tbl>
          </a:graphicData>
        </a:graphic>
      </p:graphicFrame>
    </p:spTree>
    <p:extLst>
      <p:ext uri="{BB962C8B-B14F-4D97-AF65-F5344CB8AC3E}">
        <p14:creationId xmlns:p14="http://schemas.microsoft.com/office/powerpoint/2010/main" val="226183578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Thurs, Oct 25, 2018</a:t>
            </a:r>
          </a:p>
        </p:txBody>
      </p:sp>
      <p:sp>
        <p:nvSpPr>
          <p:cNvPr id="3" name="Content Placeholder 2">
            <a:extLst>
              <a:ext uri="{FF2B5EF4-FFF2-40B4-BE49-F238E27FC236}">
                <a16:creationId xmlns:a16="http://schemas.microsoft.com/office/drawing/2014/main" id="{9FAF14C6-AF4E-452F-A24E-E9F3B24C3864}"/>
              </a:ext>
            </a:extLst>
          </p:cNvPr>
          <p:cNvSpPr>
            <a:spLocks noGrp="1"/>
          </p:cNvSpPr>
          <p:nvPr>
            <p:ph idx="1"/>
          </p:nvPr>
        </p:nvSpPr>
        <p:spPr>
          <a:xfrm>
            <a:off x="604838" y="1341437"/>
            <a:ext cx="8866187" cy="4787900"/>
          </a:xfrm>
        </p:spPr>
        <p:txBody>
          <a:bodyPr/>
          <a:lstStyle/>
          <a:p>
            <a:pPr lvl="0"/>
            <a:r>
              <a:rPr lang="en-US" b="1" dirty="0"/>
              <a:t>1. Financial and Market Analysis </a:t>
            </a:r>
            <a:r>
              <a:rPr lang="en-US" dirty="0"/>
              <a:t>(20 points total)</a:t>
            </a:r>
          </a:p>
          <a:p>
            <a:pPr lvl="0"/>
            <a:endParaRPr lang="en-US" dirty="0"/>
          </a:p>
          <a:p>
            <a:pPr lvl="0"/>
            <a:endParaRPr lang="en-US" dirty="0"/>
          </a:p>
          <a:p>
            <a:pPr lvl="0"/>
            <a:endParaRPr lang="en-US" dirty="0"/>
          </a:p>
          <a:p>
            <a:pPr lvl="0"/>
            <a:endParaRPr lang="en-US" dirty="0"/>
          </a:p>
          <a:p>
            <a:pPr lvl="0"/>
            <a:endParaRPr lang="en-US" dirty="0"/>
          </a:p>
          <a:p>
            <a:pPr lvl="1"/>
            <a:r>
              <a:rPr lang="en-US" b="1" dirty="0"/>
              <a:t>B. </a:t>
            </a:r>
            <a:r>
              <a:rPr lang="en-US" dirty="0"/>
              <a:t>What are the total Fixed Costs of Company B? (3 points)</a:t>
            </a:r>
            <a:endParaRPr lang="en-US" sz="1600" dirty="0"/>
          </a:p>
          <a:p>
            <a:pPr lvl="0"/>
            <a:endParaRPr lang="en-US" dirty="0"/>
          </a:p>
        </p:txBody>
      </p:sp>
      <p:graphicFrame>
        <p:nvGraphicFramePr>
          <p:cNvPr id="4" name="Table 3">
            <a:extLst>
              <a:ext uri="{FF2B5EF4-FFF2-40B4-BE49-F238E27FC236}">
                <a16:creationId xmlns:a16="http://schemas.microsoft.com/office/drawing/2014/main" id="{1061468C-5CE2-B64A-BF44-65E368DD8D12}"/>
              </a:ext>
            </a:extLst>
          </p:cNvPr>
          <p:cNvGraphicFramePr>
            <a:graphicFrameLocks noGrp="1"/>
          </p:cNvGraphicFramePr>
          <p:nvPr/>
        </p:nvGraphicFramePr>
        <p:xfrm>
          <a:off x="1001712" y="1874837"/>
          <a:ext cx="7620000" cy="3154579"/>
        </p:xfrm>
        <a:graphic>
          <a:graphicData uri="http://schemas.openxmlformats.org/drawingml/2006/table">
            <a:tbl>
              <a:tblPr firstRow="1" firstCol="1" bandRow="1">
                <a:tableStyleId>{5C22544A-7EE6-4342-B048-85BDC9FD1C3A}</a:tableStyleId>
              </a:tblPr>
              <a:tblGrid>
                <a:gridCol w="3501081">
                  <a:extLst>
                    <a:ext uri="{9D8B030D-6E8A-4147-A177-3AD203B41FA5}">
                      <a16:colId xmlns:a16="http://schemas.microsoft.com/office/drawing/2014/main" val="1944813498"/>
                    </a:ext>
                  </a:extLst>
                </a:gridCol>
                <a:gridCol w="1441621">
                  <a:extLst>
                    <a:ext uri="{9D8B030D-6E8A-4147-A177-3AD203B41FA5}">
                      <a16:colId xmlns:a16="http://schemas.microsoft.com/office/drawing/2014/main" val="1689487048"/>
                    </a:ext>
                  </a:extLst>
                </a:gridCol>
                <a:gridCol w="1338649">
                  <a:extLst>
                    <a:ext uri="{9D8B030D-6E8A-4147-A177-3AD203B41FA5}">
                      <a16:colId xmlns:a16="http://schemas.microsoft.com/office/drawing/2014/main" val="1007433217"/>
                    </a:ext>
                  </a:extLst>
                </a:gridCol>
                <a:gridCol w="1338649">
                  <a:extLst>
                    <a:ext uri="{9D8B030D-6E8A-4147-A177-3AD203B41FA5}">
                      <a16:colId xmlns:a16="http://schemas.microsoft.com/office/drawing/2014/main" val="4146030784"/>
                    </a:ext>
                  </a:extLst>
                </a:gridCol>
              </a:tblGrid>
              <a:tr h="864077">
                <a:tc>
                  <a:txBody>
                    <a:bodyPr/>
                    <a:lstStyle/>
                    <a:p>
                      <a:pPr marL="0" marR="0">
                        <a:spcBef>
                          <a:spcPts val="0"/>
                        </a:spcBef>
                        <a:spcAft>
                          <a:spcPts val="0"/>
                        </a:spcAft>
                      </a:pPr>
                      <a:r>
                        <a:rPr lang="en-US" sz="1800" dirty="0">
                          <a:effectLst/>
                        </a:rPr>
                        <a:t>$B</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Company</a:t>
                      </a:r>
                    </a:p>
                    <a:p>
                      <a:pPr marL="0" marR="0" algn="ctr">
                        <a:spcBef>
                          <a:spcPts val="0"/>
                        </a:spcBef>
                        <a:spcAft>
                          <a:spcPts val="0"/>
                        </a:spcAft>
                      </a:pPr>
                      <a:r>
                        <a:rPr lang="en-US" sz="1800">
                          <a:effectLst/>
                        </a:rPr>
                        <a:t>A</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Company</a:t>
                      </a:r>
                    </a:p>
                    <a:p>
                      <a:pPr marL="0" marR="0" algn="ctr">
                        <a:spcBef>
                          <a:spcPts val="0"/>
                        </a:spcBef>
                        <a:spcAft>
                          <a:spcPts val="0"/>
                        </a:spcAft>
                      </a:pPr>
                      <a:r>
                        <a:rPr lang="en-US" sz="1800">
                          <a:effectLst/>
                        </a:rPr>
                        <a:t>B</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Company</a:t>
                      </a:r>
                    </a:p>
                    <a:p>
                      <a:pPr marL="0" marR="0" algn="ctr">
                        <a:spcBef>
                          <a:spcPts val="0"/>
                        </a:spcBef>
                        <a:spcAft>
                          <a:spcPts val="0"/>
                        </a:spcAft>
                      </a:pPr>
                      <a:r>
                        <a:rPr lang="en-US" sz="1800">
                          <a:effectLst/>
                        </a:rPr>
                        <a:t>C</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56656057"/>
                  </a:ext>
                </a:extLst>
              </a:tr>
              <a:tr h="288026">
                <a:tc>
                  <a:txBody>
                    <a:bodyPr/>
                    <a:lstStyle/>
                    <a:p>
                      <a:pPr marL="0" marR="0">
                        <a:spcBef>
                          <a:spcPts val="0"/>
                        </a:spcBef>
                        <a:spcAft>
                          <a:spcPts val="0"/>
                        </a:spcAft>
                      </a:pPr>
                      <a:r>
                        <a:rPr lang="en-US" sz="1800">
                          <a:effectLst/>
                        </a:rPr>
                        <a:t>Revenue</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300</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16857995"/>
                  </a:ext>
                </a:extLst>
              </a:tr>
              <a:tr h="288026">
                <a:tc>
                  <a:txBody>
                    <a:bodyPr/>
                    <a:lstStyle/>
                    <a:p>
                      <a:pPr marL="0" marR="0">
                        <a:spcBef>
                          <a:spcPts val="0"/>
                        </a:spcBef>
                        <a:spcAft>
                          <a:spcPts val="0"/>
                        </a:spcAft>
                      </a:pPr>
                      <a:r>
                        <a:rPr lang="en-US" sz="1800">
                          <a:effectLst/>
                        </a:rPr>
                        <a:t>     Cost of Goods Sold</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120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240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180</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0908049"/>
                  </a:ext>
                </a:extLst>
              </a:tr>
              <a:tr h="288026">
                <a:tc>
                  <a:txBody>
                    <a:bodyPr/>
                    <a:lstStyle/>
                    <a:p>
                      <a:pPr marL="0" marR="0">
                        <a:spcBef>
                          <a:spcPts val="0"/>
                        </a:spcBef>
                        <a:spcAft>
                          <a:spcPts val="0"/>
                        </a:spcAft>
                      </a:pPr>
                      <a:r>
                        <a:rPr lang="en-US" sz="1800">
                          <a:effectLst/>
                        </a:rPr>
                        <a:t>Gross Profit</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180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60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120 </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0670910"/>
                  </a:ext>
                </a:extLst>
              </a:tr>
              <a:tr h="288026">
                <a:tc>
                  <a:txBody>
                    <a:bodyPr/>
                    <a:lstStyle/>
                    <a:p>
                      <a:pPr marL="0" marR="0">
                        <a:spcBef>
                          <a:spcPts val="0"/>
                        </a:spcBef>
                        <a:spcAft>
                          <a:spcPts val="0"/>
                        </a:spcAft>
                      </a:pPr>
                      <a:r>
                        <a:rPr lang="en-US" sz="1800">
                          <a:effectLst/>
                        </a:rPr>
                        <a:t>     Sales &amp; Marketing</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80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24</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2941070"/>
                  </a:ext>
                </a:extLst>
              </a:tr>
              <a:tr h="269819">
                <a:tc>
                  <a:txBody>
                    <a:bodyPr/>
                    <a:lstStyle/>
                    <a:p>
                      <a:pPr marL="0" marR="0">
                        <a:spcBef>
                          <a:spcPts val="0"/>
                        </a:spcBef>
                        <a:spcAft>
                          <a:spcPts val="0"/>
                        </a:spcAft>
                      </a:pPr>
                      <a:r>
                        <a:rPr lang="en-US" sz="1800" dirty="0">
                          <a:effectLst/>
                        </a:rPr>
                        <a:t>     Research &amp; Development</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10</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12</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65099719"/>
                  </a:ext>
                </a:extLst>
              </a:tr>
              <a:tr h="288026">
                <a:tc>
                  <a:txBody>
                    <a:bodyPr/>
                    <a:lstStyle/>
                    <a:p>
                      <a:pPr marL="0" marR="0">
                        <a:spcBef>
                          <a:spcPts val="0"/>
                        </a:spcBef>
                        <a:spcAft>
                          <a:spcPts val="0"/>
                        </a:spcAft>
                      </a:pPr>
                      <a:r>
                        <a:rPr lang="en-US" sz="1800">
                          <a:effectLst/>
                        </a:rPr>
                        <a:t>Operating Profit</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75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84 </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21816587"/>
                  </a:ext>
                </a:extLst>
              </a:tr>
              <a:tr h="288026">
                <a:tc>
                  <a:txBody>
                    <a:bodyPr/>
                    <a:lstStyle/>
                    <a:p>
                      <a:pPr marL="0" marR="0">
                        <a:spcBef>
                          <a:spcPts val="0"/>
                        </a:spcBef>
                        <a:spcAft>
                          <a:spcPts val="0"/>
                        </a:spcAft>
                      </a:pPr>
                      <a:r>
                        <a:rPr lang="en-US" sz="1800">
                          <a:effectLst/>
                        </a:rPr>
                        <a:t>     Taxes, Interest, Other</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9</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18</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27781663"/>
                  </a:ext>
                </a:extLst>
              </a:tr>
              <a:tr h="288026">
                <a:tc>
                  <a:txBody>
                    <a:bodyPr/>
                    <a:lstStyle/>
                    <a:p>
                      <a:pPr marL="0" marR="0">
                        <a:spcBef>
                          <a:spcPts val="0"/>
                        </a:spcBef>
                        <a:spcAft>
                          <a:spcPts val="0"/>
                        </a:spcAft>
                      </a:pPr>
                      <a:r>
                        <a:rPr lang="en-US" sz="1800">
                          <a:effectLst/>
                        </a:rPr>
                        <a:t>Net Profit</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60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21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66 </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4987262"/>
                  </a:ext>
                </a:extLst>
              </a:tr>
            </a:tbl>
          </a:graphicData>
        </a:graphic>
      </p:graphicFrame>
    </p:spTree>
    <p:extLst>
      <p:ext uri="{BB962C8B-B14F-4D97-AF65-F5344CB8AC3E}">
        <p14:creationId xmlns:p14="http://schemas.microsoft.com/office/powerpoint/2010/main" val="338427031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Thurs, Oct 25, 2018</a:t>
            </a:r>
          </a:p>
        </p:txBody>
      </p:sp>
      <p:sp>
        <p:nvSpPr>
          <p:cNvPr id="3" name="Content Placeholder 2">
            <a:extLst>
              <a:ext uri="{FF2B5EF4-FFF2-40B4-BE49-F238E27FC236}">
                <a16:creationId xmlns:a16="http://schemas.microsoft.com/office/drawing/2014/main" id="{9FAF14C6-AF4E-452F-A24E-E9F3B24C3864}"/>
              </a:ext>
            </a:extLst>
          </p:cNvPr>
          <p:cNvSpPr>
            <a:spLocks noGrp="1"/>
          </p:cNvSpPr>
          <p:nvPr>
            <p:ph idx="1"/>
          </p:nvPr>
        </p:nvSpPr>
        <p:spPr>
          <a:xfrm>
            <a:off x="604838" y="1341437"/>
            <a:ext cx="8866187" cy="4787900"/>
          </a:xfrm>
        </p:spPr>
        <p:txBody>
          <a:bodyPr/>
          <a:lstStyle/>
          <a:p>
            <a:pPr lvl="0"/>
            <a:r>
              <a:rPr lang="en-US" b="1" dirty="0"/>
              <a:t>1. Financial and Market Analysis </a:t>
            </a:r>
            <a:r>
              <a:rPr lang="en-US" dirty="0"/>
              <a:t>(20 points total)</a:t>
            </a:r>
          </a:p>
          <a:p>
            <a:pPr lvl="0"/>
            <a:endParaRPr lang="en-US" dirty="0"/>
          </a:p>
          <a:p>
            <a:pPr lvl="0"/>
            <a:endParaRPr lang="en-US" dirty="0"/>
          </a:p>
          <a:p>
            <a:pPr lvl="0"/>
            <a:endParaRPr lang="en-US" dirty="0"/>
          </a:p>
          <a:p>
            <a:pPr lvl="0"/>
            <a:endParaRPr lang="en-US" dirty="0"/>
          </a:p>
          <a:p>
            <a:pPr lvl="0"/>
            <a:endParaRPr lang="en-US" dirty="0"/>
          </a:p>
          <a:p>
            <a:pPr lvl="1"/>
            <a:r>
              <a:rPr lang="en-US" b="1" dirty="0"/>
              <a:t>C. </a:t>
            </a:r>
            <a:r>
              <a:rPr lang="en-US" dirty="0"/>
              <a:t>What is the Net Profit Margin of Company A? (3 points)</a:t>
            </a:r>
            <a:endParaRPr lang="en-US" sz="1600" dirty="0"/>
          </a:p>
          <a:p>
            <a:pPr lvl="0"/>
            <a:endParaRPr lang="en-US" dirty="0"/>
          </a:p>
        </p:txBody>
      </p:sp>
      <p:graphicFrame>
        <p:nvGraphicFramePr>
          <p:cNvPr id="4" name="Table 3">
            <a:extLst>
              <a:ext uri="{FF2B5EF4-FFF2-40B4-BE49-F238E27FC236}">
                <a16:creationId xmlns:a16="http://schemas.microsoft.com/office/drawing/2014/main" id="{1061468C-5CE2-B64A-BF44-65E368DD8D12}"/>
              </a:ext>
            </a:extLst>
          </p:cNvPr>
          <p:cNvGraphicFramePr>
            <a:graphicFrameLocks noGrp="1"/>
          </p:cNvGraphicFramePr>
          <p:nvPr/>
        </p:nvGraphicFramePr>
        <p:xfrm>
          <a:off x="1001712" y="1874837"/>
          <a:ext cx="7620000" cy="3154579"/>
        </p:xfrm>
        <a:graphic>
          <a:graphicData uri="http://schemas.openxmlformats.org/drawingml/2006/table">
            <a:tbl>
              <a:tblPr firstRow="1" firstCol="1" bandRow="1">
                <a:tableStyleId>{5C22544A-7EE6-4342-B048-85BDC9FD1C3A}</a:tableStyleId>
              </a:tblPr>
              <a:tblGrid>
                <a:gridCol w="3501081">
                  <a:extLst>
                    <a:ext uri="{9D8B030D-6E8A-4147-A177-3AD203B41FA5}">
                      <a16:colId xmlns:a16="http://schemas.microsoft.com/office/drawing/2014/main" val="1944813498"/>
                    </a:ext>
                  </a:extLst>
                </a:gridCol>
                <a:gridCol w="1441621">
                  <a:extLst>
                    <a:ext uri="{9D8B030D-6E8A-4147-A177-3AD203B41FA5}">
                      <a16:colId xmlns:a16="http://schemas.microsoft.com/office/drawing/2014/main" val="1689487048"/>
                    </a:ext>
                  </a:extLst>
                </a:gridCol>
                <a:gridCol w="1338649">
                  <a:extLst>
                    <a:ext uri="{9D8B030D-6E8A-4147-A177-3AD203B41FA5}">
                      <a16:colId xmlns:a16="http://schemas.microsoft.com/office/drawing/2014/main" val="1007433217"/>
                    </a:ext>
                  </a:extLst>
                </a:gridCol>
                <a:gridCol w="1338649">
                  <a:extLst>
                    <a:ext uri="{9D8B030D-6E8A-4147-A177-3AD203B41FA5}">
                      <a16:colId xmlns:a16="http://schemas.microsoft.com/office/drawing/2014/main" val="4146030784"/>
                    </a:ext>
                  </a:extLst>
                </a:gridCol>
              </a:tblGrid>
              <a:tr h="864077">
                <a:tc>
                  <a:txBody>
                    <a:bodyPr/>
                    <a:lstStyle/>
                    <a:p>
                      <a:pPr marL="0" marR="0">
                        <a:spcBef>
                          <a:spcPts val="0"/>
                        </a:spcBef>
                        <a:spcAft>
                          <a:spcPts val="0"/>
                        </a:spcAft>
                      </a:pPr>
                      <a:r>
                        <a:rPr lang="en-US" sz="1800" dirty="0">
                          <a:effectLst/>
                        </a:rPr>
                        <a:t>$B</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Company</a:t>
                      </a:r>
                    </a:p>
                    <a:p>
                      <a:pPr marL="0" marR="0" algn="ctr">
                        <a:spcBef>
                          <a:spcPts val="0"/>
                        </a:spcBef>
                        <a:spcAft>
                          <a:spcPts val="0"/>
                        </a:spcAft>
                      </a:pPr>
                      <a:r>
                        <a:rPr lang="en-US" sz="1800">
                          <a:effectLst/>
                        </a:rPr>
                        <a:t>A</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Company</a:t>
                      </a:r>
                    </a:p>
                    <a:p>
                      <a:pPr marL="0" marR="0" algn="ctr">
                        <a:spcBef>
                          <a:spcPts val="0"/>
                        </a:spcBef>
                        <a:spcAft>
                          <a:spcPts val="0"/>
                        </a:spcAft>
                      </a:pPr>
                      <a:r>
                        <a:rPr lang="en-US" sz="1800">
                          <a:effectLst/>
                        </a:rPr>
                        <a:t>B</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Company</a:t>
                      </a:r>
                    </a:p>
                    <a:p>
                      <a:pPr marL="0" marR="0" algn="ctr">
                        <a:spcBef>
                          <a:spcPts val="0"/>
                        </a:spcBef>
                        <a:spcAft>
                          <a:spcPts val="0"/>
                        </a:spcAft>
                      </a:pPr>
                      <a:r>
                        <a:rPr lang="en-US" sz="1800">
                          <a:effectLst/>
                        </a:rPr>
                        <a:t>C</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56656057"/>
                  </a:ext>
                </a:extLst>
              </a:tr>
              <a:tr h="288026">
                <a:tc>
                  <a:txBody>
                    <a:bodyPr/>
                    <a:lstStyle/>
                    <a:p>
                      <a:pPr marL="0" marR="0">
                        <a:spcBef>
                          <a:spcPts val="0"/>
                        </a:spcBef>
                        <a:spcAft>
                          <a:spcPts val="0"/>
                        </a:spcAft>
                      </a:pPr>
                      <a:r>
                        <a:rPr lang="en-US" sz="1800">
                          <a:effectLst/>
                        </a:rPr>
                        <a:t>Revenue</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300</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16857995"/>
                  </a:ext>
                </a:extLst>
              </a:tr>
              <a:tr h="288026">
                <a:tc>
                  <a:txBody>
                    <a:bodyPr/>
                    <a:lstStyle/>
                    <a:p>
                      <a:pPr marL="0" marR="0">
                        <a:spcBef>
                          <a:spcPts val="0"/>
                        </a:spcBef>
                        <a:spcAft>
                          <a:spcPts val="0"/>
                        </a:spcAft>
                      </a:pPr>
                      <a:r>
                        <a:rPr lang="en-US" sz="1800">
                          <a:effectLst/>
                        </a:rPr>
                        <a:t>     Cost of Goods Sold</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120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240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180</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0908049"/>
                  </a:ext>
                </a:extLst>
              </a:tr>
              <a:tr h="288026">
                <a:tc>
                  <a:txBody>
                    <a:bodyPr/>
                    <a:lstStyle/>
                    <a:p>
                      <a:pPr marL="0" marR="0">
                        <a:spcBef>
                          <a:spcPts val="0"/>
                        </a:spcBef>
                        <a:spcAft>
                          <a:spcPts val="0"/>
                        </a:spcAft>
                      </a:pPr>
                      <a:r>
                        <a:rPr lang="en-US" sz="1800">
                          <a:effectLst/>
                        </a:rPr>
                        <a:t>Gross Profit</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180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60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120 </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0670910"/>
                  </a:ext>
                </a:extLst>
              </a:tr>
              <a:tr h="288026">
                <a:tc>
                  <a:txBody>
                    <a:bodyPr/>
                    <a:lstStyle/>
                    <a:p>
                      <a:pPr marL="0" marR="0">
                        <a:spcBef>
                          <a:spcPts val="0"/>
                        </a:spcBef>
                        <a:spcAft>
                          <a:spcPts val="0"/>
                        </a:spcAft>
                      </a:pPr>
                      <a:r>
                        <a:rPr lang="en-US" sz="1800">
                          <a:effectLst/>
                        </a:rPr>
                        <a:t>     Sales &amp; Marketing</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80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24</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2941070"/>
                  </a:ext>
                </a:extLst>
              </a:tr>
              <a:tr h="269819">
                <a:tc>
                  <a:txBody>
                    <a:bodyPr/>
                    <a:lstStyle/>
                    <a:p>
                      <a:pPr marL="0" marR="0">
                        <a:spcBef>
                          <a:spcPts val="0"/>
                        </a:spcBef>
                        <a:spcAft>
                          <a:spcPts val="0"/>
                        </a:spcAft>
                      </a:pPr>
                      <a:r>
                        <a:rPr lang="en-US" sz="1800" dirty="0">
                          <a:effectLst/>
                        </a:rPr>
                        <a:t>     Research &amp; Development</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10</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12</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65099719"/>
                  </a:ext>
                </a:extLst>
              </a:tr>
              <a:tr h="288026">
                <a:tc>
                  <a:txBody>
                    <a:bodyPr/>
                    <a:lstStyle/>
                    <a:p>
                      <a:pPr marL="0" marR="0">
                        <a:spcBef>
                          <a:spcPts val="0"/>
                        </a:spcBef>
                        <a:spcAft>
                          <a:spcPts val="0"/>
                        </a:spcAft>
                      </a:pPr>
                      <a:r>
                        <a:rPr lang="en-US" sz="1800">
                          <a:effectLst/>
                        </a:rPr>
                        <a:t>Operating Profit</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75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84 </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21816587"/>
                  </a:ext>
                </a:extLst>
              </a:tr>
              <a:tr h="288026">
                <a:tc>
                  <a:txBody>
                    <a:bodyPr/>
                    <a:lstStyle/>
                    <a:p>
                      <a:pPr marL="0" marR="0">
                        <a:spcBef>
                          <a:spcPts val="0"/>
                        </a:spcBef>
                        <a:spcAft>
                          <a:spcPts val="0"/>
                        </a:spcAft>
                      </a:pPr>
                      <a:r>
                        <a:rPr lang="en-US" sz="1800">
                          <a:effectLst/>
                        </a:rPr>
                        <a:t>     Taxes, Interest, Other</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9</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18</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27781663"/>
                  </a:ext>
                </a:extLst>
              </a:tr>
              <a:tr h="288026">
                <a:tc>
                  <a:txBody>
                    <a:bodyPr/>
                    <a:lstStyle/>
                    <a:p>
                      <a:pPr marL="0" marR="0">
                        <a:spcBef>
                          <a:spcPts val="0"/>
                        </a:spcBef>
                        <a:spcAft>
                          <a:spcPts val="0"/>
                        </a:spcAft>
                      </a:pPr>
                      <a:r>
                        <a:rPr lang="en-US" sz="1800">
                          <a:effectLst/>
                        </a:rPr>
                        <a:t>Net Profit</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60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21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66 </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4987262"/>
                  </a:ext>
                </a:extLst>
              </a:tr>
            </a:tbl>
          </a:graphicData>
        </a:graphic>
      </p:graphicFrame>
    </p:spTree>
    <p:extLst>
      <p:ext uri="{BB962C8B-B14F-4D97-AF65-F5344CB8AC3E}">
        <p14:creationId xmlns:p14="http://schemas.microsoft.com/office/powerpoint/2010/main" val="312111926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Thurs, Oct 25, 2018</a:t>
            </a:r>
          </a:p>
        </p:txBody>
      </p:sp>
      <p:sp>
        <p:nvSpPr>
          <p:cNvPr id="3" name="Content Placeholder 2">
            <a:extLst>
              <a:ext uri="{FF2B5EF4-FFF2-40B4-BE49-F238E27FC236}">
                <a16:creationId xmlns:a16="http://schemas.microsoft.com/office/drawing/2014/main" id="{9FAF14C6-AF4E-452F-A24E-E9F3B24C3864}"/>
              </a:ext>
            </a:extLst>
          </p:cNvPr>
          <p:cNvSpPr>
            <a:spLocks noGrp="1"/>
          </p:cNvSpPr>
          <p:nvPr>
            <p:ph idx="1"/>
          </p:nvPr>
        </p:nvSpPr>
        <p:spPr>
          <a:xfrm>
            <a:off x="604838" y="1341437"/>
            <a:ext cx="8866187" cy="4787900"/>
          </a:xfrm>
        </p:spPr>
        <p:txBody>
          <a:bodyPr/>
          <a:lstStyle/>
          <a:p>
            <a:pPr lvl="0"/>
            <a:r>
              <a:rPr lang="en-US" b="1" dirty="0"/>
              <a:t>1. Financial and Market Analysis </a:t>
            </a:r>
            <a:r>
              <a:rPr lang="en-US" dirty="0"/>
              <a:t>(20 points total)</a:t>
            </a:r>
          </a:p>
          <a:p>
            <a:pPr lvl="0"/>
            <a:endParaRPr lang="en-US" dirty="0"/>
          </a:p>
          <a:p>
            <a:pPr lvl="0"/>
            <a:endParaRPr lang="en-US" dirty="0"/>
          </a:p>
          <a:p>
            <a:pPr lvl="0"/>
            <a:endParaRPr lang="en-US" dirty="0"/>
          </a:p>
          <a:p>
            <a:pPr lvl="0"/>
            <a:endParaRPr lang="en-US" dirty="0"/>
          </a:p>
          <a:p>
            <a:pPr lvl="0"/>
            <a:endParaRPr lang="en-US" dirty="0"/>
          </a:p>
          <a:p>
            <a:pPr lvl="1"/>
            <a:r>
              <a:rPr lang="en-US" b="1" dirty="0"/>
              <a:t>D. </a:t>
            </a:r>
            <a:r>
              <a:rPr lang="en-US" dirty="0"/>
              <a:t>What are the total Variable Costs of Company C? (3 points)</a:t>
            </a:r>
            <a:endParaRPr lang="en-US" sz="1600" dirty="0"/>
          </a:p>
          <a:p>
            <a:pPr lvl="0"/>
            <a:endParaRPr lang="en-US" dirty="0"/>
          </a:p>
        </p:txBody>
      </p:sp>
      <p:graphicFrame>
        <p:nvGraphicFramePr>
          <p:cNvPr id="4" name="Table 3">
            <a:extLst>
              <a:ext uri="{FF2B5EF4-FFF2-40B4-BE49-F238E27FC236}">
                <a16:creationId xmlns:a16="http://schemas.microsoft.com/office/drawing/2014/main" id="{1061468C-5CE2-B64A-BF44-65E368DD8D12}"/>
              </a:ext>
            </a:extLst>
          </p:cNvPr>
          <p:cNvGraphicFramePr>
            <a:graphicFrameLocks noGrp="1"/>
          </p:cNvGraphicFramePr>
          <p:nvPr/>
        </p:nvGraphicFramePr>
        <p:xfrm>
          <a:off x="1001712" y="1874837"/>
          <a:ext cx="7620000" cy="3154579"/>
        </p:xfrm>
        <a:graphic>
          <a:graphicData uri="http://schemas.openxmlformats.org/drawingml/2006/table">
            <a:tbl>
              <a:tblPr firstRow="1" firstCol="1" bandRow="1">
                <a:tableStyleId>{5C22544A-7EE6-4342-B048-85BDC9FD1C3A}</a:tableStyleId>
              </a:tblPr>
              <a:tblGrid>
                <a:gridCol w="3501081">
                  <a:extLst>
                    <a:ext uri="{9D8B030D-6E8A-4147-A177-3AD203B41FA5}">
                      <a16:colId xmlns:a16="http://schemas.microsoft.com/office/drawing/2014/main" val="1944813498"/>
                    </a:ext>
                  </a:extLst>
                </a:gridCol>
                <a:gridCol w="1441621">
                  <a:extLst>
                    <a:ext uri="{9D8B030D-6E8A-4147-A177-3AD203B41FA5}">
                      <a16:colId xmlns:a16="http://schemas.microsoft.com/office/drawing/2014/main" val="1689487048"/>
                    </a:ext>
                  </a:extLst>
                </a:gridCol>
                <a:gridCol w="1338649">
                  <a:extLst>
                    <a:ext uri="{9D8B030D-6E8A-4147-A177-3AD203B41FA5}">
                      <a16:colId xmlns:a16="http://schemas.microsoft.com/office/drawing/2014/main" val="1007433217"/>
                    </a:ext>
                  </a:extLst>
                </a:gridCol>
                <a:gridCol w="1338649">
                  <a:extLst>
                    <a:ext uri="{9D8B030D-6E8A-4147-A177-3AD203B41FA5}">
                      <a16:colId xmlns:a16="http://schemas.microsoft.com/office/drawing/2014/main" val="4146030784"/>
                    </a:ext>
                  </a:extLst>
                </a:gridCol>
              </a:tblGrid>
              <a:tr h="864077">
                <a:tc>
                  <a:txBody>
                    <a:bodyPr/>
                    <a:lstStyle/>
                    <a:p>
                      <a:pPr marL="0" marR="0">
                        <a:spcBef>
                          <a:spcPts val="0"/>
                        </a:spcBef>
                        <a:spcAft>
                          <a:spcPts val="0"/>
                        </a:spcAft>
                      </a:pPr>
                      <a:r>
                        <a:rPr lang="en-US" sz="1800" dirty="0">
                          <a:effectLst/>
                        </a:rPr>
                        <a:t>$B</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Company</a:t>
                      </a:r>
                    </a:p>
                    <a:p>
                      <a:pPr marL="0" marR="0" algn="ctr">
                        <a:spcBef>
                          <a:spcPts val="0"/>
                        </a:spcBef>
                        <a:spcAft>
                          <a:spcPts val="0"/>
                        </a:spcAft>
                      </a:pPr>
                      <a:r>
                        <a:rPr lang="en-US" sz="1800">
                          <a:effectLst/>
                        </a:rPr>
                        <a:t>A</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Company</a:t>
                      </a:r>
                    </a:p>
                    <a:p>
                      <a:pPr marL="0" marR="0" algn="ctr">
                        <a:spcBef>
                          <a:spcPts val="0"/>
                        </a:spcBef>
                        <a:spcAft>
                          <a:spcPts val="0"/>
                        </a:spcAft>
                      </a:pPr>
                      <a:r>
                        <a:rPr lang="en-US" sz="1800">
                          <a:effectLst/>
                        </a:rPr>
                        <a:t>B</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Company</a:t>
                      </a:r>
                    </a:p>
                    <a:p>
                      <a:pPr marL="0" marR="0" algn="ctr">
                        <a:spcBef>
                          <a:spcPts val="0"/>
                        </a:spcBef>
                        <a:spcAft>
                          <a:spcPts val="0"/>
                        </a:spcAft>
                      </a:pPr>
                      <a:r>
                        <a:rPr lang="en-US" sz="1800">
                          <a:effectLst/>
                        </a:rPr>
                        <a:t>C</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56656057"/>
                  </a:ext>
                </a:extLst>
              </a:tr>
              <a:tr h="288026">
                <a:tc>
                  <a:txBody>
                    <a:bodyPr/>
                    <a:lstStyle/>
                    <a:p>
                      <a:pPr marL="0" marR="0">
                        <a:spcBef>
                          <a:spcPts val="0"/>
                        </a:spcBef>
                        <a:spcAft>
                          <a:spcPts val="0"/>
                        </a:spcAft>
                      </a:pPr>
                      <a:r>
                        <a:rPr lang="en-US" sz="1800">
                          <a:effectLst/>
                        </a:rPr>
                        <a:t>Revenue</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300</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16857995"/>
                  </a:ext>
                </a:extLst>
              </a:tr>
              <a:tr h="288026">
                <a:tc>
                  <a:txBody>
                    <a:bodyPr/>
                    <a:lstStyle/>
                    <a:p>
                      <a:pPr marL="0" marR="0">
                        <a:spcBef>
                          <a:spcPts val="0"/>
                        </a:spcBef>
                        <a:spcAft>
                          <a:spcPts val="0"/>
                        </a:spcAft>
                      </a:pPr>
                      <a:r>
                        <a:rPr lang="en-US" sz="1800">
                          <a:effectLst/>
                        </a:rPr>
                        <a:t>     Cost of Goods Sold</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120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240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180</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0908049"/>
                  </a:ext>
                </a:extLst>
              </a:tr>
              <a:tr h="288026">
                <a:tc>
                  <a:txBody>
                    <a:bodyPr/>
                    <a:lstStyle/>
                    <a:p>
                      <a:pPr marL="0" marR="0">
                        <a:spcBef>
                          <a:spcPts val="0"/>
                        </a:spcBef>
                        <a:spcAft>
                          <a:spcPts val="0"/>
                        </a:spcAft>
                      </a:pPr>
                      <a:r>
                        <a:rPr lang="en-US" sz="1800">
                          <a:effectLst/>
                        </a:rPr>
                        <a:t>Gross Profit</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180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60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120 </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0670910"/>
                  </a:ext>
                </a:extLst>
              </a:tr>
              <a:tr h="288026">
                <a:tc>
                  <a:txBody>
                    <a:bodyPr/>
                    <a:lstStyle/>
                    <a:p>
                      <a:pPr marL="0" marR="0">
                        <a:spcBef>
                          <a:spcPts val="0"/>
                        </a:spcBef>
                        <a:spcAft>
                          <a:spcPts val="0"/>
                        </a:spcAft>
                      </a:pPr>
                      <a:r>
                        <a:rPr lang="en-US" sz="1800">
                          <a:effectLst/>
                        </a:rPr>
                        <a:t>     Sales &amp; Marketing</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80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24</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2941070"/>
                  </a:ext>
                </a:extLst>
              </a:tr>
              <a:tr h="269819">
                <a:tc>
                  <a:txBody>
                    <a:bodyPr/>
                    <a:lstStyle/>
                    <a:p>
                      <a:pPr marL="0" marR="0">
                        <a:spcBef>
                          <a:spcPts val="0"/>
                        </a:spcBef>
                        <a:spcAft>
                          <a:spcPts val="0"/>
                        </a:spcAft>
                      </a:pPr>
                      <a:r>
                        <a:rPr lang="en-US" sz="1800" dirty="0">
                          <a:effectLst/>
                        </a:rPr>
                        <a:t>     Research &amp; Development</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10</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12</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65099719"/>
                  </a:ext>
                </a:extLst>
              </a:tr>
              <a:tr h="288026">
                <a:tc>
                  <a:txBody>
                    <a:bodyPr/>
                    <a:lstStyle/>
                    <a:p>
                      <a:pPr marL="0" marR="0">
                        <a:spcBef>
                          <a:spcPts val="0"/>
                        </a:spcBef>
                        <a:spcAft>
                          <a:spcPts val="0"/>
                        </a:spcAft>
                      </a:pPr>
                      <a:r>
                        <a:rPr lang="en-US" sz="1800">
                          <a:effectLst/>
                        </a:rPr>
                        <a:t>Operating Profit</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75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84 </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21816587"/>
                  </a:ext>
                </a:extLst>
              </a:tr>
              <a:tr h="288026">
                <a:tc>
                  <a:txBody>
                    <a:bodyPr/>
                    <a:lstStyle/>
                    <a:p>
                      <a:pPr marL="0" marR="0">
                        <a:spcBef>
                          <a:spcPts val="0"/>
                        </a:spcBef>
                        <a:spcAft>
                          <a:spcPts val="0"/>
                        </a:spcAft>
                      </a:pPr>
                      <a:r>
                        <a:rPr lang="en-US" sz="1800">
                          <a:effectLst/>
                        </a:rPr>
                        <a:t>     Taxes, Interest, Other</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9</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18</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27781663"/>
                  </a:ext>
                </a:extLst>
              </a:tr>
              <a:tr h="288026">
                <a:tc>
                  <a:txBody>
                    <a:bodyPr/>
                    <a:lstStyle/>
                    <a:p>
                      <a:pPr marL="0" marR="0">
                        <a:spcBef>
                          <a:spcPts val="0"/>
                        </a:spcBef>
                        <a:spcAft>
                          <a:spcPts val="0"/>
                        </a:spcAft>
                      </a:pPr>
                      <a:r>
                        <a:rPr lang="en-US" sz="1800">
                          <a:effectLst/>
                        </a:rPr>
                        <a:t>Net Profit</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60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21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66 </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4987262"/>
                  </a:ext>
                </a:extLst>
              </a:tr>
            </a:tbl>
          </a:graphicData>
        </a:graphic>
      </p:graphicFrame>
    </p:spTree>
    <p:extLst>
      <p:ext uri="{BB962C8B-B14F-4D97-AF65-F5344CB8AC3E}">
        <p14:creationId xmlns:p14="http://schemas.microsoft.com/office/powerpoint/2010/main" val="185163227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Thurs, Oct 25, 2018</a:t>
            </a:r>
          </a:p>
        </p:txBody>
      </p:sp>
      <p:sp>
        <p:nvSpPr>
          <p:cNvPr id="3" name="Content Placeholder 2">
            <a:extLst>
              <a:ext uri="{FF2B5EF4-FFF2-40B4-BE49-F238E27FC236}">
                <a16:creationId xmlns:a16="http://schemas.microsoft.com/office/drawing/2014/main" id="{9FAF14C6-AF4E-452F-A24E-E9F3B24C3864}"/>
              </a:ext>
            </a:extLst>
          </p:cNvPr>
          <p:cNvSpPr>
            <a:spLocks noGrp="1"/>
          </p:cNvSpPr>
          <p:nvPr>
            <p:ph idx="1"/>
          </p:nvPr>
        </p:nvSpPr>
        <p:spPr>
          <a:xfrm>
            <a:off x="604838" y="1341437"/>
            <a:ext cx="8866187" cy="4787900"/>
          </a:xfrm>
        </p:spPr>
        <p:txBody>
          <a:bodyPr/>
          <a:lstStyle/>
          <a:p>
            <a:pPr lvl="0"/>
            <a:r>
              <a:rPr lang="en-US" b="1" dirty="0"/>
              <a:t>1. Financial and Market Analysis </a:t>
            </a:r>
            <a:r>
              <a:rPr lang="en-US" dirty="0"/>
              <a:t>(20 points total)</a:t>
            </a:r>
          </a:p>
          <a:p>
            <a:pPr lvl="0"/>
            <a:endParaRPr lang="en-US" dirty="0"/>
          </a:p>
          <a:p>
            <a:pPr lvl="0"/>
            <a:endParaRPr lang="en-US" dirty="0"/>
          </a:p>
          <a:p>
            <a:pPr lvl="0"/>
            <a:endParaRPr lang="en-US" dirty="0"/>
          </a:p>
          <a:p>
            <a:pPr lvl="0"/>
            <a:endParaRPr lang="en-US" dirty="0"/>
          </a:p>
          <a:p>
            <a:pPr lvl="0"/>
            <a:endParaRPr lang="en-US" dirty="0"/>
          </a:p>
          <a:p>
            <a:pPr lvl="1"/>
            <a:r>
              <a:rPr lang="en-US" b="1" dirty="0"/>
              <a:t>E. </a:t>
            </a:r>
            <a:r>
              <a:rPr lang="en-US" dirty="0"/>
              <a:t>What is the Operating Profit Margin of Company B? (3 points)</a:t>
            </a:r>
            <a:endParaRPr lang="en-US" sz="1600" dirty="0"/>
          </a:p>
          <a:p>
            <a:pPr lvl="0"/>
            <a:endParaRPr lang="en-US" dirty="0"/>
          </a:p>
        </p:txBody>
      </p:sp>
      <p:graphicFrame>
        <p:nvGraphicFramePr>
          <p:cNvPr id="4" name="Table 3">
            <a:extLst>
              <a:ext uri="{FF2B5EF4-FFF2-40B4-BE49-F238E27FC236}">
                <a16:creationId xmlns:a16="http://schemas.microsoft.com/office/drawing/2014/main" id="{1061468C-5CE2-B64A-BF44-65E368DD8D12}"/>
              </a:ext>
            </a:extLst>
          </p:cNvPr>
          <p:cNvGraphicFramePr>
            <a:graphicFrameLocks noGrp="1"/>
          </p:cNvGraphicFramePr>
          <p:nvPr/>
        </p:nvGraphicFramePr>
        <p:xfrm>
          <a:off x="1001712" y="1874837"/>
          <a:ext cx="7620000" cy="3154579"/>
        </p:xfrm>
        <a:graphic>
          <a:graphicData uri="http://schemas.openxmlformats.org/drawingml/2006/table">
            <a:tbl>
              <a:tblPr firstRow="1" firstCol="1" bandRow="1">
                <a:tableStyleId>{5C22544A-7EE6-4342-B048-85BDC9FD1C3A}</a:tableStyleId>
              </a:tblPr>
              <a:tblGrid>
                <a:gridCol w="3501081">
                  <a:extLst>
                    <a:ext uri="{9D8B030D-6E8A-4147-A177-3AD203B41FA5}">
                      <a16:colId xmlns:a16="http://schemas.microsoft.com/office/drawing/2014/main" val="1944813498"/>
                    </a:ext>
                  </a:extLst>
                </a:gridCol>
                <a:gridCol w="1441621">
                  <a:extLst>
                    <a:ext uri="{9D8B030D-6E8A-4147-A177-3AD203B41FA5}">
                      <a16:colId xmlns:a16="http://schemas.microsoft.com/office/drawing/2014/main" val="1689487048"/>
                    </a:ext>
                  </a:extLst>
                </a:gridCol>
                <a:gridCol w="1338649">
                  <a:extLst>
                    <a:ext uri="{9D8B030D-6E8A-4147-A177-3AD203B41FA5}">
                      <a16:colId xmlns:a16="http://schemas.microsoft.com/office/drawing/2014/main" val="1007433217"/>
                    </a:ext>
                  </a:extLst>
                </a:gridCol>
                <a:gridCol w="1338649">
                  <a:extLst>
                    <a:ext uri="{9D8B030D-6E8A-4147-A177-3AD203B41FA5}">
                      <a16:colId xmlns:a16="http://schemas.microsoft.com/office/drawing/2014/main" val="4146030784"/>
                    </a:ext>
                  </a:extLst>
                </a:gridCol>
              </a:tblGrid>
              <a:tr h="864077">
                <a:tc>
                  <a:txBody>
                    <a:bodyPr/>
                    <a:lstStyle/>
                    <a:p>
                      <a:pPr marL="0" marR="0">
                        <a:spcBef>
                          <a:spcPts val="0"/>
                        </a:spcBef>
                        <a:spcAft>
                          <a:spcPts val="0"/>
                        </a:spcAft>
                      </a:pPr>
                      <a:r>
                        <a:rPr lang="en-US" sz="1800" dirty="0">
                          <a:effectLst/>
                        </a:rPr>
                        <a:t>$B</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Company</a:t>
                      </a:r>
                    </a:p>
                    <a:p>
                      <a:pPr marL="0" marR="0" algn="ctr">
                        <a:spcBef>
                          <a:spcPts val="0"/>
                        </a:spcBef>
                        <a:spcAft>
                          <a:spcPts val="0"/>
                        </a:spcAft>
                      </a:pPr>
                      <a:r>
                        <a:rPr lang="en-US" sz="1800">
                          <a:effectLst/>
                        </a:rPr>
                        <a:t>A</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Company</a:t>
                      </a:r>
                    </a:p>
                    <a:p>
                      <a:pPr marL="0" marR="0" algn="ctr">
                        <a:spcBef>
                          <a:spcPts val="0"/>
                        </a:spcBef>
                        <a:spcAft>
                          <a:spcPts val="0"/>
                        </a:spcAft>
                      </a:pPr>
                      <a:r>
                        <a:rPr lang="en-US" sz="1800">
                          <a:effectLst/>
                        </a:rPr>
                        <a:t>B</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Company</a:t>
                      </a:r>
                    </a:p>
                    <a:p>
                      <a:pPr marL="0" marR="0" algn="ctr">
                        <a:spcBef>
                          <a:spcPts val="0"/>
                        </a:spcBef>
                        <a:spcAft>
                          <a:spcPts val="0"/>
                        </a:spcAft>
                      </a:pPr>
                      <a:r>
                        <a:rPr lang="en-US" sz="1800">
                          <a:effectLst/>
                        </a:rPr>
                        <a:t>C</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56656057"/>
                  </a:ext>
                </a:extLst>
              </a:tr>
              <a:tr h="288026">
                <a:tc>
                  <a:txBody>
                    <a:bodyPr/>
                    <a:lstStyle/>
                    <a:p>
                      <a:pPr marL="0" marR="0">
                        <a:spcBef>
                          <a:spcPts val="0"/>
                        </a:spcBef>
                        <a:spcAft>
                          <a:spcPts val="0"/>
                        </a:spcAft>
                      </a:pPr>
                      <a:r>
                        <a:rPr lang="en-US" sz="1800">
                          <a:effectLst/>
                        </a:rPr>
                        <a:t>Revenue</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300</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16857995"/>
                  </a:ext>
                </a:extLst>
              </a:tr>
              <a:tr h="288026">
                <a:tc>
                  <a:txBody>
                    <a:bodyPr/>
                    <a:lstStyle/>
                    <a:p>
                      <a:pPr marL="0" marR="0">
                        <a:spcBef>
                          <a:spcPts val="0"/>
                        </a:spcBef>
                        <a:spcAft>
                          <a:spcPts val="0"/>
                        </a:spcAft>
                      </a:pPr>
                      <a:r>
                        <a:rPr lang="en-US" sz="1800">
                          <a:effectLst/>
                        </a:rPr>
                        <a:t>     Cost of Goods Sold</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120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240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180</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0908049"/>
                  </a:ext>
                </a:extLst>
              </a:tr>
              <a:tr h="288026">
                <a:tc>
                  <a:txBody>
                    <a:bodyPr/>
                    <a:lstStyle/>
                    <a:p>
                      <a:pPr marL="0" marR="0">
                        <a:spcBef>
                          <a:spcPts val="0"/>
                        </a:spcBef>
                        <a:spcAft>
                          <a:spcPts val="0"/>
                        </a:spcAft>
                      </a:pPr>
                      <a:r>
                        <a:rPr lang="en-US" sz="1800">
                          <a:effectLst/>
                        </a:rPr>
                        <a:t>Gross Profit</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180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60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120 </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0670910"/>
                  </a:ext>
                </a:extLst>
              </a:tr>
              <a:tr h="288026">
                <a:tc>
                  <a:txBody>
                    <a:bodyPr/>
                    <a:lstStyle/>
                    <a:p>
                      <a:pPr marL="0" marR="0">
                        <a:spcBef>
                          <a:spcPts val="0"/>
                        </a:spcBef>
                        <a:spcAft>
                          <a:spcPts val="0"/>
                        </a:spcAft>
                      </a:pPr>
                      <a:r>
                        <a:rPr lang="en-US" sz="1800">
                          <a:effectLst/>
                        </a:rPr>
                        <a:t>     Sales &amp; Marketing</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80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24</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2941070"/>
                  </a:ext>
                </a:extLst>
              </a:tr>
              <a:tr h="269819">
                <a:tc>
                  <a:txBody>
                    <a:bodyPr/>
                    <a:lstStyle/>
                    <a:p>
                      <a:pPr marL="0" marR="0">
                        <a:spcBef>
                          <a:spcPts val="0"/>
                        </a:spcBef>
                        <a:spcAft>
                          <a:spcPts val="0"/>
                        </a:spcAft>
                      </a:pPr>
                      <a:r>
                        <a:rPr lang="en-US" sz="1800" dirty="0">
                          <a:effectLst/>
                        </a:rPr>
                        <a:t>     Research &amp; Development</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10</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12</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65099719"/>
                  </a:ext>
                </a:extLst>
              </a:tr>
              <a:tr h="288026">
                <a:tc>
                  <a:txBody>
                    <a:bodyPr/>
                    <a:lstStyle/>
                    <a:p>
                      <a:pPr marL="0" marR="0">
                        <a:spcBef>
                          <a:spcPts val="0"/>
                        </a:spcBef>
                        <a:spcAft>
                          <a:spcPts val="0"/>
                        </a:spcAft>
                      </a:pPr>
                      <a:r>
                        <a:rPr lang="en-US" sz="1800">
                          <a:effectLst/>
                        </a:rPr>
                        <a:t>Operating Profit</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75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84 </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21816587"/>
                  </a:ext>
                </a:extLst>
              </a:tr>
              <a:tr h="288026">
                <a:tc>
                  <a:txBody>
                    <a:bodyPr/>
                    <a:lstStyle/>
                    <a:p>
                      <a:pPr marL="0" marR="0">
                        <a:spcBef>
                          <a:spcPts val="0"/>
                        </a:spcBef>
                        <a:spcAft>
                          <a:spcPts val="0"/>
                        </a:spcAft>
                      </a:pPr>
                      <a:r>
                        <a:rPr lang="en-US" sz="1800">
                          <a:effectLst/>
                        </a:rPr>
                        <a:t>     Taxes, Interest, Other</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9</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18</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27781663"/>
                  </a:ext>
                </a:extLst>
              </a:tr>
              <a:tr h="288026">
                <a:tc>
                  <a:txBody>
                    <a:bodyPr/>
                    <a:lstStyle/>
                    <a:p>
                      <a:pPr marL="0" marR="0">
                        <a:spcBef>
                          <a:spcPts val="0"/>
                        </a:spcBef>
                        <a:spcAft>
                          <a:spcPts val="0"/>
                        </a:spcAft>
                      </a:pPr>
                      <a:r>
                        <a:rPr lang="en-US" sz="1800">
                          <a:effectLst/>
                        </a:rPr>
                        <a:t>Net Profit</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60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21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66 </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4987262"/>
                  </a:ext>
                </a:extLst>
              </a:tr>
            </a:tbl>
          </a:graphicData>
        </a:graphic>
      </p:graphicFrame>
    </p:spTree>
    <p:extLst>
      <p:ext uri="{BB962C8B-B14F-4D97-AF65-F5344CB8AC3E}">
        <p14:creationId xmlns:p14="http://schemas.microsoft.com/office/powerpoint/2010/main" val="336343914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Thurs, Oct 25, 2018</a:t>
            </a:r>
          </a:p>
        </p:txBody>
      </p:sp>
      <p:sp>
        <p:nvSpPr>
          <p:cNvPr id="3" name="Content Placeholder 2">
            <a:extLst>
              <a:ext uri="{FF2B5EF4-FFF2-40B4-BE49-F238E27FC236}">
                <a16:creationId xmlns:a16="http://schemas.microsoft.com/office/drawing/2014/main" id="{9FAF14C6-AF4E-452F-A24E-E9F3B24C3864}"/>
              </a:ext>
            </a:extLst>
          </p:cNvPr>
          <p:cNvSpPr>
            <a:spLocks noGrp="1"/>
          </p:cNvSpPr>
          <p:nvPr>
            <p:ph idx="1"/>
          </p:nvPr>
        </p:nvSpPr>
        <p:spPr>
          <a:xfrm>
            <a:off x="604838" y="1341437"/>
            <a:ext cx="8866187" cy="4787900"/>
          </a:xfrm>
        </p:spPr>
        <p:txBody>
          <a:bodyPr/>
          <a:lstStyle/>
          <a:p>
            <a:pPr lvl="0"/>
            <a:r>
              <a:rPr lang="en-US" b="1" dirty="0"/>
              <a:t>1. Financial and Market Analysis </a:t>
            </a:r>
            <a:r>
              <a:rPr lang="en-US" dirty="0"/>
              <a:t>(20 points total)</a:t>
            </a:r>
          </a:p>
          <a:p>
            <a:pPr lvl="0"/>
            <a:endParaRPr lang="en-US" dirty="0"/>
          </a:p>
          <a:p>
            <a:pPr lvl="0"/>
            <a:endParaRPr lang="en-US" dirty="0"/>
          </a:p>
          <a:p>
            <a:pPr lvl="0"/>
            <a:endParaRPr lang="en-US" dirty="0"/>
          </a:p>
          <a:p>
            <a:pPr lvl="0"/>
            <a:endParaRPr lang="en-US" dirty="0"/>
          </a:p>
          <a:p>
            <a:pPr lvl="0"/>
            <a:endParaRPr lang="en-US" dirty="0"/>
          </a:p>
          <a:p>
            <a:pPr lvl="1"/>
            <a:r>
              <a:rPr lang="en-US" sz="2200" b="1" dirty="0"/>
              <a:t>F. </a:t>
            </a:r>
            <a:r>
              <a:rPr lang="en-US" sz="2200" dirty="0"/>
              <a:t>Assume that companies A, B and C each represent a company with these financials (over recent years) in varying industries.  </a:t>
            </a:r>
            <a:r>
              <a:rPr lang="en-US" sz="2200" b="1" dirty="0"/>
              <a:t>Which one of these 3 companies</a:t>
            </a:r>
            <a:r>
              <a:rPr lang="en-US" sz="2200" dirty="0"/>
              <a:t> is </a:t>
            </a:r>
            <a:r>
              <a:rPr lang="en-US" sz="2200" b="1" dirty="0"/>
              <a:t>most likely</a:t>
            </a:r>
            <a:r>
              <a:rPr lang="en-US" sz="2200" dirty="0"/>
              <a:t> Apple?  </a:t>
            </a:r>
            <a:r>
              <a:rPr lang="en-US" sz="2200" b="1" dirty="0"/>
              <a:t>Which one of these 3 companies</a:t>
            </a:r>
            <a:r>
              <a:rPr lang="en-US" sz="2200" dirty="0"/>
              <a:t> is </a:t>
            </a:r>
            <a:r>
              <a:rPr lang="en-US" sz="2200" b="1" dirty="0"/>
              <a:t>most likely</a:t>
            </a:r>
            <a:r>
              <a:rPr lang="en-US" sz="2200" dirty="0"/>
              <a:t> Google?  Explain your reasoning.  (5 points) </a:t>
            </a:r>
          </a:p>
        </p:txBody>
      </p:sp>
      <p:graphicFrame>
        <p:nvGraphicFramePr>
          <p:cNvPr id="4" name="Table 3">
            <a:extLst>
              <a:ext uri="{FF2B5EF4-FFF2-40B4-BE49-F238E27FC236}">
                <a16:creationId xmlns:a16="http://schemas.microsoft.com/office/drawing/2014/main" id="{1061468C-5CE2-B64A-BF44-65E368DD8D12}"/>
              </a:ext>
            </a:extLst>
          </p:cNvPr>
          <p:cNvGraphicFramePr>
            <a:graphicFrameLocks noGrp="1"/>
          </p:cNvGraphicFramePr>
          <p:nvPr/>
        </p:nvGraphicFramePr>
        <p:xfrm>
          <a:off x="1001712" y="1874837"/>
          <a:ext cx="7620000" cy="3154579"/>
        </p:xfrm>
        <a:graphic>
          <a:graphicData uri="http://schemas.openxmlformats.org/drawingml/2006/table">
            <a:tbl>
              <a:tblPr firstRow="1" firstCol="1" bandRow="1">
                <a:tableStyleId>{5C22544A-7EE6-4342-B048-85BDC9FD1C3A}</a:tableStyleId>
              </a:tblPr>
              <a:tblGrid>
                <a:gridCol w="3501081">
                  <a:extLst>
                    <a:ext uri="{9D8B030D-6E8A-4147-A177-3AD203B41FA5}">
                      <a16:colId xmlns:a16="http://schemas.microsoft.com/office/drawing/2014/main" val="1944813498"/>
                    </a:ext>
                  </a:extLst>
                </a:gridCol>
                <a:gridCol w="1441621">
                  <a:extLst>
                    <a:ext uri="{9D8B030D-6E8A-4147-A177-3AD203B41FA5}">
                      <a16:colId xmlns:a16="http://schemas.microsoft.com/office/drawing/2014/main" val="1689487048"/>
                    </a:ext>
                  </a:extLst>
                </a:gridCol>
                <a:gridCol w="1338649">
                  <a:extLst>
                    <a:ext uri="{9D8B030D-6E8A-4147-A177-3AD203B41FA5}">
                      <a16:colId xmlns:a16="http://schemas.microsoft.com/office/drawing/2014/main" val="1007433217"/>
                    </a:ext>
                  </a:extLst>
                </a:gridCol>
                <a:gridCol w="1338649">
                  <a:extLst>
                    <a:ext uri="{9D8B030D-6E8A-4147-A177-3AD203B41FA5}">
                      <a16:colId xmlns:a16="http://schemas.microsoft.com/office/drawing/2014/main" val="4146030784"/>
                    </a:ext>
                  </a:extLst>
                </a:gridCol>
              </a:tblGrid>
              <a:tr h="864077">
                <a:tc>
                  <a:txBody>
                    <a:bodyPr/>
                    <a:lstStyle/>
                    <a:p>
                      <a:pPr marL="0" marR="0">
                        <a:spcBef>
                          <a:spcPts val="0"/>
                        </a:spcBef>
                        <a:spcAft>
                          <a:spcPts val="0"/>
                        </a:spcAft>
                      </a:pPr>
                      <a:r>
                        <a:rPr lang="en-US" sz="1800" dirty="0">
                          <a:effectLst/>
                        </a:rPr>
                        <a:t>$B</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Company</a:t>
                      </a:r>
                    </a:p>
                    <a:p>
                      <a:pPr marL="0" marR="0" algn="ctr">
                        <a:spcBef>
                          <a:spcPts val="0"/>
                        </a:spcBef>
                        <a:spcAft>
                          <a:spcPts val="0"/>
                        </a:spcAft>
                      </a:pPr>
                      <a:r>
                        <a:rPr lang="en-US" sz="1800">
                          <a:effectLst/>
                        </a:rPr>
                        <a:t>A</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Company</a:t>
                      </a:r>
                    </a:p>
                    <a:p>
                      <a:pPr marL="0" marR="0" algn="ctr">
                        <a:spcBef>
                          <a:spcPts val="0"/>
                        </a:spcBef>
                        <a:spcAft>
                          <a:spcPts val="0"/>
                        </a:spcAft>
                      </a:pPr>
                      <a:r>
                        <a:rPr lang="en-US" sz="1800">
                          <a:effectLst/>
                        </a:rPr>
                        <a:t>B</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Company</a:t>
                      </a:r>
                    </a:p>
                    <a:p>
                      <a:pPr marL="0" marR="0" algn="ctr">
                        <a:spcBef>
                          <a:spcPts val="0"/>
                        </a:spcBef>
                        <a:spcAft>
                          <a:spcPts val="0"/>
                        </a:spcAft>
                      </a:pPr>
                      <a:r>
                        <a:rPr lang="en-US" sz="1800">
                          <a:effectLst/>
                        </a:rPr>
                        <a:t>C</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56656057"/>
                  </a:ext>
                </a:extLst>
              </a:tr>
              <a:tr h="288026">
                <a:tc>
                  <a:txBody>
                    <a:bodyPr/>
                    <a:lstStyle/>
                    <a:p>
                      <a:pPr marL="0" marR="0">
                        <a:spcBef>
                          <a:spcPts val="0"/>
                        </a:spcBef>
                        <a:spcAft>
                          <a:spcPts val="0"/>
                        </a:spcAft>
                      </a:pPr>
                      <a:r>
                        <a:rPr lang="en-US" sz="1800">
                          <a:effectLst/>
                        </a:rPr>
                        <a:t>Revenue</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300</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16857995"/>
                  </a:ext>
                </a:extLst>
              </a:tr>
              <a:tr h="288026">
                <a:tc>
                  <a:txBody>
                    <a:bodyPr/>
                    <a:lstStyle/>
                    <a:p>
                      <a:pPr marL="0" marR="0">
                        <a:spcBef>
                          <a:spcPts val="0"/>
                        </a:spcBef>
                        <a:spcAft>
                          <a:spcPts val="0"/>
                        </a:spcAft>
                      </a:pPr>
                      <a:r>
                        <a:rPr lang="en-US" sz="1800">
                          <a:effectLst/>
                        </a:rPr>
                        <a:t>     Cost of Goods Sold</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120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240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180</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0908049"/>
                  </a:ext>
                </a:extLst>
              </a:tr>
              <a:tr h="288026">
                <a:tc>
                  <a:txBody>
                    <a:bodyPr/>
                    <a:lstStyle/>
                    <a:p>
                      <a:pPr marL="0" marR="0">
                        <a:spcBef>
                          <a:spcPts val="0"/>
                        </a:spcBef>
                        <a:spcAft>
                          <a:spcPts val="0"/>
                        </a:spcAft>
                      </a:pPr>
                      <a:r>
                        <a:rPr lang="en-US" sz="1800">
                          <a:effectLst/>
                        </a:rPr>
                        <a:t>Gross Profit</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180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60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120 </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0670910"/>
                  </a:ext>
                </a:extLst>
              </a:tr>
              <a:tr h="288026">
                <a:tc>
                  <a:txBody>
                    <a:bodyPr/>
                    <a:lstStyle/>
                    <a:p>
                      <a:pPr marL="0" marR="0">
                        <a:spcBef>
                          <a:spcPts val="0"/>
                        </a:spcBef>
                        <a:spcAft>
                          <a:spcPts val="0"/>
                        </a:spcAft>
                      </a:pPr>
                      <a:r>
                        <a:rPr lang="en-US" sz="1800">
                          <a:effectLst/>
                        </a:rPr>
                        <a:t>     Sales &amp; Marketing</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80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24</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2941070"/>
                  </a:ext>
                </a:extLst>
              </a:tr>
              <a:tr h="269819">
                <a:tc>
                  <a:txBody>
                    <a:bodyPr/>
                    <a:lstStyle/>
                    <a:p>
                      <a:pPr marL="0" marR="0">
                        <a:spcBef>
                          <a:spcPts val="0"/>
                        </a:spcBef>
                        <a:spcAft>
                          <a:spcPts val="0"/>
                        </a:spcAft>
                      </a:pPr>
                      <a:r>
                        <a:rPr lang="en-US" sz="1800" dirty="0">
                          <a:effectLst/>
                        </a:rPr>
                        <a:t>     Research &amp; Development</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10</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12</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65099719"/>
                  </a:ext>
                </a:extLst>
              </a:tr>
              <a:tr h="288026">
                <a:tc>
                  <a:txBody>
                    <a:bodyPr/>
                    <a:lstStyle/>
                    <a:p>
                      <a:pPr marL="0" marR="0">
                        <a:spcBef>
                          <a:spcPts val="0"/>
                        </a:spcBef>
                        <a:spcAft>
                          <a:spcPts val="0"/>
                        </a:spcAft>
                      </a:pPr>
                      <a:r>
                        <a:rPr lang="en-US" sz="1800">
                          <a:effectLst/>
                        </a:rPr>
                        <a:t>Operating Profit</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75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84 </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21816587"/>
                  </a:ext>
                </a:extLst>
              </a:tr>
              <a:tr h="288026">
                <a:tc>
                  <a:txBody>
                    <a:bodyPr/>
                    <a:lstStyle/>
                    <a:p>
                      <a:pPr marL="0" marR="0">
                        <a:spcBef>
                          <a:spcPts val="0"/>
                        </a:spcBef>
                        <a:spcAft>
                          <a:spcPts val="0"/>
                        </a:spcAft>
                      </a:pPr>
                      <a:r>
                        <a:rPr lang="en-US" sz="1800">
                          <a:effectLst/>
                        </a:rPr>
                        <a:t>     Taxes, Interest, Other</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9</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18</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27781663"/>
                  </a:ext>
                </a:extLst>
              </a:tr>
              <a:tr h="288026">
                <a:tc>
                  <a:txBody>
                    <a:bodyPr/>
                    <a:lstStyle/>
                    <a:p>
                      <a:pPr marL="0" marR="0">
                        <a:spcBef>
                          <a:spcPts val="0"/>
                        </a:spcBef>
                        <a:spcAft>
                          <a:spcPts val="0"/>
                        </a:spcAft>
                      </a:pPr>
                      <a:r>
                        <a:rPr lang="en-US" sz="1800">
                          <a:effectLst/>
                        </a:rPr>
                        <a:t>Net Profit</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60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21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66 </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4987262"/>
                  </a:ext>
                </a:extLst>
              </a:tr>
            </a:tbl>
          </a:graphicData>
        </a:graphic>
      </p:graphicFrame>
    </p:spTree>
    <p:extLst>
      <p:ext uri="{BB962C8B-B14F-4D97-AF65-F5344CB8AC3E}">
        <p14:creationId xmlns:p14="http://schemas.microsoft.com/office/powerpoint/2010/main" val="132571669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Thurs, Oct 25, 2018</a:t>
            </a:r>
          </a:p>
        </p:txBody>
      </p:sp>
      <p:sp>
        <p:nvSpPr>
          <p:cNvPr id="3" name="Content Placeholder 2">
            <a:extLst>
              <a:ext uri="{FF2B5EF4-FFF2-40B4-BE49-F238E27FC236}">
                <a16:creationId xmlns:a16="http://schemas.microsoft.com/office/drawing/2014/main" id="{9FAF14C6-AF4E-452F-A24E-E9F3B24C3864}"/>
              </a:ext>
            </a:extLst>
          </p:cNvPr>
          <p:cNvSpPr>
            <a:spLocks noGrp="1"/>
          </p:cNvSpPr>
          <p:nvPr>
            <p:ph idx="1"/>
          </p:nvPr>
        </p:nvSpPr>
        <p:spPr>
          <a:xfrm>
            <a:off x="604838" y="1341437"/>
            <a:ext cx="8866187" cy="4787900"/>
          </a:xfrm>
        </p:spPr>
        <p:txBody>
          <a:bodyPr/>
          <a:lstStyle/>
          <a:p>
            <a:pPr lvl="0"/>
            <a:r>
              <a:rPr lang="en-US" b="1" dirty="0"/>
              <a:t>2. The “Netflix” Case </a:t>
            </a:r>
            <a:r>
              <a:rPr lang="en-US" dirty="0"/>
              <a:t>(20 points total)</a:t>
            </a:r>
          </a:p>
          <a:p>
            <a:pPr lvl="1"/>
            <a:r>
              <a:rPr lang="en-US" sz="2200" b="1" dirty="0"/>
              <a:t>A. </a:t>
            </a:r>
            <a:r>
              <a:rPr lang="en-US" b="1" dirty="0"/>
              <a:t>Describe</a:t>
            </a:r>
            <a:r>
              <a:rPr lang="en-US" dirty="0"/>
              <a:t> the “</a:t>
            </a:r>
            <a:r>
              <a:rPr lang="en-US" b="1" dirty="0"/>
              <a:t>Long Tail</a:t>
            </a:r>
            <a:r>
              <a:rPr lang="en-US" dirty="0"/>
              <a:t>” concept?  Answer using complete sentence(s).   (3 points)</a:t>
            </a:r>
          </a:p>
          <a:p>
            <a:pPr lvl="1"/>
            <a:endParaRPr lang="en-US" dirty="0"/>
          </a:p>
          <a:p>
            <a:pPr lvl="1"/>
            <a:r>
              <a:rPr lang="en-US" b="1" dirty="0"/>
              <a:t>B. Describe</a:t>
            </a:r>
            <a:r>
              <a:rPr lang="en-US" dirty="0"/>
              <a:t> how the “</a:t>
            </a:r>
            <a:r>
              <a:rPr lang="en-US" b="1" dirty="0"/>
              <a:t>Long Tail</a:t>
            </a:r>
            <a:r>
              <a:rPr lang="en-US" dirty="0"/>
              <a:t>” concept </a:t>
            </a:r>
            <a:r>
              <a:rPr lang="en-US" b="1" dirty="0"/>
              <a:t>relates</a:t>
            </a:r>
            <a:r>
              <a:rPr lang="en-US" dirty="0"/>
              <a:t> to 1) “</a:t>
            </a:r>
            <a:r>
              <a:rPr lang="en-US" b="1" dirty="0"/>
              <a:t>economies of scale</a:t>
            </a:r>
            <a:r>
              <a:rPr lang="en-US" dirty="0"/>
              <a:t>” and 2) </a:t>
            </a:r>
            <a:r>
              <a:rPr lang="en-US" b="1" dirty="0"/>
              <a:t>e-Commerce</a:t>
            </a:r>
            <a:r>
              <a:rPr lang="en-US" dirty="0"/>
              <a:t> (doing business via the internet)?  Answer using complete sentence(s).   (5 points)</a:t>
            </a:r>
          </a:p>
          <a:p>
            <a:pPr lvl="1"/>
            <a:endParaRPr lang="en-US" dirty="0"/>
          </a:p>
          <a:p>
            <a:pPr lvl="1"/>
            <a:r>
              <a:rPr lang="en-US" b="1" dirty="0"/>
              <a:t>C. Describe “Collaborative Filtering”</a:t>
            </a:r>
            <a:r>
              <a:rPr lang="en-US" dirty="0"/>
              <a:t>?   Answer using complete sentence(s).  (3 points)</a:t>
            </a:r>
          </a:p>
          <a:p>
            <a:endParaRPr lang="en-US" dirty="0"/>
          </a:p>
          <a:p>
            <a:endParaRPr lang="en-US" dirty="0"/>
          </a:p>
          <a:p>
            <a:endParaRPr lang="en-US" sz="2400" dirty="0"/>
          </a:p>
        </p:txBody>
      </p:sp>
    </p:spTree>
    <p:extLst>
      <p:ext uri="{BB962C8B-B14F-4D97-AF65-F5344CB8AC3E}">
        <p14:creationId xmlns:p14="http://schemas.microsoft.com/office/powerpoint/2010/main" val="231416337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Thurs, Oct 25, 2018</a:t>
            </a:r>
          </a:p>
        </p:txBody>
      </p:sp>
      <p:sp>
        <p:nvSpPr>
          <p:cNvPr id="3" name="Content Placeholder 2">
            <a:extLst>
              <a:ext uri="{FF2B5EF4-FFF2-40B4-BE49-F238E27FC236}">
                <a16:creationId xmlns:a16="http://schemas.microsoft.com/office/drawing/2014/main" id="{9FAF14C6-AF4E-452F-A24E-E9F3B24C3864}"/>
              </a:ext>
            </a:extLst>
          </p:cNvPr>
          <p:cNvSpPr>
            <a:spLocks noGrp="1"/>
          </p:cNvSpPr>
          <p:nvPr>
            <p:ph idx="1"/>
          </p:nvPr>
        </p:nvSpPr>
        <p:spPr>
          <a:xfrm>
            <a:off x="604838" y="1341437"/>
            <a:ext cx="8866187" cy="4787900"/>
          </a:xfrm>
        </p:spPr>
        <p:txBody>
          <a:bodyPr/>
          <a:lstStyle/>
          <a:p>
            <a:pPr lvl="0"/>
            <a:r>
              <a:rPr lang="en-US" b="1" dirty="0"/>
              <a:t>2. The “Netflix” Case </a:t>
            </a:r>
            <a:r>
              <a:rPr lang="en-US" dirty="0"/>
              <a:t>(20 points total)</a:t>
            </a:r>
          </a:p>
          <a:p>
            <a:pPr lvl="1"/>
            <a:r>
              <a:rPr lang="en-US" b="1" dirty="0"/>
              <a:t>D. Describe</a:t>
            </a:r>
            <a:r>
              <a:rPr lang="en-US" dirty="0"/>
              <a:t> how “</a:t>
            </a:r>
            <a:r>
              <a:rPr lang="en-US" b="1" dirty="0"/>
              <a:t>collaborative filtering”</a:t>
            </a:r>
            <a:r>
              <a:rPr lang="en-US" dirty="0"/>
              <a:t> provided a “</a:t>
            </a:r>
            <a:r>
              <a:rPr lang="en-US" b="1" dirty="0"/>
              <a:t>competitive advantage”</a:t>
            </a:r>
            <a:r>
              <a:rPr lang="en-US" dirty="0"/>
              <a:t> to </a:t>
            </a:r>
            <a:r>
              <a:rPr lang="en-US" b="1" dirty="0"/>
              <a:t>Netflix</a:t>
            </a:r>
            <a:r>
              <a:rPr lang="en-US" dirty="0"/>
              <a:t>?  Answer using complete sentence(s).   (5 points)</a:t>
            </a:r>
          </a:p>
          <a:p>
            <a:pPr lvl="1"/>
            <a:endParaRPr lang="en-US" sz="1800" dirty="0"/>
          </a:p>
          <a:p>
            <a:pPr lvl="1"/>
            <a:r>
              <a:rPr lang="en-US" b="1" dirty="0"/>
              <a:t>E. Briefly describe</a:t>
            </a:r>
            <a:r>
              <a:rPr lang="en-US" dirty="0"/>
              <a:t> one key </a:t>
            </a:r>
            <a:r>
              <a:rPr lang="en-US" b="1" dirty="0"/>
              <a:t>“Market Pressure”</a:t>
            </a:r>
            <a:r>
              <a:rPr lang="en-US" dirty="0"/>
              <a:t> faced by </a:t>
            </a:r>
            <a:r>
              <a:rPr lang="en-US" b="1" dirty="0"/>
              <a:t>Netflix</a:t>
            </a:r>
            <a:r>
              <a:rPr lang="en-US" dirty="0"/>
              <a:t>, an Internet Services media distribution company.   Answer using complete sentence(s).  (4 points)</a:t>
            </a:r>
          </a:p>
          <a:p>
            <a:endParaRPr lang="en-US" dirty="0"/>
          </a:p>
          <a:p>
            <a:endParaRPr lang="en-US" dirty="0"/>
          </a:p>
          <a:p>
            <a:endParaRPr lang="en-US" sz="2400" dirty="0"/>
          </a:p>
        </p:txBody>
      </p:sp>
    </p:spTree>
    <p:extLst>
      <p:ext uri="{BB962C8B-B14F-4D97-AF65-F5344CB8AC3E}">
        <p14:creationId xmlns:p14="http://schemas.microsoft.com/office/powerpoint/2010/main" val="360178464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Thurs, Oct 25, 2018</a:t>
            </a:r>
          </a:p>
        </p:txBody>
      </p:sp>
      <p:sp>
        <p:nvSpPr>
          <p:cNvPr id="3" name="Content Placeholder 2">
            <a:extLst>
              <a:ext uri="{FF2B5EF4-FFF2-40B4-BE49-F238E27FC236}">
                <a16:creationId xmlns:a16="http://schemas.microsoft.com/office/drawing/2014/main" id="{9FAF14C6-AF4E-452F-A24E-E9F3B24C3864}"/>
              </a:ext>
            </a:extLst>
          </p:cNvPr>
          <p:cNvSpPr>
            <a:spLocks noGrp="1"/>
          </p:cNvSpPr>
          <p:nvPr>
            <p:ph idx="1"/>
          </p:nvPr>
        </p:nvSpPr>
        <p:spPr>
          <a:xfrm>
            <a:off x="604838" y="1341437"/>
            <a:ext cx="8866187" cy="4787900"/>
          </a:xfrm>
        </p:spPr>
        <p:txBody>
          <a:bodyPr/>
          <a:lstStyle/>
          <a:p>
            <a:pPr lvl="0"/>
            <a:r>
              <a:rPr lang="en-US" b="1" dirty="0"/>
              <a:t>3. Key Concepts of this MITR Course </a:t>
            </a:r>
            <a:r>
              <a:rPr lang="en-US" dirty="0"/>
              <a:t>(20 points total)</a:t>
            </a:r>
          </a:p>
          <a:p>
            <a:pPr lvl="1"/>
            <a:r>
              <a:rPr lang="en-US" b="1" dirty="0"/>
              <a:t>A. </a:t>
            </a:r>
            <a:r>
              <a:rPr lang="en-US" dirty="0"/>
              <a:t>Correctly list the Six Components of a Computer-Based Information System. (3 points)</a:t>
            </a:r>
          </a:p>
          <a:p>
            <a:pPr lvl="1"/>
            <a:endParaRPr lang="en-US" dirty="0"/>
          </a:p>
          <a:p>
            <a:pPr lvl="1"/>
            <a:r>
              <a:rPr lang="en-US" b="1" dirty="0"/>
              <a:t>B. </a:t>
            </a:r>
            <a:r>
              <a:rPr lang="en-US" dirty="0"/>
              <a:t>True/False: Every computer-based information system will have all six components. (2 points)</a:t>
            </a:r>
          </a:p>
          <a:p>
            <a:pPr lvl="1"/>
            <a:endParaRPr lang="en-US" dirty="0"/>
          </a:p>
          <a:p>
            <a:pPr lvl="1"/>
            <a:r>
              <a:rPr lang="en-US" b="1" dirty="0"/>
              <a:t>C.</a:t>
            </a:r>
            <a:r>
              <a:rPr lang="en-US" dirty="0"/>
              <a:t> Which of the six components is the most important? (2 points)</a:t>
            </a:r>
          </a:p>
          <a:p>
            <a:endParaRPr lang="en-US" dirty="0"/>
          </a:p>
          <a:p>
            <a:pPr lvl="0"/>
            <a:endParaRPr lang="en-US" dirty="0"/>
          </a:p>
        </p:txBody>
      </p:sp>
    </p:spTree>
    <p:extLst>
      <p:ext uri="{BB962C8B-B14F-4D97-AF65-F5344CB8AC3E}">
        <p14:creationId xmlns:p14="http://schemas.microsoft.com/office/powerpoint/2010/main" val="91106989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Class Outline: Thursday, Oct 25, 2018</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696912" y="1341437"/>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Final Presentation Schedule</a:t>
            </a:r>
          </a:p>
          <a:p>
            <a:pPr eaLnBrk="1" hangingPunct="1">
              <a:lnSpc>
                <a:spcPct val="80000"/>
              </a:lnSpc>
            </a:pPr>
            <a:r>
              <a:rPr lang="en-US" altLang="en-US" sz="2400" dirty="0">
                <a:solidFill>
                  <a:schemeClr val="tx1"/>
                </a:solidFill>
                <a:ea typeface="ＭＳ Ｐゴシック" panose="020B0600070205080204" pitchFamily="34" charset="-128"/>
              </a:rPr>
              <a:t>MITR Term Project</a:t>
            </a:r>
          </a:p>
          <a:p>
            <a:pPr lvl="1" eaLnBrk="1" hangingPunct="1">
              <a:lnSpc>
                <a:spcPct val="80000"/>
              </a:lnSpc>
            </a:pPr>
            <a:r>
              <a:rPr lang="en-US" altLang="en-US" sz="2000" dirty="0">
                <a:solidFill>
                  <a:schemeClr val="tx1"/>
                </a:solidFill>
                <a:ea typeface="ＭＳ Ｐゴシック" panose="020B0600070205080204" pitchFamily="34" charset="-128"/>
              </a:rPr>
              <a:t>Schedule Meetings with Client and Invite Faculty to Meetings</a:t>
            </a:r>
          </a:p>
          <a:p>
            <a:pPr lvl="1" eaLnBrk="1" hangingPunct="1">
              <a:lnSpc>
                <a:spcPct val="80000"/>
              </a:lnSpc>
            </a:pPr>
            <a:r>
              <a:rPr lang="en-US" altLang="en-US" sz="2000" dirty="0">
                <a:solidFill>
                  <a:schemeClr val="tx1"/>
                </a:solidFill>
                <a:ea typeface="ＭＳ Ｐゴシック" panose="020B0600070205080204" pitchFamily="34" charset="-128"/>
              </a:rPr>
              <a:t>Work on Design and Development</a:t>
            </a:r>
          </a:p>
          <a:p>
            <a:pPr lvl="1" eaLnBrk="1" hangingPunct="1">
              <a:lnSpc>
                <a:spcPct val="80000"/>
              </a:lnSpc>
            </a:pPr>
            <a:r>
              <a:rPr lang="en-US" altLang="en-US" sz="2000" dirty="0">
                <a:solidFill>
                  <a:srgbClr val="FF0000"/>
                </a:solidFill>
                <a:ea typeface="ＭＳ Ｐゴシック" panose="020B0600070205080204" pitchFamily="34" charset="-128"/>
              </a:rPr>
              <a:t>Draft of Entire Term Project Final Report on Nov 19 by 9 PM</a:t>
            </a:r>
          </a:p>
          <a:p>
            <a:pPr eaLnBrk="1" hangingPunct="1">
              <a:lnSpc>
                <a:spcPct val="80000"/>
              </a:lnSpc>
            </a:pPr>
            <a:r>
              <a:rPr lang="en-US" altLang="en-US" sz="2400" dirty="0">
                <a:solidFill>
                  <a:schemeClr val="tx1"/>
                </a:solidFill>
                <a:ea typeface="ＭＳ Ｐゴシック" panose="020B0600070205080204" pitchFamily="34" charset="-128"/>
              </a:rPr>
              <a:t>Monday’s Class – RPI Infrastructure Tour</a:t>
            </a:r>
          </a:p>
          <a:p>
            <a:pPr lvl="1" eaLnBrk="1" hangingPunct="1">
              <a:lnSpc>
                <a:spcPct val="80000"/>
              </a:lnSpc>
            </a:pPr>
            <a:r>
              <a:rPr lang="en-US" altLang="en-US" sz="2200" dirty="0">
                <a:solidFill>
                  <a:schemeClr val="tx1"/>
                </a:solidFill>
                <a:ea typeface="ＭＳ Ｐゴシック" panose="020B0600070205080204" pitchFamily="34" charset="-128"/>
              </a:rPr>
              <a:t>Meet in </a:t>
            </a:r>
            <a:r>
              <a:rPr lang="en-US" altLang="en-US" sz="2200" dirty="0" err="1">
                <a:solidFill>
                  <a:schemeClr val="tx1"/>
                </a:solidFill>
                <a:ea typeface="ＭＳ Ｐゴシック" panose="020B0600070205080204" pitchFamily="34" charset="-128"/>
              </a:rPr>
              <a:t>Lally</a:t>
            </a:r>
            <a:r>
              <a:rPr lang="en-US" altLang="en-US" sz="2200" dirty="0">
                <a:solidFill>
                  <a:schemeClr val="tx1"/>
                </a:solidFill>
                <a:ea typeface="ＭＳ Ｐゴシック" panose="020B0600070205080204" pitchFamily="34" charset="-128"/>
              </a:rPr>
              <a:t> 102 for initial presentation before leaving on tour</a:t>
            </a:r>
          </a:p>
          <a:p>
            <a:pPr lvl="1" eaLnBrk="1" hangingPunct="1">
              <a:lnSpc>
                <a:spcPct val="80000"/>
              </a:lnSpc>
            </a:pPr>
            <a:r>
              <a:rPr lang="en-US" altLang="en-US" sz="2200" dirty="0">
                <a:solidFill>
                  <a:schemeClr val="tx1"/>
                </a:solidFill>
                <a:ea typeface="ＭＳ Ｐゴシック" panose="020B0600070205080204" pitchFamily="34" charset="-128"/>
              </a:rPr>
              <a:t>No backpacks or cell phones will be allowed on the tour – can leave in classroom (it will be monitored) or *recommended* just don’t bring to class at all</a:t>
            </a:r>
          </a:p>
          <a:p>
            <a:pPr eaLnBrk="1" hangingPunct="1">
              <a:lnSpc>
                <a:spcPct val="80000"/>
              </a:lnSpc>
            </a:pPr>
            <a:r>
              <a:rPr lang="en-US" altLang="en-US" sz="2400" dirty="0">
                <a:solidFill>
                  <a:schemeClr val="tx1"/>
                </a:solidFill>
                <a:ea typeface="ＭＳ Ｐゴシック" panose="020B0600070205080204" pitchFamily="34" charset="-128"/>
              </a:rPr>
              <a:t>Mid-Term Exam Review</a:t>
            </a:r>
          </a:p>
          <a:p>
            <a:pPr eaLnBrk="1" hangingPunct="1">
              <a:lnSpc>
                <a:spcPct val="80000"/>
              </a:lnSpc>
            </a:pPr>
            <a:r>
              <a:rPr lang="en-US" altLang="en-US" sz="2400" dirty="0">
                <a:solidFill>
                  <a:schemeClr val="tx1"/>
                </a:solidFill>
                <a:ea typeface="ＭＳ Ｐゴシック" panose="020B0600070205080204" pitchFamily="34" charset="-128"/>
              </a:rPr>
              <a:t>Current Events </a:t>
            </a:r>
          </a:p>
          <a:p>
            <a:r>
              <a:rPr lang="en-US" sz="2400" dirty="0">
                <a:solidFill>
                  <a:schemeClr val="tx1"/>
                </a:solidFill>
              </a:rPr>
              <a:t>HBR Guide to Data Analytics Basics for Managers</a:t>
            </a:r>
            <a:r>
              <a:rPr lang="en-US" altLang="en-US" sz="2400" dirty="0">
                <a:solidFill>
                  <a:schemeClr val="tx1"/>
                </a:solidFill>
                <a:ea typeface="ＭＳ Ｐゴシック" panose="020B0600070205080204" pitchFamily="34" charset="-128"/>
              </a:rPr>
              <a:t> </a:t>
            </a:r>
            <a:endParaRPr lang="en-US" altLang="en-US" sz="2000" dirty="0">
              <a:solidFill>
                <a:schemeClr val="tx1"/>
              </a:solidFill>
              <a:ea typeface="ＭＳ Ｐゴシック" panose="020B0600070205080204" pitchFamily="34" charset="-128"/>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Thurs, Oct 25, 2018</a:t>
            </a:r>
          </a:p>
        </p:txBody>
      </p:sp>
      <p:sp>
        <p:nvSpPr>
          <p:cNvPr id="3" name="Content Placeholder 2">
            <a:extLst>
              <a:ext uri="{FF2B5EF4-FFF2-40B4-BE49-F238E27FC236}">
                <a16:creationId xmlns:a16="http://schemas.microsoft.com/office/drawing/2014/main" id="{9FAF14C6-AF4E-452F-A24E-E9F3B24C3864}"/>
              </a:ext>
            </a:extLst>
          </p:cNvPr>
          <p:cNvSpPr>
            <a:spLocks noGrp="1"/>
          </p:cNvSpPr>
          <p:nvPr>
            <p:ph idx="1"/>
          </p:nvPr>
        </p:nvSpPr>
        <p:spPr>
          <a:xfrm>
            <a:off x="604838" y="1341437"/>
            <a:ext cx="8866187" cy="4787900"/>
          </a:xfrm>
        </p:spPr>
        <p:txBody>
          <a:bodyPr/>
          <a:lstStyle/>
          <a:p>
            <a:pPr lvl="0"/>
            <a:r>
              <a:rPr lang="en-US" b="1" dirty="0"/>
              <a:t>3. Key Concepts of this MITR Course </a:t>
            </a:r>
            <a:r>
              <a:rPr lang="en-US" dirty="0"/>
              <a:t>(20 points total)</a:t>
            </a:r>
          </a:p>
          <a:p>
            <a:pPr lvl="1"/>
            <a:r>
              <a:rPr lang="en-US" b="1" dirty="0"/>
              <a:t>D. </a:t>
            </a:r>
            <a:r>
              <a:rPr lang="en-US" dirty="0"/>
              <a:t>Uber and Airbnb are larger than any taxi firm or hotel chain on the planet. In what important way does the infrastructure used by these firms to deliver services differ from more traditional rivals? (4 points)</a:t>
            </a:r>
          </a:p>
          <a:p>
            <a:pPr lvl="1"/>
            <a:endParaRPr lang="en-US" dirty="0"/>
          </a:p>
          <a:p>
            <a:pPr lvl="1"/>
            <a:r>
              <a:rPr lang="en-US" b="1" dirty="0"/>
              <a:t>E.</a:t>
            </a:r>
            <a:r>
              <a:rPr lang="en-US" dirty="0"/>
              <a:t> Should a firm’s source or sources of competitive advantage impact its decisions to make, buy, or rent software? Yes or no? Explain why. (4 points)</a:t>
            </a:r>
          </a:p>
          <a:p>
            <a:pPr lvl="1"/>
            <a:endParaRPr lang="en-US" dirty="0"/>
          </a:p>
          <a:p>
            <a:pPr lvl="1"/>
            <a:r>
              <a:rPr lang="en-US" b="1" dirty="0"/>
              <a:t>F.</a:t>
            </a:r>
            <a:r>
              <a:rPr lang="en-US" dirty="0"/>
              <a:t> What are the primary sources of value for network effects?  List and define. Then, give a brief description of how these factors work to provide value for network effects. (5 points)</a:t>
            </a:r>
          </a:p>
          <a:p>
            <a:pPr lvl="0"/>
            <a:endParaRPr lang="en-US" dirty="0"/>
          </a:p>
          <a:p>
            <a:endParaRPr lang="en-US" dirty="0"/>
          </a:p>
          <a:p>
            <a:pPr lvl="0"/>
            <a:endParaRPr lang="en-US" dirty="0"/>
          </a:p>
        </p:txBody>
      </p:sp>
    </p:spTree>
    <p:extLst>
      <p:ext uri="{BB962C8B-B14F-4D97-AF65-F5344CB8AC3E}">
        <p14:creationId xmlns:p14="http://schemas.microsoft.com/office/powerpoint/2010/main" val="318830926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Thurs, Oct 25, 2018</a:t>
            </a:r>
          </a:p>
        </p:txBody>
      </p:sp>
      <p:sp>
        <p:nvSpPr>
          <p:cNvPr id="3" name="Content Placeholder 2">
            <a:extLst>
              <a:ext uri="{FF2B5EF4-FFF2-40B4-BE49-F238E27FC236}">
                <a16:creationId xmlns:a16="http://schemas.microsoft.com/office/drawing/2014/main" id="{9FAF14C6-AF4E-452F-A24E-E9F3B24C3864}"/>
              </a:ext>
            </a:extLst>
          </p:cNvPr>
          <p:cNvSpPr>
            <a:spLocks noGrp="1"/>
          </p:cNvSpPr>
          <p:nvPr>
            <p:ph idx="1"/>
          </p:nvPr>
        </p:nvSpPr>
        <p:spPr>
          <a:xfrm>
            <a:off x="604838" y="1341437"/>
            <a:ext cx="8866187" cy="4787900"/>
          </a:xfrm>
        </p:spPr>
        <p:txBody>
          <a:bodyPr/>
          <a:lstStyle/>
          <a:p>
            <a:pPr lvl="0"/>
            <a:r>
              <a:rPr lang="en-US" b="1" dirty="0"/>
              <a:t>4. Term Project and Project Planning</a:t>
            </a:r>
            <a:r>
              <a:rPr lang="en-US" dirty="0"/>
              <a:t>:  Answer the following questions based on your </a:t>
            </a:r>
            <a:r>
              <a:rPr lang="en-US" b="1" dirty="0"/>
              <a:t>Team’s</a:t>
            </a:r>
            <a:r>
              <a:rPr lang="en-US" dirty="0"/>
              <a:t> </a:t>
            </a:r>
            <a:r>
              <a:rPr lang="en-US" b="1" dirty="0"/>
              <a:t>Term Project</a:t>
            </a:r>
            <a:r>
              <a:rPr lang="en-US" dirty="0"/>
              <a:t>, the </a:t>
            </a:r>
            <a:r>
              <a:rPr lang="en-US" dirty="0" err="1"/>
              <a:t>Gallaugher</a:t>
            </a:r>
            <a:r>
              <a:rPr lang="en-US" dirty="0"/>
              <a:t> text and class discussions: (20 points total)</a:t>
            </a:r>
          </a:p>
          <a:p>
            <a:pPr lvl="1"/>
            <a:r>
              <a:rPr lang="en-US" b="1" dirty="0"/>
              <a:t>A.</a:t>
            </a:r>
            <a:r>
              <a:rPr lang="en-US" dirty="0"/>
              <a:t> What is the</a:t>
            </a:r>
            <a:r>
              <a:rPr lang="en-US" b="1" dirty="0"/>
              <a:t> name</a:t>
            </a:r>
            <a:r>
              <a:rPr lang="en-US" dirty="0"/>
              <a:t> of your “</a:t>
            </a:r>
            <a:r>
              <a:rPr lang="en-US" b="1" dirty="0"/>
              <a:t>client organization”?</a:t>
            </a:r>
            <a:r>
              <a:rPr lang="en-US" dirty="0"/>
              <a:t>  (1 point)</a:t>
            </a:r>
            <a:endParaRPr lang="en-US" sz="1800" dirty="0"/>
          </a:p>
          <a:p>
            <a:pPr marL="0" indent="0">
              <a:buNone/>
            </a:pPr>
            <a:r>
              <a:rPr lang="en-US" sz="2800" dirty="0"/>
              <a:t> </a:t>
            </a:r>
            <a:endParaRPr lang="en-US" sz="2000" dirty="0"/>
          </a:p>
          <a:p>
            <a:pPr lvl="1"/>
            <a:r>
              <a:rPr lang="en-US" b="1" dirty="0"/>
              <a:t>B.</a:t>
            </a:r>
            <a:r>
              <a:rPr lang="en-US" dirty="0"/>
              <a:t> What is the </a:t>
            </a:r>
            <a:r>
              <a:rPr lang="en-US" b="1" dirty="0"/>
              <a:t>“Problem” and the “IT Solution” to the problem faced by your client. </a:t>
            </a:r>
            <a:r>
              <a:rPr lang="en-US" dirty="0"/>
              <a:t>Answer briefly using complete sentence(s).  (3 points)</a:t>
            </a:r>
            <a:endParaRPr lang="en-US" sz="1800" dirty="0"/>
          </a:p>
          <a:p>
            <a:pPr marL="0" indent="0">
              <a:buNone/>
            </a:pPr>
            <a:endParaRPr lang="en-US" dirty="0"/>
          </a:p>
        </p:txBody>
      </p:sp>
    </p:spTree>
    <p:extLst>
      <p:ext uri="{BB962C8B-B14F-4D97-AF65-F5344CB8AC3E}">
        <p14:creationId xmlns:p14="http://schemas.microsoft.com/office/powerpoint/2010/main" val="362208309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Thurs, Oct 25, 2018</a:t>
            </a:r>
          </a:p>
        </p:txBody>
      </p:sp>
      <p:sp>
        <p:nvSpPr>
          <p:cNvPr id="3" name="Content Placeholder 2">
            <a:extLst>
              <a:ext uri="{FF2B5EF4-FFF2-40B4-BE49-F238E27FC236}">
                <a16:creationId xmlns:a16="http://schemas.microsoft.com/office/drawing/2014/main" id="{9FAF14C6-AF4E-452F-A24E-E9F3B24C3864}"/>
              </a:ext>
            </a:extLst>
          </p:cNvPr>
          <p:cNvSpPr>
            <a:spLocks noGrp="1"/>
          </p:cNvSpPr>
          <p:nvPr>
            <p:ph idx="1"/>
          </p:nvPr>
        </p:nvSpPr>
        <p:spPr>
          <a:xfrm>
            <a:off x="604838" y="1341437"/>
            <a:ext cx="8866187" cy="4787900"/>
          </a:xfrm>
        </p:spPr>
        <p:txBody>
          <a:bodyPr/>
          <a:lstStyle/>
          <a:p>
            <a:pPr lvl="0"/>
            <a:r>
              <a:rPr lang="en-US" b="1" dirty="0"/>
              <a:t>4. Term Project and Project Planning</a:t>
            </a:r>
            <a:r>
              <a:rPr lang="en-US" dirty="0"/>
              <a:t>:  Answer the following questions based on your </a:t>
            </a:r>
            <a:r>
              <a:rPr lang="en-US" b="1" dirty="0"/>
              <a:t>Team’s</a:t>
            </a:r>
            <a:r>
              <a:rPr lang="en-US" dirty="0"/>
              <a:t> </a:t>
            </a:r>
            <a:r>
              <a:rPr lang="en-US" b="1" dirty="0"/>
              <a:t>Term Project</a:t>
            </a:r>
            <a:r>
              <a:rPr lang="en-US" dirty="0"/>
              <a:t>, the </a:t>
            </a:r>
            <a:r>
              <a:rPr lang="en-US" dirty="0" err="1"/>
              <a:t>Gallaugher</a:t>
            </a:r>
            <a:r>
              <a:rPr lang="en-US" dirty="0"/>
              <a:t> text and class discussions: (20 points total)</a:t>
            </a:r>
          </a:p>
          <a:p>
            <a:pPr lvl="1"/>
            <a:r>
              <a:rPr lang="en-US" b="1" dirty="0"/>
              <a:t>C.</a:t>
            </a:r>
            <a:r>
              <a:rPr lang="en-US" dirty="0"/>
              <a:t> </a:t>
            </a:r>
            <a:r>
              <a:rPr lang="en-US" b="1" dirty="0"/>
              <a:t>Discuss the implications of the “Triple Constraint”</a:t>
            </a:r>
            <a:r>
              <a:rPr lang="en-US" dirty="0"/>
              <a:t> associated with your team’s term project.  Answer in complete sentences. (5 points)</a:t>
            </a:r>
          </a:p>
          <a:p>
            <a:pPr marL="0" indent="0">
              <a:buNone/>
            </a:pPr>
            <a:r>
              <a:rPr lang="en-US" sz="2800" dirty="0"/>
              <a:t> </a:t>
            </a:r>
            <a:endParaRPr lang="en-US" sz="2000" dirty="0"/>
          </a:p>
          <a:p>
            <a:pPr lvl="1"/>
            <a:r>
              <a:rPr lang="en-US" b="1" dirty="0"/>
              <a:t>D.</a:t>
            </a:r>
            <a:r>
              <a:rPr lang="en-US" dirty="0"/>
              <a:t> </a:t>
            </a:r>
            <a:r>
              <a:rPr lang="en-US" b="1" dirty="0"/>
              <a:t>Describe one significant potential risk</a:t>
            </a:r>
            <a:r>
              <a:rPr lang="en-US" dirty="0"/>
              <a:t> for your team’s Term Project and how your team can mitigate that risk.  Answer using complete sentence(s).(5 points)</a:t>
            </a:r>
          </a:p>
          <a:p>
            <a:pPr marL="0" indent="0">
              <a:buNone/>
            </a:pPr>
            <a:endParaRPr lang="en-US" dirty="0"/>
          </a:p>
        </p:txBody>
      </p:sp>
    </p:spTree>
    <p:extLst>
      <p:ext uri="{BB962C8B-B14F-4D97-AF65-F5344CB8AC3E}">
        <p14:creationId xmlns:p14="http://schemas.microsoft.com/office/powerpoint/2010/main" val="215617050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Thurs, Oct 25, 2018</a:t>
            </a:r>
          </a:p>
        </p:txBody>
      </p:sp>
      <p:sp>
        <p:nvSpPr>
          <p:cNvPr id="3" name="Content Placeholder 2">
            <a:extLst>
              <a:ext uri="{FF2B5EF4-FFF2-40B4-BE49-F238E27FC236}">
                <a16:creationId xmlns:a16="http://schemas.microsoft.com/office/drawing/2014/main" id="{9FAF14C6-AF4E-452F-A24E-E9F3B24C3864}"/>
              </a:ext>
            </a:extLst>
          </p:cNvPr>
          <p:cNvSpPr>
            <a:spLocks noGrp="1"/>
          </p:cNvSpPr>
          <p:nvPr>
            <p:ph idx="1"/>
          </p:nvPr>
        </p:nvSpPr>
        <p:spPr>
          <a:xfrm>
            <a:off x="604838" y="1341437"/>
            <a:ext cx="9083674" cy="4787900"/>
          </a:xfrm>
        </p:spPr>
        <p:txBody>
          <a:bodyPr/>
          <a:lstStyle/>
          <a:p>
            <a:r>
              <a:rPr lang="en-US" sz="1800" b="1" dirty="0"/>
              <a:t>5. IT Economics and CBA </a:t>
            </a:r>
            <a:r>
              <a:rPr lang="en-US" sz="1600" dirty="0"/>
              <a:t>(25 points total):  A commercial drone maintenance company, Hover Cover, has hired you as an IT Consultant to perform a Cost Benefit Analysis (CBA) and to recommend whether to “Build” or “Lease” an "Inventory Management System” (IMS) using the following information. </a:t>
            </a:r>
          </a:p>
          <a:p>
            <a:r>
              <a:rPr lang="en-US" sz="1600" dirty="0"/>
              <a:t>Inventory Management System “Build” Scenario facts and assumptions:</a:t>
            </a:r>
          </a:p>
          <a:p>
            <a:pPr lvl="1"/>
            <a:r>
              <a:rPr lang="en-US" sz="1400" dirty="0"/>
              <a:t>A license for the IMS software (including OS, DB, &amp; training) will be purchased from Better Inventory Systems at an initial cost of $40,000 with 20% annual maintenance payable during years 1, 2, and 3.  </a:t>
            </a:r>
          </a:p>
          <a:p>
            <a:pPr lvl="1"/>
            <a:r>
              <a:rPr lang="en-US" sz="1400" dirty="0"/>
              <a:t>The IMS system will eventually reduce the cost of materials, which will improve both operating and net income during years 2 and 3.  The Hover Cover</a:t>
            </a:r>
            <a:r>
              <a:rPr lang="en-US" sz="1400" baseline="30000" dirty="0"/>
              <a:t> </a:t>
            </a:r>
            <a:r>
              <a:rPr lang="en-US" sz="1400" dirty="0"/>
              <a:t>CFO (Chief Financial Officer) estimates that the net income increase due to materials will be $0 (zero) in year 1, +$20,000 in year 2 and +$30,000 in year 3.</a:t>
            </a:r>
          </a:p>
          <a:p>
            <a:pPr lvl="1"/>
            <a:r>
              <a:rPr lang="en-US" sz="1400" dirty="0"/>
              <a:t>The cost of capital (interest rate that must be achieved for economic viability) is 12%, comprised of the 7% commercial loan interest rate that Hover Cover</a:t>
            </a:r>
            <a:r>
              <a:rPr lang="en-US" sz="1400" baseline="30000" dirty="0"/>
              <a:t> </a:t>
            </a:r>
            <a:r>
              <a:rPr lang="en-US" sz="1400" dirty="0"/>
              <a:t>is charged by its bank, plus a 5% interest premium that the bank requires to cover the increased risk due to “building” the system.</a:t>
            </a:r>
          </a:p>
          <a:p>
            <a:pPr lvl="1"/>
            <a:r>
              <a:rPr lang="en-US" sz="1400" dirty="0"/>
              <a:t>The system requires two (2) Dell servers that cost $6,000 each in year 0.  At the end of 3 years, the system will be retired and the two servers will be sold for $2,500 total salvage value.</a:t>
            </a:r>
          </a:p>
          <a:p>
            <a:pPr lvl="1"/>
            <a:r>
              <a:rPr lang="en-US" sz="1400" dirty="0"/>
              <a:t>The IMS will save supply chain analysts’ time.  Hover Cover</a:t>
            </a:r>
            <a:r>
              <a:rPr lang="en-US" sz="1400" baseline="30000" dirty="0"/>
              <a:t> </a:t>
            </a:r>
            <a:r>
              <a:rPr lang="en-US" sz="1400" dirty="0"/>
              <a:t>expects employee costs savings of $40,000 in year 1, and for these savings to be 25% higher in year 2 and another 10% higher in year 3.</a:t>
            </a:r>
          </a:p>
          <a:p>
            <a:pPr lvl="1"/>
            <a:r>
              <a:rPr lang="en-US" sz="1400" dirty="0"/>
              <a:t>In order to populate the system, the IMS will require 200 hours of data entry time before production cutover at $40/hour for salary and benefits, and 50 hours each in Years 1, 2, and 3.</a:t>
            </a:r>
          </a:p>
          <a:p>
            <a:pPr marL="0" indent="0">
              <a:buNone/>
            </a:pPr>
            <a:endParaRPr lang="en-US" sz="1600" dirty="0"/>
          </a:p>
        </p:txBody>
      </p:sp>
    </p:spTree>
    <p:extLst>
      <p:ext uri="{BB962C8B-B14F-4D97-AF65-F5344CB8AC3E}">
        <p14:creationId xmlns:p14="http://schemas.microsoft.com/office/powerpoint/2010/main" val="148224415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Thurs, Oct 25, 2018</a:t>
            </a:r>
          </a:p>
        </p:txBody>
      </p:sp>
      <p:sp>
        <p:nvSpPr>
          <p:cNvPr id="3" name="Content Placeholder 2">
            <a:extLst>
              <a:ext uri="{FF2B5EF4-FFF2-40B4-BE49-F238E27FC236}">
                <a16:creationId xmlns:a16="http://schemas.microsoft.com/office/drawing/2014/main" id="{9FAF14C6-AF4E-452F-A24E-E9F3B24C3864}"/>
              </a:ext>
            </a:extLst>
          </p:cNvPr>
          <p:cNvSpPr>
            <a:spLocks noGrp="1"/>
          </p:cNvSpPr>
          <p:nvPr>
            <p:ph idx="1"/>
          </p:nvPr>
        </p:nvSpPr>
        <p:spPr>
          <a:xfrm>
            <a:off x="604838" y="1341437"/>
            <a:ext cx="9083674" cy="4787900"/>
          </a:xfrm>
        </p:spPr>
        <p:txBody>
          <a:bodyPr/>
          <a:lstStyle/>
          <a:p>
            <a:r>
              <a:rPr lang="en-US" sz="1800" b="1" dirty="0"/>
              <a:t>5. IT Economics and CBA </a:t>
            </a:r>
            <a:r>
              <a:rPr lang="en-US" sz="1600" dirty="0"/>
              <a:t>(25 points total):  A commercial drone maintenance company, Hover Cover, has hired you as an IT Consultant to perform a Cost Benefit Analysis (CBA) and to recommend whether to “Build” or “Lease” an "Inventory Management System” (IMS) using the following information. </a:t>
            </a:r>
          </a:p>
          <a:p>
            <a:pPr lvl="1"/>
            <a:r>
              <a:rPr lang="en-US" sz="1600" b="1" dirty="0"/>
              <a:t>A. Create a new MS Excel spreadsheet </a:t>
            </a:r>
            <a:r>
              <a:rPr lang="en-US" sz="1600" dirty="0"/>
              <a:t>named “</a:t>
            </a:r>
            <a:r>
              <a:rPr lang="en-US" sz="1600" dirty="0" err="1"/>
              <a:t>YourFirstName_YourLastName-Midterm_CBA</a:t>
            </a:r>
            <a:r>
              <a:rPr lang="en-US" sz="1600" dirty="0"/>
              <a:t>” and </a:t>
            </a:r>
            <a:r>
              <a:rPr lang="en-US" sz="1600" b="1" dirty="0"/>
              <a:t>clearly label a Table </a:t>
            </a:r>
            <a:r>
              <a:rPr lang="en-US" sz="1600" dirty="0"/>
              <a:t>of </a:t>
            </a:r>
            <a:r>
              <a:rPr lang="en-US" sz="1600" b="1" dirty="0"/>
              <a:t>"Costs", "Benefits", and "Net Annual Benefits"</a:t>
            </a:r>
            <a:r>
              <a:rPr lang="en-US" sz="1600" dirty="0"/>
              <a:t> for years 0 through 3 and populate the Table with the data from the list above for the </a:t>
            </a:r>
            <a:r>
              <a:rPr lang="en-US" sz="1600" b="1" dirty="0"/>
              <a:t>Build Scenario</a:t>
            </a:r>
            <a:r>
              <a:rPr lang="en-US" sz="1600" dirty="0"/>
              <a:t>.  </a:t>
            </a:r>
            <a:r>
              <a:rPr lang="en-US" sz="1600" b="1" dirty="0"/>
              <a:t>Submit this MS Excel file on LMS</a:t>
            </a:r>
            <a:r>
              <a:rPr lang="en-US" sz="1600" dirty="0"/>
              <a:t> as part of your midterm submission zip folder.  (10 points)</a:t>
            </a:r>
          </a:p>
          <a:p>
            <a:pPr lvl="1"/>
            <a:endParaRPr lang="en-US" sz="1600" dirty="0"/>
          </a:p>
          <a:p>
            <a:pPr lvl="1"/>
            <a:r>
              <a:rPr lang="en-US" sz="1600" b="1" dirty="0"/>
              <a:t>B. Using Excel functions, calculate</a:t>
            </a:r>
            <a:r>
              <a:rPr lang="en-US" sz="1600" dirty="0"/>
              <a:t> the </a:t>
            </a:r>
            <a:r>
              <a:rPr lang="en-US" sz="1600" b="1" dirty="0"/>
              <a:t>Net Present Value</a:t>
            </a:r>
            <a:r>
              <a:rPr lang="en-US" sz="1600" dirty="0"/>
              <a:t> (NPV) for the “Build” scenario, then enter below with </a:t>
            </a:r>
            <a:r>
              <a:rPr lang="en-US" sz="1600" b="1" dirty="0"/>
              <a:t>appropriate precision</a:t>
            </a:r>
            <a:r>
              <a:rPr lang="en-US" sz="1600" dirty="0"/>
              <a:t>, and </a:t>
            </a:r>
            <a:r>
              <a:rPr lang="en-US" sz="1600" b="1" dirty="0"/>
              <a:t>labeled</a:t>
            </a:r>
            <a:r>
              <a:rPr lang="en-US" sz="1600" dirty="0"/>
              <a:t> with correct units.  (3 points) </a:t>
            </a:r>
          </a:p>
          <a:p>
            <a:pPr lvl="1"/>
            <a:endParaRPr lang="en-US" sz="1600" dirty="0"/>
          </a:p>
          <a:p>
            <a:pPr lvl="1"/>
            <a:r>
              <a:rPr lang="en-US" sz="1600" b="1" dirty="0"/>
              <a:t>C. Using Excel functions, calculate</a:t>
            </a:r>
            <a:r>
              <a:rPr lang="en-US" sz="1600" dirty="0"/>
              <a:t> the </a:t>
            </a:r>
            <a:r>
              <a:rPr lang="en-US" sz="1600" b="1" dirty="0"/>
              <a:t>Internal Rate of Return</a:t>
            </a:r>
            <a:r>
              <a:rPr lang="en-US" sz="1600" dirty="0"/>
              <a:t> (IRR) for the “Build” scenario, then enter below with appropriate precision, and </a:t>
            </a:r>
            <a:r>
              <a:rPr lang="en-US" sz="1600" b="1" dirty="0"/>
              <a:t>label</a:t>
            </a:r>
            <a:r>
              <a:rPr lang="en-US" sz="1600" dirty="0"/>
              <a:t>ed correctly.  (2 points)</a:t>
            </a:r>
          </a:p>
          <a:p>
            <a:pPr lvl="1"/>
            <a:endParaRPr lang="en-US" sz="1600" dirty="0"/>
          </a:p>
          <a:p>
            <a:pPr lvl="1"/>
            <a:endParaRPr lang="en-US" sz="1600" dirty="0"/>
          </a:p>
          <a:p>
            <a:pPr marL="0" indent="0">
              <a:buNone/>
            </a:pPr>
            <a:endParaRPr lang="en-US" sz="1600" dirty="0"/>
          </a:p>
        </p:txBody>
      </p:sp>
    </p:spTree>
    <p:extLst>
      <p:ext uri="{BB962C8B-B14F-4D97-AF65-F5344CB8AC3E}">
        <p14:creationId xmlns:p14="http://schemas.microsoft.com/office/powerpoint/2010/main" val="405728975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Thurs, Oct 25, 2018</a:t>
            </a:r>
          </a:p>
        </p:txBody>
      </p:sp>
      <p:sp>
        <p:nvSpPr>
          <p:cNvPr id="3" name="Content Placeholder 2">
            <a:extLst>
              <a:ext uri="{FF2B5EF4-FFF2-40B4-BE49-F238E27FC236}">
                <a16:creationId xmlns:a16="http://schemas.microsoft.com/office/drawing/2014/main" id="{9FAF14C6-AF4E-452F-A24E-E9F3B24C3864}"/>
              </a:ext>
            </a:extLst>
          </p:cNvPr>
          <p:cNvSpPr>
            <a:spLocks noGrp="1"/>
          </p:cNvSpPr>
          <p:nvPr>
            <p:ph idx="1"/>
          </p:nvPr>
        </p:nvSpPr>
        <p:spPr>
          <a:xfrm>
            <a:off x="604838" y="1341437"/>
            <a:ext cx="9083674" cy="4787900"/>
          </a:xfrm>
        </p:spPr>
        <p:txBody>
          <a:bodyPr/>
          <a:lstStyle/>
          <a:p>
            <a:r>
              <a:rPr lang="en-US" sz="1800" b="1" dirty="0"/>
              <a:t>5. IT Economics and CBA </a:t>
            </a:r>
            <a:r>
              <a:rPr lang="en-US" sz="1600" dirty="0"/>
              <a:t>(25 points total):  A commercial drone maintenance company, Hover Cover, has hired you as an IT Consultant to perform a Cost Benefit Analysis (CBA) and to recommend whether to “Build” or “Lease” an "Inventory Management System” (IMS) using the following information. </a:t>
            </a:r>
          </a:p>
          <a:p>
            <a:pPr lvl="1"/>
            <a:r>
              <a:rPr lang="en-US" sz="1600" dirty="0"/>
              <a:t>The benefits (material savings, employee savings) for the </a:t>
            </a:r>
            <a:r>
              <a:rPr lang="en-US" sz="1600" b="1" dirty="0"/>
              <a:t>“Lease” Scenario </a:t>
            </a:r>
            <a:r>
              <a:rPr lang="en-US" sz="1600" dirty="0"/>
              <a:t>are the same as for the “Build” Scenario, but the costs are different due to the “complete stack” Software as a Service (SaaS) solution.</a:t>
            </a:r>
          </a:p>
          <a:p>
            <a:pPr lvl="1"/>
            <a:r>
              <a:rPr lang="en-US" sz="1600" dirty="0"/>
              <a:t>The “</a:t>
            </a:r>
            <a:r>
              <a:rPr lang="en-US" sz="1600" b="1" dirty="0"/>
              <a:t>Total Costs</a:t>
            </a:r>
            <a:r>
              <a:rPr lang="en-US" sz="1600" dirty="0"/>
              <a:t>” for the </a:t>
            </a:r>
            <a:r>
              <a:rPr lang="en-US" sz="1600" b="1" dirty="0"/>
              <a:t>“Lease” Scenario</a:t>
            </a:r>
            <a:r>
              <a:rPr lang="en-US" sz="1600" dirty="0"/>
              <a:t> are summarized as follows: </a:t>
            </a:r>
          </a:p>
          <a:p>
            <a:pPr lvl="1"/>
            <a:r>
              <a:rPr lang="en-US" sz="1600" dirty="0"/>
              <a:t>Year 0 =   $20,000	</a:t>
            </a:r>
          </a:p>
          <a:p>
            <a:pPr lvl="1"/>
            <a:r>
              <a:rPr lang="en-US" sz="1600" dirty="0"/>
              <a:t>Year 1 =   $42,000	</a:t>
            </a:r>
          </a:p>
          <a:p>
            <a:pPr lvl="1"/>
            <a:r>
              <a:rPr lang="en-US" sz="1600" dirty="0"/>
              <a:t>Year 2 =   $45,000	</a:t>
            </a:r>
          </a:p>
          <a:p>
            <a:pPr lvl="1"/>
            <a:r>
              <a:rPr lang="en-US" sz="1600" dirty="0"/>
              <a:t>Year 3 =   $48,000</a:t>
            </a:r>
            <a:r>
              <a:rPr lang="en-US" sz="2600" dirty="0"/>
              <a:t>	</a:t>
            </a:r>
          </a:p>
          <a:p>
            <a:pPr lvl="1"/>
            <a:endParaRPr lang="en-US" sz="2600" dirty="0"/>
          </a:p>
          <a:p>
            <a:pPr lvl="1"/>
            <a:r>
              <a:rPr lang="en-US" sz="1600" b="1" dirty="0"/>
              <a:t>D.</a:t>
            </a:r>
            <a:r>
              <a:rPr lang="en-US" sz="1600" dirty="0"/>
              <a:t> Using the same “</a:t>
            </a:r>
            <a:r>
              <a:rPr lang="en-US" sz="1600" dirty="0" err="1"/>
              <a:t>YourFirstName_YourLastName-Midterm_CBA</a:t>
            </a:r>
            <a:r>
              <a:rPr lang="en-US" sz="1600" dirty="0"/>
              <a:t>” excel spreadsheet as before, </a:t>
            </a:r>
            <a:r>
              <a:rPr lang="en-US" sz="1600" b="1" dirty="0"/>
              <a:t>construct a table of "Total Costs", "Total Benefits", and "Net Annual Benefits"</a:t>
            </a:r>
            <a:r>
              <a:rPr lang="en-US" sz="1600" dirty="0"/>
              <a:t> for years 0 through 3 and populate the Table for the </a:t>
            </a:r>
            <a:r>
              <a:rPr lang="en-US" sz="1600" b="1" dirty="0"/>
              <a:t>Lease Scenario</a:t>
            </a:r>
            <a:r>
              <a:rPr lang="en-US" sz="1600" dirty="0"/>
              <a:t>.  Remember – you must submit this excel file on LMS as part of your midterm submission.  (3 points)</a:t>
            </a:r>
          </a:p>
          <a:p>
            <a:endParaRPr lang="en-US" sz="2000" dirty="0"/>
          </a:p>
          <a:p>
            <a:pPr lvl="1"/>
            <a:endParaRPr lang="en-US" sz="1600" dirty="0"/>
          </a:p>
          <a:p>
            <a:pPr lvl="1"/>
            <a:endParaRPr lang="en-US" sz="1600" dirty="0"/>
          </a:p>
          <a:p>
            <a:pPr marL="0" indent="0">
              <a:buNone/>
            </a:pPr>
            <a:endParaRPr lang="en-US" sz="1600" dirty="0"/>
          </a:p>
        </p:txBody>
      </p:sp>
    </p:spTree>
    <p:extLst>
      <p:ext uri="{BB962C8B-B14F-4D97-AF65-F5344CB8AC3E}">
        <p14:creationId xmlns:p14="http://schemas.microsoft.com/office/powerpoint/2010/main" val="69843877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Thurs, Oct 25, 2018</a:t>
            </a:r>
          </a:p>
        </p:txBody>
      </p:sp>
      <p:sp>
        <p:nvSpPr>
          <p:cNvPr id="3" name="Content Placeholder 2">
            <a:extLst>
              <a:ext uri="{FF2B5EF4-FFF2-40B4-BE49-F238E27FC236}">
                <a16:creationId xmlns:a16="http://schemas.microsoft.com/office/drawing/2014/main" id="{9FAF14C6-AF4E-452F-A24E-E9F3B24C3864}"/>
              </a:ext>
            </a:extLst>
          </p:cNvPr>
          <p:cNvSpPr>
            <a:spLocks noGrp="1"/>
          </p:cNvSpPr>
          <p:nvPr>
            <p:ph idx="1"/>
          </p:nvPr>
        </p:nvSpPr>
        <p:spPr>
          <a:xfrm>
            <a:off x="604838" y="1341437"/>
            <a:ext cx="9083674" cy="4787900"/>
          </a:xfrm>
        </p:spPr>
        <p:txBody>
          <a:bodyPr/>
          <a:lstStyle/>
          <a:p>
            <a:r>
              <a:rPr lang="en-US" sz="1800" b="1" dirty="0"/>
              <a:t>5. IT Economics and CBA </a:t>
            </a:r>
            <a:r>
              <a:rPr lang="en-US" sz="1600" dirty="0"/>
              <a:t>(25 points total):  A commercial drone maintenance company, Hover Cover, has hired you as an IT Consultant to perform a Cost Benefit Analysis (CBA) and to recommend whether to “Build” or “Lease” an "Inventory Management System” (IMS) using the following information. </a:t>
            </a:r>
          </a:p>
          <a:p>
            <a:pPr lvl="1"/>
            <a:r>
              <a:rPr lang="en-US" sz="1600" dirty="0"/>
              <a:t>The benefits (material savings, employee savings) for the </a:t>
            </a:r>
            <a:r>
              <a:rPr lang="en-US" sz="1600" b="1" dirty="0"/>
              <a:t>“Lease” Scenario </a:t>
            </a:r>
            <a:r>
              <a:rPr lang="en-US" sz="1600" dirty="0"/>
              <a:t>are the same as for the “Build” Scenario, but the costs are different due to the “complete stack” Software as a Service (SaaS) solution.</a:t>
            </a:r>
          </a:p>
          <a:p>
            <a:pPr lvl="1"/>
            <a:r>
              <a:rPr lang="en-US" sz="1600" dirty="0"/>
              <a:t>The “</a:t>
            </a:r>
            <a:r>
              <a:rPr lang="en-US" sz="1600" b="1" dirty="0"/>
              <a:t>Total Costs</a:t>
            </a:r>
            <a:r>
              <a:rPr lang="en-US" sz="1600" dirty="0"/>
              <a:t>” for the </a:t>
            </a:r>
            <a:r>
              <a:rPr lang="en-US" sz="1600" b="1" dirty="0"/>
              <a:t>“Lease” Scenario</a:t>
            </a:r>
            <a:r>
              <a:rPr lang="en-US" sz="1600" dirty="0"/>
              <a:t> are summarized as follows: </a:t>
            </a:r>
          </a:p>
          <a:p>
            <a:pPr lvl="1"/>
            <a:r>
              <a:rPr lang="en-US" sz="1600" dirty="0"/>
              <a:t>Year 0 =   $20,000	</a:t>
            </a:r>
          </a:p>
          <a:p>
            <a:pPr lvl="1"/>
            <a:r>
              <a:rPr lang="en-US" sz="1600" dirty="0"/>
              <a:t>Year 1 =   $42,000	</a:t>
            </a:r>
          </a:p>
          <a:p>
            <a:pPr lvl="1"/>
            <a:r>
              <a:rPr lang="en-US" sz="1600" dirty="0"/>
              <a:t>Year 2 =   $45,000	</a:t>
            </a:r>
          </a:p>
          <a:p>
            <a:pPr lvl="1"/>
            <a:r>
              <a:rPr lang="en-US" sz="1600" dirty="0"/>
              <a:t>Year 3 =   $48,000</a:t>
            </a:r>
            <a:r>
              <a:rPr lang="en-US" sz="2600" dirty="0"/>
              <a:t>	</a:t>
            </a:r>
          </a:p>
          <a:p>
            <a:pPr lvl="1"/>
            <a:endParaRPr lang="en-US" sz="2600" dirty="0"/>
          </a:p>
          <a:p>
            <a:pPr lvl="1"/>
            <a:r>
              <a:rPr lang="en-US" sz="1600" b="1" dirty="0"/>
              <a:t>E.</a:t>
            </a:r>
            <a:r>
              <a:rPr lang="en-US" sz="1600" dirty="0"/>
              <a:t> </a:t>
            </a:r>
            <a:r>
              <a:rPr lang="en-US" sz="1600" b="1" dirty="0"/>
              <a:t>Using Excel functions, calculate</a:t>
            </a:r>
            <a:r>
              <a:rPr lang="en-US" sz="1600" dirty="0"/>
              <a:t> the </a:t>
            </a:r>
            <a:r>
              <a:rPr lang="en-US" sz="1600" b="1" dirty="0"/>
              <a:t>Net Present Value</a:t>
            </a:r>
            <a:r>
              <a:rPr lang="en-US" sz="1600" dirty="0"/>
              <a:t> (NPV) for the </a:t>
            </a:r>
            <a:r>
              <a:rPr lang="en-US" sz="1600" b="1" dirty="0"/>
              <a:t>“Lease” Scenario</a:t>
            </a:r>
            <a:r>
              <a:rPr lang="en-US" sz="1600" dirty="0"/>
              <a:t> using the </a:t>
            </a:r>
            <a:r>
              <a:rPr lang="en-US" sz="1600" b="1" dirty="0"/>
              <a:t>7% commercial bank loan interest rate</a:t>
            </a:r>
            <a:r>
              <a:rPr lang="en-US" sz="1600" dirty="0"/>
              <a:t> available to Hover Cover.  Enter the NPV below with </a:t>
            </a:r>
            <a:r>
              <a:rPr lang="en-US" sz="1600" b="1" dirty="0"/>
              <a:t>appropriate precision</a:t>
            </a:r>
            <a:r>
              <a:rPr lang="en-US" sz="1600" dirty="0"/>
              <a:t>, and </a:t>
            </a:r>
            <a:r>
              <a:rPr lang="en-US" sz="1600" b="1" dirty="0"/>
              <a:t>labeled</a:t>
            </a:r>
            <a:r>
              <a:rPr lang="en-US" sz="1600" dirty="0"/>
              <a:t> with correct units. (2 points) </a:t>
            </a:r>
          </a:p>
          <a:p>
            <a:pPr lvl="1"/>
            <a:endParaRPr lang="en-US" sz="1600" dirty="0"/>
          </a:p>
          <a:p>
            <a:pPr lvl="1"/>
            <a:endParaRPr lang="en-US" sz="1600" dirty="0"/>
          </a:p>
          <a:p>
            <a:pPr marL="0" indent="0">
              <a:buNone/>
            </a:pPr>
            <a:endParaRPr lang="en-US" sz="1600" dirty="0"/>
          </a:p>
        </p:txBody>
      </p:sp>
    </p:spTree>
    <p:extLst>
      <p:ext uri="{BB962C8B-B14F-4D97-AF65-F5344CB8AC3E}">
        <p14:creationId xmlns:p14="http://schemas.microsoft.com/office/powerpoint/2010/main" val="426144231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Thurs, Oct 25, 2018</a:t>
            </a:r>
          </a:p>
        </p:txBody>
      </p:sp>
      <p:sp>
        <p:nvSpPr>
          <p:cNvPr id="3" name="Content Placeholder 2">
            <a:extLst>
              <a:ext uri="{FF2B5EF4-FFF2-40B4-BE49-F238E27FC236}">
                <a16:creationId xmlns:a16="http://schemas.microsoft.com/office/drawing/2014/main" id="{9FAF14C6-AF4E-452F-A24E-E9F3B24C3864}"/>
              </a:ext>
            </a:extLst>
          </p:cNvPr>
          <p:cNvSpPr>
            <a:spLocks noGrp="1"/>
          </p:cNvSpPr>
          <p:nvPr>
            <p:ph idx="1"/>
          </p:nvPr>
        </p:nvSpPr>
        <p:spPr>
          <a:xfrm>
            <a:off x="604838" y="1341437"/>
            <a:ext cx="9083674" cy="4787900"/>
          </a:xfrm>
        </p:spPr>
        <p:txBody>
          <a:bodyPr/>
          <a:lstStyle/>
          <a:p>
            <a:r>
              <a:rPr lang="en-US" sz="1800" b="1" dirty="0"/>
              <a:t>5. IT Economics and CBA </a:t>
            </a:r>
            <a:r>
              <a:rPr lang="en-US" sz="1600" dirty="0"/>
              <a:t>(25 points total):  A commercial drone maintenance company, Hover Cover, has hired you as an IT Consultant to perform a Cost Benefit Analysis (CBA) and to recommend whether to “Build” or “Lease” an "Inventory Management System” (IMS) using the following information. </a:t>
            </a:r>
          </a:p>
          <a:p>
            <a:pPr lvl="1"/>
            <a:r>
              <a:rPr lang="en-US" sz="1600" dirty="0"/>
              <a:t>The benefits (material savings, employee savings) for the </a:t>
            </a:r>
            <a:r>
              <a:rPr lang="en-US" sz="1600" b="1" dirty="0"/>
              <a:t>“Lease” Scenario </a:t>
            </a:r>
            <a:r>
              <a:rPr lang="en-US" sz="1600" dirty="0"/>
              <a:t>are the same as for the “Build” Scenario, but the costs are different due to the “complete stack” Software as a Service (SaaS) solution.</a:t>
            </a:r>
          </a:p>
          <a:p>
            <a:pPr lvl="1"/>
            <a:r>
              <a:rPr lang="en-US" sz="1600" dirty="0"/>
              <a:t>The “</a:t>
            </a:r>
            <a:r>
              <a:rPr lang="en-US" sz="1600" b="1" dirty="0"/>
              <a:t>Total Costs</a:t>
            </a:r>
            <a:r>
              <a:rPr lang="en-US" sz="1600" dirty="0"/>
              <a:t>” for the </a:t>
            </a:r>
            <a:r>
              <a:rPr lang="en-US" sz="1600" b="1" dirty="0"/>
              <a:t>“Lease” Scenario</a:t>
            </a:r>
            <a:r>
              <a:rPr lang="en-US" sz="1600" dirty="0"/>
              <a:t> are summarized as follows: </a:t>
            </a:r>
          </a:p>
          <a:p>
            <a:pPr lvl="1"/>
            <a:r>
              <a:rPr lang="en-US" sz="1600" dirty="0"/>
              <a:t>Year 0 =   $20,000	</a:t>
            </a:r>
          </a:p>
          <a:p>
            <a:pPr lvl="1"/>
            <a:r>
              <a:rPr lang="en-US" sz="1600" dirty="0"/>
              <a:t>Year 1 =   $42,000	</a:t>
            </a:r>
          </a:p>
          <a:p>
            <a:pPr lvl="1"/>
            <a:r>
              <a:rPr lang="en-US" sz="1600" dirty="0"/>
              <a:t>Year 2 =   $45,000	</a:t>
            </a:r>
          </a:p>
          <a:p>
            <a:pPr lvl="1"/>
            <a:r>
              <a:rPr lang="en-US" sz="1600" dirty="0"/>
              <a:t>Year 3 =   $48,000</a:t>
            </a:r>
            <a:r>
              <a:rPr lang="en-US" sz="2600" dirty="0"/>
              <a:t>	</a:t>
            </a:r>
          </a:p>
          <a:p>
            <a:pPr lvl="1"/>
            <a:endParaRPr lang="en-US" sz="2600" dirty="0"/>
          </a:p>
          <a:p>
            <a:pPr lvl="1"/>
            <a:r>
              <a:rPr lang="en-US" sz="1600" b="1" dirty="0"/>
              <a:t>F.</a:t>
            </a:r>
            <a:r>
              <a:rPr lang="en-US" sz="1400" dirty="0"/>
              <a:t> </a:t>
            </a:r>
            <a:r>
              <a:rPr lang="en-US" sz="1600" b="1" dirty="0"/>
              <a:t>If </a:t>
            </a:r>
            <a:r>
              <a:rPr lang="en-US" sz="1600" dirty="0"/>
              <a:t>it was the only option, </a:t>
            </a:r>
            <a:r>
              <a:rPr lang="en-US" sz="1600" b="1" dirty="0"/>
              <a:t>does your CBA financially justify the “Lease Scenario”</a:t>
            </a:r>
            <a:r>
              <a:rPr lang="en-US" sz="1600" dirty="0"/>
              <a:t>?  </a:t>
            </a:r>
            <a:r>
              <a:rPr lang="en-US" sz="1600" b="1" dirty="0"/>
              <a:t>Explain the rationale</a:t>
            </a:r>
            <a:r>
              <a:rPr lang="en-US" sz="1600" dirty="0"/>
              <a:t> for this answer</a:t>
            </a:r>
            <a:r>
              <a:rPr lang="en-US" sz="1600" b="1" dirty="0"/>
              <a:t>.  </a:t>
            </a:r>
            <a:r>
              <a:rPr lang="en-US" sz="1600" dirty="0"/>
              <a:t>Answer using complete sentence(s).    (3 points)</a:t>
            </a:r>
          </a:p>
          <a:p>
            <a:pPr lvl="1"/>
            <a:endParaRPr lang="en-US" sz="1600" dirty="0"/>
          </a:p>
          <a:p>
            <a:pPr lvl="1"/>
            <a:endParaRPr lang="en-US" sz="1600" dirty="0"/>
          </a:p>
          <a:p>
            <a:pPr marL="0" indent="0">
              <a:buNone/>
            </a:pPr>
            <a:endParaRPr lang="en-US" sz="1600" dirty="0"/>
          </a:p>
        </p:txBody>
      </p:sp>
    </p:spTree>
    <p:extLst>
      <p:ext uri="{BB962C8B-B14F-4D97-AF65-F5344CB8AC3E}">
        <p14:creationId xmlns:p14="http://schemas.microsoft.com/office/powerpoint/2010/main" val="155282547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Thurs, Oct 25, 2018</a:t>
            </a:r>
          </a:p>
        </p:txBody>
      </p:sp>
      <p:sp>
        <p:nvSpPr>
          <p:cNvPr id="3" name="Content Placeholder 2">
            <a:extLst>
              <a:ext uri="{FF2B5EF4-FFF2-40B4-BE49-F238E27FC236}">
                <a16:creationId xmlns:a16="http://schemas.microsoft.com/office/drawing/2014/main" id="{9FAF14C6-AF4E-452F-A24E-E9F3B24C3864}"/>
              </a:ext>
            </a:extLst>
          </p:cNvPr>
          <p:cNvSpPr>
            <a:spLocks noGrp="1"/>
          </p:cNvSpPr>
          <p:nvPr>
            <p:ph idx="1"/>
          </p:nvPr>
        </p:nvSpPr>
        <p:spPr>
          <a:xfrm>
            <a:off x="604838" y="1341437"/>
            <a:ext cx="9083674" cy="4787900"/>
          </a:xfrm>
        </p:spPr>
        <p:txBody>
          <a:bodyPr/>
          <a:lstStyle/>
          <a:p>
            <a:r>
              <a:rPr lang="en-US" sz="1800" b="1" dirty="0"/>
              <a:t>5. IT Economics and CBA </a:t>
            </a:r>
            <a:r>
              <a:rPr lang="en-US" sz="1600" dirty="0"/>
              <a:t>(25 points total):  A commercial drone maintenance company, Hover Cover, has hired you as an IT Consultant to perform a Cost Benefit Analysis (CBA) and to recommend whether to “Build” or “Lease” an "Inventory Management System” (IMS) using the following information. </a:t>
            </a:r>
          </a:p>
          <a:p>
            <a:pPr lvl="1"/>
            <a:r>
              <a:rPr lang="en-US" sz="1600" dirty="0"/>
              <a:t>The benefits (material savings, employee savings) for the </a:t>
            </a:r>
            <a:r>
              <a:rPr lang="en-US" sz="1600" b="1" dirty="0"/>
              <a:t>“Lease” Scenario </a:t>
            </a:r>
            <a:r>
              <a:rPr lang="en-US" sz="1600" dirty="0"/>
              <a:t>are the same as for the “Build” Scenario, but the costs are different due to the “complete stack” Software as a Service (SaaS) solution.</a:t>
            </a:r>
          </a:p>
          <a:p>
            <a:pPr lvl="1"/>
            <a:r>
              <a:rPr lang="en-US" sz="1600" dirty="0"/>
              <a:t>The “</a:t>
            </a:r>
            <a:r>
              <a:rPr lang="en-US" sz="1600" b="1" dirty="0"/>
              <a:t>Total Costs</a:t>
            </a:r>
            <a:r>
              <a:rPr lang="en-US" sz="1600" dirty="0"/>
              <a:t>” for the </a:t>
            </a:r>
            <a:r>
              <a:rPr lang="en-US" sz="1600" b="1" dirty="0"/>
              <a:t>“Lease” Scenario</a:t>
            </a:r>
            <a:r>
              <a:rPr lang="en-US" sz="1600" dirty="0"/>
              <a:t> are summarized as follows: </a:t>
            </a:r>
          </a:p>
          <a:p>
            <a:pPr lvl="1"/>
            <a:r>
              <a:rPr lang="en-US" sz="1600" dirty="0"/>
              <a:t>Year 0 =   $20,000	</a:t>
            </a:r>
          </a:p>
          <a:p>
            <a:pPr lvl="1"/>
            <a:r>
              <a:rPr lang="en-US" sz="1600" dirty="0"/>
              <a:t>Year 1 =   $42,000	</a:t>
            </a:r>
          </a:p>
          <a:p>
            <a:pPr lvl="1"/>
            <a:r>
              <a:rPr lang="en-US" sz="1600" dirty="0"/>
              <a:t>Year 2 =   $45,000	</a:t>
            </a:r>
          </a:p>
          <a:p>
            <a:pPr lvl="1"/>
            <a:r>
              <a:rPr lang="en-US" sz="1600" dirty="0"/>
              <a:t>Year 3 =   $48,000</a:t>
            </a:r>
            <a:r>
              <a:rPr lang="en-US" sz="2600" dirty="0"/>
              <a:t>	</a:t>
            </a:r>
          </a:p>
          <a:p>
            <a:pPr lvl="1"/>
            <a:endParaRPr lang="en-US" sz="2600" dirty="0"/>
          </a:p>
          <a:p>
            <a:pPr lvl="1"/>
            <a:r>
              <a:rPr lang="en-US" sz="1600" b="1" dirty="0"/>
              <a:t>G.</a:t>
            </a:r>
            <a:r>
              <a:rPr lang="en-US" sz="1600" dirty="0"/>
              <a:t> Considering both options</a:t>
            </a:r>
            <a:r>
              <a:rPr lang="en-US" sz="1600" b="1" dirty="0"/>
              <a:t>, which Scenario</a:t>
            </a:r>
            <a:r>
              <a:rPr lang="en-US" sz="1600" dirty="0"/>
              <a:t> (“</a:t>
            </a:r>
            <a:r>
              <a:rPr lang="en-US" sz="1600" b="1" dirty="0"/>
              <a:t>Build</a:t>
            </a:r>
            <a:r>
              <a:rPr lang="en-US" sz="1600" dirty="0"/>
              <a:t>” or “</a:t>
            </a:r>
            <a:r>
              <a:rPr lang="en-US" sz="1600" b="1" dirty="0"/>
              <a:t>Lease</a:t>
            </a:r>
            <a:r>
              <a:rPr lang="en-US" sz="1600" dirty="0"/>
              <a:t>”) should you </a:t>
            </a:r>
            <a:r>
              <a:rPr lang="en-US" sz="1600" b="1" dirty="0"/>
              <a:t>recommend </a:t>
            </a:r>
            <a:r>
              <a:rPr lang="en-US" sz="1600" dirty="0"/>
              <a:t>to the client?  </a:t>
            </a:r>
            <a:r>
              <a:rPr lang="en-US" sz="1600" b="1" dirty="0"/>
              <a:t>Explain the rationale</a:t>
            </a:r>
            <a:r>
              <a:rPr lang="en-US" sz="1600" dirty="0"/>
              <a:t> for your recommendation</a:t>
            </a:r>
            <a:r>
              <a:rPr lang="en-US" sz="1600" b="1" dirty="0"/>
              <a:t>.  </a:t>
            </a:r>
            <a:r>
              <a:rPr lang="en-US" sz="1600" dirty="0"/>
              <a:t>Answer using complete sentence(s).  (2 points)</a:t>
            </a:r>
          </a:p>
          <a:p>
            <a:pPr lvl="1"/>
            <a:endParaRPr lang="en-US" sz="1600" dirty="0"/>
          </a:p>
          <a:p>
            <a:pPr lvl="1"/>
            <a:endParaRPr lang="en-US" sz="1600" dirty="0"/>
          </a:p>
          <a:p>
            <a:pPr marL="0" indent="0">
              <a:buNone/>
            </a:pPr>
            <a:endParaRPr lang="en-US" sz="1600" dirty="0"/>
          </a:p>
        </p:txBody>
      </p:sp>
    </p:spTree>
    <p:extLst>
      <p:ext uri="{BB962C8B-B14F-4D97-AF65-F5344CB8AC3E}">
        <p14:creationId xmlns:p14="http://schemas.microsoft.com/office/powerpoint/2010/main" val="68757057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39712" y="350837"/>
            <a:ext cx="9448801" cy="939800"/>
          </a:xfrm>
        </p:spPr>
        <p:txBody>
          <a:bodyPr/>
          <a:lstStyle/>
          <a:p>
            <a:pPr algn="l"/>
            <a:r>
              <a:rPr lang="en-US" altLang="en-US" sz="1800" dirty="0">
                <a:ea typeface="ＭＳ Ｐゴシック" panose="020B0600070205080204" pitchFamily="34" charset="-128"/>
              </a:rPr>
              <a:t>Technology Current Events: “</a:t>
            </a:r>
            <a:r>
              <a:rPr lang="en-US" sz="1800" dirty="0"/>
              <a:t>Short seller who is suing Tesla changes his mind: 'Tesla is destroying the competition'”, CNBC, October 23, 2018. </a:t>
            </a:r>
            <a:r>
              <a:rPr lang="en-US" sz="1800" dirty="0">
                <a:hlinkClick r:id="rId2"/>
              </a:rPr>
              <a:t>https://www.cnbc.com/2018/10/23/short-seller-who-is-suing-tesla-changes-his-mind-tesla-is-destroying-the-competition.html</a:t>
            </a:r>
            <a:r>
              <a:rPr lang="en-US" sz="1800" dirty="0"/>
              <a:t> </a:t>
            </a:r>
            <a:endParaRPr lang="en-US" altLang="en-US" sz="1800" u="sng" dirty="0">
              <a:ea typeface="ＭＳ Ｐゴシック" panose="020B0600070205080204" pitchFamily="34" charset="-128"/>
            </a:endParaRPr>
          </a:p>
        </p:txBody>
      </p:sp>
      <p:sp>
        <p:nvSpPr>
          <p:cNvPr id="2" name="TextBox 1">
            <a:extLst>
              <a:ext uri="{FF2B5EF4-FFF2-40B4-BE49-F238E27FC236}">
                <a16:creationId xmlns:a16="http://schemas.microsoft.com/office/drawing/2014/main" id="{E93BE77A-2304-49AF-8565-F33DD981970A}"/>
              </a:ext>
            </a:extLst>
          </p:cNvPr>
          <p:cNvSpPr txBox="1"/>
          <p:nvPr/>
        </p:nvSpPr>
        <p:spPr>
          <a:xfrm>
            <a:off x="239712" y="1290637"/>
            <a:ext cx="9601200" cy="1477328"/>
          </a:xfrm>
          <a:prstGeom prst="rect">
            <a:avLst/>
          </a:prstGeom>
          <a:noFill/>
        </p:spPr>
        <p:txBody>
          <a:bodyPr wrap="square" rtlCol="0">
            <a:spAutoFit/>
          </a:bodyPr>
          <a:lstStyle/>
          <a:p>
            <a:r>
              <a:rPr lang="en-US" dirty="0">
                <a:hlinkClick r:id="rId3"/>
              </a:rPr>
              <a:t>Tesla</a:t>
            </a:r>
            <a:r>
              <a:rPr lang="en-US" dirty="0"/>
              <a:t> shares popped as a noted short seller, Andrew Left of Citron Research, said he is now betting on the stock ahead of the company's earnings report on Wednesday. Left's firm has held a short position on the stock for more than two years, and he confirmed he is still suing both Tesla and CEO </a:t>
            </a:r>
            <a:r>
              <a:rPr lang="en-US" dirty="0">
                <a:hlinkClick r:id="rId4"/>
              </a:rPr>
              <a:t>Elon Musk</a:t>
            </a:r>
            <a:r>
              <a:rPr lang="en-US" dirty="0"/>
              <a:t>. The shares rose more than 9 percent on a day when the rest of technology-related stocks were </a:t>
            </a:r>
            <a:r>
              <a:rPr lang="en-US" dirty="0">
                <a:hlinkClick r:id="rId5"/>
              </a:rPr>
              <a:t>under heavy pressure.</a:t>
            </a:r>
            <a:endParaRPr lang="en-US" dirty="0"/>
          </a:p>
        </p:txBody>
      </p:sp>
      <p:sp>
        <p:nvSpPr>
          <p:cNvPr id="4" name="TextBox 3">
            <a:extLst>
              <a:ext uri="{FF2B5EF4-FFF2-40B4-BE49-F238E27FC236}">
                <a16:creationId xmlns:a16="http://schemas.microsoft.com/office/drawing/2014/main" id="{5C4E9DE3-E192-6645-ABBE-F5772ADA9830}"/>
              </a:ext>
            </a:extLst>
          </p:cNvPr>
          <p:cNvSpPr txBox="1"/>
          <p:nvPr/>
        </p:nvSpPr>
        <p:spPr>
          <a:xfrm>
            <a:off x="239712" y="2789237"/>
            <a:ext cx="4648200" cy="4801314"/>
          </a:xfrm>
          <a:prstGeom prst="rect">
            <a:avLst/>
          </a:prstGeom>
          <a:noFill/>
        </p:spPr>
        <p:txBody>
          <a:bodyPr wrap="square" rtlCol="0">
            <a:spAutoFit/>
          </a:bodyPr>
          <a:lstStyle/>
          <a:p>
            <a:r>
              <a:rPr lang="en-US" dirty="0"/>
              <a:t>"Citron is long Tesla as the Model 3 is a proven hit and many of the TSLA warning signs have proven not to be significant," said Left in a blog post Tuesday. "Plain and simple – Tesla is destroying the competition.”</a:t>
            </a:r>
          </a:p>
          <a:p>
            <a:endParaRPr lang="en-US" dirty="0"/>
          </a:p>
          <a:p>
            <a:r>
              <a:rPr lang="en-US" dirty="0"/>
              <a:t>"TSLA is not just pulling customers from BMW and Mercedes but also from Toyota and Honda. Like a magic trick, while everyone is focused on Elon smoking weed, he is quietly smoking the whole automotive industry," the short seller added.</a:t>
            </a:r>
          </a:p>
          <a:p>
            <a:r>
              <a:rPr lang="en-US" dirty="0"/>
              <a:t>Left presented several charts to illustrate why he believes in Tesla's dominance, citing data from the company and an electric vehicle promotional website.</a:t>
            </a:r>
          </a:p>
        </p:txBody>
      </p:sp>
      <p:pic>
        <p:nvPicPr>
          <p:cNvPr id="5" name="Picture 4">
            <a:extLst>
              <a:ext uri="{FF2B5EF4-FFF2-40B4-BE49-F238E27FC236}">
                <a16:creationId xmlns:a16="http://schemas.microsoft.com/office/drawing/2014/main" id="{ACCE3230-6F96-BF49-BCCF-8D55744A473E}"/>
              </a:ext>
            </a:extLst>
          </p:cNvPr>
          <p:cNvPicPr>
            <a:picLocks noChangeAspect="1"/>
          </p:cNvPicPr>
          <p:nvPr/>
        </p:nvPicPr>
        <p:blipFill>
          <a:blip r:embed="rId6"/>
          <a:stretch>
            <a:fillRect/>
          </a:stretch>
        </p:blipFill>
        <p:spPr>
          <a:xfrm>
            <a:off x="4811712" y="2820033"/>
            <a:ext cx="5057840" cy="4160203"/>
          </a:xfrm>
          <a:prstGeom prst="rect">
            <a:avLst/>
          </a:prstGeom>
        </p:spPr>
      </p:pic>
    </p:spTree>
    <p:extLst>
      <p:ext uri="{BB962C8B-B14F-4D97-AF65-F5344CB8AC3E}">
        <p14:creationId xmlns:p14="http://schemas.microsoft.com/office/powerpoint/2010/main" val="2007712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Randomly Assigned </a:t>
            </a:r>
            <a:br>
              <a:rPr lang="en-US" altLang="en-US" sz="3200" dirty="0"/>
            </a:br>
            <a:r>
              <a:rPr lang="en-US" altLang="en-US" sz="3200" dirty="0"/>
              <a:t>Final Presentation Schedule</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696912" y="1570037"/>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Thursday Dec 6</a:t>
            </a:r>
          </a:p>
          <a:p>
            <a:pPr lvl="1" eaLnBrk="1" hangingPunct="1">
              <a:lnSpc>
                <a:spcPct val="80000"/>
              </a:lnSpc>
            </a:pPr>
            <a:r>
              <a:rPr lang="en-US" altLang="en-US" sz="2200" dirty="0">
                <a:solidFill>
                  <a:schemeClr val="tx1"/>
                </a:solidFill>
                <a:ea typeface="ＭＳ Ｐゴシック" panose="020B0600070205080204" pitchFamily="34" charset="-128"/>
              </a:rPr>
              <a:t>Team 5</a:t>
            </a:r>
          </a:p>
          <a:p>
            <a:pPr lvl="1" eaLnBrk="1" hangingPunct="1">
              <a:lnSpc>
                <a:spcPct val="80000"/>
              </a:lnSpc>
            </a:pPr>
            <a:r>
              <a:rPr lang="en-US" altLang="en-US" sz="2200" dirty="0">
                <a:solidFill>
                  <a:schemeClr val="tx1"/>
                </a:solidFill>
                <a:ea typeface="ＭＳ Ｐゴシック" panose="020B0600070205080204" pitchFamily="34" charset="-128"/>
              </a:rPr>
              <a:t>Team 2</a:t>
            </a:r>
          </a:p>
          <a:p>
            <a:pPr lvl="1" eaLnBrk="1" hangingPunct="1">
              <a:lnSpc>
                <a:spcPct val="80000"/>
              </a:lnSpc>
            </a:pPr>
            <a:r>
              <a:rPr lang="en-US" altLang="en-US" sz="2200" dirty="0">
                <a:solidFill>
                  <a:schemeClr val="tx1"/>
                </a:solidFill>
                <a:ea typeface="ＭＳ Ｐゴシック" panose="020B0600070205080204" pitchFamily="34" charset="-128"/>
              </a:rPr>
              <a:t>Team 4</a:t>
            </a:r>
          </a:p>
          <a:p>
            <a:pPr eaLnBrk="1" hangingPunct="1">
              <a:lnSpc>
                <a:spcPct val="80000"/>
              </a:lnSpc>
            </a:pPr>
            <a:r>
              <a:rPr lang="en-US" altLang="en-US" sz="2400" dirty="0">
                <a:solidFill>
                  <a:schemeClr val="tx1"/>
                </a:solidFill>
                <a:ea typeface="ＭＳ Ｐゴシック" panose="020B0600070205080204" pitchFamily="34" charset="-128"/>
              </a:rPr>
              <a:t>Monday Dec 10</a:t>
            </a:r>
          </a:p>
          <a:p>
            <a:pPr lvl="1" eaLnBrk="1" hangingPunct="1">
              <a:lnSpc>
                <a:spcPct val="80000"/>
              </a:lnSpc>
            </a:pPr>
            <a:r>
              <a:rPr lang="en-US" altLang="en-US" dirty="0">
                <a:solidFill>
                  <a:schemeClr val="tx1"/>
                </a:solidFill>
                <a:ea typeface="ＭＳ Ｐゴシック" panose="020B0600070205080204" pitchFamily="34" charset="-128"/>
              </a:rPr>
              <a:t>Team 3</a:t>
            </a:r>
          </a:p>
          <a:p>
            <a:pPr lvl="1" eaLnBrk="1" hangingPunct="1">
              <a:lnSpc>
                <a:spcPct val="80000"/>
              </a:lnSpc>
            </a:pPr>
            <a:r>
              <a:rPr lang="en-US" altLang="en-US" dirty="0">
                <a:solidFill>
                  <a:schemeClr val="tx1"/>
                </a:solidFill>
                <a:ea typeface="ＭＳ Ｐゴシック" panose="020B0600070205080204" pitchFamily="34" charset="-128"/>
              </a:rPr>
              <a:t>Team 1</a:t>
            </a:r>
          </a:p>
          <a:p>
            <a:pPr lvl="1" eaLnBrk="1" hangingPunct="1">
              <a:lnSpc>
                <a:spcPct val="80000"/>
              </a:lnSpc>
            </a:pPr>
            <a:r>
              <a:rPr lang="en-US" altLang="en-US" dirty="0">
                <a:solidFill>
                  <a:schemeClr val="tx1"/>
                </a:solidFill>
                <a:ea typeface="ＭＳ Ｐゴシック" panose="020B0600070205080204" pitchFamily="34" charset="-128"/>
              </a:rPr>
              <a:t>Team 6</a:t>
            </a:r>
            <a:endParaRPr lang="en-US" altLang="en-US" sz="1800" dirty="0">
              <a:ea typeface="ＭＳ Ｐゴシック" panose="020B0600070205080204" pitchFamily="34" charset="-128"/>
            </a:endParaRPr>
          </a:p>
        </p:txBody>
      </p:sp>
      <p:sp>
        <p:nvSpPr>
          <p:cNvPr id="2" name="TextBox 1">
            <a:extLst>
              <a:ext uri="{FF2B5EF4-FFF2-40B4-BE49-F238E27FC236}">
                <a16:creationId xmlns:a16="http://schemas.microsoft.com/office/drawing/2014/main" id="{D93BFDA5-4F34-49C0-A454-BAF9A33DD8AE}"/>
              </a:ext>
            </a:extLst>
          </p:cNvPr>
          <p:cNvSpPr txBox="1"/>
          <p:nvPr/>
        </p:nvSpPr>
        <p:spPr>
          <a:xfrm>
            <a:off x="5116512" y="1570037"/>
            <a:ext cx="4354513" cy="5632311"/>
          </a:xfrm>
          <a:prstGeom prst="rect">
            <a:avLst/>
          </a:prstGeom>
          <a:noFill/>
        </p:spPr>
        <p:txBody>
          <a:bodyPr wrap="square" rtlCol="0">
            <a:spAutoFit/>
          </a:bodyPr>
          <a:lstStyle/>
          <a:p>
            <a:r>
              <a:rPr lang="en-US" b="1" u="sng" dirty="0">
                <a:solidFill>
                  <a:srgbClr val="00B050"/>
                </a:solidFill>
              </a:rPr>
              <a:t>Invite your Clients to </a:t>
            </a:r>
            <a:r>
              <a:rPr lang="en-US" dirty="0">
                <a:solidFill>
                  <a:srgbClr val="00B050"/>
                </a:solidFill>
              </a:rPr>
              <a:t>attend your class presentation and any or all of the other presentations on the two days.  </a:t>
            </a:r>
          </a:p>
          <a:p>
            <a:endParaRPr lang="en-US" dirty="0">
              <a:solidFill>
                <a:srgbClr val="00B050"/>
              </a:solidFill>
            </a:endParaRPr>
          </a:p>
          <a:p>
            <a:r>
              <a:rPr lang="en-US" b="1" u="sng" dirty="0">
                <a:solidFill>
                  <a:srgbClr val="00B050"/>
                </a:solidFill>
              </a:rPr>
              <a:t>In Addition</a:t>
            </a:r>
            <a:r>
              <a:rPr lang="en-US" dirty="0">
                <a:solidFill>
                  <a:srgbClr val="00B050"/>
                </a:solidFill>
              </a:rPr>
              <a:t>, offer to present in a longer format (~ 1 hour) at the Client’s Location or on a Video Link to the Client’s Location.</a:t>
            </a:r>
          </a:p>
          <a:p>
            <a:endParaRPr lang="en-US" dirty="0">
              <a:solidFill>
                <a:srgbClr val="00B050"/>
              </a:solidFill>
            </a:endParaRPr>
          </a:p>
          <a:p>
            <a:r>
              <a:rPr lang="en-US" b="1" u="sng" dirty="0">
                <a:solidFill>
                  <a:srgbClr val="00B050"/>
                </a:solidFill>
              </a:rPr>
              <a:t>If your Client cannot attend the day scheduled</a:t>
            </a:r>
            <a:r>
              <a:rPr lang="en-US" b="1" dirty="0">
                <a:solidFill>
                  <a:srgbClr val="00B050"/>
                </a:solidFill>
              </a:rPr>
              <a:t>, </a:t>
            </a:r>
            <a:r>
              <a:rPr lang="en-US" dirty="0">
                <a:solidFill>
                  <a:srgbClr val="00B050"/>
                </a:solidFill>
              </a:rPr>
              <a:t>but could on the other day, let us know and we will try to accommodate.</a:t>
            </a:r>
          </a:p>
          <a:p>
            <a:endParaRPr lang="en-US" dirty="0">
              <a:solidFill>
                <a:srgbClr val="00B050"/>
              </a:solidFill>
            </a:endParaRPr>
          </a:p>
          <a:p>
            <a:r>
              <a:rPr lang="en-US" b="1" u="sng" dirty="0">
                <a:solidFill>
                  <a:srgbClr val="00B050"/>
                </a:solidFill>
              </a:rPr>
              <a:t>Presentations will be 15 minutes long</a:t>
            </a:r>
            <a:r>
              <a:rPr lang="en-US" dirty="0">
                <a:solidFill>
                  <a:srgbClr val="00B050"/>
                </a:solidFill>
              </a:rPr>
              <a:t> with 5 minutes for Q&amp;A.  Time will be monitored and you will be given visual warnings at 3, 2, 1 minutes respectively.</a:t>
            </a:r>
          </a:p>
          <a:p>
            <a:endParaRPr lang="en-US" b="1" u="sng" dirty="0">
              <a:solidFill>
                <a:srgbClr val="00B050"/>
              </a:solidFill>
            </a:endParaRPr>
          </a:p>
          <a:p>
            <a:endParaRPr lang="en-US" b="1" u="sng" dirty="0">
              <a:solidFill>
                <a:srgbClr val="00B050"/>
              </a:solidFill>
            </a:endParaRPr>
          </a:p>
        </p:txBody>
      </p:sp>
    </p:spTree>
    <p:extLst>
      <p:ext uri="{BB962C8B-B14F-4D97-AF65-F5344CB8AC3E}">
        <p14:creationId xmlns:p14="http://schemas.microsoft.com/office/powerpoint/2010/main" val="250094256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39712" y="350837"/>
            <a:ext cx="9448801" cy="939800"/>
          </a:xfrm>
        </p:spPr>
        <p:txBody>
          <a:bodyPr/>
          <a:lstStyle/>
          <a:p>
            <a:pPr algn="l"/>
            <a:r>
              <a:rPr lang="en-US" altLang="en-US" sz="1800" dirty="0">
                <a:ea typeface="ＭＳ Ｐゴシック" panose="020B0600070205080204" pitchFamily="34" charset="-128"/>
              </a:rPr>
              <a:t>Technology Current Events: “</a:t>
            </a:r>
            <a:r>
              <a:rPr lang="en-US" sz="1800" dirty="0"/>
              <a:t>Netflix's New $2 Billion In Borrowing Raises Wall Street Eyebrows”, The Hollywood Reporter, October 23, 2018. </a:t>
            </a:r>
            <a:r>
              <a:rPr lang="en-US" sz="1800" dirty="0">
                <a:hlinkClick r:id="rId2"/>
              </a:rPr>
              <a:t>https://www.hollywoodreporter.com/news/netflixs-additional-2-billion-borrowing-raises-wall-street-eyebrows-1154325</a:t>
            </a:r>
            <a:r>
              <a:rPr lang="en-US" sz="1800" dirty="0"/>
              <a:t> </a:t>
            </a:r>
            <a:endParaRPr lang="en-US" altLang="en-US" sz="1800" u="sng" dirty="0">
              <a:ea typeface="ＭＳ Ｐゴシック" panose="020B0600070205080204" pitchFamily="34" charset="-128"/>
            </a:endParaRPr>
          </a:p>
        </p:txBody>
      </p:sp>
      <p:sp>
        <p:nvSpPr>
          <p:cNvPr id="2" name="TextBox 1">
            <a:extLst>
              <a:ext uri="{FF2B5EF4-FFF2-40B4-BE49-F238E27FC236}">
                <a16:creationId xmlns:a16="http://schemas.microsoft.com/office/drawing/2014/main" id="{E93BE77A-2304-49AF-8565-F33DD981970A}"/>
              </a:ext>
            </a:extLst>
          </p:cNvPr>
          <p:cNvSpPr txBox="1"/>
          <p:nvPr/>
        </p:nvSpPr>
        <p:spPr>
          <a:xfrm>
            <a:off x="239712" y="1265237"/>
            <a:ext cx="9753600" cy="6370975"/>
          </a:xfrm>
          <a:prstGeom prst="rect">
            <a:avLst/>
          </a:prstGeom>
          <a:noFill/>
        </p:spPr>
        <p:txBody>
          <a:bodyPr wrap="square" rtlCol="0">
            <a:spAutoFit/>
          </a:bodyPr>
          <a:lstStyle/>
          <a:p>
            <a:r>
              <a:rPr lang="en-US" sz="1700" dirty="0"/>
              <a:t>Netflix's insatiable appetite for content, both original and licensed, is causing the giant streamer to borrow another $2 billion, and Wall Street has mixed emotions on the matter.</a:t>
            </a:r>
          </a:p>
          <a:p>
            <a:endParaRPr lang="en-US" sz="1700" dirty="0"/>
          </a:p>
          <a:p>
            <a:r>
              <a:rPr lang="en-US" sz="1700" dirty="0"/>
              <a:t>Longtime skeptic Michael </a:t>
            </a:r>
            <a:r>
              <a:rPr lang="en-US" sz="1700" dirty="0" err="1"/>
              <a:t>Pachter</a:t>
            </a:r>
            <a:r>
              <a:rPr lang="en-US" sz="1700" dirty="0"/>
              <a:t> of Wedbush Securities says the additional debt did not come as a surprise, considering Netflix's penchant for reporting negative cash flow. "It is precisely what we modeled," says </a:t>
            </a:r>
            <a:r>
              <a:rPr lang="en-US" sz="1700" dirty="0" err="1"/>
              <a:t>Pachter</a:t>
            </a:r>
            <a:r>
              <a:rPr lang="en-US" sz="1700" dirty="0"/>
              <a:t>. "So long as they burn cash, they will have to raise capital to fund their content spending.”</a:t>
            </a:r>
          </a:p>
          <a:p>
            <a:endParaRPr lang="en-US" sz="1700" dirty="0"/>
          </a:p>
          <a:p>
            <a:r>
              <a:rPr lang="en-US" sz="1700" dirty="0"/>
              <a:t>Netflix is a victim of its own success. Its original content streamed on demand has proved so popular it has attracted many copycats, so Netflix must spend wildly to keep up with relative upstarts like Amazon, CBS All Access, HBO Now and Hulu. It also must replenish what it is gradually losing from Warner Bros. and Disney, as each of them prepare to launch their own services next year that will directly compete with Netflix. This means that if Netflix users want to stream episodes of </a:t>
            </a:r>
            <a:r>
              <a:rPr lang="en-US" sz="1700" i="1" dirty="0"/>
              <a:t>Friends </a:t>
            </a:r>
            <a:r>
              <a:rPr lang="en-US" sz="1700" dirty="0"/>
              <a:t>or the movie </a:t>
            </a:r>
            <a:r>
              <a:rPr lang="en-US" sz="1700" i="1" dirty="0"/>
              <a:t>Coco</a:t>
            </a:r>
            <a:r>
              <a:rPr lang="en-US" sz="1700" dirty="0"/>
              <a:t>, for example, they eventually won't have the option without signing up for yet-to-be named services from </a:t>
            </a:r>
            <a:r>
              <a:rPr lang="en-US" sz="1700" dirty="0" err="1"/>
              <a:t>Warners</a:t>
            </a:r>
            <a:r>
              <a:rPr lang="en-US" sz="1700" dirty="0"/>
              <a:t> and Disney, respectively.</a:t>
            </a:r>
          </a:p>
          <a:p>
            <a:endParaRPr lang="en-US" sz="1700" dirty="0"/>
          </a:p>
          <a:p>
            <a:r>
              <a:rPr lang="en-US" sz="1700" dirty="0"/>
              <a:t>"They're burning around $3 billion a year, so we should expect them to borrow around $3 billion a year for the foreseeable future," </a:t>
            </a:r>
            <a:r>
              <a:rPr lang="en-US" sz="1700" dirty="0" err="1"/>
              <a:t>Pachter</a:t>
            </a:r>
            <a:r>
              <a:rPr lang="en-US" sz="1700" dirty="0"/>
              <a:t> says of Netflix. With the additional $2 billion, Netflix's long-term debt has soared north of $10 billion, though Moody's says ratings and outlook remain stable.</a:t>
            </a:r>
          </a:p>
          <a:p>
            <a:endParaRPr lang="en-US" sz="1700" dirty="0"/>
          </a:p>
          <a:p>
            <a:r>
              <a:rPr lang="en-US" sz="1700" dirty="0"/>
              <a:t>Netflix's spending on content is expected to be about $8 billion this year alone, though some speculate it could swell to $13 billion. The streamer boasts some 137 million subscribers, and it is depending on signing millions more globally to keep the rapid growth investors have grown accustomed to.</a:t>
            </a:r>
          </a:p>
        </p:txBody>
      </p:sp>
    </p:spTree>
    <p:extLst>
      <p:ext uri="{BB962C8B-B14F-4D97-AF65-F5344CB8AC3E}">
        <p14:creationId xmlns:p14="http://schemas.microsoft.com/office/powerpoint/2010/main" val="535720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87312" y="274637"/>
            <a:ext cx="9906000" cy="939800"/>
          </a:xfrm>
        </p:spPr>
        <p:txBody>
          <a:bodyPr/>
          <a:lstStyle/>
          <a:p>
            <a:pPr algn="l"/>
            <a:r>
              <a:rPr lang="en-US" altLang="en-US" sz="1800" dirty="0">
                <a:ea typeface="ＭＳ Ｐゴシック" panose="020B0600070205080204" pitchFamily="34" charset="-128"/>
              </a:rPr>
              <a:t>Technology Current Events: “</a:t>
            </a:r>
            <a:r>
              <a:rPr lang="en-US" sz="1800" dirty="0"/>
              <a:t>Walmart is offering free 2-day shipping on 'millions more' items — and it reveals a key advantage over Amazon”, Business Insider, October 23, 2018. </a:t>
            </a:r>
            <a:r>
              <a:rPr lang="en-US" sz="1800" dirty="0">
                <a:hlinkClick r:id="rId2"/>
              </a:rPr>
              <a:t>https://www.businessinsider.com/walmart-sellers-free-2-day-shipping-easy-returns-2018-10</a:t>
            </a:r>
            <a:r>
              <a:rPr lang="en-US" sz="1800" dirty="0"/>
              <a:t> </a:t>
            </a:r>
            <a:endParaRPr lang="en-US" altLang="en-US" sz="1800" u="sng" dirty="0">
              <a:ea typeface="ＭＳ Ｐゴシック" panose="020B0600070205080204" pitchFamily="34" charset="-128"/>
            </a:endParaRPr>
          </a:p>
        </p:txBody>
      </p:sp>
      <p:sp>
        <p:nvSpPr>
          <p:cNvPr id="2" name="TextBox 1">
            <a:extLst>
              <a:ext uri="{FF2B5EF4-FFF2-40B4-BE49-F238E27FC236}">
                <a16:creationId xmlns:a16="http://schemas.microsoft.com/office/drawing/2014/main" id="{E93BE77A-2304-49AF-8565-F33DD981970A}"/>
              </a:ext>
            </a:extLst>
          </p:cNvPr>
          <p:cNvSpPr txBox="1"/>
          <p:nvPr/>
        </p:nvSpPr>
        <p:spPr>
          <a:xfrm>
            <a:off x="87312" y="1265237"/>
            <a:ext cx="9906000" cy="6247864"/>
          </a:xfrm>
          <a:prstGeom prst="rect">
            <a:avLst/>
          </a:prstGeom>
          <a:noFill/>
        </p:spPr>
        <p:txBody>
          <a:bodyPr wrap="square" rtlCol="0">
            <a:spAutoFit/>
          </a:bodyPr>
          <a:lstStyle/>
          <a:p>
            <a:r>
              <a:rPr lang="en-US" sz="1600" dirty="0"/>
              <a:t>The company announced on Tuesday that it has partnered with "hundreds" of its top sellers on </a:t>
            </a:r>
            <a:r>
              <a:rPr lang="en-US" sz="1600" dirty="0" err="1"/>
              <a:t>Walmart.com's</a:t>
            </a:r>
            <a:r>
              <a:rPr lang="en-US" sz="1600" dirty="0"/>
              <a:t> third-party marketplace to offer free two-day shipping.  That will result in "millions more" items on </a:t>
            </a:r>
            <a:r>
              <a:rPr lang="en-US" sz="1600" dirty="0" err="1"/>
              <a:t>Walmart.com</a:t>
            </a:r>
            <a:r>
              <a:rPr lang="en-US" sz="1600" dirty="0"/>
              <a:t> being eligible for the perk, which is available on eligible orders over $35, according to the company. The free tw0-day shipping eligibility for these items will start rolling out in November.</a:t>
            </a:r>
          </a:p>
          <a:p>
            <a:endParaRPr lang="en-US" sz="1600" dirty="0"/>
          </a:p>
          <a:p>
            <a:r>
              <a:rPr lang="en-US" sz="1600" dirty="0"/>
              <a:t>As long as a product is marked eligible for free two-day shipping, it doesn't matter who is selling it — customers still get the perk. For example, if a customer has two items in a cart that equal $35, as long as they're both eligible for two-day shipping, it doesn't matter whether the order is coming from a seller or directly from Walmart.</a:t>
            </a:r>
          </a:p>
          <a:p>
            <a:endParaRPr lang="en-US" sz="1600" dirty="0"/>
          </a:p>
          <a:p>
            <a:r>
              <a:rPr lang="en-US" sz="1600" dirty="0"/>
              <a:t>Walmart has also improved the return policy for items purchased from the vast majority of sellers on its website. Starting soon, Walmart will simplify these returns, allowing customers to print return slips from its website to attach to boxes and send back to sellers.  Starting in mid-November, Walmart will also send the package on behalf of customers if they bring it to any of Walmart's stores in the United States. All they have to do is bring it to the Services desk fully packaged for return.</a:t>
            </a:r>
          </a:p>
          <a:p>
            <a:endParaRPr lang="en-US" sz="1600" dirty="0"/>
          </a:p>
          <a:p>
            <a:r>
              <a:rPr lang="en-US" sz="1600" dirty="0"/>
              <a:t>In both cases, return fees will vary depending on the items and the seller.</a:t>
            </a:r>
          </a:p>
          <a:p>
            <a:endParaRPr lang="en-US" sz="1600" dirty="0"/>
          </a:p>
          <a:p>
            <a:r>
              <a:rPr lang="en-US" sz="1600" dirty="0"/>
              <a:t>Adding more functionality to Walmart's third-party marketplace enables a more seamless shopping experience for customers to shop and not worry about where each item is being shipped from.</a:t>
            </a:r>
          </a:p>
          <a:p>
            <a:r>
              <a:rPr lang="en-US" sz="1600" dirty="0"/>
              <a:t>It mirrors </a:t>
            </a:r>
            <a:r>
              <a:rPr lang="en-US" sz="1600" dirty="0">
                <a:hlinkClick r:id="rId3"/>
              </a:rPr>
              <a:t>Amazon</a:t>
            </a:r>
            <a:r>
              <a:rPr lang="en-US" sz="1600" dirty="0"/>
              <a:t>'s Fulfillment by Amazon and Prime Onsite </a:t>
            </a:r>
            <a:r>
              <a:rPr lang="en-US" sz="1600" dirty="0" err="1"/>
              <a:t>initatives</a:t>
            </a:r>
            <a:r>
              <a:rPr lang="en-US" sz="1600" dirty="0"/>
              <a:t>, which ships sellers' packages and certifies third-party warehouses to ship Prime packages, respectively.</a:t>
            </a:r>
          </a:p>
          <a:p>
            <a:endParaRPr lang="en-US" sz="1600" dirty="0"/>
          </a:p>
          <a:p>
            <a:r>
              <a:rPr lang="en-US" sz="1600" dirty="0"/>
              <a:t>Walmart's new program doesn't take the shipping in-house, but it does offer something that Amazon's online-only operation can't match: </a:t>
            </a:r>
            <a:r>
              <a:rPr lang="en-US" sz="1600" dirty="0">
                <a:hlinkClick r:id="rId4"/>
              </a:rPr>
              <a:t>a network of 4,700 stores</a:t>
            </a:r>
            <a:r>
              <a:rPr lang="en-US" sz="1600" dirty="0"/>
              <a:t> that can serve a place to accept returns.</a:t>
            </a:r>
          </a:p>
        </p:txBody>
      </p:sp>
    </p:spTree>
    <p:extLst>
      <p:ext uri="{BB962C8B-B14F-4D97-AF65-F5344CB8AC3E}">
        <p14:creationId xmlns:p14="http://schemas.microsoft.com/office/powerpoint/2010/main" val="2985139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717549" y="1341437"/>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Getting Started</a:t>
            </a:r>
          </a:p>
          <a:p>
            <a:pPr lvl="1" eaLnBrk="1" hangingPunct="1">
              <a:lnSpc>
                <a:spcPct val="80000"/>
              </a:lnSpc>
            </a:pPr>
            <a:r>
              <a:rPr lang="en-US" altLang="en-US" sz="2200" dirty="0">
                <a:solidFill>
                  <a:schemeClr val="tx1"/>
                </a:solidFill>
                <a:ea typeface="ＭＳ Ｐゴシック" panose="020B0600070205080204" pitchFamily="34" charset="-128"/>
              </a:rPr>
              <a:t>Are You Data-Driven</a:t>
            </a:r>
          </a:p>
          <a:p>
            <a:pPr lvl="1" eaLnBrk="1" hangingPunct="1">
              <a:lnSpc>
                <a:spcPct val="80000"/>
              </a:lnSpc>
            </a:pPr>
            <a:r>
              <a:rPr lang="en-US" altLang="en-US" sz="2200" dirty="0">
                <a:solidFill>
                  <a:schemeClr val="tx1"/>
                </a:solidFill>
                <a:ea typeface="ＭＳ Ｐゴシック" panose="020B0600070205080204" pitchFamily="34" charset="-128"/>
              </a:rPr>
              <a:t>Keep Up with Your Quants</a:t>
            </a:r>
          </a:p>
          <a:p>
            <a:pPr eaLnBrk="1" hangingPunct="1">
              <a:lnSpc>
                <a:spcPct val="80000"/>
              </a:lnSpc>
            </a:pPr>
            <a:r>
              <a:rPr lang="en-US" altLang="en-US" sz="2400" dirty="0">
                <a:solidFill>
                  <a:schemeClr val="tx1"/>
                </a:solidFill>
                <a:ea typeface="ＭＳ Ｐゴシック" panose="020B0600070205080204" pitchFamily="34" charset="-128"/>
              </a:rPr>
              <a:t>Gather the Right Information</a:t>
            </a:r>
            <a:r>
              <a:rPr lang="en-US" altLang="en-US" sz="2400" dirty="0">
                <a:ea typeface="ＭＳ Ｐゴシック" panose="020B0600070205080204" pitchFamily="34" charset="-128"/>
              </a:rPr>
              <a:t> </a:t>
            </a:r>
          </a:p>
          <a:p>
            <a:pPr lvl="1" eaLnBrk="1" hangingPunct="1">
              <a:lnSpc>
                <a:spcPct val="80000"/>
              </a:lnSpc>
            </a:pPr>
            <a:r>
              <a:rPr lang="en-US" altLang="en-US" sz="2200" dirty="0">
                <a:solidFill>
                  <a:schemeClr val="tx1"/>
                </a:solidFill>
                <a:ea typeface="ＭＳ Ｐゴシック" panose="020B0600070205080204" pitchFamily="34" charset="-128"/>
              </a:rPr>
              <a:t>Do You Need All That Data?</a:t>
            </a:r>
          </a:p>
          <a:p>
            <a:pPr lvl="1" eaLnBrk="1" hangingPunct="1">
              <a:lnSpc>
                <a:spcPct val="80000"/>
              </a:lnSpc>
            </a:pPr>
            <a:r>
              <a:rPr lang="en-US" altLang="en-US" sz="2200" dirty="0">
                <a:solidFill>
                  <a:schemeClr val="tx1"/>
                </a:solidFill>
                <a:ea typeface="ＭＳ Ｐゴシック" panose="020B0600070205080204" pitchFamily="34" charset="-128"/>
              </a:rPr>
              <a:t>How to Ask Your Data Scientists for Data and Analytics</a:t>
            </a:r>
          </a:p>
          <a:p>
            <a:pPr lvl="1" eaLnBrk="1" hangingPunct="1">
              <a:lnSpc>
                <a:spcPct val="80000"/>
              </a:lnSpc>
            </a:pPr>
            <a:r>
              <a:rPr lang="en-US" altLang="en-US" sz="2200" dirty="0">
                <a:solidFill>
                  <a:schemeClr val="tx1"/>
                </a:solidFill>
                <a:ea typeface="ＭＳ Ｐゴシック" panose="020B0600070205080204" pitchFamily="34" charset="-128"/>
              </a:rPr>
              <a:t>How to Design a Business Experiment</a:t>
            </a:r>
          </a:p>
          <a:p>
            <a:pPr lvl="1" eaLnBrk="1" hangingPunct="1">
              <a:lnSpc>
                <a:spcPct val="80000"/>
              </a:lnSpc>
            </a:pPr>
            <a:r>
              <a:rPr lang="en-US" altLang="en-US" sz="2200" dirty="0">
                <a:solidFill>
                  <a:schemeClr val="tx1"/>
                </a:solidFill>
                <a:ea typeface="ＭＳ Ｐゴシック" panose="020B0600070205080204" pitchFamily="34" charset="-128"/>
              </a:rPr>
              <a:t>Know the Difference Between Your Data and Your Metrics</a:t>
            </a:r>
          </a:p>
          <a:p>
            <a:pPr lvl="1" eaLnBrk="1" hangingPunct="1">
              <a:lnSpc>
                <a:spcPct val="80000"/>
              </a:lnSpc>
            </a:pPr>
            <a:r>
              <a:rPr lang="en-US" altLang="en-US" sz="2200" dirty="0">
                <a:solidFill>
                  <a:schemeClr val="tx1"/>
                </a:solidFill>
                <a:ea typeface="ＭＳ Ｐゴシック" panose="020B0600070205080204" pitchFamily="34" charset="-128"/>
              </a:rPr>
              <a:t>The Secret to Better Netflix Recommendations and Better Decision Making</a:t>
            </a:r>
          </a:p>
          <a:p>
            <a:pPr lvl="1" eaLnBrk="1" hangingPunct="1">
              <a:lnSpc>
                <a:spcPct val="80000"/>
              </a:lnSpc>
            </a:pPr>
            <a:r>
              <a:rPr lang="en-US" altLang="en-US" sz="2200" dirty="0">
                <a:solidFill>
                  <a:schemeClr val="tx1"/>
                </a:solidFill>
                <a:ea typeface="ＭＳ Ｐゴシック" panose="020B0600070205080204" pitchFamily="34" charset="-128"/>
              </a:rPr>
              <a:t>Can Your Data Be Trusted</a:t>
            </a:r>
          </a:p>
          <a:p>
            <a:pPr lvl="1" eaLnBrk="1" hangingPunct="1">
              <a:lnSpc>
                <a:spcPct val="8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225285431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42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Analyze the Data</a:t>
            </a:r>
          </a:p>
          <a:p>
            <a:pPr lvl="1" eaLnBrk="1" hangingPunct="1">
              <a:lnSpc>
                <a:spcPct val="80000"/>
              </a:lnSpc>
            </a:pPr>
            <a:r>
              <a:rPr lang="en-US" altLang="en-US" sz="2200" dirty="0">
                <a:solidFill>
                  <a:schemeClr val="tx1"/>
                </a:solidFill>
                <a:ea typeface="ＭＳ Ｐゴシック" panose="020B0600070205080204" pitchFamily="34" charset="-128"/>
              </a:rPr>
              <a:t>Two Ways to Keep You Data from Tricking You</a:t>
            </a:r>
          </a:p>
          <a:p>
            <a:pPr lvl="1" eaLnBrk="1" hangingPunct="1">
              <a:lnSpc>
                <a:spcPct val="80000"/>
              </a:lnSpc>
            </a:pPr>
            <a:r>
              <a:rPr lang="en-US" altLang="en-US" sz="2200" dirty="0">
                <a:solidFill>
                  <a:schemeClr val="tx1"/>
                </a:solidFill>
                <a:ea typeface="ＭＳ Ｐゴシック" panose="020B0600070205080204" pitchFamily="34" charset="-128"/>
              </a:rPr>
              <a:t>A Predictive Analytics Primer</a:t>
            </a:r>
          </a:p>
          <a:p>
            <a:pPr lvl="1" eaLnBrk="1" hangingPunct="1">
              <a:lnSpc>
                <a:spcPct val="80000"/>
              </a:lnSpc>
            </a:pPr>
            <a:r>
              <a:rPr lang="en-US" altLang="en-US" sz="2200" dirty="0">
                <a:solidFill>
                  <a:schemeClr val="tx1"/>
                </a:solidFill>
                <a:ea typeface="ＭＳ Ｐゴシック" panose="020B0600070205080204" pitchFamily="34" charset="-128"/>
              </a:rPr>
              <a:t>Understanding Regression Analysis</a:t>
            </a:r>
          </a:p>
          <a:p>
            <a:pPr lvl="1" eaLnBrk="1" hangingPunct="1">
              <a:lnSpc>
                <a:spcPct val="80000"/>
              </a:lnSpc>
            </a:pPr>
            <a:r>
              <a:rPr lang="en-US" altLang="en-US" sz="2200" dirty="0">
                <a:solidFill>
                  <a:schemeClr val="tx1"/>
                </a:solidFill>
                <a:ea typeface="ＭＳ Ｐゴシック" panose="020B0600070205080204" pitchFamily="34" charset="-128"/>
              </a:rPr>
              <a:t>When to Act on Correlation, and When Not To</a:t>
            </a:r>
          </a:p>
          <a:p>
            <a:pPr lvl="1" eaLnBrk="1" hangingPunct="1">
              <a:lnSpc>
                <a:spcPct val="80000"/>
              </a:lnSpc>
            </a:pPr>
            <a:r>
              <a:rPr lang="en-US" altLang="en-US" sz="2200" dirty="0">
                <a:solidFill>
                  <a:schemeClr val="tx1"/>
                </a:solidFill>
                <a:ea typeface="ＭＳ Ｐゴシック" panose="020B0600070205080204" pitchFamily="34" charset="-128"/>
              </a:rPr>
              <a:t>A Manager’s Guide to Machine Learning and Automated Algorithms</a:t>
            </a:r>
          </a:p>
          <a:p>
            <a:pPr lvl="1" eaLnBrk="1" hangingPunct="1">
              <a:lnSpc>
                <a:spcPct val="80000"/>
              </a:lnSpc>
            </a:pPr>
            <a:r>
              <a:rPr lang="en-US" altLang="en-US" sz="2200" dirty="0">
                <a:solidFill>
                  <a:schemeClr val="tx1"/>
                </a:solidFill>
                <a:ea typeface="ＭＳ Ｐゴシック" panose="020B0600070205080204" pitchFamily="34" charset="-128"/>
              </a:rPr>
              <a:t>A Refresher on Statistical Significance</a:t>
            </a:r>
          </a:p>
          <a:p>
            <a:pPr lvl="1" eaLnBrk="1" hangingPunct="1">
              <a:lnSpc>
                <a:spcPct val="80000"/>
              </a:lnSpc>
            </a:pPr>
            <a:r>
              <a:rPr lang="en-US" altLang="en-US" sz="2200" dirty="0">
                <a:solidFill>
                  <a:schemeClr val="tx1"/>
                </a:solidFill>
                <a:ea typeface="ＭＳ Ｐゴシック" panose="020B0600070205080204" pitchFamily="34" charset="-128"/>
              </a:rPr>
              <a:t>Pitfalls of Data-Driven Decisions</a:t>
            </a:r>
          </a:p>
          <a:p>
            <a:pPr lvl="1" eaLnBrk="1" hangingPunct="1">
              <a:lnSpc>
                <a:spcPct val="80000"/>
              </a:lnSpc>
            </a:pPr>
            <a:r>
              <a:rPr lang="en-US" altLang="en-US" sz="2200" dirty="0">
                <a:solidFill>
                  <a:schemeClr val="tx1"/>
                </a:solidFill>
                <a:ea typeface="ＭＳ Ｐゴシック" panose="020B0600070205080204" pitchFamily="34" charset="-128"/>
              </a:rPr>
              <a:t>Do Your Analytics Cheat the Truth?</a:t>
            </a:r>
          </a:p>
          <a:p>
            <a:pPr eaLnBrk="1" hangingPunct="1">
              <a:lnSpc>
                <a:spcPct val="80000"/>
              </a:lnSpc>
            </a:pPr>
            <a:r>
              <a:rPr lang="en-US" altLang="en-US" sz="2400" dirty="0">
                <a:solidFill>
                  <a:schemeClr val="tx1"/>
                </a:solidFill>
                <a:ea typeface="ＭＳ Ｐゴシック" panose="020B0600070205080204" pitchFamily="34" charset="-128"/>
              </a:rPr>
              <a:t>Communicate Your Findings</a:t>
            </a:r>
          </a:p>
          <a:p>
            <a:pPr lvl="1" eaLnBrk="1" hangingPunct="1">
              <a:lnSpc>
                <a:spcPct val="80000"/>
              </a:lnSpc>
            </a:pPr>
            <a:r>
              <a:rPr lang="en-US" altLang="en-US" sz="2200" dirty="0">
                <a:solidFill>
                  <a:schemeClr val="tx1"/>
                </a:solidFill>
                <a:ea typeface="ＭＳ Ｐゴシック" panose="020B0600070205080204" pitchFamily="34" charset="-128"/>
              </a:rPr>
              <a:t>Data is Worthless If You Don’t Communicate It</a:t>
            </a:r>
          </a:p>
          <a:p>
            <a:pPr lvl="1" eaLnBrk="1" hangingPunct="1">
              <a:lnSpc>
                <a:spcPct val="80000"/>
              </a:lnSpc>
            </a:pPr>
            <a:r>
              <a:rPr lang="en-US" altLang="en-US" sz="2200" dirty="0">
                <a:solidFill>
                  <a:schemeClr val="tx1"/>
                </a:solidFill>
                <a:ea typeface="ＭＳ Ｐゴシック" panose="020B0600070205080204" pitchFamily="34" charset="-128"/>
              </a:rPr>
              <a:t>What IBM Teachers Us About Sharing Data Findings</a:t>
            </a:r>
          </a:p>
          <a:p>
            <a:pPr lvl="1" eaLnBrk="1" hangingPunct="1">
              <a:lnSpc>
                <a:spcPct val="80000"/>
              </a:lnSpc>
            </a:pPr>
            <a:r>
              <a:rPr lang="en-US" altLang="en-US" sz="2200" dirty="0">
                <a:solidFill>
                  <a:schemeClr val="tx1"/>
                </a:solidFill>
                <a:ea typeface="ＭＳ Ｐゴシック" panose="020B0600070205080204" pitchFamily="34" charset="-128"/>
              </a:rPr>
              <a:t>When Data Visualization Works – and When It Doesn’t</a:t>
            </a:r>
          </a:p>
          <a:p>
            <a:pPr lvl="1" eaLnBrk="1" hangingPunct="1">
              <a:lnSpc>
                <a:spcPct val="80000"/>
              </a:lnSpc>
            </a:pPr>
            <a:r>
              <a:rPr lang="en-US" altLang="en-US" sz="2200" dirty="0">
                <a:solidFill>
                  <a:schemeClr val="tx1"/>
                </a:solidFill>
                <a:ea typeface="ＭＳ Ｐゴシック" panose="020B0600070205080204" pitchFamily="34" charset="-128"/>
              </a:rPr>
              <a:t>How to Make Visuals That Pop and Persuade</a:t>
            </a:r>
          </a:p>
          <a:p>
            <a:pPr lvl="1" eaLnBrk="1" hangingPunct="1">
              <a:lnSpc>
                <a:spcPct val="80000"/>
              </a:lnSpc>
            </a:pPr>
            <a:r>
              <a:rPr lang="en-US" altLang="en-US" sz="2200" dirty="0">
                <a:solidFill>
                  <a:schemeClr val="tx1"/>
                </a:solidFill>
                <a:ea typeface="ＭＳ Ｐゴシック" panose="020B0600070205080204" pitchFamily="34" charset="-128"/>
              </a:rPr>
              <a:t>Decisions Don’t Start with Data</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147629368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603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9037"/>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Getting Started</a:t>
            </a:r>
          </a:p>
          <a:p>
            <a:pPr lvl="1" eaLnBrk="1" hangingPunct="1">
              <a:lnSpc>
                <a:spcPct val="80000"/>
              </a:lnSpc>
            </a:pPr>
            <a:r>
              <a:rPr lang="en-US" altLang="en-US" sz="2200" dirty="0">
                <a:solidFill>
                  <a:schemeClr val="tx1"/>
                </a:solidFill>
                <a:ea typeface="ＭＳ Ｐゴシック" panose="020B0600070205080204" pitchFamily="34" charset="-128"/>
              </a:rPr>
              <a:t>Are You Data-Driven</a:t>
            </a:r>
          </a:p>
          <a:p>
            <a:pPr lvl="1" eaLnBrk="1" hangingPunct="1">
              <a:lnSpc>
                <a:spcPct val="80000"/>
              </a:lnSpc>
            </a:pPr>
            <a:r>
              <a:rPr lang="en-US" altLang="en-US" sz="2200" dirty="0">
                <a:solidFill>
                  <a:schemeClr val="tx1"/>
                </a:solidFill>
                <a:ea typeface="ＭＳ Ｐゴシック" panose="020B0600070205080204" pitchFamily="34" charset="-128"/>
              </a:rPr>
              <a:t>Traits of Data Driven</a:t>
            </a:r>
          </a:p>
          <a:p>
            <a:pPr lvl="2" eaLnBrk="1" hangingPunct="1">
              <a:lnSpc>
                <a:spcPct val="80000"/>
              </a:lnSpc>
            </a:pPr>
            <a:r>
              <a:rPr lang="en-US" altLang="en-US" sz="2000" dirty="0">
                <a:solidFill>
                  <a:schemeClr val="tx1"/>
                </a:solidFill>
                <a:ea typeface="ＭＳ Ｐゴシック" panose="020B0600070205080204" pitchFamily="34" charset="-128"/>
              </a:rPr>
              <a:t>Make decisions at the lowest possible level</a:t>
            </a:r>
          </a:p>
          <a:p>
            <a:pPr lvl="2" eaLnBrk="1" hangingPunct="1">
              <a:lnSpc>
                <a:spcPct val="80000"/>
              </a:lnSpc>
            </a:pPr>
            <a:r>
              <a:rPr lang="en-US" altLang="en-US" sz="2000" dirty="0">
                <a:solidFill>
                  <a:schemeClr val="tx1"/>
                </a:solidFill>
                <a:ea typeface="ＭＳ Ｐゴシック" panose="020B0600070205080204" pitchFamily="34" charset="-128"/>
              </a:rPr>
              <a:t>Bring as much diverse data to any situation as they possibly can</a:t>
            </a:r>
          </a:p>
          <a:p>
            <a:pPr lvl="2" eaLnBrk="1" hangingPunct="1">
              <a:lnSpc>
                <a:spcPct val="80000"/>
              </a:lnSpc>
            </a:pPr>
            <a:r>
              <a:rPr lang="en-US" altLang="en-US" sz="2000" dirty="0">
                <a:solidFill>
                  <a:schemeClr val="tx1"/>
                </a:solidFill>
                <a:ea typeface="ＭＳ Ｐゴシック" panose="020B0600070205080204" pitchFamily="34" charset="-128"/>
              </a:rPr>
              <a:t>Use data to develop a deeper understanding of their worlds</a:t>
            </a:r>
          </a:p>
          <a:p>
            <a:pPr lvl="2" eaLnBrk="1" hangingPunct="1">
              <a:lnSpc>
                <a:spcPct val="80000"/>
              </a:lnSpc>
            </a:pPr>
            <a:r>
              <a:rPr lang="en-US" altLang="en-US" sz="2000" dirty="0">
                <a:solidFill>
                  <a:schemeClr val="tx1"/>
                </a:solidFill>
                <a:ea typeface="ＭＳ Ｐゴシック" panose="020B0600070205080204" pitchFamily="34" charset="-128"/>
              </a:rPr>
              <a:t>Develop an appreciation for variation</a:t>
            </a:r>
          </a:p>
          <a:p>
            <a:pPr lvl="2" eaLnBrk="1" hangingPunct="1">
              <a:lnSpc>
                <a:spcPct val="80000"/>
              </a:lnSpc>
            </a:pPr>
            <a:r>
              <a:rPr lang="en-US" altLang="en-US" sz="2000" dirty="0">
                <a:solidFill>
                  <a:schemeClr val="tx1"/>
                </a:solidFill>
                <a:ea typeface="ＭＳ Ｐゴシック" panose="020B0600070205080204" pitchFamily="34" charset="-128"/>
              </a:rPr>
              <a:t>Deal reasonably well with uncertainty</a:t>
            </a:r>
          </a:p>
          <a:p>
            <a:pPr lvl="2" eaLnBrk="1" hangingPunct="1">
              <a:lnSpc>
                <a:spcPct val="80000"/>
              </a:lnSpc>
            </a:pPr>
            <a:r>
              <a:rPr lang="en-US" altLang="en-US" sz="2000" dirty="0">
                <a:solidFill>
                  <a:schemeClr val="tx1"/>
                </a:solidFill>
                <a:ea typeface="ＭＳ Ｐゴシック" panose="020B0600070205080204" pitchFamily="34" charset="-128"/>
              </a:rPr>
              <a:t>Integrate their ability to understand data and its implications with their intuitions</a:t>
            </a:r>
          </a:p>
          <a:p>
            <a:pPr lvl="2" eaLnBrk="1" hangingPunct="1">
              <a:lnSpc>
                <a:spcPct val="80000"/>
              </a:lnSpc>
            </a:pPr>
            <a:r>
              <a:rPr lang="en-US" altLang="en-US" sz="2000" dirty="0">
                <a:solidFill>
                  <a:schemeClr val="tx1"/>
                </a:solidFill>
                <a:ea typeface="ＭＳ Ｐゴシック" panose="020B0600070205080204" pitchFamily="34" charset="-128"/>
              </a:rPr>
              <a:t>Recognize the importance of high-quality data and invest to make improvements</a:t>
            </a:r>
          </a:p>
          <a:p>
            <a:pPr lvl="2" eaLnBrk="1" hangingPunct="1">
              <a:lnSpc>
                <a:spcPct val="80000"/>
              </a:lnSpc>
            </a:pPr>
            <a:r>
              <a:rPr lang="en-US" altLang="en-US" sz="2000" dirty="0">
                <a:solidFill>
                  <a:schemeClr val="tx1"/>
                </a:solidFill>
                <a:ea typeface="ＭＳ Ｐゴシック" panose="020B0600070205080204" pitchFamily="34" charset="-128"/>
              </a:rPr>
              <a:t>Conduct good experiments and research</a:t>
            </a:r>
          </a:p>
          <a:p>
            <a:pPr lvl="2" eaLnBrk="1" hangingPunct="1">
              <a:lnSpc>
                <a:spcPct val="80000"/>
              </a:lnSpc>
            </a:pPr>
            <a:r>
              <a:rPr lang="en-US" altLang="en-US" sz="2000" dirty="0">
                <a:solidFill>
                  <a:schemeClr val="tx1"/>
                </a:solidFill>
                <a:ea typeface="ＭＳ Ｐゴシック" panose="020B0600070205080204" pitchFamily="34" charset="-128"/>
              </a:rPr>
              <a:t>Recognize that decision criteria can vary with circumstances</a:t>
            </a:r>
          </a:p>
          <a:p>
            <a:pPr lvl="2" eaLnBrk="1" hangingPunct="1">
              <a:lnSpc>
                <a:spcPct val="80000"/>
              </a:lnSpc>
            </a:pPr>
            <a:r>
              <a:rPr lang="en-US" altLang="en-US" sz="2000" dirty="0">
                <a:solidFill>
                  <a:schemeClr val="tx1"/>
                </a:solidFill>
                <a:ea typeface="ＭＳ Ｐゴシック" panose="020B0600070205080204" pitchFamily="34" charset="-128"/>
              </a:rPr>
              <a:t>Realize that making a decision is only the first </a:t>
            </a:r>
            <a:r>
              <a:rPr lang="en-US" altLang="en-US" sz="2000" dirty="0" err="1">
                <a:solidFill>
                  <a:schemeClr val="tx1"/>
                </a:solidFill>
                <a:ea typeface="ＭＳ Ｐゴシック" panose="020B0600070205080204" pitchFamily="34" charset="-128"/>
              </a:rPr>
              <a:t>steo</a:t>
            </a:r>
            <a:endParaRPr lang="en-US" altLang="en-US" sz="2000" dirty="0">
              <a:solidFill>
                <a:schemeClr val="tx1"/>
              </a:solidFill>
              <a:ea typeface="ＭＳ Ｐゴシック" panose="020B0600070205080204" pitchFamily="34" charset="-128"/>
            </a:endParaRPr>
          </a:p>
          <a:p>
            <a:pPr lvl="2" eaLnBrk="1" hangingPunct="1">
              <a:lnSpc>
                <a:spcPct val="80000"/>
              </a:lnSpc>
            </a:pPr>
            <a:r>
              <a:rPr lang="en-US" altLang="en-US" sz="2000" dirty="0">
                <a:solidFill>
                  <a:schemeClr val="tx1"/>
                </a:solidFill>
                <a:ea typeface="ＭＳ Ｐゴシック" panose="020B0600070205080204" pitchFamily="34" charset="-128"/>
              </a:rPr>
              <a:t>Work hard to learn new skills and bring new data and new data technologies (big data, predictive analytics, metadata management, etc.) into their organization</a:t>
            </a:r>
          </a:p>
          <a:p>
            <a:pPr lvl="2" eaLnBrk="1" hangingPunct="1">
              <a:lnSpc>
                <a:spcPct val="80000"/>
              </a:lnSpc>
            </a:pPr>
            <a:r>
              <a:rPr lang="en-US" altLang="en-US" sz="2000" dirty="0">
                <a:solidFill>
                  <a:schemeClr val="tx1"/>
                </a:solidFill>
                <a:ea typeface="ＭＳ Ｐゴシック" panose="020B0600070205080204" pitchFamily="34" charset="-128"/>
              </a:rPr>
              <a:t>Learn from their mistakes</a:t>
            </a:r>
          </a:p>
          <a:p>
            <a:pPr marL="385762" lvl="1" indent="0" eaLnBrk="1" hangingPunct="1">
              <a:lnSpc>
                <a:spcPct val="80000"/>
              </a:lnSpc>
              <a:buNone/>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31859004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717549" y="18700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Getting Started</a:t>
            </a: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Keep Up with Your Quants – You are the “Consumer”</a:t>
            </a:r>
            <a:endParaRPr lang="en-US" altLang="en-US" sz="2000" dirty="0">
              <a:solidFill>
                <a:schemeClr val="tx1"/>
              </a:solidFill>
              <a:ea typeface="ＭＳ Ｐゴシック" panose="020B0600070205080204" pitchFamily="34" charset="-128"/>
            </a:endParaRPr>
          </a:p>
          <a:p>
            <a:pPr lvl="1" eaLnBrk="1" hangingPunct="1">
              <a:lnSpc>
                <a:spcPct val="80000"/>
              </a:lnSpc>
            </a:pPr>
            <a:endParaRPr lang="en-US" altLang="en-US" sz="2000" dirty="0">
              <a:solidFill>
                <a:schemeClr val="tx1"/>
              </a:solidFill>
              <a:ea typeface="ＭＳ Ｐゴシック" panose="020B0600070205080204" pitchFamily="34" charset="-128"/>
            </a:endParaRPr>
          </a:p>
          <a:p>
            <a:pPr lvl="1" eaLnBrk="1" hangingPunct="1">
              <a:lnSpc>
                <a:spcPct val="80000"/>
              </a:lnSpc>
            </a:pPr>
            <a:r>
              <a:rPr lang="en-US" altLang="en-US" sz="2000" dirty="0">
                <a:solidFill>
                  <a:schemeClr val="tx1"/>
                </a:solidFill>
                <a:ea typeface="ＭＳ Ｐゴシック" panose="020B0600070205080204" pitchFamily="34" charset="-128"/>
              </a:rPr>
              <a:t>Analytics Based Decision Making in Six Key Steps</a:t>
            </a:r>
          </a:p>
          <a:p>
            <a:pPr lvl="2" eaLnBrk="1" hangingPunct="1">
              <a:lnSpc>
                <a:spcPct val="80000"/>
              </a:lnSpc>
            </a:pPr>
            <a:r>
              <a:rPr lang="en-US" altLang="en-US" sz="2000" dirty="0">
                <a:solidFill>
                  <a:schemeClr val="tx1"/>
                </a:solidFill>
                <a:ea typeface="ＭＳ Ｐゴシック" panose="020B0600070205080204" pitchFamily="34" charset="-128"/>
              </a:rPr>
              <a:t>Recognize the problem or question</a:t>
            </a:r>
          </a:p>
          <a:p>
            <a:pPr lvl="2" eaLnBrk="1" hangingPunct="1">
              <a:lnSpc>
                <a:spcPct val="80000"/>
              </a:lnSpc>
            </a:pPr>
            <a:r>
              <a:rPr lang="en-US" altLang="en-US" sz="2000" dirty="0">
                <a:solidFill>
                  <a:schemeClr val="tx1"/>
                </a:solidFill>
                <a:ea typeface="ＭＳ Ｐゴシック" panose="020B0600070205080204" pitchFamily="34" charset="-128"/>
              </a:rPr>
              <a:t>Review previous findings</a:t>
            </a:r>
          </a:p>
          <a:p>
            <a:pPr lvl="2" eaLnBrk="1" hangingPunct="1">
              <a:lnSpc>
                <a:spcPct val="80000"/>
              </a:lnSpc>
            </a:pPr>
            <a:r>
              <a:rPr lang="en-US" altLang="en-US" sz="2000" dirty="0">
                <a:solidFill>
                  <a:schemeClr val="tx1"/>
                </a:solidFill>
                <a:ea typeface="ＭＳ Ｐゴシック" panose="020B0600070205080204" pitchFamily="34" charset="-128"/>
              </a:rPr>
              <a:t>Model the solution and select the variables</a:t>
            </a:r>
          </a:p>
          <a:p>
            <a:pPr lvl="2" eaLnBrk="1" hangingPunct="1">
              <a:lnSpc>
                <a:spcPct val="80000"/>
              </a:lnSpc>
            </a:pPr>
            <a:r>
              <a:rPr lang="en-US" altLang="en-US" sz="2000" dirty="0">
                <a:solidFill>
                  <a:schemeClr val="tx1"/>
                </a:solidFill>
                <a:ea typeface="ＭＳ Ｐゴシック" panose="020B0600070205080204" pitchFamily="34" charset="-128"/>
              </a:rPr>
              <a:t>Collect the data</a:t>
            </a:r>
          </a:p>
          <a:p>
            <a:pPr lvl="2" eaLnBrk="1" hangingPunct="1">
              <a:lnSpc>
                <a:spcPct val="80000"/>
              </a:lnSpc>
            </a:pPr>
            <a:r>
              <a:rPr lang="en-US" altLang="en-US" sz="2000" dirty="0">
                <a:solidFill>
                  <a:schemeClr val="tx1"/>
                </a:solidFill>
                <a:ea typeface="ＭＳ Ｐゴシック" panose="020B0600070205080204" pitchFamily="34" charset="-128"/>
              </a:rPr>
              <a:t>Analyze the data</a:t>
            </a:r>
          </a:p>
          <a:p>
            <a:pPr lvl="2" eaLnBrk="1" hangingPunct="1">
              <a:lnSpc>
                <a:spcPct val="80000"/>
              </a:lnSpc>
            </a:pPr>
            <a:r>
              <a:rPr lang="en-US" altLang="en-US" sz="2000" dirty="0">
                <a:solidFill>
                  <a:schemeClr val="tx1"/>
                </a:solidFill>
                <a:ea typeface="ＭＳ Ｐゴシック" panose="020B0600070205080204" pitchFamily="34" charset="-128"/>
              </a:rPr>
              <a:t>Present and act on the results</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Ask lots of questions along the way</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Establish a culture of inquiry, not advocacy</a:t>
            </a:r>
          </a:p>
        </p:txBody>
      </p:sp>
    </p:spTree>
    <p:extLst>
      <p:ext uri="{BB962C8B-B14F-4D97-AF65-F5344CB8AC3E}">
        <p14:creationId xmlns:p14="http://schemas.microsoft.com/office/powerpoint/2010/main" val="136070134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717549" y="19462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Gather the Right Information</a:t>
            </a:r>
          </a:p>
          <a:p>
            <a:pPr marL="0" indent="0" eaLnBrk="1" hangingPunct="1">
              <a:lnSpc>
                <a:spcPct val="80000"/>
              </a:lnSpc>
              <a:buNone/>
            </a:pPr>
            <a:r>
              <a:rPr lang="en-US" altLang="en-US" sz="2400" dirty="0">
                <a:ea typeface="ＭＳ Ｐゴシック" panose="020B0600070205080204" pitchFamily="34" charset="-128"/>
              </a:rPr>
              <a:t> </a:t>
            </a:r>
          </a:p>
          <a:p>
            <a:pPr lvl="1" eaLnBrk="1" hangingPunct="1">
              <a:lnSpc>
                <a:spcPct val="80000"/>
              </a:lnSpc>
            </a:pPr>
            <a:r>
              <a:rPr lang="en-US" altLang="en-US" sz="2200" dirty="0">
                <a:ea typeface="ＭＳ Ｐゴシック" panose="020B0600070205080204" pitchFamily="34" charset="-128"/>
              </a:rPr>
              <a:t>Do You Need All That Data?</a:t>
            </a:r>
          </a:p>
          <a:p>
            <a:pPr marL="385762" lvl="1" indent="0" eaLnBrk="1" hangingPunct="1">
              <a:lnSpc>
                <a:spcPct val="80000"/>
              </a:lnSpc>
              <a:buNone/>
            </a:pPr>
            <a:endParaRPr lang="en-US" altLang="en-US" sz="2200" dirty="0">
              <a:ea typeface="ＭＳ Ｐゴシック" panose="020B0600070205080204" pitchFamily="34" charset="-128"/>
            </a:endParaRPr>
          </a:p>
          <a:p>
            <a:pPr lvl="2" eaLnBrk="1" hangingPunct="1">
              <a:lnSpc>
                <a:spcPct val="80000"/>
              </a:lnSpc>
            </a:pPr>
            <a:r>
              <a:rPr lang="en-US" altLang="en-US" sz="2000" dirty="0">
                <a:ea typeface="ＭＳ Ｐゴシック" panose="020B0600070205080204" pitchFamily="34" charset="-128"/>
              </a:rPr>
              <a:t>Are we asking the right questions?</a:t>
            </a:r>
          </a:p>
          <a:p>
            <a:pPr lvl="2" eaLnBrk="1" hangingPunct="1">
              <a:lnSpc>
                <a:spcPct val="80000"/>
              </a:lnSpc>
            </a:pPr>
            <a:r>
              <a:rPr lang="en-US" altLang="en-US" sz="2000" dirty="0">
                <a:ea typeface="ＭＳ Ｐゴシック" panose="020B0600070205080204" pitchFamily="34" charset="-128"/>
              </a:rPr>
              <a:t>Does our data tell a story?</a:t>
            </a:r>
          </a:p>
          <a:p>
            <a:pPr lvl="2" eaLnBrk="1" hangingPunct="1">
              <a:lnSpc>
                <a:spcPct val="80000"/>
              </a:lnSpc>
            </a:pPr>
            <a:r>
              <a:rPr lang="en-US" altLang="en-US" sz="2000" dirty="0">
                <a:ea typeface="ＭＳ Ｐゴシック" panose="020B0600070205080204" pitchFamily="34" charset="-128"/>
              </a:rPr>
              <a:t>Does our data help us look ahead rather than behind?</a:t>
            </a:r>
          </a:p>
          <a:p>
            <a:pPr lvl="2" eaLnBrk="1" hangingPunct="1">
              <a:lnSpc>
                <a:spcPct val="80000"/>
              </a:lnSpc>
            </a:pPr>
            <a:r>
              <a:rPr lang="en-US" altLang="en-US" sz="2000" dirty="0">
                <a:ea typeface="ＭＳ Ｐゴシック" panose="020B0600070205080204" pitchFamily="34" charset="-128"/>
              </a:rPr>
              <a:t>Do we have a good mix of quantitative and qualitative data?</a:t>
            </a:r>
          </a:p>
          <a:p>
            <a:pPr lvl="2" eaLnBrk="1" hangingPunct="1">
              <a:lnSpc>
                <a:spcPct val="80000"/>
              </a:lnSpc>
            </a:pPr>
            <a:endParaRPr lang="en-US" altLang="en-US" sz="2000" dirty="0">
              <a:ea typeface="ＭＳ Ｐゴシック" panose="020B0600070205080204" pitchFamily="34" charset="-128"/>
            </a:endParaRPr>
          </a:p>
        </p:txBody>
      </p:sp>
    </p:spTree>
    <p:extLst>
      <p:ext uri="{BB962C8B-B14F-4D97-AF65-F5344CB8AC3E}">
        <p14:creationId xmlns:p14="http://schemas.microsoft.com/office/powerpoint/2010/main" val="53576999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717549" y="17176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Gather the Right Information</a:t>
            </a:r>
            <a:r>
              <a:rPr lang="en-US" altLang="en-US" sz="2400" dirty="0">
                <a:ea typeface="ＭＳ Ｐゴシック" panose="020B0600070205080204" pitchFamily="34" charset="-128"/>
              </a:rPr>
              <a:t> </a:t>
            </a:r>
          </a:p>
          <a:p>
            <a:pPr eaLnBrk="1" hangingPunct="1">
              <a:lnSpc>
                <a:spcPct val="80000"/>
              </a:lnSpc>
            </a:pPr>
            <a:endParaRPr lang="en-US" altLang="en-US" sz="2400" dirty="0">
              <a:ea typeface="ＭＳ Ｐゴシック" panose="020B0600070205080204" pitchFamily="34" charset="-128"/>
            </a:endParaRPr>
          </a:p>
          <a:p>
            <a:pPr lvl="1" eaLnBrk="1" hangingPunct="1">
              <a:lnSpc>
                <a:spcPct val="80000"/>
              </a:lnSpc>
            </a:pPr>
            <a:r>
              <a:rPr lang="en-US" altLang="en-US" sz="2200" dirty="0">
                <a:ea typeface="ＭＳ Ｐゴシック" panose="020B0600070205080204" pitchFamily="34" charset="-128"/>
              </a:rPr>
              <a:t>How to Ask Your Data Scientists for Data and Analytics</a:t>
            </a:r>
          </a:p>
          <a:p>
            <a:pPr lvl="1" eaLnBrk="1" hangingPunct="1">
              <a:lnSpc>
                <a:spcPct val="80000"/>
              </a:lnSpc>
            </a:pPr>
            <a:r>
              <a:rPr lang="en-US" altLang="en-US" sz="2200" dirty="0">
                <a:ea typeface="ＭＳ Ｐゴシック" panose="020B0600070205080204" pitchFamily="34" charset="-128"/>
              </a:rPr>
              <a:t>What Questions Should We Ask?</a:t>
            </a:r>
          </a:p>
          <a:p>
            <a:pPr lvl="1" eaLnBrk="1" hangingPunct="1">
              <a:lnSpc>
                <a:spcPct val="80000"/>
              </a:lnSpc>
            </a:pPr>
            <a:r>
              <a:rPr lang="en-US" altLang="en-US" sz="2200" dirty="0">
                <a:ea typeface="ＭＳ Ｐゴシック" panose="020B0600070205080204" pitchFamily="34" charset="-128"/>
              </a:rPr>
              <a:t>What Data Do We Need?</a:t>
            </a:r>
          </a:p>
          <a:p>
            <a:pPr lvl="1" eaLnBrk="1" hangingPunct="1">
              <a:lnSpc>
                <a:spcPct val="80000"/>
              </a:lnSpc>
            </a:pPr>
            <a:r>
              <a:rPr lang="en-US" altLang="en-US" sz="2200" dirty="0">
                <a:ea typeface="ＭＳ Ｐゴシック" panose="020B0600070205080204" pitchFamily="34" charset="-128"/>
              </a:rPr>
              <a:t>How Do We Obtain the Data?</a:t>
            </a:r>
          </a:p>
          <a:p>
            <a:pPr lvl="1" eaLnBrk="1" hangingPunct="1">
              <a:lnSpc>
                <a:spcPct val="80000"/>
              </a:lnSpc>
            </a:pPr>
            <a:r>
              <a:rPr lang="en-US" altLang="en-US" sz="2200" dirty="0">
                <a:ea typeface="ＭＳ Ｐゴシック" panose="020B0600070205080204" pitchFamily="34" charset="-128"/>
              </a:rPr>
              <a:t>Is the Data Clean and Easy to Analyze?</a:t>
            </a:r>
          </a:p>
          <a:p>
            <a:pPr lvl="1" eaLnBrk="1" hangingPunct="1">
              <a:lnSpc>
                <a:spcPct val="80000"/>
              </a:lnSpc>
            </a:pPr>
            <a:r>
              <a:rPr lang="en-US" altLang="en-US" sz="2200" dirty="0">
                <a:ea typeface="ＭＳ Ｐゴシック" panose="020B0600070205080204" pitchFamily="34" charset="-128"/>
              </a:rPr>
              <a:t>Understanding the Cost of Data</a:t>
            </a:r>
          </a:p>
          <a:p>
            <a:pPr lvl="1" eaLnBrk="1" hangingPunct="1">
              <a:lnSpc>
                <a:spcPct val="80000"/>
              </a:lnSpc>
            </a:pPr>
            <a:r>
              <a:rPr lang="en-US" altLang="en-US" sz="2200" dirty="0">
                <a:ea typeface="ＭＳ Ｐゴシック" panose="020B0600070205080204" pitchFamily="34" charset="-128"/>
              </a:rPr>
              <a:t>Is the Model Too Complicated?</a:t>
            </a:r>
          </a:p>
        </p:txBody>
      </p:sp>
    </p:spTree>
    <p:extLst>
      <p:ext uri="{BB962C8B-B14F-4D97-AF65-F5344CB8AC3E}">
        <p14:creationId xmlns:p14="http://schemas.microsoft.com/office/powerpoint/2010/main" val="251599335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717549" y="15652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Gather the Right Information</a:t>
            </a:r>
            <a:r>
              <a:rPr lang="en-US" altLang="en-US" sz="2400" dirty="0">
                <a:ea typeface="ＭＳ Ｐゴシック" panose="020B0600070205080204" pitchFamily="34" charset="-128"/>
              </a:rPr>
              <a:t> </a:t>
            </a:r>
          </a:p>
          <a:p>
            <a:pPr eaLnBrk="1" hangingPunct="1">
              <a:lnSpc>
                <a:spcPct val="80000"/>
              </a:lnSpc>
            </a:pPr>
            <a:endParaRPr lang="en-US" altLang="en-US" sz="2400" dirty="0">
              <a:ea typeface="ＭＳ Ｐゴシック" panose="020B0600070205080204" pitchFamily="34" charset="-128"/>
            </a:endParaRPr>
          </a:p>
          <a:p>
            <a:pPr lvl="1" eaLnBrk="1" hangingPunct="1">
              <a:lnSpc>
                <a:spcPct val="80000"/>
              </a:lnSpc>
            </a:pPr>
            <a:r>
              <a:rPr lang="en-US" altLang="en-US" sz="2200" dirty="0">
                <a:ea typeface="ＭＳ Ｐゴシック" panose="020B0600070205080204" pitchFamily="34" charset="-128"/>
              </a:rPr>
              <a:t>How to Design a Business Experiment</a:t>
            </a:r>
          </a:p>
          <a:p>
            <a:pPr lvl="1" eaLnBrk="1" hangingPunct="1">
              <a:lnSpc>
                <a:spcPct val="80000"/>
              </a:lnSpc>
            </a:pPr>
            <a:r>
              <a:rPr lang="en-US" altLang="en-US" sz="2200" dirty="0">
                <a:ea typeface="ＭＳ Ｐゴシック" panose="020B0600070205080204" pitchFamily="34" charset="-128"/>
              </a:rPr>
              <a:t>Identify the Narrow Question</a:t>
            </a:r>
          </a:p>
          <a:p>
            <a:pPr lvl="1" eaLnBrk="1" hangingPunct="1">
              <a:lnSpc>
                <a:spcPct val="80000"/>
              </a:lnSpc>
            </a:pPr>
            <a:r>
              <a:rPr lang="en-US" altLang="en-US" sz="2200" dirty="0">
                <a:ea typeface="ＭＳ Ｐゴシック" panose="020B0600070205080204" pitchFamily="34" charset="-128"/>
              </a:rPr>
              <a:t>Use a Big Hammer</a:t>
            </a:r>
          </a:p>
          <a:p>
            <a:pPr lvl="1" eaLnBrk="1" hangingPunct="1">
              <a:lnSpc>
                <a:spcPct val="80000"/>
              </a:lnSpc>
            </a:pPr>
            <a:r>
              <a:rPr lang="en-US" altLang="en-US" sz="2200" dirty="0">
                <a:ea typeface="ＭＳ Ｐゴシック" panose="020B0600070205080204" pitchFamily="34" charset="-128"/>
              </a:rPr>
              <a:t>Perform a Data Audit</a:t>
            </a:r>
          </a:p>
          <a:p>
            <a:pPr lvl="1" eaLnBrk="1" hangingPunct="1">
              <a:lnSpc>
                <a:spcPct val="80000"/>
              </a:lnSpc>
            </a:pPr>
            <a:r>
              <a:rPr lang="en-US" altLang="en-US" sz="2200" dirty="0">
                <a:ea typeface="ＭＳ Ｐゴシック" panose="020B0600070205080204" pitchFamily="34" charset="-128"/>
              </a:rPr>
              <a:t>Select a Study Population</a:t>
            </a:r>
          </a:p>
          <a:p>
            <a:pPr lvl="1" eaLnBrk="1" hangingPunct="1">
              <a:lnSpc>
                <a:spcPct val="80000"/>
              </a:lnSpc>
            </a:pPr>
            <a:r>
              <a:rPr lang="en-US" altLang="en-US" sz="2200" dirty="0">
                <a:ea typeface="ＭＳ Ｐゴシック" panose="020B0600070205080204" pitchFamily="34" charset="-128"/>
              </a:rPr>
              <a:t>Randomize</a:t>
            </a:r>
          </a:p>
          <a:p>
            <a:pPr lvl="1" eaLnBrk="1" hangingPunct="1">
              <a:lnSpc>
                <a:spcPct val="80000"/>
              </a:lnSpc>
            </a:pPr>
            <a:r>
              <a:rPr lang="en-US" altLang="en-US" sz="2200" dirty="0">
                <a:ea typeface="ＭＳ Ｐゴシック" panose="020B0600070205080204" pitchFamily="34" charset="-128"/>
              </a:rPr>
              <a:t>Commit to a Plan, and Stick to it</a:t>
            </a:r>
          </a:p>
          <a:p>
            <a:pPr lvl="1" eaLnBrk="1" hangingPunct="1">
              <a:lnSpc>
                <a:spcPct val="80000"/>
              </a:lnSpc>
            </a:pPr>
            <a:r>
              <a:rPr lang="en-US" altLang="en-US" sz="2200" dirty="0">
                <a:ea typeface="ＭＳ Ｐゴシック" panose="020B0600070205080204" pitchFamily="34" charset="-128"/>
              </a:rPr>
              <a:t>Let the Data Speak</a:t>
            </a:r>
          </a:p>
        </p:txBody>
      </p:sp>
    </p:spTree>
    <p:extLst>
      <p:ext uri="{BB962C8B-B14F-4D97-AF65-F5344CB8AC3E}">
        <p14:creationId xmlns:p14="http://schemas.microsoft.com/office/powerpoint/2010/main" val="257486367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717549" y="21748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Gather the Right Information</a:t>
            </a:r>
            <a:r>
              <a:rPr lang="en-US" altLang="en-US" sz="2400" dirty="0">
                <a:ea typeface="ＭＳ Ｐゴシック" panose="020B0600070205080204" pitchFamily="34" charset="-128"/>
              </a:rPr>
              <a:t> </a:t>
            </a:r>
          </a:p>
          <a:p>
            <a:pPr eaLnBrk="1" hangingPunct="1">
              <a:lnSpc>
                <a:spcPct val="80000"/>
              </a:lnSpc>
            </a:pPr>
            <a:endParaRPr lang="en-US" altLang="en-US" sz="2400" dirty="0">
              <a:ea typeface="ＭＳ Ｐゴシック" panose="020B0600070205080204" pitchFamily="34" charset="-128"/>
            </a:endParaRPr>
          </a:p>
          <a:p>
            <a:pPr lvl="1" eaLnBrk="1" hangingPunct="1">
              <a:lnSpc>
                <a:spcPct val="80000"/>
              </a:lnSpc>
            </a:pPr>
            <a:r>
              <a:rPr lang="en-US" altLang="en-US" sz="2200" dirty="0">
                <a:ea typeface="ＭＳ Ｐゴシック" panose="020B0600070205080204" pitchFamily="34" charset="-128"/>
              </a:rPr>
              <a:t>Know the Difference Between Your Data and Your Metrics</a:t>
            </a:r>
          </a:p>
          <a:p>
            <a:pPr lvl="1" eaLnBrk="1" hangingPunct="1">
              <a:lnSpc>
                <a:spcPct val="80000"/>
              </a:lnSpc>
            </a:pPr>
            <a:r>
              <a:rPr lang="en-US" altLang="en-US" sz="2200" dirty="0">
                <a:ea typeface="ＭＳ Ｐゴシック" panose="020B0600070205080204" pitchFamily="34" charset="-128"/>
              </a:rPr>
              <a:t>You Can’t Pick Your Data, but You Must Pick Your Metrics</a:t>
            </a:r>
          </a:p>
          <a:p>
            <a:pPr lvl="1" eaLnBrk="1" hangingPunct="1">
              <a:lnSpc>
                <a:spcPct val="80000"/>
              </a:lnSpc>
            </a:pPr>
            <a:r>
              <a:rPr lang="en-US" altLang="en-US" sz="2200" dirty="0">
                <a:ea typeface="ＭＳ Ｐゴシック" panose="020B0600070205080204" pitchFamily="34" charset="-128"/>
              </a:rPr>
              <a:t>Organizations Become Their Metrics</a:t>
            </a:r>
          </a:p>
          <a:p>
            <a:pPr lvl="1" eaLnBrk="1" hangingPunct="1">
              <a:lnSpc>
                <a:spcPct val="80000"/>
              </a:lnSpc>
            </a:pPr>
            <a:r>
              <a:rPr lang="en-US" altLang="en-US" sz="2200" dirty="0">
                <a:ea typeface="ＭＳ Ｐゴシック" panose="020B0600070205080204" pitchFamily="34" charset="-128"/>
              </a:rPr>
              <a:t>Metrics Are only Valuable if You Can Manage to Them</a:t>
            </a:r>
          </a:p>
          <a:p>
            <a:pPr lvl="1" eaLnBrk="1" hangingPunct="1">
              <a:lnSpc>
                <a:spcPct val="8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114608594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a:ea typeface="ＭＳ Ｐゴシック" panose="020B0600070205080204" pitchFamily="34" charset="-128"/>
              </a:rPr>
              <a:t>Managing IT Resources: ITWS 4310</a:t>
            </a:r>
            <a:br>
              <a:rPr lang="en-US" altLang="en-US" sz="2800">
                <a:ea typeface="ＭＳ Ｐゴシック" panose="020B0600070205080204" pitchFamily="34" charset="-128"/>
              </a:rPr>
            </a:br>
            <a:r>
              <a:rPr lang="en-US" altLang="en-US" sz="280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1176338" y="1036638"/>
            <a:ext cx="8904287" cy="5207000"/>
          </a:xfrm>
        </p:spPr>
        <p:txBody>
          <a:bodyPr/>
          <a:lstStyle/>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1:  	Executive Summary</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2:  	Introduction</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3:  	Client Organization and Description</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4:  	Project Team</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5:  	Problem Statement</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6:	IS/IT Solution</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7:  	Methodology</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8:	IS/IT </a:t>
            </a:r>
            <a:r>
              <a:rPr lang="en-US" altLang="en-US" sz="1400" b="1" dirty="0">
                <a:solidFill>
                  <a:srgbClr val="FF0000"/>
                </a:solidFill>
                <a:ea typeface="ＭＳ Ｐゴシック" panose="020B0600070205080204" pitchFamily="34" charset="-128"/>
                <a:cs typeface="Times New Roman" panose="02020603050405020304" pitchFamily="18" charset="0"/>
              </a:rPr>
              <a:t>Requirements</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9:  	IS/IT Design</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10:  </a:t>
            </a:r>
            <a:r>
              <a:rPr lang="en-US" altLang="en-US" sz="1400" b="1" dirty="0">
                <a:solidFill>
                  <a:srgbClr val="FF0000"/>
                </a:solidFill>
                <a:ea typeface="ＭＳ Ｐゴシック" panose="020B0600070205080204" pitchFamily="34" charset="-128"/>
                <a:cs typeface="Times New Roman" panose="02020603050405020304" pitchFamily="18" charset="0"/>
              </a:rPr>
              <a:t>Cost-Benefit Analysis with (Risk </a:t>
            </a:r>
            <a:r>
              <a:rPr lang="en-US" altLang="en-US" sz="1400" b="1" dirty="0" err="1">
                <a:solidFill>
                  <a:srgbClr val="FF0000"/>
                </a:solidFill>
                <a:ea typeface="ＭＳ Ｐゴシック" panose="020B0600070205080204" pitchFamily="34" charset="-128"/>
                <a:cs typeface="Times New Roman" panose="02020603050405020304" pitchFamily="18" charset="0"/>
              </a:rPr>
              <a:t>Mgmt</a:t>
            </a:r>
            <a:r>
              <a:rPr lang="en-US" altLang="en-US" sz="1400" b="1" dirty="0">
                <a:solidFill>
                  <a:srgbClr val="FF0000"/>
                </a:solidFill>
                <a:ea typeface="ＭＳ Ｐゴシック" panose="020B0600070205080204" pitchFamily="34" charset="-128"/>
                <a:cs typeface="Times New Roman" panose="02020603050405020304" pitchFamily="18" charset="0"/>
              </a:rPr>
              <a:t>)        </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11: </a:t>
            </a:r>
            <a:r>
              <a:rPr lang="en-US" altLang="en-US" sz="1400" b="1" dirty="0">
                <a:solidFill>
                  <a:srgbClr val="FF0000"/>
                </a:solidFill>
                <a:ea typeface="ＭＳ Ｐゴシック" panose="020B0600070205080204" pitchFamily="34" charset="-128"/>
                <a:cs typeface="Times New Roman" panose="02020603050405020304" pitchFamily="18" charset="0"/>
              </a:rPr>
              <a:t>Project Plan/Schedule/Resources</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12:	Post-Turnover Plan         	</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13: Results and Client Feedback</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14:	Conclusions</a:t>
            </a:r>
            <a:endParaRPr lang="en-US" altLang="en-US" sz="1600" b="1" dirty="0">
              <a:solidFill>
                <a:schemeClr val="accent5">
                  <a:lumMod val="75000"/>
                </a:schemeClr>
              </a:solidFill>
              <a:ea typeface="ＭＳ Ｐゴシック" panose="020B0600070205080204" pitchFamily="34" charset="-128"/>
            </a:endParaRPr>
          </a:p>
        </p:txBody>
      </p:sp>
      <p:sp>
        <p:nvSpPr>
          <p:cNvPr id="9" name="Right Brace 8">
            <a:extLst>
              <a:ext uri="{FF2B5EF4-FFF2-40B4-BE49-F238E27FC236}">
                <a16:creationId xmlns:a16="http://schemas.microsoft.com/office/drawing/2014/main" id="{31B606BA-BD81-41A2-816B-CC83362D774F}"/>
              </a:ext>
            </a:extLst>
          </p:cNvPr>
          <p:cNvSpPr/>
          <p:nvPr/>
        </p:nvSpPr>
        <p:spPr>
          <a:xfrm>
            <a:off x="5954712" y="1112837"/>
            <a:ext cx="1146048" cy="6248400"/>
          </a:xfrm>
          <a:prstGeom prst="rightBrace">
            <a:avLst/>
          </a:prstGeom>
          <a:ln w="57150">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8D256089-3647-4F2D-8223-4970C22DEF2D}"/>
              </a:ext>
            </a:extLst>
          </p:cNvPr>
          <p:cNvSpPr txBox="1"/>
          <p:nvPr/>
        </p:nvSpPr>
        <p:spPr>
          <a:xfrm>
            <a:off x="7250112" y="2865437"/>
            <a:ext cx="2590800" cy="2677656"/>
          </a:xfrm>
          <a:prstGeom prst="rect">
            <a:avLst/>
          </a:prstGeom>
          <a:noFill/>
        </p:spPr>
        <p:txBody>
          <a:bodyPr wrap="square" rtlCol="0">
            <a:spAutoFit/>
          </a:bodyPr>
          <a:lstStyle/>
          <a:p>
            <a:r>
              <a:rPr lang="en-US" sz="2400" b="1" dirty="0">
                <a:solidFill>
                  <a:schemeClr val="accent5">
                    <a:lumMod val="75000"/>
                  </a:schemeClr>
                </a:solidFill>
              </a:rPr>
              <a:t>All Sections of Final Report in Draft due by Nov 19 (Mon before Thanksgiving) at 9 PM</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717549" y="1341437"/>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Gather the Right Information</a:t>
            </a:r>
            <a:r>
              <a:rPr lang="en-US" altLang="en-US" sz="2400" dirty="0">
                <a:ea typeface="ＭＳ Ｐゴシック" panose="020B0600070205080204" pitchFamily="34" charset="-128"/>
              </a:rPr>
              <a:t> </a:t>
            </a:r>
          </a:p>
          <a:p>
            <a:pPr eaLnBrk="1" hangingPunct="1">
              <a:lnSpc>
                <a:spcPct val="80000"/>
              </a:lnSpc>
            </a:pPr>
            <a:endParaRPr lang="en-US" altLang="en-US" sz="2400" dirty="0">
              <a:ea typeface="ＭＳ Ｐゴシック" panose="020B0600070205080204" pitchFamily="34" charset="-128"/>
            </a:endParaRPr>
          </a:p>
          <a:p>
            <a:pPr lvl="1" eaLnBrk="1" hangingPunct="1">
              <a:lnSpc>
                <a:spcPct val="80000"/>
              </a:lnSpc>
            </a:pPr>
            <a:r>
              <a:rPr lang="en-US" altLang="en-US" sz="2200" dirty="0">
                <a:ea typeface="ＭＳ Ｐゴシック" panose="020B0600070205080204" pitchFamily="34" charset="-128"/>
              </a:rPr>
              <a:t>The Secret to Better Netflix Recommendations and Better Decision Making</a:t>
            </a:r>
          </a:p>
          <a:p>
            <a:pPr lvl="1" eaLnBrk="1" hangingPunct="1">
              <a:lnSpc>
                <a:spcPct val="80000"/>
              </a:lnSpc>
            </a:pPr>
            <a:endParaRPr lang="en-US" altLang="en-US" sz="2200" dirty="0">
              <a:ea typeface="ＭＳ Ｐゴシック" panose="020B0600070205080204" pitchFamily="34" charset="-128"/>
            </a:endParaRPr>
          </a:p>
          <a:p>
            <a:pPr lvl="1" eaLnBrk="1" hangingPunct="1">
              <a:lnSpc>
                <a:spcPct val="80000"/>
              </a:lnSpc>
            </a:pPr>
            <a:r>
              <a:rPr lang="en-US" altLang="en-US" sz="2200" dirty="0">
                <a:ea typeface="ＭＳ Ｐゴシック" panose="020B0600070205080204" pitchFamily="34" charset="-128"/>
              </a:rPr>
              <a:t>Can Your Data Be Trusted</a:t>
            </a:r>
          </a:p>
          <a:p>
            <a:pPr lvl="1" eaLnBrk="1" hangingPunct="1">
              <a:lnSpc>
                <a:spcPct val="80000"/>
              </a:lnSpc>
            </a:pPr>
            <a:r>
              <a:rPr lang="en-US" altLang="en-US" sz="2200" dirty="0">
                <a:ea typeface="ＭＳ Ｐゴシック" panose="020B0600070205080204" pitchFamily="34" charset="-128"/>
              </a:rPr>
              <a:t>Evaluate Where It Came From</a:t>
            </a:r>
          </a:p>
          <a:p>
            <a:pPr lvl="1" eaLnBrk="1" hangingPunct="1">
              <a:lnSpc>
                <a:spcPct val="80000"/>
              </a:lnSpc>
            </a:pPr>
            <a:r>
              <a:rPr lang="en-US" altLang="en-US" sz="2200" dirty="0">
                <a:ea typeface="ＭＳ Ｐゴシック" panose="020B0600070205080204" pitchFamily="34" charset="-128"/>
              </a:rPr>
              <a:t>Assess Data Quality Independently</a:t>
            </a:r>
          </a:p>
          <a:p>
            <a:pPr lvl="1" eaLnBrk="1" hangingPunct="1">
              <a:lnSpc>
                <a:spcPct val="80000"/>
              </a:lnSpc>
            </a:pPr>
            <a:r>
              <a:rPr lang="en-US" altLang="en-US" sz="2200" dirty="0">
                <a:ea typeface="ＭＳ Ｐゴシック" panose="020B0600070205080204" pitchFamily="34" charset="-128"/>
              </a:rPr>
              <a:t>Clean the Data</a:t>
            </a:r>
          </a:p>
          <a:p>
            <a:pPr lvl="1" eaLnBrk="1" hangingPunct="1">
              <a:lnSpc>
                <a:spcPct val="80000"/>
              </a:lnSpc>
            </a:pPr>
            <a:r>
              <a:rPr lang="en-US" altLang="en-US" sz="2200" dirty="0">
                <a:ea typeface="ＭＳ Ｐゴシック" panose="020B0600070205080204" pitchFamily="34" charset="-128"/>
              </a:rPr>
              <a:t>Ensure High-Quality Data Integration</a:t>
            </a:r>
          </a:p>
          <a:p>
            <a:pPr marL="385762" lvl="1" indent="0" eaLnBrk="1" hangingPunct="1">
              <a:lnSpc>
                <a:spcPct val="80000"/>
              </a:lnSpc>
              <a:buNone/>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137918378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107949" y="1036637"/>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Analyze the Data</a:t>
            </a:r>
          </a:p>
          <a:p>
            <a:pPr lvl="1" eaLnBrk="1" hangingPunct="1">
              <a:lnSpc>
                <a:spcPct val="80000"/>
              </a:lnSpc>
            </a:pPr>
            <a:r>
              <a:rPr lang="en-US" altLang="en-US" sz="2200" dirty="0">
                <a:solidFill>
                  <a:schemeClr val="tx1"/>
                </a:solidFill>
                <a:ea typeface="ＭＳ Ｐゴシック" panose="020B0600070205080204" pitchFamily="34" charset="-128"/>
              </a:rPr>
              <a:t>Two Ways to Keep You Data from Tricking You</a:t>
            </a:r>
          </a:p>
          <a:p>
            <a:pPr marL="385762" lvl="1" indent="0" eaLnBrk="1" hangingPunct="1">
              <a:lnSpc>
                <a:spcPct val="80000"/>
              </a:lnSpc>
              <a:buNone/>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Human beings are experts at motivated reasoning.</a:t>
            </a:r>
          </a:p>
          <a:p>
            <a:pPr lvl="1" eaLnBrk="1" hangingPunct="1">
              <a:lnSpc>
                <a:spcPct val="80000"/>
              </a:lnSpc>
            </a:pPr>
            <a:r>
              <a:rPr lang="en-US" altLang="en-US" sz="2200" dirty="0">
                <a:solidFill>
                  <a:schemeClr val="tx1"/>
                </a:solidFill>
                <a:ea typeface="ＭＳ Ｐゴシック" panose="020B0600070205080204" pitchFamily="34" charset="-128"/>
              </a:rPr>
              <a:t>Mechanisms of motivated reasoning kick in unconsciously from the moment we look at data.</a:t>
            </a:r>
          </a:p>
          <a:p>
            <a:pPr lvl="1" eaLnBrk="1" hangingPunct="1">
              <a:lnSpc>
                <a:spcPct val="80000"/>
              </a:lnSpc>
            </a:pPr>
            <a:r>
              <a:rPr lang="en-US" altLang="en-US" sz="2200" dirty="0">
                <a:solidFill>
                  <a:schemeClr val="tx1"/>
                </a:solidFill>
                <a:ea typeface="ＭＳ Ｐゴシック" panose="020B0600070205080204" pitchFamily="34" charset="-128"/>
              </a:rPr>
              <a:t>As a result, there is a tendency to see what we expect to see.</a:t>
            </a:r>
          </a:p>
          <a:p>
            <a:pPr lvl="1" eaLnBrk="1" hangingPunct="1">
              <a:lnSpc>
                <a:spcPct val="80000"/>
              </a:lnSpc>
            </a:pPr>
            <a:r>
              <a:rPr lang="en-US" altLang="en-US" sz="2200" dirty="0">
                <a:solidFill>
                  <a:schemeClr val="tx1"/>
                </a:solidFill>
                <a:ea typeface="ＭＳ Ｐゴシック" panose="020B0600070205080204" pitchFamily="34" charset="-128"/>
              </a:rPr>
              <a:t>In order to counteract motivated reasoning, it is crucial to start treating data the way scientists do.</a:t>
            </a:r>
          </a:p>
          <a:p>
            <a:pPr lvl="1" eaLnBrk="1" hangingPunct="1">
              <a:lnSpc>
                <a:spcPct val="80000"/>
              </a:lnSpc>
            </a:pPr>
            <a:r>
              <a:rPr lang="en-US" altLang="en-US" sz="2200" dirty="0">
                <a:solidFill>
                  <a:schemeClr val="tx1"/>
                </a:solidFill>
                <a:ea typeface="ＭＳ Ｐゴシック" panose="020B0600070205080204" pitchFamily="34" charset="-128"/>
              </a:rPr>
              <a:t>The scientific method starts by making predictions about what you would expect to observe if a particular belief about the world is correct.  If that prediction is inconsistent with the data, then you have to revise your understanding of the world.</a:t>
            </a:r>
          </a:p>
          <a:p>
            <a:pPr marL="385762" lvl="1" indent="0" eaLnBrk="1" hangingPunct="1">
              <a:lnSpc>
                <a:spcPct val="80000"/>
              </a:lnSpc>
              <a:buNone/>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A second reason why it is important to make predictions about what you expect to see first, before looking at the data, is that patterns of data are often quite subtle.  Often, we imagine that there is some big obvious pattern.</a:t>
            </a:r>
          </a:p>
          <a:p>
            <a:pPr lvl="1" eaLnBrk="1" hangingPunct="1">
              <a:lnSpc>
                <a:spcPct val="80000"/>
              </a:lnSpc>
            </a:pPr>
            <a:r>
              <a:rPr lang="en-US" altLang="en-US" sz="2200" dirty="0">
                <a:solidFill>
                  <a:schemeClr val="tx1"/>
                </a:solidFill>
                <a:ea typeface="ＭＳ Ｐゴシック" panose="020B0600070205080204" pitchFamily="34" charset="-128"/>
              </a:rPr>
              <a:t>Instead, most of the key insights in data involve interactions.</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15758214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7938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Analyze the Data</a:t>
            </a: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A Predictive Analytics Primer</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The Data – need good data</a:t>
            </a:r>
          </a:p>
          <a:p>
            <a:pPr lvl="1" eaLnBrk="1" hangingPunct="1">
              <a:lnSpc>
                <a:spcPct val="80000"/>
              </a:lnSpc>
            </a:pPr>
            <a:r>
              <a:rPr lang="en-US" altLang="en-US" sz="2200" dirty="0">
                <a:solidFill>
                  <a:schemeClr val="tx1"/>
                </a:solidFill>
                <a:ea typeface="ＭＳ Ｐゴシック" panose="020B0600070205080204" pitchFamily="34" charset="-128"/>
              </a:rPr>
              <a:t>The Statistics – regression analysis is the primary tool</a:t>
            </a:r>
          </a:p>
          <a:p>
            <a:pPr lvl="1" eaLnBrk="1" hangingPunct="1">
              <a:lnSpc>
                <a:spcPct val="80000"/>
              </a:lnSpc>
            </a:pPr>
            <a:r>
              <a:rPr lang="en-US" altLang="en-US" sz="2200" dirty="0">
                <a:solidFill>
                  <a:schemeClr val="tx1"/>
                </a:solidFill>
                <a:ea typeface="ＭＳ Ｐゴシック" panose="020B0600070205080204" pitchFamily="34" charset="-128"/>
              </a:rPr>
              <a:t>The Assumptions critical</a:t>
            </a:r>
          </a:p>
          <a:p>
            <a:pPr lvl="2" eaLnBrk="1" hangingPunct="1">
              <a:lnSpc>
                <a:spcPct val="80000"/>
              </a:lnSpc>
            </a:pPr>
            <a:r>
              <a:rPr lang="en-US" altLang="en-US" sz="2000" dirty="0">
                <a:solidFill>
                  <a:schemeClr val="tx1"/>
                </a:solidFill>
                <a:ea typeface="ＭＳ Ｐゴシック" panose="020B0600070205080204" pitchFamily="34" charset="-128"/>
              </a:rPr>
              <a:t>Can you tell me something about the source of the data you used in your analysis</a:t>
            </a:r>
          </a:p>
          <a:p>
            <a:pPr lvl="2" eaLnBrk="1" hangingPunct="1">
              <a:lnSpc>
                <a:spcPct val="80000"/>
              </a:lnSpc>
            </a:pPr>
            <a:r>
              <a:rPr lang="en-US" altLang="en-US" sz="2000" dirty="0">
                <a:solidFill>
                  <a:schemeClr val="tx1"/>
                </a:solidFill>
                <a:ea typeface="ＭＳ Ｐゴシック" panose="020B0600070205080204" pitchFamily="34" charset="-128"/>
              </a:rPr>
              <a:t>Are you sure the sample data is representative of the population</a:t>
            </a:r>
          </a:p>
          <a:p>
            <a:pPr lvl="2" eaLnBrk="1" hangingPunct="1">
              <a:lnSpc>
                <a:spcPct val="80000"/>
              </a:lnSpc>
            </a:pPr>
            <a:r>
              <a:rPr lang="en-US" altLang="en-US" sz="2000" dirty="0">
                <a:solidFill>
                  <a:schemeClr val="tx1"/>
                </a:solidFill>
                <a:ea typeface="ＭＳ Ｐゴシック" panose="020B0600070205080204" pitchFamily="34" charset="-128"/>
              </a:rPr>
              <a:t>Are there any outliers in you data-distribution?  How do they affect the results?</a:t>
            </a:r>
          </a:p>
          <a:p>
            <a:pPr lvl="2" eaLnBrk="1" hangingPunct="1">
              <a:lnSpc>
                <a:spcPct val="80000"/>
              </a:lnSpc>
            </a:pPr>
            <a:r>
              <a:rPr lang="en-US" altLang="en-US" sz="2000" dirty="0">
                <a:solidFill>
                  <a:schemeClr val="tx1"/>
                </a:solidFill>
                <a:ea typeface="ＭＳ Ｐゴシック" panose="020B0600070205080204" pitchFamily="34" charset="-128"/>
              </a:rPr>
              <a:t>What assumptions are behind your analysis?</a:t>
            </a:r>
          </a:p>
          <a:p>
            <a:pPr lvl="2" eaLnBrk="1" hangingPunct="1">
              <a:lnSpc>
                <a:spcPct val="80000"/>
              </a:lnSpc>
            </a:pPr>
            <a:r>
              <a:rPr lang="en-US" altLang="en-US" sz="2000" dirty="0">
                <a:solidFill>
                  <a:schemeClr val="tx1"/>
                </a:solidFill>
                <a:ea typeface="ＭＳ Ｐゴシック" panose="020B0600070205080204" pitchFamily="34" charset="-128"/>
              </a:rPr>
              <a:t>Are there any conditions that would make your assumptions invalid?</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427805894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42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Analyze the Data</a:t>
            </a:r>
          </a:p>
          <a:p>
            <a:pPr eaLnBrk="1" hangingPunct="1">
              <a:lnSpc>
                <a:spcPct val="80000"/>
              </a:lnSpc>
            </a:pPr>
            <a:endParaRPr lang="en-US" altLang="en-US" sz="24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Understanding Regression Analysis</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What is regression analysis?</a:t>
            </a:r>
          </a:p>
          <a:p>
            <a:pPr lvl="1" eaLnBrk="1" hangingPunct="1">
              <a:lnSpc>
                <a:spcPct val="80000"/>
              </a:lnSpc>
            </a:pPr>
            <a:r>
              <a:rPr lang="en-US" altLang="en-US" sz="2200" dirty="0">
                <a:solidFill>
                  <a:schemeClr val="tx1"/>
                </a:solidFill>
                <a:ea typeface="ＭＳ Ｐゴシック" panose="020B0600070205080204" pitchFamily="34" charset="-128"/>
              </a:rPr>
              <a:t>How does it Work?</a:t>
            </a:r>
          </a:p>
          <a:p>
            <a:pPr lvl="1" eaLnBrk="1" hangingPunct="1">
              <a:lnSpc>
                <a:spcPct val="80000"/>
              </a:lnSpc>
            </a:pPr>
            <a:r>
              <a:rPr lang="en-US" altLang="en-US" sz="2200" dirty="0">
                <a:solidFill>
                  <a:schemeClr val="tx1"/>
                </a:solidFill>
                <a:ea typeface="ＭＳ Ｐゴシック" panose="020B0600070205080204" pitchFamily="34" charset="-128"/>
              </a:rPr>
              <a:t>How do companies use it?</a:t>
            </a:r>
          </a:p>
          <a:p>
            <a:pPr lvl="1" eaLnBrk="1" hangingPunct="1">
              <a:lnSpc>
                <a:spcPct val="80000"/>
              </a:lnSpc>
            </a:pPr>
            <a:r>
              <a:rPr lang="en-US" altLang="en-US" sz="2200" dirty="0">
                <a:solidFill>
                  <a:schemeClr val="tx1"/>
                </a:solidFill>
                <a:ea typeface="ＭＳ Ｐゴシック" panose="020B0600070205080204" pitchFamily="34" charset="-128"/>
              </a:rPr>
              <a:t>Correlation is Not Causation</a:t>
            </a:r>
          </a:p>
          <a:p>
            <a:pPr lvl="1" eaLnBrk="1" hangingPunct="1">
              <a:lnSpc>
                <a:spcPct val="80000"/>
              </a:lnSpc>
            </a:pPr>
            <a:r>
              <a:rPr lang="en-US" altLang="en-US" sz="2200" dirty="0">
                <a:solidFill>
                  <a:schemeClr val="tx1"/>
                </a:solidFill>
                <a:ea typeface="ＭＳ Ｐゴシック" panose="020B0600070205080204" pitchFamily="34" charset="-128"/>
              </a:rPr>
              <a:t>What Mistakes Do People Make When Working with Regression Analysis</a:t>
            </a:r>
          </a:p>
          <a:p>
            <a:pPr lvl="2" eaLnBrk="1" hangingPunct="1">
              <a:lnSpc>
                <a:spcPct val="80000"/>
              </a:lnSpc>
            </a:pPr>
            <a:r>
              <a:rPr lang="en-US" altLang="en-US" sz="2000" dirty="0">
                <a:solidFill>
                  <a:schemeClr val="tx1"/>
                </a:solidFill>
                <a:ea typeface="ＭＳ Ｐゴシック" panose="020B0600070205080204" pitchFamily="34" charset="-128"/>
              </a:rPr>
              <a:t>Don’t tell you data analyst to go figure out what is affecting sales.</a:t>
            </a:r>
          </a:p>
          <a:p>
            <a:pPr lvl="2" eaLnBrk="1" hangingPunct="1">
              <a:lnSpc>
                <a:spcPct val="80000"/>
              </a:lnSpc>
            </a:pPr>
            <a:r>
              <a:rPr lang="en-US" altLang="en-US" sz="2000" dirty="0">
                <a:solidFill>
                  <a:schemeClr val="tx1"/>
                </a:solidFill>
                <a:ea typeface="ＭＳ Ｐゴシック" panose="020B0600070205080204" pitchFamily="34" charset="-128"/>
              </a:rPr>
              <a:t>Identify the factors that you suspect are having an impact</a:t>
            </a:r>
          </a:p>
          <a:p>
            <a:pPr lvl="2" eaLnBrk="1" hangingPunct="1">
              <a:lnSpc>
                <a:spcPct val="80000"/>
              </a:lnSpc>
            </a:pPr>
            <a:r>
              <a:rPr lang="en-US" altLang="en-US" sz="2000" dirty="0">
                <a:solidFill>
                  <a:schemeClr val="tx1"/>
                </a:solidFill>
                <a:ea typeface="ＭＳ Ｐゴシック" panose="020B0600070205080204" pitchFamily="34" charset="-128"/>
              </a:rPr>
              <a:t>Can you effect the independent variable being investigated</a:t>
            </a:r>
          </a:p>
          <a:p>
            <a:pPr lvl="2" eaLnBrk="1" hangingPunct="1">
              <a:lnSpc>
                <a:spcPct val="80000"/>
              </a:lnSpc>
            </a:pPr>
            <a:r>
              <a:rPr lang="en-US" altLang="en-US" sz="2000" dirty="0">
                <a:solidFill>
                  <a:schemeClr val="tx1"/>
                </a:solidFill>
                <a:ea typeface="ＭＳ Ｐゴシック" panose="020B0600070205080204" pitchFamily="34" charset="-128"/>
              </a:rPr>
              <a:t>Don’t let data replace intuition</a:t>
            </a:r>
          </a:p>
          <a:p>
            <a:pPr lvl="1" eaLnBrk="1" hangingPunct="1">
              <a:lnSpc>
                <a:spcPct val="80000"/>
              </a:lnSpc>
            </a:pPr>
            <a:r>
              <a:rPr lang="en-US" altLang="en-US" sz="2200" dirty="0">
                <a:solidFill>
                  <a:schemeClr val="tx1"/>
                </a:solidFill>
                <a:ea typeface="ＭＳ Ｐゴシック" panose="020B0600070205080204" pitchFamily="34" charset="-128"/>
              </a:rPr>
              <a:t>Beware of Spurious Correlations</a:t>
            </a:r>
          </a:p>
          <a:p>
            <a:pPr lvl="2" eaLnBrk="1" hangingPunct="1">
              <a:lnSpc>
                <a:spcPct val="80000"/>
              </a:lnSpc>
            </a:pPr>
            <a:endParaRPr lang="en-US" altLang="en-US" sz="2000" dirty="0">
              <a:ea typeface="ＭＳ Ｐゴシック" panose="020B0600070205080204" pitchFamily="34" charset="-128"/>
            </a:endParaRPr>
          </a:p>
        </p:txBody>
      </p:sp>
    </p:spTree>
    <p:extLst>
      <p:ext uri="{BB962C8B-B14F-4D97-AF65-F5344CB8AC3E}">
        <p14:creationId xmlns:p14="http://schemas.microsoft.com/office/powerpoint/2010/main" val="282018452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42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Analyze the Data</a:t>
            </a:r>
          </a:p>
          <a:p>
            <a:pPr lvl="1" eaLnBrk="1" hangingPunct="1">
              <a:lnSpc>
                <a:spcPct val="80000"/>
              </a:lnSpc>
            </a:pPr>
            <a:r>
              <a:rPr lang="en-US" altLang="en-US" sz="2200" dirty="0">
                <a:solidFill>
                  <a:schemeClr val="tx1"/>
                </a:solidFill>
                <a:ea typeface="ＭＳ Ｐゴシック" panose="020B0600070205080204" pitchFamily="34" charset="-128"/>
              </a:rPr>
              <a:t>When to Act on Correlation, and When Not To</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Can I take action on the basis of the correlation finding?  It depends on two factors:</a:t>
            </a:r>
          </a:p>
          <a:p>
            <a:pPr lvl="2" eaLnBrk="1" hangingPunct="1">
              <a:lnSpc>
                <a:spcPct val="80000"/>
              </a:lnSpc>
            </a:pPr>
            <a:r>
              <a:rPr lang="en-US" altLang="en-US" sz="2000" dirty="0">
                <a:solidFill>
                  <a:schemeClr val="tx1"/>
                </a:solidFill>
                <a:ea typeface="ＭＳ Ｐゴシック" panose="020B0600070205080204" pitchFamily="34" charset="-128"/>
              </a:rPr>
              <a:t>Confidence that correlation will reliably recur in the future.</a:t>
            </a:r>
          </a:p>
          <a:p>
            <a:pPr lvl="2" eaLnBrk="1" hangingPunct="1">
              <a:lnSpc>
                <a:spcPct val="80000"/>
              </a:lnSpc>
            </a:pPr>
            <a:r>
              <a:rPr lang="en-US" altLang="en-US" sz="2000" dirty="0">
                <a:solidFill>
                  <a:schemeClr val="tx1"/>
                </a:solidFill>
                <a:ea typeface="ＭＳ Ｐゴシック" panose="020B0600070205080204" pitchFamily="34" charset="-128"/>
              </a:rPr>
              <a:t>The trade-off between the risk and reward of acting.</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ea typeface="ＭＳ Ｐゴシック" panose="020B0600070205080204" pitchFamily="34" charset="-128"/>
            </a:endParaRPr>
          </a:p>
        </p:txBody>
      </p:sp>
      <p:pic>
        <p:nvPicPr>
          <p:cNvPr id="2" name="Picture 1">
            <a:extLst>
              <a:ext uri="{FF2B5EF4-FFF2-40B4-BE49-F238E27FC236}">
                <a16:creationId xmlns:a16="http://schemas.microsoft.com/office/drawing/2014/main" id="{ED703A94-E01E-4BD8-80A4-B092D9AEF5C5}"/>
              </a:ext>
            </a:extLst>
          </p:cNvPr>
          <p:cNvPicPr>
            <a:picLocks noChangeAspect="1"/>
          </p:cNvPicPr>
          <p:nvPr/>
        </p:nvPicPr>
        <p:blipFill rotWithShape="1">
          <a:blip r:embed="rId3"/>
          <a:srcRect l="14473" t="15984" r="18252" b="13717"/>
          <a:stretch/>
        </p:blipFill>
        <p:spPr>
          <a:xfrm>
            <a:off x="4354512" y="3638567"/>
            <a:ext cx="5562600" cy="3875070"/>
          </a:xfrm>
          <a:prstGeom prst="rect">
            <a:avLst/>
          </a:prstGeom>
        </p:spPr>
      </p:pic>
    </p:spTree>
    <p:extLst>
      <p:ext uri="{BB962C8B-B14F-4D97-AF65-F5344CB8AC3E}">
        <p14:creationId xmlns:p14="http://schemas.microsoft.com/office/powerpoint/2010/main" val="276346894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42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Analyze the Data</a:t>
            </a:r>
          </a:p>
          <a:p>
            <a:pPr eaLnBrk="1" hangingPunct="1">
              <a:lnSpc>
                <a:spcPct val="80000"/>
              </a:lnSpc>
            </a:pPr>
            <a:endParaRPr lang="en-US" altLang="en-US" sz="24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A Manager’s Guide to Machine Learning and Automated Algorithms</a:t>
            </a:r>
          </a:p>
          <a:p>
            <a:pPr lvl="1" eaLnBrk="1" hangingPunct="1">
              <a:lnSpc>
                <a:spcPct val="80000"/>
              </a:lnSpc>
            </a:pPr>
            <a:r>
              <a:rPr lang="en-US" altLang="en-US" sz="2200" dirty="0">
                <a:solidFill>
                  <a:schemeClr val="tx1"/>
                </a:solidFill>
                <a:ea typeface="ＭＳ Ｐゴシック" panose="020B0600070205080204" pitchFamily="34" charset="-128"/>
              </a:rPr>
              <a:t>Not Just Big Data, but Wide Data</a:t>
            </a:r>
          </a:p>
          <a:p>
            <a:pPr lvl="1" eaLnBrk="1" hangingPunct="1">
              <a:lnSpc>
                <a:spcPct val="80000"/>
              </a:lnSpc>
            </a:pPr>
            <a:r>
              <a:rPr lang="en-US" altLang="en-US" sz="2200" dirty="0">
                <a:solidFill>
                  <a:schemeClr val="tx1"/>
                </a:solidFill>
                <a:ea typeface="ＭＳ Ｐゴシック" panose="020B0600070205080204" pitchFamily="34" charset="-128"/>
              </a:rPr>
              <a:t>Predictions, Not Causality</a:t>
            </a:r>
          </a:p>
          <a:p>
            <a:pPr lvl="1" eaLnBrk="1" hangingPunct="1">
              <a:lnSpc>
                <a:spcPct val="80000"/>
              </a:lnSpc>
            </a:pPr>
            <a:r>
              <a:rPr lang="en-US" altLang="en-US" sz="2200" dirty="0">
                <a:solidFill>
                  <a:schemeClr val="tx1"/>
                </a:solidFill>
                <a:ea typeface="ＭＳ Ｐゴシック" panose="020B0600070205080204" pitchFamily="34" charset="-128"/>
              </a:rPr>
              <a:t>Separating the Signal from the Noise</a:t>
            </a:r>
          </a:p>
          <a:p>
            <a:pPr lvl="2" eaLnBrk="1" hangingPunct="1">
              <a:lnSpc>
                <a:spcPct val="80000"/>
              </a:lnSpc>
            </a:pPr>
            <a:r>
              <a:rPr lang="en-US" altLang="en-US" sz="2000" dirty="0">
                <a:solidFill>
                  <a:schemeClr val="tx1"/>
                </a:solidFill>
                <a:ea typeface="ＭＳ Ｐゴシック" panose="020B0600070205080204" pitchFamily="34" charset="-128"/>
              </a:rPr>
              <a:t>Feature Extraction</a:t>
            </a:r>
          </a:p>
          <a:p>
            <a:pPr lvl="2" eaLnBrk="1" hangingPunct="1">
              <a:lnSpc>
                <a:spcPct val="80000"/>
              </a:lnSpc>
            </a:pPr>
            <a:r>
              <a:rPr lang="en-US" altLang="en-US" sz="2000" dirty="0">
                <a:solidFill>
                  <a:schemeClr val="tx1"/>
                </a:solidFill>
                <a:ea typeface="ＭＳ Ｐゴシック" panose="020B0600070205080204" pitchFamily="34" charset="-128"/>
              </a:rPr>
              <a:t>Regularization</a:t>
            </a:r>
          </a:p>
          <a:p>
            <a:pPr lvl="2" eaLnBrk="1" hangingPunct="1">
              <a:lnSpc>
                <a:spcPct val="80000"/>
              </a:lnSpc>
            </a:pPr>
            <a:r>
              <a:rPr lang="en-US" altLang="en-US" sz="2000" dirty="0">
                <a:solidFill>
                  <a:schemeClr val="tx1"/>
                </a:solidFill>
                <a:ea typeface="ＭＳ Ｐゴシック" panose="020B0600070205080204" pitchFamily="34" charset="-128"/>
              </a:rPr>
              <a:t>Cross Validation</a:t>
            </a:r>
          </a:p>
          <a:p>
            <a:pPr lvl="1" eaLnBrk="1" hangingPunct="1">
              <a:lnSpc>
                <a:spcPct val="80000"/>
              </a:lnSpc>
            </a:pPr>
            <a:r>
              <a:rPr lang="en-US" altLang="en-US" sz="2200" dirty="0">
                <a:solidFill>
                  <a:schemeClr val="tx1"/>
                </a:solidFill>
                <a:ea typeface="ＭＳ Ｐゴシック" panose="020B0600070205080204" pitchFamily="34" charset="-128"/>
              </a:rPr>
              <a:t>Mistakes to Avoid When Using Machine Learning</a:t>
            </a:r>
          </a:p>
          <a:p>
            <a:pPr lvl="2" eaLnBrk="1" hangingPunct="1">
              <a:lnSpc>
                <a:spcPct val="80000"/>
              </a:lnSpc>
            </a:pPr>
            <a:r>
              <a:rPr lang="en-US" altLang="en-US" sz="2000" dirty="0">
                <a:solidFill>
                  <a:schemeClr val="tx1"/>
                </a:solidFill>
                <a:ea typeface="ＭＳ Ｐゴシック" panose="020B0600070205080204" pitchFamily="34" charset="-128"/>
              </a:rPr>
              <a:t>Don’t confuse correlation with causation</a:t>
            </a:r>
          </a:p>
          <a:p>
            <a:pPr lvl="2" eaLnBrk="1" hangingPunct="1">
              <a:lnSpc>
                <a:spcPct val="80000"/>
              </a:lnSpc>
            </a:pPr>
            <a:r>
              <a:rPr lang="en-US" altLang="en-US" sz="2000" dirty="0">
                <a:solidFill>
                  <a:schemeClr val="tx1"/>
                </a:solidFill>
                <a:ea typeface="ＭＳ Ｐゴシック" panose="020B0600070205080204" pitchFamily="34" charset="-128"/>
              </a:rPr>
              <a:t>Draw a distinction between out-of-sample and out-of-context</a:t>
            </a:r>
          </a:p>
          <a:p>
            <a:pPr lvl="2" eaLnBrk="1" hangingPunct="1">
              <a:lnSpc>
                <a:spcPct val="80000"/>
              </a:lnSpc>
            </a:pPr>
            <a:r>
              <a:rPr lang="en-US" altLang="en-US" sz="2000" dirty="0">
                <a:solidFill>
                  <a:schemeClr val="tx1"/>
                </a:solidFill>
                <a:ea typeface="ＭＳ Ｐゴシック" panose="020B0600070205080204" pitchFamily="34" charset="-128"/>
              </a:rPr>
              <a:t>Tempting to think that the sheer size of the data available solves these issue</a:t>
            </a:r>
          </a:p>
          <a:p>
            <a:pPr lvl="2" eaLnBrk="1" hangingPunct="1">
              <a:lnSpc>
                <a:spcPct val="80000"/>
              </a:lnSpc>
            </a:pPr>
            <a:r>
              <a:rPr lang="en-US" altLang="en-US" sz="2000" dirty="0">
                <a:solidFill>
                  <a:schemeClr val="tx1"/>
                </a:solidFill>
                <a:ea typeface="ＭＳ Ｐゴシック" panose="020B0600070205080204" pitchFamily="34" charset="-128"/>
              </a:rPr>
              <a:t>Don’t remove human judgment and be aware of biases</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188498733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42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Analyze the Data</a:t>
            </a:r>
          </a:p>
          <a:p>
            <a:pPr eaLnBrk="1" hangingPunct="1">
              <a:lnSpc>
                <a:spcPct val="80000"/>
              </a:lnSpc>
            </a:pPr>
            <a:endParaRPr lang="en-US" altLang="en-US" sz="24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A Refresher on Statistical Significance</a:t>
            </a:r>
          </a:p>
          <a:p>
            <a:pPr lvl="1" eaLnBrk="1" hangingPunct="1">
              <a:lnSpc>
                <a:spcPct val="80000"/>
              </a:lnSpc>
            </a:pPr>
            <a:r>
              <a:rPr lang="en-US" altLang="en-US" sz="2200" dirty="0">
                <a:solidFill>
                  <a:schemeClr val="tx1"/>
                </a:solidFill>
                <a:ea typeface="ＭＳ Ｐゴシック" panose="020B0600070205080204" pitchFamily="34" charset="-128"/>
              </a:rPr>
              <a:t>Statistical Significance helps quantify whether a result is likely due to chance or to some factor of interest.  When a finding is significant, it simply means you can feel confident that that it’s real, not that you just got lucky.</a:t>
            </a:r>
          </a:p>
          <a:p>
            <a:pPr lvl="1" eaLnBrk="1" hangingPunct="1">
              <a:lnSpc>
                <a:spcPct val="80000"/>
              </a:lnSpc>
            </a:pPr>
            <a:r>
              <a:rPr lang="en-US" altLang="en-US" sz="2200" dirty="0">
                <a:solidFill>
                  <a:schemeClr val="tx1"/>
                </a:solidFill>
                <a:ea typeface="ＭＳ Ｐゴシック" panose="020B0600070205080204" pitchFamily="34" charset="-128"/>
              </a:rPr>
              <a:t>Population Variation is important</a:t>
            </a:r>
          </a:p>
          <a:p>
            <a:pPr lvl="1" eaLnBrk="1" hangingPunct="1">
              <a:lnSpc>
                <a:spcPct val="80000"/>
              </a:lnSpc>
            </a:pPr>
            <a:r>
              <a:rPr lang="en-US" altLang="en-US" sz="2200" dirty="0">
                <a:solidFill>
                  <a:schemeClr val="tx1"/>
                </a:solidFill>
                <a:ea typeface="ＭＳ Ｐゴシック" panose="020B0600070205080204" pitchFamily="34" charset="-128"/>
              </a:rPr>
              <a:t>Non-sampling error involves things where the experimental and measurement protocols didn’t happen according to plan.</a:t>
            </a:r>
          </a:p>
        </p:txBody>
      </p:sp>
    </p:spTree>
    <p:extLst>
      <p:ext uri="{BB962C8B-B14F-4D97-AF65-F5344CB8AC3E}">
        <p14:creationId xmlns:p14="http://schemas.microsoft.com/office/powerpoint/2010/main" val="32229489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42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Analyze the Data</a:t>
            </a:r>
          </a:p>
          <a:p>
            <a:pPr eaLnBrk="1" hangingPunct="1">
              <a:lnSpc>
                <a:spcPct val="80000"/>
              </a:lnSpc>
            </a:pPr>
            <a:endParaRPr lang="en-US" altLang="en-US" sz="24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Pitfalls of Data-Driven Decisions</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The Confirmation Trap</a:t>
            </a:r>
          </a:p>
          <a:p>
            <a:pPr lvl="2" eaLnBrk="1" hangingPunct="1">
              <a:lnSpc>
                <a:spcPct val="80000"/>
              </a:lnSpc>
            </a:pPr>
            <a:r>
              <a:rPr lang="en-US" altLang="en-US" sz="2000" dirty="0">
                <a:solidFill>
                  <a:schemeClr val="tx1"/>
                </a:solidFill>
                <a:ea typeface="ＭＳ Ｐゴシック" panose="020B0600070205080204" pitchFamily="34" charset="-128"/>
              </a:rPr>
              <a:t>Specify in advance the data and analytical approach</a:t>
            </a:r>
          </a:p>
          <a:p>
            <a:pPr lvl="2" eaLnBrk="1" hangingPunct="1">
              <a:lnSpc>
                <a:spcPct val="80000"/>
              </a:lnSpc>
            </a:pPr>
            <a:r>
              <a:rPr lang="en-US" altLang="en-US" sz="2000" dirty="0">
                <a:solidFill>
                  <a:schemeClr val="tx1"/>
                </a:solidFill>
                <a:ea typeface="ＭＳ Ｐゴシック" panose="020B0600070205080204" pitchFamily="34" charset="-128"/>
              </a:rPr>
              <a:t>Actively look for findings that disprove your beliefs</a:t>
            </a:r>
          </a:p>
          <a:p>
            <a:pPr lvl="2" eaLnBrk="1" hangingPunct="1">
              <a:lnSpc>
                <a:spcPct val="80000"/>
              </a:lnSpc>
            </a:pPr>
            <a:r>
              <a:rPr lang="en-US" altLang="en-US" sz="2000" dirty="0">
                <a:solidFill>
                  <a:schemeClr val="tx1"/>
                </a:solidFill>
                <a:ea typeface="ＭＳ Ｐゴシック" panose="020B0600070205080204" pitchFamily="34" charset="-128"/>
              </a:rPr>
              <a:t>Don’t automatically dismiss findings that fall below your threshold for statistical or practical significance.</a:t>
            </a:r>
          </a:p>
          <a:p>
            <a:pPr lvl="2" eaLnBrk="1" hangingPunct="1">
              <a:lnSpc>
                <a:spcPct val="80000"/>
              </a:lnSpc>
            </a:pPr>
            <a:r>
              <a:rPr lang="en-US" altLang="en-US" sz="2000" dirty="0">
                <a:solidFill>
                  <a:schemeClr val="tx1"/>
                </a:solidFill>
                <a:ea typeface="ＭＳ Ｐゴシック" panose="020B0600070205080204" pitchFamily="34" charset="-128"/>
              </a:rPr>
              <a:t>Assign multiple independent teams to analyze the data separately</a:t>
            </a:r>
          </a:p>
          <a:p>
            <a:pPr lvl="2" eaLnBrk="1" hangingPunct="1">
              <a:lnSpc>
                <a:spcPct val="80000"/>
              </a:lnSpc>
            </a:pPr>
            <a:r>
              <a:rPr lang="en-US" altLang="en-US" sz="2000" dirty="0">
                <a:solidFill>
                  <a:schemeClr val="tx1"/>
                </a:solidFill>
                <a:ea typeface="ＭＳ Ｐゴシック" panose="020B0600070205080204" pitchFamily="34" charset="-128"/>
              </a:rPr>
              <a:t>Treat your findings are predictions, and test them.</a:t>
            </a:r>
          </a:p>
          <a:p>
            <a:pPr lvl="1" eaLnBrk="1" hangingPunct="1">
              <a:lnSpc>
                <a:spcPct val="80000"/>
              </a:lnSpc>
            </a:pPr>
            <a:r>
              <a:rPr lang="en-US" altLang="en-US" sz="2200" dirty="0">
                <a:solidFill>
                  <a:schemeClr val="tx1"/>
                </a:solidFill>
                <a:ea typeface="ＭＳ Ｐゴシック" panose="020B0600070205080204" pitchFamily="34" charset="-128"/>
              </a:rPr>
              <a:t>The Overconfidence Trap</a:t>
            </a:r>
          </a:p>
          <a:p>
            <a:pPr lvl="1" eaLnBrk="1" hangingPunct="1">
              <a:lnSpc>
                <a:spcPct val="80000"/>
              </a:lnSpc>
            </a:pPr>
            <a:r>
              <a:rPr lang="en-US" altLang="en-US" sz="2200" dirty="0">
                <a:solidFill>
                  <a:schemeClr val="tx1"/>
                </a:solidFill>
                <a:ea typeface="ＭＳ Ｐゴシック" panose="020B0600070205080204" pitchFamily="34" charset="-128"/>
              </a:rPr>
              <a:t>The Overfitting Trap</a:t>
            </a:r>
          </a:p>
          <a:p>
            <a:pPr lvl="1" eaLnBrk="1" hangingPunct="1">
              <a:lnSpc>
                <a:spcPct val="80000"/>
              </a:lnSpc>
            </a:pPr>
            <a:r>
              <a:rPr lang="en-US" altLang="en-US" sz="2200" dirty="0">
                <a:solidFill>
                  <a:schemeClr val="tx1"/>
                </a:solidFill>
                <a:ea typeface="ＭＳ Ｐゴシック" panose="020B0600070205080204" pitchFamily="34" charset="-128"/>
              </a:rPr>
              <a:t>From Bias to Better Decisions</a:t>
            </a:r>
          </a:p>
          <a:p>
            <a:pPr lvl="1" eaLnBrk="1" hangingPunct="1">
              <a:lnSpc>
                <a:spcPct val="8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271879663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42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Analyze the Data</a:t>
            </a:r>
          </a:p>
          <a:p>
            <a:pPr eaLnBrk="1" hangingPunct="1">
              <a:lnSpc>
                <a:spcPct val="80000"/>
              </a:lnSpc>
            </a:pPr>
            <a:endParaRPr lang="en-US" altLang="en-US" sz="24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Do Your Analytics Cheat the Truth?</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“There are lies, damned lies, and statistics.”</a:t>
            </a:r>
          </a:p>
          <a:p>
            <a:pPr lvl="1" eaLnBrk="1" hangingPunct="1">
              <a:lnSpc>
                <a:spcPct val="80000"/>
              </a:lnSpc>
            </a:pPr>
            <a:r>
              <a:rPr lang="en-US" altLang="en-US" sz="2200" dirty="0">
                <a:solidFill>
                  <a:schemeClr val="tx1"/>
                </a:solidFill>
                <a:ea typeface="ＭＳ Ｐゴシック" panose="020B0600070205080204" pitchFamily="34" charset="-128"/>
              </a:rPr>
              <a:t>Or, “There are liars, damned liars, and statisticians”</a:t>
            </a:r>
          </a:p>
          <a:p>
            <a:pPr lvl="1" eaLnBrk="1" hangingPunct="1">
              <a:lnSpc>
                <a:spcPct val="80000"/>
              </a:lnSpc>
            </a:pPr>
            <a:endParaRPr lang="en-US" altLang="en-US" sz="2200" dirty="0">
              <a:solidFill>
                <a:schemeClr val="tx1"/>
              </a:solidFill>
              <a:ea typeface="ＭＳ Ｐゴシック" panose="020B0600070205080204" pitchFamily="34" charset="-128"/>
            </a:endParaRPr>
          </a:p>
          <a:p>
            <a:pPr marL="385762" lvl="1" indent="0" eaLnBrk="1" hangingPunct="1">
              <a:lnSpc>
                <a:spcPct val="80000"/>
              </a:lnSpc>
              <a:buNone/>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379648396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42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Communicate Your Findings</a:t>
            </a:r>
          </a:p>
          <a:p>
            <a:pPr eaLnBrk="1" hangingPunct="1">
              <a:lnSpc>
                <a:spcPct val="80000"/>
              </a:lnSpc>
            </a:pPr>
            <a:endParaRPr lang="en-US" altLang="en-US" sz="24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Data is Worthless If You Don’t Communicate It</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Framework for communicating about each analysis:</a:t>
            </a:r>
          </a:p>
          <a:p>
            <a:pPr lvl="2" eaLnBrk="1" hangingPunct="1">
              <a:lnSpc>
                <a:spcPct val="80000"/>
              </a:lnSpc>
            </a:pPr>
            <a:r>
              <a:rPr lang="en-US" altLang="en-US" sz="2000" dirty="0">
                <a:solidFill>
                  <a:schemeClr val="tx1"/>
                </a:solidFill>
                <a:ea typeface="ＭＳ Ｐゴシック" panose="020B0600070205080204" pitchFamily="34" charset="-128"/>
              </a:rPr>
              <a:t>My understanding of the business problem</a:t>
            </a:r>
          </a:p>
          <a:p>
            <a:pPr lvl="2" eaLnBrk="1" hangingPunct="1">
              <a:lnSpc>
                <a:spcPct val="80000"/>
              </a:lnSpc>
            </a:pPr>
            <a:r>
              <a:rPr lang="en-US" altLang="en-US" sz="2000" dirty="0">
                <a:solidFill>
                  <a:schemeClr val="tx1"/>
                </a:solidFill>
                <a:ea typeface="ＭＳ Ｐゴシック" panose="020B0600070205080204" pitchFamily="34" charset="-128"/>
              </a:rPr>
              <a:t>How I will measure the business impact</a:t>
            </a:r>
          </a:p>
          <a:p>
            <a:pPr lvl="2" eaLnBrk="1" hangingPunct="1">
              <a:lnSpc>
                <a:spcPct val="80000"/>
              </a:lnSpc>
            </a:pPr>
            <a:r>
              <a:rPr lang="en-US" altLang="en-US" sz="2000" dirty="0">
                <a:solidFill>
                  <a:schemeClr val="tx1"/>
                </a:solidFill>
                <a:ea typeface="ＭＳ Ｐゴシック" panose="020B0600070205080204" pitchFamily="34" charset="-128"/>
              </a:rPr>
              <a:t>What data is available</a:t>
            </a:r>
          </a:p>
          <a:p>
            <a:pPr lvl="2" eaLnBrk="1" hangingPunct="1">
              <a:lnSpc>
                <a:spcPct val="80000"/>
              </a:lnSpc>
            </a:pPr>
            <a:r>
              <a:rPr lang="en-US" altLang="en-US" sz="2000" dirty="0">
                <a:solidFill>
                  <a:schemeClr val="tx1"/>
                </a:solidFill>
                <a:ea typeface="ＭＳ Ｐゴシック" panose="020B0600070205080204" pitchFamily="34" charset="-128"/>
              </a:rPr>
              <a:t>The initial solution hypothesis</a:t>
            </a:r>
          </a:p>
          <a:p>
            <a:pPr lvl="2" eaLnBrk="1" hangingPunct="1">
              <a:lnSpc>
                <a:spcPct val="80000"/>
              </a:lnSpc>
            </a:pPr>
            <a:r>
              <a:rPr lang="en-US" altLang="en-US" sz="2000" dirty="0">
                <a:solidFill>
                  <a:schemeClr val="tx1"/>
                </a:solidFill>
                <a:ea typeface="ＭＳ Ｐゴシック" panose="020B0600070205080204" pitchFamily="34" charset="-128"/>
              </a:rPr>
              <a:t>The solution</a:t>
            </a:r>
          </a:p>
          <a:p>
            <a:pPr lvl="2" eaLnBrk="1" hangingPunct="1">
              <a:lnSpc>
                <a:spcPct val="80000"/>
              </a:lnSpc>
            </a:pPr>
            <a:r>
              <a:rPr lang="en-US" altLang="en-US" sz="2000" dirty="0">
                <a:solidFill>
                  <a:schemeClr val="tx1"/>
                </a:solidFill>
                <a:ea typeface="ＭＳ Ｐゴシック" panose="020B0600070205080204" pitchFamily="34" charset="-128"/>
              </a:rPr>
              <a:t>The business impact of the solution</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150236460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a:ea typeface="ＭＳ Ｐゴシック" panose="020B0600070205080204" pitchFamily="34" charset="-128"/>
              </a:rPr>
              <a:t>Managing IT Resources: ITWS 4310</a:t>
            </a:r>
            <a:br>
              <a:rPr lang="en-US" altLang="en-US" sz="2800">
                <a:ea typeface="ＭＳ Ｐゴシック" panose="020B0600070205080204" pitchFamily="34" charset="-128"/>
              </a:rPr>
            </a:br>
            <a:r>
              <a:rPr lang="en-US" altLang="en-US" sz="280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620712" y="1036637"/>
            <a:ext cx="9067800" cy="5207000"/>
          </a:xfrm>
        </p:spPr>
        <p:txBody>
          <a:bodyPr/>
          <a:lstStyle/>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2: Introduction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Keep it short – 2-3 sentences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Only 2 objectives: provide a little context for the project and pique interest to read on</a:t>
            </a:r>
          </a:p>
          <a:p>
            <a:pPr marL="0"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3: Client Organization and Description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Give some idea of the size of the organization: number of employees, number of locations, etc.</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Include Client Contact name and contact information</a:t>
            </a:r>
          </a:p>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6: IS/IT Solution</a:t>
            </a:r>
          </a:p>
          <a:p>
            <a:pPr marL="671512" lvl="1" indent="-28575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If solution has changed throughout semester, make reference to the original solution concept and then describe current/latest solution concept</a:t>
            </a:r>
          </a:p>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7: Methodology</a:t>
            </a:r>
          </a:p>
          <a:p>
            <a:pPr marL="671512" lvl="1" indent="-285750" eaLnBrk="1" hangingPunct="1">
              <a:lnSpc>
                <a:spcPct val="90000"/>
              </a:lnSpc>
            </a:pPr>
            <a:r>
              <a:rPr lang="en-US" altLang="en-US" sz="1800" b="1" u="sng" dirty="0">
                <a:solidFill>
                  <a:schemeClr val="accent5">
                    <a:lumMod val="75000"/>
                  </a:schemeClr>
                </a:solidFill>
                <a:ea typeface="ＭＳ Ｐゴシック" panose="020B0600070205080204" pitchFamily="34" charset="-128"/>
                <a:cs typeface="Times New Roman" panose="02020603050405020304" pitchFamily="18" charset="0"/>
              </a:rPr>
              <a:t>Brief</a:t>
            </a: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 description of </a:t>
            </a:r>
            <a:r>
              <a:rPr lang="en-US" altLang="en-US" sz="1800" b="1" u="sng" dirty="0">
                <a:solidFill>
                  <a:schemeClr val="accent5">
                    <a:lumMod val="75000"/>
                  </a:schemeClr>
                </a:solidFill>
                <a:ea typeface="ＭＳ Ｐゴシック" panose="020B0600070205080204" pitchFamily="34" charset="-128"/>
                <a:cs typeface="Times New Roman" panose="02020603050405020304" pitchFamily="18" charset="0"/>
              </a:rPr>
              <a:t>how</a:t>
            </a: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 each major aspect of project was done e.g. a cost benefit analysis focused on NPV and IRR was used to assess financial viability of the project.  Don’t’ be repetitive with subject section</a:t>
            </a:r>
          </a:p>
          <a:p>
            <a:pPr marL="671512" lvl="1" indent="-28575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Cover project/client selection, requirements, development methodology, financial viability, project management, implementation methodology, and client feedback method</a:t>
            </a:r>
          </a:p>
          <a:p>
            <a:pPr marL="14287" indent="0" eaLnBrk="1" hangingPunct="1">
              <a:lnSpc>
                <a:spcPct val="90000"/>
              </a:lnSpc>
              <a:buNone/>
            </a:pPr>
            <a:endParaRPr lang="en-US" altLang="en-US" sz="2400" b="1" dirty="0">
              <a:solidFill>
                <a:schemeClr val="accent5">
                  <a:lumMod val="75000"/>
                </a:schemeClr>
              </a:solidFill>
              <a:ea typeface="ＭＳ Ｐゴシック" panose="020B0600070205080204" pitchFamily="34" charset="-128"/>
            </a:endParaRPr>
          </a:p>
        </p:txBody>
      </p:sp>
    </p:spTree>
    <p:extLst>
      <p:ext uri="{BB962C8B-B14F-4D97-AF65-F5344CB8AC3E}">
        <p14:creationId xmlns:p14="http://schemas.microsoft.com/office/powerpoint/2010/main" val="306685315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42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Communicate Your Findings</a:t>
            </a:r>
          </a:p>
          <a:p>
            <a:pPr lvl="1" eaLnBrk="1" hangingPunct="1">
              <a:lnSpc>
                <a:spcPct val="80000"/>
              </a:lnSpc>
            </a:pPr>
            <a:r>
              <a:rPr lang="en-US" altLang="en-US" sz="2200" dirty="0">
                <a:solidFill>
                  <a:schemeClr val="tx1"/>
                </a:solidFill>
                <a:ea typeface="ＭＳ Ｐゴシック" panose="020B0600070205080204" pitchFamily="34" charset="-128"/>
              </a:rPr>
              <a:t>What IBM Teachers Us About Sharing Data Findings</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Have Something Important to Say</a:t>
            </a:r>
          </a:p>
          <a:p>
            <a:pPr lvl="1" eaLnBrk="1" hangingPunct="1">
              <a:lnSpc>
                <a:spcPct val="80000"/>
              </a:lnSpc>
            </a:pPr>
            <a:r>
              <a:rPr lang="en-US" altLang="en-US" sz="2200" dirty="0">
                <a:solidFill>
                  <a:schemeClr val="tx1"/>
                </a:solidFill>
                <a:ea typeface="ＭＳ Ｐゴシック" panose="020B0600070205080204" pitchFamily="34" charset="-128"/>
              </a:rPr>
              <a:t>Organize Your Thoughts</a:t>
            </a:r>
          </a:p>
          <a:p>
            <a:pPr lvl="1" eaLnBrk="1" hangingPunct="1">
              <a:lnSpc>
                <a:spcPct val="80000"/>
              </a:lnSpc>
            </a:pPr>
            <a:r>
              <a:rPr lang="en-US" altLang="en-US" sz="2200" dirty="0">
                <a:solidFill>
                  <a:schemeClr val="tx1"/>
                </a:solidFill>
                <a:ea typeface="ＭＳ Ｐゴシック" panose="020B0600070205080204" pitchFamily="34" charset="-128"/>
              </a:rPr>
              <a:t>Use Your Data Points Carefully</a:t>
            </a:r>
          </a:p>
          <a:p>
            <a:pPr lvl="1" eaLnBrk="1" hangingPunct="1">
              <a:lnSpc>
                <a:spcPct val="80000"/>
              </a:lnSpc>
            </a:pPr>
            <a:r>
              <a:rPr lang="en-US" altLang="en-US" sz="2200" dirty="0">
                <a:solidFill>
                  <a:schemeClr val="tx1"/>
                </a:solidFill>
                <a:ea typeface="ＭＳ Ｐゴシック" panose="020B0600070205080204" pitchFamily="34" charset="-128"/>
              </a:rPr>
              <a:t>Tell Stories</a:t>
            </a:r>
          </a:p>
          <a:p>
            <a:pPr lvl="1" eaLnBrk="1" hangingPunct="1">
              <a:lnSpc>
                <a:spcPct val="80000"/>
              </a:lnSpc>
            </a:pPr>
            <a:r>
              <a:rPr lang="en-US" altLang="en-US" sz="2200" dirty="0">
                <a:solidFill>
                  <a:schemeClr val="tx1"/>
                </a:solidFill>
                <a:ea typeface="ＭＳ Ｐゴシック" panose="020B0600070205080204" pitchFamily="34" charset="-128"/>
              </a:rPr>
              <a:t>Write Sparingly and Well</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154415655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42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Communicate Your Findings</a:t>
            </a:r>
          </a:p>
          <a:p>
            <a:pPr eaLnBrk="1" hangingPunct="1">
              <a:lnSpc>
                <a:spcPct val="80000"/>
              </a:lnSpc>
            </a:pPr>
            <a:endParaRPr lang="en-US" altLang="en-US" sz="24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When Data Visualization Works – and When It Doesn’t</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Three broad reasons for visualizing data</a:t>
            </a:r>
          </a:p>
          <a:p>
            <a:pPr lvl="2" eaLnBrk="1" hangingPunct="1">
              <a:lnSpc>
                <a:spcPct val="80000"/>
              </a:lnSpc>
            </a:pPr>
            <a:r>
              <a:rPr lang="en-US" altLang="en-US" sz="2000" dirty="0">
                <a:solidFill>
                  <a:schemeClr val="tx1"/>
                </a:solidFill>
                <a:ea typeface="ＭＳ Ｐゴシック" panose="020B0600070205080204" pitchFamily="34" charset="-128"/>
              </a:rPr>
              <a:t>Confirmation</a:t>
            </a:r>
          </a:p>
          <a:p>
            <a:pPr lvl="2" eaLnBrk="1" hangingPunct="1">
              <a:lnSpc>
                <a:spcPct val="80000"/>
              </a:lnSpc>
            </a:pPr>
            <a:r>
              <a:rPr lang="en-US" altLang="en-US" sz="2000" dirty="0">
                <a:solidFill>
                  <a:schemeClr val="tx1"/>
                </a:solidFill>
                <a:ea typeface="ＭＳ Ｐゴシック" panose="020B0600070205080204" pitchFamily="34" charset="-128"/>
              </a:rPr>
              <a:t>Education</a:t>
            </a:r>
          </a:p>
          <a:p>
            <a:pPr lvl="2" eaLnBrk="1" hangingPunct="1">
              <a:lnSpc>
                <a:spcPct val="80000"/>
              </a:lnSpc>
            </a:pPr>
            <a:r>
              <a:rPr lang="en-US" altLang="en-US" sz="2000" dirty="0">
                <a:solidFill>
                  <a:schemeClr val="tx1"/>
                </a:solidFill>
                <a:ea typeface="ＭＳ Ｐゴシック" panose="020B0600070205080204" pitchFamily="34" charset="-128"/>
              </a:rPr>
              <a:t>Exploration</a:t>
            </a:r>
          </a:p>
          <a:p>
            <a:pPr lvl="2" eaLnBrk="1" hangingPunct="1">
              <a:lnSpc>
                <a:spcPct val="80000"/>
              </a:lnSpc>
            </a:pPr>
            <a:endParaRPr lang="en-US" altLang="en-US" sz="20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Our ability to understand and control three areas of risk can define the visualization’s resulting value</a:t>
            </a:r>
          </a:p>
          <a:p>
            <a:pPr lvl="2" eaLnBrk="1" hangingPunct="1">
              <a:lnSpc>
                <a:spcPct val="80000"/>
              </a:lnSpc>
            </a:pPr>
            <a:r>
              <a:rPr lang="en-US" altLang="en-US" sz="2000" dirty="0">
                <a:solidFill>
                  <a:schemeClr val="tx1"/>
                </a:solidFill>
                <a:ea typeface="ＭＳ Ｐゴシック" panose="020B0600070205080204" pitchFamily="34" charset="-128"/>
              </a:rPr>
              <a:t>Data Quality</a:t>
            </a:r>
          </a:p>
          <a:p>
            <a:pPr lvl="2" eaLnBrk="1" hangingPunct="1">
              <a:lnSpc>
                <a:spcPct val="80000"/>
              </a:lnSpc>
            </a:pPr>
            <a:r>
              <a:rPr lang="en-US" altLang="en-US" sz="2000" dirty="0">
                <a:solidFill>
                  <a:schemeClr val="tx1"/>
                </a:solidFill>
                <a:ea typeface="ＭＳ Ｐゴシック" panose="020B0600070205080204" pitchFamily="34" charset="-128"/>
              </a:rPr>
              <a:t>Context</a:t>
            </a:r>
          </a:p>
          <a:p>
            <a:pPr lvl="2" eaLnBrk="1" hangingPunct="1">
              <a:lnSpc>
                <a:spcPct val="80000"/>
              </a:lnSpc>
            </a:pPr>
            <a:r>
              <a:rPr lang="en-US" altLang="en-US" sz="2000" dirty="0">
                <a:solidFill>
                  <a:schemeClr val="tx1"/>
                </a:solidFill>
                <a:ea typeface="ＭＳ Ｐゴシック" panose="020B0600070205080204" pitchFamily="34" charset="-128"/>
              </a:rPr>
              <a:t>Biases</a:t>
            </a:r>
          </a:p>
          <a:p>
            <a:pPr lvl="1" eaLnBrk="1" hangingPunct="1">
              <a:lnSpc>
                <a:spcPct val="8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1205831774"/>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42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Communicate Your Findings</a:t>
            </a:r>
          </a:p>
          <a:p>
            <a:pPr eaLnBrk="1" hangingPunct="1">
              <a:lnSpc>
                <a:spcPct val="80000"/>
              </a:lnSpc>
            </a:pPr>
            <a:endParaRPr lang="en-US" altLang="en-US" sz="24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How to Make Visuals That Pop and Persuade</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Am I Presenting or Circulating My Data?</a:t>
            </a:r>
          </a:p>
          <a:p>
            <a:pPr lvl="1" eaLnBrk="1" hangingPunct="1">
              <a:lnSpc>
                <a:spcPct val="80000"/>
              </a:lnSpc>
            </a:pPr>
            <a:r>
              <a:rPr lang="en-US" altLang="en-US" sz="2200" dirty="0">
                <a:solidFill>
                  <a:schemeClr val="tx1"/>
                </a:solidFill>
                <a:ea typeface="ＭＳ Ｐゴシック" panose="020B0600070205080204" pitchFamily="34" charset="-128"/>
              </a:rPr>
              <a:t>Am I Using the Right Kind of Chart of Table?</a:t>
            </a:r>
          </a:p>
          <a:p>
            <a:pPr lvl="1" eaLnBrk="1" hangingPunct="1">
              <a:lnSpc>
                <a:spcPct val="80000"/>
              </a:lnSpc>
            </a:pPr>
            <a:r>
              <a:rPr lang="en-US" altLang="en-US" sz="2200" dirty="0">
                <a:solidFill>
                  <a:schemeClr val="tx1"/>
                </a:solidFill>
                <a:ea typeface="ＭＳ Ｐゴシック" panose="020B0600070205080204" pitchFamily="34" charset="-128"/>
              </a:rPr>
              <a:t>What Message Am I Trying to Convey?</a:t>
            </a:r>
          </a:p>
          <a:p>
            <a:pPr lvl="1" eaLnBrk="1" hangingPunct="1">
              <a:lnSpc>
                <a:spcPct val="80000"/>
              </a:lnSpc>
            </a:pPr>
            <a:r>
              <a:rPr lang="en-US" altLang="en-US" sz="2200" dirty="0">
                <a:solidFill>
                  <a:schemeClr val="tx1"/>
                </a:solidFill>
                <a:ea typeface="ＭＳ Ｐゴシック" panose="020B0600070205080204" pitchFamily="34" charset="-128"/>
              </a:rPr>
              <a:t>Do My Visuals Accurately Reflect the </a:t>
            </a:r>
            <a:r>
              <a:rPr lang="en-US" altLang="en-US" sz="2200" dirty="0" err="1">
                <a:solidFill>
                  <a:schemeClr val="tx1"/>
                </a:solidFill>
                <a:ea typeface="ＭＳ Ｐゴシック" panose="020B0600070205080204" pitchFamily="34" charset="-128"/>
              </a:rPr>
              <a:t>Numbes</a:t>
            </a:r>
            <a:r>
              <a:rPr lang="en-US" altLang="en-US" sz="2200" dirty="0">
                <a:solidFill>
                  <a:schemeClr val="tx1"/>
                </a:solidFill>
                <a:ea typeface="ＭＳ Ｐゴシック" panose="020B0600070205080204" pitchFamily="34" charset="-128"/>
              </a:rPr>
              <a:t>?</a:t>
            </a:r>
          </a:p>
          <a:p>
            <a:pPr lvl="1" eaLnBrk="1" hangingPunct="1">
              <a:lnSpc>
                <a:spcPct val="80000"/>
              </a:lnSpc>
            </a:pPr>
            <a:r>
              <a:rPr lang="en-US" altLang="en-US" sz="2200" dirty="0">
                <a:solidFill>
                  <a:schemeClr val="tx1"/>
                </a:solidFill>
                <a:ea typeface="ＭＳ Ｐゴシック" panose="020B0600070205080204" pitchFamily="34" charset="-128"/>
              </a:rPr>
              <a:t>Is My Data Memorable?</a:t>
            </a:r>
          </a:p>
        </p:txBody>
      </p:sp>
    </p:spTree>
    <p:extLst>
      <p:ext uri="{BB962C8B-B14F-4D97-AF65-F5344CB8AC3E}">
        <p14:creationId xmlns:p14="http://schemas.microsoft.com/office/powerpoint/2010/main" val="344673689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4274"/>
            <a:ext cx="9199563" cy="5795963"/>
          </a:xfrm>
        </p:spPr>
        <p:txBody>
          <a:bodyPr/>
          <a:lstStyle/>
          <a:p>
            <a:pPr eaLnBrk="1" hangingPunct="1">
              <a:lnSpc>
                <a:spcPct val="80000"/>
              </a:lnSpc>
            </a:pPr>
            <a:endParaRPr lang="en-US" altLang="en-US" sz="2200" dirty="0">
              <a:solidFill>
                <a:schemeClr val="tx1"/>
              </a:solidFill>
              <a:ea typeface="ＭＳ Ｐゴシック" panose="020B0600070205080204" pitchFamily="34" charset="-128"/>
            </a:endParaRPr>
          </a:p>
          <a:p>
            <a:pPr eaLnBrk="1" hangingPunct="1">
              <a:lnSpc>
                <a:spcPct val="80000"/>
              </a:lnSpc>
            </a:pPr>
            <a:r>
              <a:rPr lang="en-US" altLang="en-US" sz="2400" dirty="0">
                <a:solidFill>
                  <a:schemeClr val="tx1"/>
                </a:solidFill>
                <a:ea typeface="ＭＳ Ｐゴシック" panose="020B0600070205080204" pitchFamily="34" charset="-128"/>
              </a:rPr>
              <a:t>Communicate Your Findings</a:t>
            </a:r>
          </a:p>
          <a:p>
            <a:pPr eaLnBrk="1" hangingPunct="1">
              <a:lnSpc>
                <a:spcPct val="80000"/>
              </a:lnSpc>
            </a:pPr>
            <a:endParaRPr lang="en-US" altLang="en-US" sz="24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Decisions Don’t Start with Data</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203391011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849312" y="1112837"/>
            <a:ext cx="8904287" cy="5207000"/>
          </a:xfrm>
        </p:spPr>
        <p:txBody>
          <a:bodyPr/>
          <a:lstStyle/>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8: IS/IT Requirements</a:t>
            </a:r>
          </a:p>
          <a:p>
            <a:pPr marL="671512" lvl="1" indent="-28575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Categorize both Functional and Non-Functional Requirements</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9:  IS/IT Design and Development</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Use-Case Summary (part of narrative) and Use-Case Diagram</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Work Flow Diagram (logic that connect back-end with front-end)</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Back-end Design including Data Work Flow and Database Design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Front-end Design including Mock-ups, Wireframes, Screen Shots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Working System including link to working system or prototype</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Access to Code in Code Repository</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Test Plan(s) and Test Results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Narrative of All Design and Development</a:t>
            </a:r>
          </a:p>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10: Cost Benefit Analysis with Risk Management</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Combine the Excel Sheets for CBA and Risk Management into one Excel Workbook</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Combine the CBA and Risk Management into one Narrative</a:t>
            </a:r>
          </a:p>
          <a:p>
            <a:pPr marL="14287" indent="0" eaLnBrk="1" hangingPunct="1">
              <a:lnSpc>
                <a:spcPct val="90000"/>
              </a:lnSpc>
              <a:buNone/>
            </a:pPr>
            <a:endParaRPr lang="en-US" altLang="en-US" sz="2400" b="1" dirty="0">
              <a:solidFill>
                <a:schemeClr val="accent5">
                  <a:lumMod val="75000"/>
                </a:schemeClr>
              </a:solidFill>
              <a:ea typeface="ＭＳ Ｐゴシック" panose="020B0600070205080204" pitchFamily="34" charset="-128"/>
            </a:endParaRPr>
          </a:p>
        </p:txBody>
      </p:sp>
    </p:spTree>
    <p:extLst>
      <p:ext uri="{BB962C8B-B14F-4D97-AF65-F5344CB8AC3E}">
        <p14:creationId xmlns:p14="http://schemas.microsoft.com/office/powerpoint/2010/main" val="428257345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925513" y="1544637"/>
            <a:ext cx="8686800" cy="5207000"/>
          </a:xfrm>
        </p:spPr>
        <p:txBody>
          <a:bodyPr/>
          <a:lstStyle/>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11: Project Management/Resource/Schedule</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Specify reference to separate </a:t>
            </a:r>
            <a:r>
              <a:rPr lang="en-US" altLang="en-US" sz="1800" b="1" dirty="0" err="1">
                <a:solidFill>
                  <a:schemeClr val="accent5">
                    <a:lumMod val="75000"/>
                  </a:schemeClr>
                </a:solidFill>
                <a:ea typeface="ＭＳ Ｐゴシック" panose="020B0600070205080204" pitchFamily="34" charset="-128"/>
                <a:cs typeface="Times New Roman" panose="02020603050405020304" pitchFamily="18" charset="0"/>
              </a:rPr>
              <a:t>Gantter</a:t>
            </a: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 project plan</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Include screenshot showing entire project in report</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Summary of major project phases including the duration, work effort, costs for each phase. Can be organized into a summary table	</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12: Post-Turnover Plan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Installation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Training</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Documentation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Future support and maintenance plan      	</a:t>
            </a:r>
          </a:p>
        </p:txBody>
      </p:sp>
    </p:spTree>
    <p:extLst>
      <p:ext uri="{BB962C8B-B14F-4D97-AF65-F5344CB8AC3E}">
        <p14:creationId xmlns:p14="http://schemas.microsoft.com/office/powerpoint/2010/main" val="173363931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925512" y="1392237"/>
            <a:ext cx="8675687" cy="5207000"/>
          </a:xfrm>
        </p:spPr>
        <p:txBody>
          <a:bodyPr/>
          <a:lstStyle/>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13: Results and Client Feedback</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Specify what functionality was delivered when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Results showing that the System meets the “Requirements” or not</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Client Feedback</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14: Conclusions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were the “lessons learned” by the team</a:t>
            </a:r>
          </a:p>
          <a:p>
            <a:pPr lvl="2"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worked well</a:t>
            </a:r>
          </a:p>
          <a:p>
            <a:pPr lvl="2"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didn’t work well</a:t>
            </a:r>
          </a:p>
          <a:p>
            <a:pPr lvl="2"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would you do differently “next time”</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Cover team dynamics, client dynamics, and technology</a:t>
            </a:r>
          </a:p>
        </p:txBody>
      </p:sp>
    </p:spTree>
    <p:extLst>
      <p:ext uri="{BB962C8B-B14F-4D97-AF65-F5344CB8AC3E}">
        <p14:creationId xmlns:p14="http://schemas.microsoft.com/office/powerpoint/2010/main" val="413101004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Thurs, Oct 25, 2018</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696912" y="1412874"/>
            <a:ext cx="9199563" cy="5795963"/>
          </a:xfrm>
        </p:spPr>
        <p:txBody>
          <a:bodyPr/>
          <a:lstStyle/>
          <a:p>
            <a:pPr eaLnBrk="1" hangingPunct="1">
              <a:lnSpc>
                <a:spcPct val="80000"/>
              </a:lnSpc>
            </a:pPr>
            <a:r>
              <a:rPr lang="en-US" altLang="en-US" sz="2800" dirty="0">
                <a:solidFill>
                  <a:schemeClr val="accent1"/>
                </a:solidFill>
                <a:ea typeface="ＭＳ Ｐゴシック" panose="020B0600070205080204" pitchFamily="34" charset="-128"/>
              </a:rPr>
              <a:t>Review Mid-Term Exam </a:t>
            </a:r>
            <a:endParaRPr lang="en-US" altLang="en-US" sz="2400" u="sng" dirty="0">
              <a:solidFill>
                <a:schemeClr val="accent1"/>
              </a:solidFill>
              <a:ea typeface="ＭＳ Ｐゴシック" panose="020B0600070205080204" pitchFamily="34" charset="-128"/>
            </a:endParaRPr>
          </a:p>
        </p:txBody>
      </p:sp>
    </p:spTree>
    <p:extLst>
      <p:ext uri="{BB962C8B-B14F-4D97-AF65-F5344CB8AC3E}">
        <p14:creationId xmlns:p14="http://schemas.microsoft.com/office/powerpoint/2010/main" val="863886237"/>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35123</TotalTime>
  <Words>5161</Words>
  <Application>Microsoft Macintosh PowerPoint</Application>
  <PresentationFormat>Custom</PresentationFormat>
  <Paragraphs>852</Paragraphs>
  <Slides>53</Slides>
  <Notes>50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ＭＳ Ｐゴシック</vt:lpstr>
      <vt:lpstr>Arial</vt:lpstr>
      <vt:lpstr>Bitstream Vera Sans</vt:lpstr>
      <vt:lpstr>Calibri</vt:lpstr>
      <vt:lpstr>News Gothic MT</vt:lpstr>
      <vt:lpstr>Tahoma</vt:lpstr>
      <vt:lpstr>Times New Roman</vt:lpstr>
      <vt:lpstr>Wingdings</vt:lpstr>
      <vt:lpstr>Wingdings 2</vt:lpstr>
      <vt:lpstr>Breeze</vt:lpstr>
      <vt:lpstr>Managing Information Technology Resources ITWS 4310</vt:lpstr>
      <vt:lpstr>Managing IT Resources Class Outline: Thursday, Oct 25, 2018</vt:lpstr>
      <vt:lpstr>Randomly Assigned  Final Presentation Schedule</vt:lpstr>
      <vt:lpstr>Managing IT Resources: ITWS 4310 Term Project Report Outline</vt:lpstr>
      <vt:lpstr>Managing IT Resources: ITWS 4310 Term Project Report Outline</vt:lpstr>
      <vt:lpstr>Managing IT Resources: ITWS 4310 Term Project Report Outline</vt:lpstr>
      <vt:lpstr>Managing IT Resources: ITWS 4310 Term Project Report Outline</vt:lpstr>
      <vt:lpstr>Managing IT Resources: ITWS 4310 Term Project Report Outline</vt:lpstr>
      <vt:lpstr>Managing IT Resources Thurs, Oct 25, 2018</vt:lpstr>
      <vt:lpstr>Managing IT Resources Thurs, Oct 25, 2018</vt:lpstr>
      <vt:lpstr>Managing IT Resources Thurs, Oct 25, 2018</vt:lpstr>
      <vt:lpstr>Managing IT Resources Thurs, Oct 25, 2018</vt:lpstr>
      <vt:lpstr>Managing IT Resources Thurs, Oct 25, 2018</vt:lpstr>
      <vt:lpstr>Managing IT Resources Thurs, Oct 25, 2018</vt:lpstr>
      <vt:lpstr>Managing IT Resources Thurs, Oct 25, 2018</vt:lpstr>
      <vt:lpstr>Managing IT Resources Thurs, Oct 25, 2018</vt:lpstr>
      <vt:lpstr>Managing IT Resources Thurs, Oct 25, 2018</vt:lpstr>
      <vt:lpstr>Managing IT Resources Thurs, Oct 25, 2018</vt:lpstr>
      <vt:lpstr>Managing IT Resources Thurs, Oct 25, 2018</vt:lpstr>
      <vt:lpstr>Managing IT Resources Thurs, Oct 25, 2018</vt:lpstr>
      <vt:lpstr>Managing IT Resources Thurs, Oct 25, 2018</vt:lpstr>
      <vt:lpstr>Managing IT Resources Thurs, Oct 25, 2018</vt:lpstr>
      <vt:lpstr>Managing IT Resources Thurs, Oct 25, 2018</vt:lpstr>
      <vt:lpstr>Managing IT Resources Thurs, Oct 25, 2018</vt:lpstr>
      <vt:lpstr>Managing IT Resources Thurs, Oct 25, 2018</vt:lpstr>
      <vt:lpstr>Managing IT Resources Thurs, Oct 25, 2018</vt:lpstr>
      <vt:lpstr>Managing IT Resources Thurs, Oct 25, 2018</vt:lpstr>
      <vt:lpstr>Managing IT Resources Thurs, Oct 25, 2018</vt:lpstr>
      <vt:lpstr>Technology Current Events: “Short seller who is suing Tesla changes his mind: 'Tesla is destroying the competition'”, CNBC, October 23, 2018. https://www.cnbc.com/2018/10/23/short-seller-who-is-suing-tesla-changes-his-mind-tesla-is-destroying-the-competition.html </vt:lpstr>
      <vt:lpstr>Technology Current Events: “Netflix's New $2 Billion In Borrowing Raises Wall Street Eyebrows”, The Hollywood Reporter, October 23, 2018. https://www.hollywoodreporter.com/news/netflixs-additional-2-billion-borrowing-raises-wall-street-eyebrows-1154325 </vt:lpstr>
      <vt:lpstr>Technology Current Events: “Walmart is offering free 2-day shipping on 'millions more' items — and it reveals a key advantage over Amazon”, Business Insider, October 23, 2018. https://www.businessinsider.com/walmart-sellers-free-2-day-shipping-easy-returns-2018-10 </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Dave Hollinger</dc:creator>
  <cp:lastModifiedBy>Microsoft Office User</cp:lastModifiedBy>
  <cp:revision>590</cp:revision>
  <cp:lastPrinted>2009-08-21T01:49:58Z</cp:lastPrinted>
  <dcterms:created xsi:type="dcterms:W3CDTF">2009-08-23T21:56:42Z</dcterms:created>
  <dcterms:modified xsi:type="dcterms:W3CDTF">2018-10-25T04:02:46Z</dcterms:modified>
</cp:coreProperties>
</file>