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5" r:id="rId1"/>
  </p:sldMasterIdLst>
  <p:notesMasterIdLst>
    <p:notesMasterId r:id="rId15"/>
  </p:notesMasterIdLst>
  <p:handoutMasterIdLst>
    <p:handoutMasterId r:id="rId16"/>
  </p:handoutMasterIdLst>
  <p:sldIdLst>
    <p:sldId id="647" r:id="rId2"/>
    <p:sldId id="672" r:id="rId3"/>
    <p:sldId id="693" r:id="rId4"/>
    <p:sldId id="705" r:id="rId5"/>
    <p:sldId id="704" r:id="rId6"/>
    <p:sldId id="706" r:id="rId7"/>
    <p:sldId id="702" r:id="rId8"/>
    <p:sldId id="696" r:id="rId9"/>
    <p:sldId id="697" r:id="rId10"/>
    <p:sldId id="698" r:id="rId11"/>
    <p:sldId id="699" r:id="rId12"/>
    <p:sldId id="700" r:id="rId13"/>
    <p:sldId id="701" r:id="rId14"/>
  </p:sldIdLst>
  <p:sldSz cx="12192000" cy="6858000"/>
  <p:notesSz cx="7099300" cy="10234613"/>
  <p:defaultTextStyle>
    <a:defPPr>
      <a:defRPr lang="de-DE"/>
    </a:defPPr>
    <a:lvl1pPr algn="l" rtl="0" fontAlgn="base">
      <a:spcBef>
        <a:spcPct val="0"/>
      </a:spcBef>
      <a:spcAft>
        <a:spcPct val="0"/>
      </a:spcAft>
      <a:defRPr kern="1200">
        <a:solidFill>
          <a:schemeClr val="tx1"/>
        </a:solidFill>
        <a:latin typeface="Helvetica Neue"/>
        <a:ea typeface="+mn-ea"/>
        <a:cs typeface="Arial" pitchFamily="34" charset="0"/>
      </a:defRPr>
    </a:lvl1pPr>
    <a:lvl2pPr marL="457200" algn="l" rtl="0" fontAlgn="base">
      <a:spcBef>
        <a:spcPct val="0"/>
      </a:spcBef>
      <a:spcAft>
        <a:spcPct val="0"/>
      </a:spcAft>
      <a:defRPr kern="1200">
        <a:solidFill>
          <a:schemeClr val="tx1"/>
        </a:solidFill>
        <a:latin typeface="Helvetica Neue"/>
        <a:ea typeface="+mn-ea"/>
        <a:cs typeface="Arial" pitchFamily="34" charset="0"/>
      </a:defRPr>
    </a:lvl2pPr>
    <a:lvl3pPr marL="914400" algn="l" rtl="0" fontAlgn="base">
      <a:spcBef>
        <a:spcPct val="0"/>
      </a:spcBef>
      <a:spcAft>
        <a:spcPct val="0"/>
      </a:spcAft>
      <a:defRPr kern="1200">
        <a:solidFill>
          <a:schemeClr val="tx1"/>
        </a:solidFill>
        <a:latin typeface="Helvetica Neue"/>
        <a:ea typeface="+mn-ea"/>
        <a:cs typeface="Arial" pitchFamily="34" charset="0"/>
      </a:defRPr>
    </a:lvl3pPr>
    <a:lvl4pPr marL="1371600" algn="l" rtl="0" fontAlgn="base">
      <a:spcBef>
        <a:spcPct val="0"/>
      </a:spcBef>
      <a:spcAft>
        <a:spcPct val="0"/>
      </a:spcAft>
      <a:defRPr kern="1200">
        <a:solidFill>
          <a:schemeClr val="tx1"/>
        </a:solidFill>
        <a:latin typeface="Helvetica Neue"/>
        <a:ea typeface="+mn-ea"/>
        <a:cs typeface="Arial" pitchFamily="34" charset="0"/>
      </a:defRPr>
    </a:lvl4pPr>
    <a:lvl5pPr marL="1828800" algn="l" rtl="0" fontAlgn="base">
      <a:spcBef>
        <a:spcPct val="0"/>
      </a:spcBef>
      <a:spcAft>
        <a:spcPct val="0"/>
      </a:spcAft>
      <a:defRPr kern="1200">
        <a:solidFill>
          <a:schemeClr val="tx1"/>
        </a:solidFill>
        <a:latin typeface="Helvetica Neue"/>
        <a:ea typeface="+mn-ea"/>
        <a:cs typeface="Arial" pitchFamily="34" charset="0"/>
      </a:defRPr>
    </a:lvl5pPr>
    <a:lvl6pPr marL="2286000" algn="l" defTabSz="914400" rtl="0" eaLnBrk="1" latinLnBrk="0" hangingPunct="1">
      <a:defRPr kern="1200">
        <a:solidFill>
          <a:schemeClr val="tx1"/>
        </a:solidFill>
        <a:latin typeface="Helvetica Neue"/>
        <a:ea typeface="+mn-ea"/>
        <a:cs typeface="Arial" pitchFamily="34" charset="0"/>
      </a:defRPr>
    </a:lvl6pPr>
    <a:lvl7pPr marL="2743200" algn="l" defTabSz="914400" rtl="0" eaLnBrk="1" latinLnBrk="0" hangingPunct="1">
      <a:defRPr kern="1200">
        <a:solidFill>
          <a:schemeClr val="tx1"/>
        </a:solidFill>
        <a:latin typeface="Helvetica Neue"/>
        <a:ea typeface="+mn-ea"/>
        <a:cs typeface="Arial" pitchFamily="34" charset="0"/>
      </a:defRPr>
    </a:lvl7pPr>
    <a:lvl8pPr marL="3200400" algn="l" defTabSz="914400" rtl="0" eaLnBrk="1" latinLnBrk="0" hangingPunct="1">
      <a:defRPr kern="1200">
        <a:solidFill>
          <a:schemeClr val="tx1"/>
        </a:solidFill>
        <a:latin typeface="Helvetica Neue"/>
        <a:ea typeface="+mn-ea"/>
        <a:cs typeface="Arial" pitchFamily="34" charset="0"/>
      </a:defRPr>
    </a:lvl8pPr>
    <a:lvl9pPr marL="3657600" algn="l" defTabSz="914400" rtl="0" eaLnBrk="1" latinLnBrk="0" hangingPunct="1">
      <a:defRPr kern="1200">
        <a:solidFill>
          <a:schemeClr val="tx1"/>
        </a:solidFill>
        <a:latin typeface="Helvetica Neue"/>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orient="horz" pos="618" userDrawn="1">
          <p15:clr>
            <a:srgbClr val="A4A3A4"/>
          </p15:clr>
        </p15:guide>
        <p15:guide id="3" orient="horz" pos="4042" userDrawn="1">
          <p15:clr>
            <a:srgbClr val="A4A3A4"/>
          </p15:clr>
        </p15:guide>
        <p15:guide id="4" pos="7499" userDrawn="1">
          <p15:clr>
            <a:srgbClr val="A4A3A4"/>
          </p15:clr>
        </p15:guide>
        <p15:guide id="5" pos="211" userDrawn="1">
          <p15:clr>
            <a:srgbClr val="A4A3A4"/>
          </p15:clr>
        </p15:guide>
        <p15:guide id="6"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4FB"/>
    <a:srgbClr val="0065BD"/>
    <a:srgbClr val="C0C0C0"/>
    <a:srgbClr val="000000"/>
    <a:srgbClr val="41BEFF"/>
    <a:srgbClr val="FF8000"/>
    <a:srgbClr val="CB6C1D"/>
    <a:srgbClr val="ECE8C2"/>
    <a:srgbClr val="91AC6B"/>
    <a:srgbClr val="074F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51" autoAdjust="0"/>
    <p:restoredTop sz="95662" autoAdjust="0"/>
  </p:normalViewPr>
  <p:slideViewPr>
    <p:cSldViewPr>
      <p:cViewPr varScale="1">
        <p:scale>
          <a:sx n="86" d="100"/>
          <a:sy n="86" d="100"/>
        </p:scale>
        <p:origin x="312" y="62"/>
      </p:cViewPr>
      <p:guideLst>
        <p:guide orient="horz" pos="2160"/>
        <p:guide orient="horz" pos="618"/>
        <p:guide orient="horz" pos="4042"/>
        <p:guide pos="7499"/>
        <p:guide pos="211"/>
        <p:guide pos="3840"/>
      </p:guideLst>
    </p:cSldViewPr>
  </p:slideViewPr>
  <p:outlineViewPr>
    <p:cViewPr>
      <p:scale>
        <a:sx n="33" d="100"/>
        <a:sy n="33" d="100"/>
      </p:scale>
      <p:origin x="0" y="390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532"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25568" y="189833"/>
            <a:ext cx="3496595"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l" eaLnBrk="0" hangingPunct="0">
              <a:defRPr sz="1300">
                <a:latin typeface="TUM Neue Helvetica 55 Regular" charset="0"/>
                <a:cs typeface="+mn-cs"/>
              </a:defRPr>
            </a:lvl1pPr>
          </a:lstStyle>
          <a:p>
            <a:pPr>
              <a:defRPr/>
            </a:pPr>
            <a:endParaRPr lang="de-DE" dirty="0">
              <a:latin typeface="Arial Unicode MS" pitchFamily="34" charset="-128"/>
            </a:endParaRPr>
          </a:p>
        </p:txBody>
      </p:sp>
      <p:sp>
        <p:nvSpPr>
          <p:cNvPr id="14339" name="Rectangle 3"/>
          <p:cNvSpPr>
            <a:spLocks noGrp="1" noChangeArrowheads="1"/>
          </p:cNvSpPr>
          <p:nvPr>
            <p:ph type="dt" sz="quarter" idx="1"/>
          </p:nvPr>
        </p:nvSpPr>
        <p:spPr bwMode="auto">
          <a:xfrm>
            <a:off x="4338830" y="189833"/>
            <a:ext cx="2208376"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eaLnBrk="0" hangingPunct="0">
              <a:defRPr sz="1300">
                <a:latin typeface="TUM Neue Helvetica 55 Regular" charset="0"/>
                <a:cs typeface="+mn-cs"/>
              </a:defRPr>
            </a:lvl1pPr>
          </a:lstStyle>
          <a:p>
            <a:pPr>
              <a:defRPr/>
            </a:pPr>
            <a:endParaRPr lang="de-DE" dirty="0">
              <a:latin typeface="Arial Unicode MS" pitchFamily="34" charset="-128"/>
            </a:endParaRPr>
          </a:p>
        </p:txBody>
      </p:sp>
      <p:sp>
        <p:nvSpPr>
          <p:cNvPr id="14340" name="Rectangle 4"/>
          <p:cNvSpPr>
            <a:spLocks noGrp="1" noChangeArrowheads="1"/>
          </p:cNvSpPr>
          <p:nvPr>
            <p:ph type="ftr" sz="quarter" idx="2"/>
          </p:nvPr>
        </p:nvSpPr>
        <p:spPr bwMode="auto">
          <a:xfrm>
            <a:off x="0"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l" eaLnBrk="0" hangingPunct="0">
              <a:defRPr sz="1300">
                <a:latin typeface="TUM Neue Helvetica 55 Regular" charset="0"/>
                <a:cs typeface="+mn-cs"/>
              </a:defRPr>
            </a:lvl1pPr>
          </a:lstStyle>
          <a:p>
            <a:pPr>
              <a:defRPr/>
            </a:pPr>
            <a:endParaRPr lang="de-DE" dirty="0">
              <a:latin typeface="Arial Unicode MS" pitchFamily="34" charset="-128"/>
            </a:endParaRPr>
          </a:p>
        </p:txBody>
      </p:sp>
      <p:sp>
        <p:nvSpPr>
          <p:cNvPr id="14341" name="Rectangle 5"/>
          <p:cNvSpPr>
            <a:spLocks noGrp="1" noChangeArrowheads="1"/>
          </p:cNvSpPr>
          <p:nvPr>
            <p:ph type="sldNum" sz="quarter" idx="3"/>
          </p:nvPr>
        </p:nvSpPr>
        <p:spPr bwMode="auto">
          <a:xfrm>
            <a:off x="4022163"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eaLnBrk="0" hangingPunct="0">
              <a:defRPr sz="1300">
                <a:latin typeface="TUM Neue Helvetica 55 Regular" charset="0"/>
                <a:cs typeface="+mn-cs"/>
              </a:defRPr>
            </a:lvl1pPr>
          </a:lstStyle>
          <a:p>
            <a:pPr>
              <a:defRPr/>
            </a:pPr>
            <a:fld id="{6F17E718-27D7-4FA6-ACF7-4EB047CCD802}" type="slidenum">
              <a:rPr lang="de-DE">
                <a:latin typeface="Arial Unicode MS" pitchFamily="34" charset="-128"/>
              </a:rPr>
              <a:pPr>
                <a:defRPr/>
              </a:pPr>
              <a:t>‹#›</a:t>
            </a:fld>
            <a:endParaRPr lang="de-DE" dirty="0">
              <a:latin typeface="Arial Unicode MS" pitchFamily="34" charset="-128"/>
            </a:endParaRPr>
          </a:p>
        </p:txBody>
      </p:sp>
    </p:spTree>
    <p:extLst>
      <p:ext uri="{BB962C8B-B14F-4D97-AF65-F5344CB8AC3E}">
        <p14:creationId xmlns:p14="http://schemas.microsoft.com/office/powerpoint/2010/main" val="1791959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7137"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l" eaLnBrk="0" hangingPunct="0">
              <a:defRPr sz="1300">
                <a:latin typeface="Arial Unicode MS" pitchFamily="34" charset="-128"/>
                <a:cs typeface="+mn-cs"/>
              </a:defRPr>
            </a:lvl1pPr>
          </a:lstStyle>
          <a:p>
            <a:pPr>
              <a:defRPr/>
            </a:pPr>
            <a:endParaRPr lang="de-DE" dirty="0"/>
          </a:p>
        </p:txBody>
      </p:sp>
      <p:sp>
        <p:nvSpPr>
          <p:cNvPr id="4099" name="Rectangle 3"/>
          <p:cNvSpPr>
            <a:spLocks noGrp="1" noChangeArrowheads="1"/>
          </p:cNvSpPr>
          <p:nvPr>
            <p:ph type="dt" idx="1"/>
          </p:nvPr>
        </p:nvSpPr>
        <p:spPr bwMode="auto">
          <a:xfrm>
            <a:off x="4022163" y="0"/>
            <a:ext cx="3077137"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eaLnBrk="0" hangingPunct="0">
              <a:defRPr sz="1300">
                <a:latin typeface="Arial Unicode MS" pitchFamily="34" charset="-128"/>
                <a:cs typeface="+mn-cs"/>
              </a:defRPr>
            </a:lvl1pPr>
          </a:lstStyle>
          <a:p>
            <a:pPr>
              <a:defRPr/>
            </a:pPr>
            <a:endParaRPr lang="de-DE" dirty="0"/>
          </a:p>
        </p:txBody>
      </p:sp>
      <p:sp>
        <p:nvSpPr>
          <p:cNvPr id="29700" name="Rectangle 4"/>
          <p:cNvSpPr>
            <a:spLocks noGrp="1" noRot="1" noChangeAspect="1" noChangeArrowheads="1" noTextEdit="1"/>
          </p:cNvSpPr>
          <p:nvPr>
            <p:ph type="sldImg" idx="2"/>
          </p:nvPr>
        </p:nvSpPr>
        <p:spPr bwMode="auto">
          <a:xfrm>
            <a:off x="141288" y="769938"/>
            <a:ext cx="6816725" cy="38354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6685" y="4862015"/>
            <a:ext cx="5205932" cy="460508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4102" name="Rectangle 6"/>
          <p:cNvSpPr>
            <a:spLocks noGrp="1" noChangeArrowheads="1"/>
          </p:cNvSpPr>
          <p:nvPr>
            <p:ph type="ftr" sz="quarter" idx="4"/>
          </p:nvPr>
        </p:nvSpPr>
        <p:spPr bwMode="auto">
          <a:xfrm>
            <a:off x="0"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l" eaLnBrk="0" hangingPunct="0">
              <a:defRPr sz="1300">
                <a:latin typeface="Arial Unicode MS" pitchFamily="34" charset="-128"/>
                <a:cs typeface="+mn-cs"/>
              </a:defRPr>
            </a:lvl1pPr>
          </a:lstStyle>
          <a:p>
            <a:pPr>
              <a:defRPr/>
            </a:pPr>
            <a:endParaRPr lang="de-DE" dirty="0"/>
          </a:p>
        </p:txBody>
      </p:sp>
      <p:sp>
        <p:nvSpPr>
          <p:cNvPr id="4103" name="Rectangle 7"/>
          <p:cNvSpPr>
            <a:spLocks noGrp="1" noChangeArrowheads="1"/>
          </p:cNvSpPr>
          <p:nvPr>
            <p:ph type="sldNum" sz="quarter" idx="5"/>
          </p:nvPr>
        </p:nvSpPr>
        <p:spPr bwMode="auto">
          <a:xfrm>
            <a:off x="4022163"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eaLnBrk="0" hangingPunct="0">
              <a:defRPr sz="1300">
                <a:latin typeface="Arial Unicode MS" pitchFamily="34" charset="-128"/>
                <a:cs typeface="+mn-cs"/>
              </a:defRPr>
            </a:lvl1pPr>
          </a:lstStyle>
          <a:p>
            <a:pPr>
              <a:defRPr/>
            </a:pPr>
            <a:fld id="{D1CBFA17-2001-43FC-BD93-086B619BC2A9}" type="slidenum">
              <a:rPr lang="de-DE" smtClean="0"/>
              <a:pPr>
                <a:defRPr/>
              </a:pPr>
              <a:t>‹#›</a:t>
            </a:fld>
            <a:endParaRPr lang="de-DE" dirty="0"/>
          </a:p>
        </p:txBody>
      </p:sp>
    </p:spTree>
    <p:extLst>
      <p:ext uri="{BB962C8B-B14F-4D97-AF65-F5344CB8AC3E}">
        <p14:creationId xmlns:p14="http://schemas.microsoft.com/office/powerpoint/2010/main" val="1132447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Unicode MS" pitchFamily="34" charset="-128"/>
        <a:ea typeface="+mn-ea"/>
        <a:cs typeface="+mn-cs"/>
      </a:defRPr>
    </a:lvl1pPr>
    <a:lvl2pPr marL="457200" algn="l" rtl="0" eaLnBrk="0" fontAlgn="base" hangingPunct="0">
      <a:spcBef>
        <a:spcPct val="30000"/>
      </a:spcBef>
      <a:spcAft>
        <a:spcPct val="0"/>
      </a:spcAft>
      <a:defRPr sz="1200" kern="1200">
        <a:solidFill>
          <a:schemeClr val="tx1"/>
        </a:solidFill>
        <a:latin typeface="Arial Unicode MS" pitchFamily="34" charset="-128"/>
        <a:ea typeface="+mn-ea"/>
        <a:cs typeface="+mn-cs"/>
      </a:defRPr>
    </a:lvl2pPr>
    <a:lvl3pPr marL="914400" algn="l" rtl="0" eaLnBrk="0" fontAlgn="base" hangingPunct="0">
      <a:spcBef>
        <a:spcPct val="30000"/>
      </a:spcBef>
      <a:spcAft>
        <a:spcPct val="0"/>
      </a:spcAft>
      <a:defRPr sz="1200" kern="1200">
        <a:solidFill>
          <a:schemeClr val="tx1"/>
        </a:solidFill>
        <a:latin typeface="Arial Unicode MS" pitchFamily="34" charset="-128"/>
        <a:ea typeface="+mn-ea"/>
        <a:cs typeface="+mn-cs"/>
      </a:defRPr>
    </a:lvl3pPr>
    <a:lvl4pPr marL="1371600" algn="l" rtl="0" eaLnBrk="0" fontAlgn="base" hangingPunct="0">
      <a:spcBef>
        <a:spcPct val="30000"/>
      </a:spcBef>
      <a:spcAft>
        <a:spcPct val="0"/>
      </a:spcAft>
      <a:defRPr sz="1200" kern="1200">
        <a:solidFill>
          <a:schemeClr val="tx1"/>
        </a:solidFill>
        <a:latin typeface="Arial Unicode MS" pitchFamily="34" charset="-128"/>
        <a:ea typeface="+mn-ea"/>
        <a:cs typeface="+mn-cs"/>
      </a:defRPr>
    </a:lvl4pPr>
    <a:lvl5pPr marL="1828800" algn="l" rtl="0" eaLnBrk="0" fontAlgn="base" hangingPunct="0">
      <a:spcBef>
        <a:spcPct val="30000"/>
      </a:spcBef>
      <a:spcAft>
        <a:spcPct val="0"/>
      </a:spcAft>
      <a:defRPr sz="1200" kern="1200">
        <a:solidFill>
          <a:schemeClr val="tx1"/>
        </a:solidFill>
        <a:latin typeface="Arial Unicode MS"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9938"/>
            <a:ext cx="6816725" cy="383540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a:t>
            </a:fld>
            <a:endParaRPr lang="de-DE" dirty="0"/>
          </a:p>
        </p:txBody>
      </p:sp>
    </p:spTree>
    <p:extLst>
      <p:ext uri="{BB962C8B-B14F-4D97-AF65-F5344CB8AC3E}">
        <p14:creationId xmlns:p14="http://schemas.microsoft.com/office/powerpoint/2010/main" val="1813858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10</a:t>
            </a:fld>
            <a:endParaRPr lang="de-DE" dirty="0"/>
          </a:p>
        </p:txBody>
      </p:sp>
    </p:spTree>
    <p:extLst>
      <p:ext uri="{BB962C8B-B14F-4D97-AF65-F5344CB8AC3E}">
        <p14:creationId xmlns:p14="http://schemas.microsoft.com/office/powerpoint/2010/main" val="1875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11</a:t>
            </a:fld>
            <a:endParaRPr lang="de-DE" dirty="0"/>
          </a:p>
        </p:txBody>
      </p:sp>
    </p:spTree>
    <p:extLst>
      <p:ext uri="{BB962C8B-B14F-4D97-AF65-F5344CB8AC3E}">
        <p14:creationId xmlns:p14="http://schemas.microsoft.com/office/powerpoint/2010/main" val="3806374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12</a:t>
            </a:fld>
            <a:endParaRPr lang="de-DE" dirty="0"/>
          </a:p>
        </p:txBody>
      </p:sp>
    </p:spTree>
    <p:extLst>
      <p:ext uri="{BB962C8B-B14F-4D97-AF65-F5344CB8AC3E}">
        <p14:creationId xmlns:p14="http://schemas.microsoft.com/office/powerpoint/2010/main" val="655602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13</a:t>
            </a:fld>
            <a:endParaRPr lang="de-DE" dirty="0"/>
          </a:p>
        </p:txBody>
      </p:sp>
    </p:spTree>
    <p:extLst>
      <p:ext uri="{BB962C8B-B14F-4D97-AF65-F5344CB8AC3E}">
        <p14:creationId xmlns:p14="http://schemas.microsoft.com/office/powerpoint/2010/main" val="362962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9938"/>
            <a:ext cx="6816725" cy="3835400"/>
          </a:xfrm>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2</a:t>
            </a:fld>
            <a:endParaRPr lang="de-DE" dirty="0"/>
          </a:p>
        </p:txBody>
      </p:sp>
    </p:spTree>
    <p:extLst>
      <p:ext uri="{BB962C8B-B14F-4D97-AF65-F5344CB8AC3E}">
        <p14:creationId xmlns:p14="http://schemas.microsoft.com/office/powerpoint/2010/main" val="327853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3</a:t>
            </a:fld>
            <a:endParaRPr lang="de-DE" dirty="0"/>
          </a:p>
        </p:txBody>
      </p:sp>
    </p:spTree>
    <p:extLst>
      <p:ext uri="{BB962C8B-B14F-4D97-AF65-F5344CB8AC3E}">
        <p14:creationId xmlns:p14="http://schemas.microsoft.com/office/powerpoint/2010/main" val="188675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4</a:t>
            </a:fld>
            <a:endParaRPr lang="de-DE" dirty="0"/>
          </a:p>
        </p:txBody>
      </p:sp>
    </p:spTree>
    <p:extLst>
      <p:ext uri="{BB962C8B-B14F-4D97-AF65-F5344CB8AC3E}">
        <p14:creationId xmlns:p14="http://schemas.microsoft.com/office/powerpoint/2010/main" val="236609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5</a:t>
            </a:fld>
            <a:endParaRPr lang="de-DE" dirty="0"/>
          </a:p>
        </p:txBody>
      </p:sp>
    </p:spTree>
    <p:extLst>
      <p:ext uri="{BB962C8B-B14F-4D97-AF65-F5344CB8AC3E}">
        <p14:creationId xmlns:p14="http://schemas.microsoft.com/office/powerpoint/2010/main" val="385581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6</a:t>
            </a:fld>
            <a:endParaRPr lang="de-DE" dirty="0"/>
          </a:p>
        </p:txBody>
      </p:sp>
    </p:spTree>
    <p:extLst>
      <p:ext uri="{BB962C8B-B14F-4D97-AF65-F5344CB8AC3E}">
        <p14:creationId xmlns:p14="http://schemas.microsoft.com/office/powerpoint/2010/main" val="97105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7</a:t>
            </a:fld>
            <a:endParaRPr lang="de-DE" dirty="0"/>
          </a:p>
        </p:txBody>
      </p:sp>
    </p:spTree>
    <p:extLst>
      <p:ext uri="{BB962C8B-B14F-4D97-AF65-F5344CB8AC3E}">
        <p14:creationId xmlns:p14="http://schemas.microsoft.com/office/powerpoint/2010/main" val="153556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8</a:t>
            </a:fld>
            <a:endParaRPr lang="de-DE" dirty="0"/>
          </a:p>
        </p:txBody>
      </p:sp>
    </p:spTree>
    <p:extLst>
      <p:ext uri="{BB962C8B-B14F-4D97-AF65-F5344CB8AC3E}">
        <p14:creationId xmlns:p14="http://schemas.microsoft.com/office/powerpoint/2010/main" val="1858888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9</a:t>
            </a:fld>
            <a:endParaRPr lang="de-DE" dirty="0"/>
          </a:p>
        </p:txBody>
      </p:sp>
    </p:spTree>
    <p:extLst>
      <p:ext uri="{BB962C8B-B14F-4D97-AF65-F5344CB8AC3E}">
        <p14:creationId xmlns:p14="http://schemas.microsoft.com/office/powerpoint/2010/main" val="1375778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616" y="2"/>
            <a:ext cx="12192000" cy="6857999"/>
          </a:xfrm>
          <a:prstGeom prst="rect">
            <a:avLst/>
          </a:prstGeom>
        </p:spPr>
      </p:pic>
      <p:sp>
        <p:nvSpPr>
          <p:cNvPr id="10" name="Rechteck 9"/>
          <p:cNvSpPr/>
          <p:nvPr userDrawn="1"/>
        </p:nvSpPr>
        <p:spPr>
          <a:xfrm>
            <a:off x="0" y="0"/>
            <a:ext cx="12192000" cy="4196080"/>
          </a:xfrm>
          <a:prstGeom prst="rect">
            <a:avLst/>
          </a:prstGeom>
          <a:gradFill flip="none" rotWithShape="1">
            <a:gsLst>
              <a:gs pos="23000">
                <a:schemeClr val="bg1">
                  <a:alpha val="85000"/>
                </a:schemeClr>
              </a:gs>
              <a:gs pos="93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7" name="Titel 1"/>
          <p:cNvSpPr>
            <a:spLocks noGrp="1"/>
          </p:cNvSpPr>
          <p:nvPr>
            <p:ph type="title" hasCustomPrompt="1"/>
          </p:nvPr>
        </p:nvSpPr>
        <p:spPr>
          <a:xfrm>
            <a:off x="431371" y="3538641"/>
            <a:ext cx="11432843" cy="679774"/>
          </a:xfrm>
          <a:prstGeom prst="rect">
            <a:avLst/>
          </a:prstGeom>
          <a:solidFill>
            <a:schemeClr val="bg1"/>
          </a:solidFill>
          <a:ln>
            <a:noFill/>
          </a:ln>
        </p:spPr>
        <p:txBody>
          <a:bodyPr wrap="square" tIns="144000" bIns="72000" anchor="b" anchorCtr="0">
            <a:spAutoFit/>
          </a:bodyPr>
          <a:lstStyle>
            <a:lvl1pPr marL="180000" algn="l">
              <a:defRPr sz="3000" b="0" i="0" baseline="0">
                <a:solidFill>
                  <a:schemeClr val="tx2"/>
                </a:solidFill>
                <a:latin typeface="+mj-lt"/>
                <a:cs typeface="Arial"/>
              </a:defRPr>
            </a:lvl1pPr>
          </a:lstStyle>
          <a:p>
            <a:r>
              <a:rPr lang="en-US" noProof="0" dirty="0"/>
              <a:t>Edit Title</a:t>
            </a:r>
          </a:p>
        </p:txBody>
      </p:sp>
      <p:sp>
        <p:nvSpPr>
          <p:cNvPr id="22" name="Textplatzhalter 4"/>
          <p:cNvSpPr>
            <a:spLocks noGrp="1"/>
          </p:cNvSpPr>
          <p:nvPr>
            <p:ph type="body" sz="quarter" idx="10" hasCustomPrompt="1"/>
          </p:nvPr>
        </p:nvSpPr>
        <p:spPr>
          <a:xfrm>
            <a:off x="431372" y="4211796"/>
            <a:ext cx="11432841" cy="338554"/>
          </a:xfrm>
          <a:prstGeom prst="rect">
            <a:avLst/>
          </a:prstGeom>
          <a:solidFill>
            <a:srgbClr val="FFFFFF"/>
          </a:solidFill>
          <a:ln>
            <a:noFill/>
          </a:ln>
        </p:spPr>
        <p:txBody>
          <a:bodyPr wrap="square">
            <a:spAutoFit/>
          </a:bodyPr>
          <a:lstStyle>
            <a:lvl1pPr marL="180000" indent="0">
              <a:buFontTx/>
              <a:buNone/>
              <a:defRPr sz="1600" b="0" baseline="0">
                <a:solidFill>
                  <a:schemeClr val="tx1">
                    <a:lumMod val="60000"/>
                    <a:lumOff val="40000"/>
                  </a:schemeClr>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Presenter, Date, Location</a:t>
            </a:r>
          </a:p>
        </p:txBody>
      </p:sp>
      <p:pic>
        <p:nvPicPr>
          <p:cNvPr id="9" name="Grafik 8"/>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31371" y="398812"/>
            <a:ext cx="997527" cy="320040"/>
          </a:xfrm>
          <a:prstGeom prst="rect">
            <a:avLst/>
          </a:prstGeom>
        </p:spPr>
      </p:pic>
      <p:pic>
        <p:nvPicPr>
          <p:cNvPr id="12" name="Grafik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55861" y="398812"/>
            <a:ext cx="606858" cy="320055"/>
          </a:xfrm>
          <a:prstGeom prst="rect">
            <a:avLst/>
          </a:prstGeom>
        </p:spPr>
      </p:pic>
      <p:sp>
        <p:nvSpPr>
          <p:cNvPr id="25" name="Textfeld 24"/>
          <p:cNvSpPr txBox="1"/>
          <p:nvPr userDrawn="1"/>
        </p:nvSpPr>
        <p:spPr>
          <a:xfrm>
            <a:off x="425454" y="4643381"/>
            <a:ext cx="11438759" cy="1225290"/>
          </a:xfrm>
          <a:prstGeom prst="rect">
            <a:avLst/>
          </a:prstGeom>
          <a:solidFill>
            <a:schemeClr val="accent6">
              <a:lumMod val="20000"/>
              <a:lumOff val="80000"/>
            </a:schemeClr>
          </a:solidFill>
          <a:ln>
            <a:noFill/>
          </a:ln>
        </p:spPr>
        <p:txBody>
          <a:bodyPr wrap="square" lIns="252000" tIns="180000" rIns="180000" bIns="180000" rtlCol="0">
            <a:spAutoFit/>
          </a:bodyPr>
          <a:lstStyle/>
          <a:p>
            <a:pPr marL="0" indent="0"/>
            <a:r>
              <a:rPr lang="en-US" sz="1400" b="0" i="0" kern="1200" noProof="1">
                <a:solidFill>
                  <a:schemeClr val="tx1">
                    <a:lumMod val="65000"/>
                    <a:lumOff val="35000"/>
                  </a:schemeClr>
                </a:solidFill>
                <a:latin typeface="Arial" charset="0"/>
                <a:ea typeface="+mn-ea"/>
                <a:cs typeface="Arial"/>
              </a:rPr>
              <a:t>Chair of</a:t>
            </a:r>
            <a:r>
              <a:rPr lang="en-US" sz="1400" b="0" i="0" kern="1200" baseline="0" noProof="1">
                <a:solidFill>
                  <a:schemeClr val="tx1">
                    <a:lumMod val="65000"/>
                    <a:lumOff val="35000"/>
                  </a:schemeClr>
                </a:solidFill>
                <a:latin typeface="Arial" charset="0"/>
                <a:ea typeface="+mn-ea"/>
                <a:cs typeface="Arial"/>
              </a:rPr>
              <a:t> </a:t>
            </a:r>
            <a:r>
              <a:rPr lang="en-US" sz="1400" b="0" i="0" kern="1200" noProof="1">
                <a:solidFill>
                  <a:schemeClr val="tx1">
                    <a:lumMod val="65000"/>
                    <a:lumOff val="35000"/>
                  </a:schemeClr>
                </a:solidFill>
                <a:latin typeface="Arial" charset="0"/>
                <a:ea typeface="+mn-ea"/>
                <a:cs typeface="Arial"/>
              </a:rPr>
              <a:t>Software</a:t>
            </a:r>
            <a:r>
              <a:rPr lang="en-US" sz="1400" b="0" i="0" kern="1200" baseline="0" noProof="1">
                <a:solidFill>
                  <a:schemeClr val="tx1">
                    <a:lumMod val="65000"/>
                    <a:lumOff val="35000"/>
                  </a:schemeClr>
                </a:solidFill>
                <a:latin typeface="Arial" charset="0"/>
                <a:ea typeface="+mn-ea"/>
                <a:cs typeface="Arial"/>
              </a:rPr>
              <a:t> Engineering for Business Information Systems </a:t>
            </a:r>
            <a:r>
              <a:rPr lang="en-US" sz="1400" b="0" i="0" kern="1200" noProof="1">
                <a:solidFill>
                  <a:schemeClr val="tx1">
                    <a:lumMod val="65000"/>
                    <a:lumOff val="35000"/>
                  </a:schemeClr>
                </a:solidFill>
                <a:latin typeface="Arial" charset="0"/>
                <a:ea typeface="+mn-ea"/>
                <a:cs typeface="Arial"/>
              </a:rPr>
              <a:t>(sebis) </a:t>
            </a:r>
          </a:p>
          <a:p>
            <a:pPr marL="0" indent="0"/>
            <a:r>
              <a:rPr lang="en-US" sz="1400" b="0" i="0" kern="1200" noProof="1">
                <a:solidFill>
                  <a:schemeClr val="tx1">
                    <a:lumMod val="65000"/>
                    <a:lumOff val="35000"/>
                  </a:schemeClr>
                </a:solidFill>
                <a:latin typeface="Arial" charset="0"/>
                <a:ea typeface="+mn-ea"/>
                <a:cs typeface="Arial"/>
              </a:rPr>
              <a:t>Faculty of</a:t>
            </a:r>
            <a:r>
              <a:rPr lang="en-US" sz="1400" b="0" i="0" kern="1200" baseline="0" noProof="1">
                <a:solidFill>
                  <a:schemeClr val="tx1">
                    <a:lumMod val="65000"/>
                    <a:lumOff val="35000"/>
                  </a:schemeClr>
                </a:solidFill>
                <a:latin typeface="Arial" charset="0"/>
                <a:ea typeface="+mn-ea"/>
                <a:cs typeface="Arial"/>
              </a:rPr>
              <a:t> </a:t>
            </a:r>
            <a:r>
              <a:rPr lang="en-US" sz="1400" b="0" i="0" kern="1200" noProof="1">
                <a:solidFill>
                  <a:schemeClr val="tx1">
                    <a:lumMod val="65000"/>
                    <a:lumOff val="35000"/>
                  </a:schemeClr>
                </a:solidFill>
                <a:latin typeface="Arial" charset="0"/>
                <a:ea typeface="+mn-ea"/>
                <a:cs typeface="Arial"/>
              </a:rPr>
              <a:t>Informatics</a:t>
            </a:r>
          </a:p>
          <a:p>
            <a:pPr marL="0" indent="0"/>
            <a:r>
              <a:rPr lang="en-US" sz="1400" b="0" i="0" kern="1200" noProof="1">
                <a:solidFill>
                  <a:schemeClr val="bg1">
                    <a:lumMod val="50000"/>
                  </a:schemeClr>
                </a:solidFill>
                <a:latin typeface="Arial" charset="0"/>
                <a:ea typeface="+mn-ea"/>
                <a:cs typeface="Arial"/>
              </a:rPr>
              <a:t>Technische</a:t>
            </a:r>
            <a:r>
              <a:rPr lang="en-US" sz="1400" b="0" i="0" kern="1200" baseline="0" noProof="1">
                <a:solidFill>
                  <a:schemeClr val="bg1">
                    <a:lumMod val="50000"/>
                  </a:schemeClr>
                </a:solidFill>
                <a:latin typeface="Arial" charset="0"/>
                <a:ea typeface="+mn-ea"/>
                <a:cs typeface="Arial"/>
              </a:rPr>
              <a:t> Universität München</a:t>
            </a:r>
            <a:endParaRPr lang="en-US" sz="1400" b="0" i="0" kern="1200" noProof="1">
              <a:solidFill>
                <a:schemeClr val="bg1">
                  <a:lumMod val="50000"/>
                </a:schemeClr>
              </a:solidFill>
              <a:latin typeface="Arial" charset="0"/>
              <a:ea typeface="+mn-ea"/>
              <a:cs typeface="Arial"/>
            </a:endParaRPr>
          </a:p>
          <a:p>
            <a:pPr marL="0" indent="0" algn="l" rtl="0" fontAlgn="base">
              <a:spcBef>
                <a:spcPct val="0"/>
              </a:spcBef>
              <a:spcAft>
                <a:spcPct val="0"/>
              </a:spcAft>
            </a:pPr>
            <a:r>
              <a:rPr lang="en-US" sz="1400" b="0" i="0" u="sng" kern="1200" noProof="1">
                <a:solidFill>
                  <a:schemeClr val="bg1">
                    <a:lumMod val="50000"/>
                  </a:schemeClr>
                </a:solidFill>
                <a:latin typeface="Arial" charset="0"/>
                <a:ea typeface="+mn-ea"/>
                <a:cs typeface="Arial"/>
              </a:rPr>
              <a:t>wwwmatthes.in.tum.de</a:t>
            </a:r>
            <a:endParaRPr lang="en-US" sz="1400" b="0" i="0" u="sng" kern="1200" dirty="0" err="1">
              <a:solidFill>
                <a:schemeClr val="bg1">
                  <a:lumMod val="50000"/>
                </a:schemeClr>
              </a:solidFill>
              <a:latin typeface="Arial" charset="0"/>
              <a:ea typeface="+mn-ea"/>
              <a:cs typeface="Aria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Gliederun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34435" y="981076"/>
            <a:ext cx="11523135" cy="5400675"/>
          </a:xfrm>
        </p:spPr>
        <p:txBody>
          <a:bodyPr>
            <a:normAutofit/>
          </a:bodyPr>
          <a:lstStyle>
            <a:lvl1pPr>
              <a:defRPr>
                <a:latin typeface="+mn-lt"/>
              </a:defRPr>
            </a:lvl1pPr>
            <a:lvl2pPr>
              <a:buClr>
                <a:schemeClr val="tx2"/>
              </a:buClr>
              <a:defRPr lang="de-DE" sz="1800" dirty="0" smtClean="0">
                <a:solidFill>
                  <a:schemeClr val="tx1"/>
                </a:solidFill>
                <a:latin typeface="+mn-lt"/>
                <a:cs typeface="Arial Unicode MS" pitchFamily="34" charset="-128"/>
              </a:defRPr>
            </a:lvl2pPr>
            <a:lvl3pPr>
              <a:buClr>
                <a:schemeClr val="tx2"/>
              </a:buClr>
              <a:defRPr>
                <a:solidFill>
                  <a:schemeClr val="tx1"/>
                </a:solidFill>
                <a:latin typeface="+mn-lt"/>
              </a:defRPr>
            </a:lvl3pPr>
            <a:lvl4pPr>
              <a:buClr>
                <a:schemeClr val="tx2"/>
              </a:buClr>
              <a:defRPr>
                <a:solidFill>
                  <a:schemeClr val="tx1"/>
                </a:solidFill>
                <a:latin typeface="+mn-lt"/>
              </a:defRPr>
            </a:lvl4pPr>
            <a:lvl5pPr>
              <a:buClr>
                <a:schemeClr val="tx2"/>
              </a:buClr>
              <a:defRPr>
                <a:solidFill>
                  <a:schemeClr val="tx1"/>
                </a:solidFill>
              </a:defRPr>
            </a:lvl5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el 1"/>
          <p:cNvSpPr>
            <a:spLocks noGrp="1"/>
          </p:cNvSpPr>
          <p:nvPr>
            <p:ph type="title" hasCustomPrompt="1"/>
          </p:nvPr>
        </p:nvSpPr>
        <p:spPr>
          <a:xfrm>
            <a:off x="334437" y="44452"/>
            <a:ext cx="10586099" cy="720725"/>
          </a:xfrm>
        </p:spPr>
        <p:txBody>
          <a:bodyPr/>
          <a:lstStyle>
            <a:lvl1pPr>
              <a:defRPr>
                <a:latin typeface="+mj-lt"/>
              </a:defRPr>
            </a:lvl1pPr>
          </a:lstStyle>
          <a:p>
            <a:r>
              <a:rPr lang="en-US" noProof="0" dirty="0"/>
              <a:t>&lt;Title&gt;</a:t>
            </a:r>
            <a:endParaRPr lang="de-DE" dirty="0"/>
          </a:p>
        </p:txBody>
      </p:sp>
      <p:sp>
        <p:nvSpPr>
          <p:cNvPr id="4" name="Rectangle 4"/>
          <p:cNvSpPr>
            <a:spLocks noGrp="1" noChangeArrowheads="1"/>
          </p:cNvSpPr>
          <p:nvPr>
            <p:ph type="dt" sz="half" idx="10"/>
          </p:nvPr>
        </p:nvSpPr>
        <p:spPr>
          <a:ln/>
        </p:spPr>
        <p:txBody>
          <a:bodyPr/>
          <a:lstStyle>
            <a:lvl1pPr>
              <a:defRPr>
                <a:latin typeface="+mn-lt"/>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atin typeface="+mn-lt"/>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atin typeface="+mn-lt"/>
              </a:defRPr>
            </a:lvl1pPr>
          </a:lstStyle>
          <a:p>
            <a:pPr>
              <a:defRPr/>
            </a:pPr>
            <a:fld id="{E201E5CB-5EE0-4EA4-87FF-7D8A79A61969}" type="slidenum">
              <a:rPr lang="de-DE" smtClean="0"/>
              <a:pPr>
                <a:defRPr/>
              </a:pPr>
              <a:t>‹#›</a:t>
            </a:fld>
            <a:endParaRPr lang="de-DE"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7" y="44452"/>
            <a:ext cx="10586099" cy="720725"/>
          </a:xfrm>
        </p:spPr>
        <p:txBody>
          <a:bodyPr/>
          <a:lstStyle>
            <a:lvl1pPr>
              <a:defRPr lang="de-DE" sz="2400" b="0" baseline="0" smtClean="0">
                <a:solidFill>
                  <a:srgbClr val="0065BD"/>
                </a:solidFill>
                <a:latin typeface="+mj-lt"/>
                <a:ea typeface="+mj-ea"/>
                <a:cs typeface="Arial Unicode MS" pitchFamily="34" charset="-128"/>
              </a:defRPr>
            </a:lvl1pPr>
          </a:lstStyle>
          <a:p>
            <a:r>
              <a:rPr lang="en-US" noProof="0" dirty="0"/>
              <a:t>&lt;Title&gt;</a:t>
            </a:r>
            <a:endParaRPr lang="de-DE" dirty="0"/>
          </a:p>
        </p:txBody>
      </p:sp>
      <p:sp>
        <p:nvSpPr>
          <p:cNvPr id="3" name="Inhaltsplatzhalter 2"/>
          <p:cNvSpPr>
            <a:spLocks noGrp="1"/>
          </p:cNvSpPr>
          <p:nvPr>
            <p:ph idx="1" hasCustomPrompt="1"/>
          </p:nvPr>
        </p:nvSpPr>
        <p:spPr/>
        <p:txBody>
          <a:bodyPr>
            <a:normAutofit/>
          </a:bodyPr>
          <a:lstStyle>
            <a:lvl3pPr>
              <a:defRPr/>
            </a:lvl3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05BC9FAB-BDC1-47C0-A8BB-6E12A8205D33}" type="slidenum">
              <a:rPr lang="de-DE"/>
              <a:pPr>
                <a:defRPr/>
              </a:pPr>
              <a:t>‹#›</a:t>
            </a:fld>
            <a:endParaRPr lang="de-DE" dirty="0"/>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pos="68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7" y="81213"/>
            <a:ext cx="10586099" cy="360535"/>
          </a:xfrm>
        </p:spPr>
        <p:txBody>
          <a:bodyPr/>
          <a:lstStyle>
            <a:lvl1pPr>
              <a:defRPr lang="de-DE" sz="2400" b="0" baseline="0" smtClean="0">
                <a:solidFill>
                  <a:srgbClr val="0065BD"/>
                </a:solidFill>
                <a:latin typeface="+mj-lt"/>
                <a:ea typeface="+mj-ea"/>
                <a:cs typeface="Arial Unicode MS" pitchFamily="34" charset="-128"/>
              </a:defRPr>
            </a:lvl1pPr>
          </a:lstStyle>
          <a:p>
            <a:r>
              <a:rPr lang="en-US" noProof="0" dirty="0"/>
              <a:t>&lt;Title&gt;</a:t>
            </a:r>
            <a:endParaRPr lang="de-DE" dirty="0"/>
          </a:p>
        </p:txBody>
      </p:sp>
      <p:sp>
        <p:nvSpPr>
          <p:cNvPr id="3" name="Inhaltsplatzhalter 2"/>
          <p:cNvSpPr>
            <a:spLocks noGrp="1"/>
          </p:cNvSpPr>
          <p:nvPr>
            <p:ph idx="1" hasCustomPrompt="1"/>
          </p:nvPr>
        </p:nvSpPr>
        <p:spPr>
          <a:xfrm>
            <a:off x="334434" y="980728"/>
            <a:ext cx="11523133" cy="5400675"/>
          </a:xfrm>
        </p:spPr>
        <p:txBody>
          <a:bodyPr>
            <a:normAutofit/>
          </a:bodyPr>
          <a:lstStyle>
            <a:lvl3pPr>
              <a:defRPr/>
            </a:lvl3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05BC9FAB-BDC1-47C0-A8BB-6E12A8205D33}" type="slidenum">
              <a:rPr lang="de-DE"/>
              <a:pPr>
                <a:defRPr/>
              </a:pPr>
              <a:t>‹#›</a:t>
            </a:fld>
            <a:endParaRPr lang="de-DE" dirty="0"/>
          </a:p>
        </p:txBody>
      </p:sp>
      <p:sp>
        <p:nvSpPr>
          <p:cNvPr id="12" name="Textplatzhalter 11"/>
          <p:cNvSpPr>
            <a:spLocks noGrp="1"/>
          </p:cNvSpPr>
          <p:nvPr>
            <p:ph type="body" sz="quarter" idx="13" hasCustomPrompt="1"/>
          </p:nvPr>
        </p:nvSpPr>
        <p:spPr>
          <a:xfrm>
            <a:off x="334434" y="441426"/>
            <a:ext cx="10586102" cy="395287"/>
          </a:xfrm>
        </p:spPr>
        <p:txBody>
          <a:bodyPr/>
          <a:lstStyle>
            <a:lvl1pPr>
              <a:defRPr sz="2000">
                <a:solidFill>
                  <a:schemeClr val="bg1">
                    <a:lumMod val="50000"/>
                  </a:schemeClr>
                </a:solidFill>
              </a:defRPr>
            </a:lvl1pPr>
          </a:lstStyle>
          <a:p>
            <a:pPr lvl="0"/>
            <a:r>
              <a:rPr lang="en-US" noProof="0" dirty="0"/>
              <a:t>&lt;Subtitle&gt;</a:t>
            </a:r>
          </a:p>
        </p:txBody>
      </p:sp>
    </p:spTree>
    <p:extLst>
      <p:ext uri="{BB962C8B-B14F-4D97-AF65-F5344CB8AC3E}">
        <p14:creationId xmlns:p14="http://schemas.microsoft.com/office/powerpoint/2010/main" val="3517934724"/>
      </p:ext>
    </p:extLst>
  </p:cSld>
  <p:clrMapOvr>
    <a:masterClrMapping/>
  </p:clrMapOv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ter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7" y="81213"/>
            <a:ext cx="10586099" cy="360535"/>
          </a:xfrm>
        </p:spPr>
        <p:txBody>
          <a:bodyPr/>
          <a:lstStyle>
            <a:lvl1pPr>
              <a:defRPr lang="de-DE" sz="2400" b="0" baseline="0" smtClean="0">
                <a:solidFill>
                  <a:srgbClr val="0065BD"/>
                </a:solidFill>
                <a:latin typeface="+mj-lt"/>
                <a:ea typeface="+mj-ea"/>
                <a:cs typeface="Arial Unicode MS" pitchFamily="34" charset="-128"/>
              </a:defRPr>
            </a:lvl1pPr>
          </a:lstStyle>
          <a:p>
            <a:r>
              <a:rPr lang="en-US" noProof="0" dirty="0"/>
              <a:t>&lt;Title&gt;</a:t>
            </a:r>
            <a:endParaRPr lang="de-DE" dirty="0"/>
          </a:p>
        </p:txBody>
      </p:sp>
      <p:sp>
        <p:nvSpPr>
          <p:cNvPr id="4"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05BC9FAB-BDC1-47C0-A8BB-6E12A8205D33}" type="slidenum">
              <a:rPr lang="de-DE"/>
              <a:pPr>
                <a:defRPr/>
              </a:pPr>
              <a:t>‹#›</a:t>
            </a:fld>
            <a:endParaRPr lang="de-DE" dirty="0"/>
          </a:p>
        </p:txBody>
      </p:sp>
      <p:sp>
        <p:nvSpPr>
          <p:cNvPr id="12" name="Textplatzhalter 11"/>
          <p:cNvSpPr>
            <a:spLocks noGrp="1"/>
          </p:cNvSpPr>
          <p:nvPr>
            <p:ph type="body" sz="quarter" idx="13" hasCustomPrompt="1"/>
          </p:nvPr>
        </p:nvSpPr>
        <p:spPr>
          <a:xfrm>
            <a:off x="334434" y="441426"/>
            <a:ext cx="10586102" cy="395287"/>
          </a:xfrm>
        </p:spPr>
        <p:txBody>
          <a:bodyPr/>
          <a:lstStyle>
            <a:lvl1pPr>
              <a:defRPr sz="2000">
                <a:solidFill>
                  <a:schemeClr val="bg1">
                    <a:lumMod val="50000"/>
                  </a:schemeClr>
                </a:solidFill>
              </a:defRPr>
            </a:lvl1pPr>
          </a:lstStyle>
          <a:p>
            <a:pPr lvl="0"/>
            <a:r>
              <a:rPr lang="en-US" noProof="0" dirty="0"/>
              <a:t>&lt;Subtitle&gt;</a:t>
            </a:r>
          </a:p>
        </p:txBody>
      </p:sp>
    </p:spTree>
    <p:extLst>
      <p:ext uri="{BB962C8B-B14F-4D97-AF65-F5344CB8AC3E}">
        <p14:creationId xmlns:p14="http://schemas.microsoft.com/office/powerpoint/2010/main" val="1825214989"/>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4" y="44451"/>
            <a:ext cx="10586102" cy="720725"/>
          </a:xfrm>
        </p:spPr>
        <p:txBody>
          <a:bodyPr/>
          <a:lstStyle>
            <a:lvl1pPr>
              <a:defRPr>
                <a:solidFill>
                  <a:srgbClr val="0065BD"/>
                </a:solidFill>
              </a:defRPr>
            </a:lvl1pPr>
          </a:lstStyle>
          <a:p>
            <a:r>
              <a:rPr lang="en-US" noProof="0" dirty="0"/>
              <a:t>&lt;Title&gt;</a:t>
            </a:r>
            <a:endParaRPr lang="de-DE" dirty="0"/>
          </a:p>
        </p:txBody>
      </p:sp>
      <p:sp>
        <p:nvSpPr>
          <p:cNvPr id="3" name="Inhaltsplatzhalter 2"/>
          <p:cNvSpPr>
            <a:spLocks noGrp="1"/>
          </p:cNvSpPr>
          <p:nvPr>
            <p:ph sz="half" idx="1" hasCustomPrompt="1"/>
          </p:nvPr>
        </p:nvSpPr>
        <p:spPr>
          <a:xfrm>
            <a:off x="334437" y="981076"/>
            <a:ext cx="5659967" cy="540067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normAutofit/>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Inhaltsplatzhalter 3"/>
          <p:cNvSpPr>
            <a:spLocks noGrp="1"/>
          </p:cNvSpPr>
          <p:nvPr>
            <p:ph sz="half" idx="2" hasCustomPrompt="1"/>
          </p:nvPr>
        </p:nvSpPr>
        <p:spPr>
          <a:xfrm>
            <a:off x="6197602" y="981076"/>
            <a:ext cx="5659967" cy="540067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normAutofit/>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B96C9E22-1B76-46A8-871B-C48D8E59C6FA}" type="slidenum">
              <a:rPr lang="de-DE"/>
              <a:pPr>
                <a:defRPr/>
              </a:pPr>
              <a:t>‹#›</a:t>
            </a:fld>
            <a:endParaRPr lang="de-DE"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334437" y="981074"/>
            <a:ext cx="5662084" cy="661976"/>
          </a:xfrm>
          <a:solidFill>
            <a:schemeClr val="accent6">
              <a:lumMod val="75000"/>
            </a:schemeClr>
          </a:solidFill>
          <a:ln>
            <a:noFill/>
          </a:ln>
        </p:spPr>
        <p:style>
          <a:lnRef idx="2">
            <a:schemeClr val="accent2">
              <a:shade val="50000"/>
            </a:schemeClr>
          </a:lnRef>
          <a:fillRef idx="1">
            <a:schemeClr val="accent2"/>
          </a:fillRef>
          <a:effectRef idx="0">
            <a:schemeClr val="accent2"/>
          </a:effectRef>
          <a:fontRef idx="none"/>
        </p:style>
        <p:txBody>
          <a:bodyPr anchor="b">
            <a:noAutofit/>
          </a:bodyPr>
          <a:lstStyle>
            <a:lvl1pPr marL="0" indent="0">
              <a:buNone/>
              <a:defRPr sz="20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&lt;Title&gt;</a:t>
            </a:r>
          </a:p>
        </p:txBody>
      </p:sp>
      <p:sp>
        <p:nvSpPr>
          <p:cNvPr id="4" name="Inhaltsplatzhalter 3"/>
          <p:cNvSpPr>
            <a:spLocks noGrp="1"/>
          </p:cNvSpPr>
          <p:nvPr>
            <p:ph sz="half" idx="2" hasCustomPrompt="1"/>
          </p:nvPr>
        </p:nvSpPr>
        <p:spPr>
          <a:xfrm>
            <a:off x="334437" y="1643050"/>
            <a:ext cx="5662084" cy="477362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lstStyle>
            <a:lvl1pPr>
              <a:defRPr sz="18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dirty="0"/>
              <a:t>&lt;Format of Master 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platzhalter 4"/>
          <p:cNvSpPr>
            <a:spLocks noGrp="1"/>
          </p:cNvSpPr>
          <p:nvPr>
            <p:ph type="body" sz="quarter" idx="3" hasCustomPrompt="1"/>
          </p:nvPr>
        </p:nvSpPr>
        <p:spPr>
          <a:xfrm>
            <a:off x="6193367" y="981079"/>
            <a:ext cx="5664200" cy="661975"/>
          </a:xfrm>
          <a:solidFill>
            <a:schemeClr val="accent6">
              <a:lumMod val="75000"/>
            </a:schemeClr>
          </a:solidFill>
          <a:ln>
            <a:noFill/>
          </a:ln>
        </p:spPr>
        <p:style>
          <a:lnRef idx="2">
            <a:schemeClr val="accent2">
              <a:shade val="50000"/>
            </a:schemeClr>
          </a:lnRef>
          <a:fillRef idx="1">
            <a:schemeClr val="accent2"/>
          </a:fillRef>
          <a:effectRef idx="0">
            <a:schemeClr val="accent2"/>
          </a:effectRef>
          <a:fontRef idx="none"/>
        </p:style>
        <p:txBody>
          <a:bodyPr anchor="b">
            <a:noAutofit/>
          </a:bodyPr>
          <a:lstStyle>
            <a:lvl1pPr marL="0" indent="0">
              <a:buNone/>
              <a:defRPr sz="20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&lt;Title&gt;</a:t>
            </a:r>
          </a:p>
        </p:txBody>
      </p:sp>
      <p:sp>
        <p:nvSpPr>
          <p:cNvPr id="6" name="Inhaltsplatzhalter 5"/>
          <p:cNvSpPr>
            <a:spLocks noGrp="1"/>
          </p:cNvSpPr>
          <p:nvPr>
            <p:ph sz="quarter" idx="4" hasCustomPrompt="1"/>
          </p:nvPr>
        </p:nvSpPr>
        <p:spPr>
          <a:xfrm>
            <a:off x="6193367" y="1643050"/>
            <a:ext cx="5664200" cy="477362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lstStyle>
            <a:lvl1pPr>
              <a:defRPr sz="18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dirty="0"/>
              <a:t>&lt;Format of Master 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itel 1"/>
          <p:cNvSpPr>
            <a:spLocks noGrp="1"/>
          </p:cNvSpPr>
          <p:nvPr>
            <p:ph type="title" hasCustomPrompt="1"/>
          </p:nvPr>
        </p:nvSpPr>
        <p:spPr>
          <a:xfrm>
            <a:off x="334437" y="44452"/>
            <a:ext cx="10586099" cy="720725"/>
          </a:xfrm>
        </p:spPr>
        <p:txBody>
          <a:bodyPr/>
          <a:lstStyle/>
          <a:p>
            <a:r>
              <a:rPr lang="en-US" noProof="0" dirty="0"/>
              <a:t>&lt;Title&gt;</a:t>
            </a:r>
          </a:p>
        </p:txBody>
      </p:sp>
      <p:sp>
        <p:nvSpPr>
          <p:cNvPr id="7" name="Rectangle 4"/>
          <p:cNvSpPr>
            <a:spLocks noGrp="1" noChangeArrowheads="1"/>
          </p:cNvSpPr>
          <p:nvPr>
            <p:ph type="dt" sz="half" idx="10"/>
          </p:nvPr>
        </p:nvSpPr>
        <p:spPr>
          <a:ln/>
        </p:spPr>
        <p:txBody>
          <a:bodyPr/>
          <a:lstStyle>
            <a:lvl1pPr>
              <a:defRPr/>
            </a:lvl1pPr>
          </a:lstStyle>
          <a:p>
            <a:pPr>
              <a:defRPr/>
            </a:pPr>
            <a:r>
              <a:rPr lang="de-DE" noProof="0"/>
              <a:t>© sebis</a:t>
            </a:r>
            <a:endParaRPr lang="en-US" noProof="0"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noProof="0"/>
              <a:t>171103 Matthes English Master Slide Deck (wide)</a:t>
            </a:r>
            <a:endParaRPr lang="en-US" noProof="0" dirty="0"/>
          </a:p>
        </p:txBody>
      </p:sp>
      <p:sp>
        <p:nvSpPr>
          <p:cNvPr id="9" name="Rectangle 6"/>
          <p:cNvSpPr>
            <a:spLocks noGrp="1" noChangeArrowheads="1"/>
          </p:cNvSpPr>
          <p:nvPr>
            <p:ph type="sldNum" sz="quarter" idx="12"/>
          </p:nvPr>
        </p:nvSpPr>
        <p:spPr>
          <a:ln/>
        </p:spPr>
        <p:txBody>
          <a:bodyPr/>
          <a:lstStyle>
            <a:lvl1pPr>
              <a:defRPr/>
            </a:lvl1pPr>
          </a:lstStyle>
          <a:p>
            <a:pPr>
              <a:defRPr/>
            </a:pPr>
            <a:fld id="{34A2CCB4-7108-4850-98BC-50E3A501EADB}" type="slidenum">
              <a:rPr lang="en-US" noProof="0" smtClean="0"/>
              <a:pPr>
                <a:defRPr/>
              </a:pPr>
              <a:t>‹#›</a:t>
            </a:fld>
            <a:endParaRPr lang="en-US" noProof="0"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4" y="44451"/>
            <a:ext cx="10586102" cy="720725"/>
          </a:xfrm>
        </p:spPr>
        <p:txBody>
          <a:bodyPr/>
          <a:lstStyle/>
          <a:p>
            <a:r>
              <a:rPr lang="en-US" noProof="0" dirty="0"/>
              <a:t>&lt;Title&gt;</a:t>
            </a:r>
            <a:endParaRPr lang="de-DE" dirty="0"/>
          </a:p>
        </p:txBody>
      </p:sp>
      <p:sp>
        <p:nvSpPr>
          <p:cNvPr id="3"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5" name="Rectangle 6"/>
          <p:cNvSpPr>
            <a:spLocks noGrp="1" noChangeArrowheads="1"/>
          </p:cNvSpPr>
          <p:nvPr>
            <p:ph type="sldNum" sz="quarter" idx="12"/>
          </p:nvPr>
        </p:nvSpPr>
        <p:spPr>
          <a:ln/>
        </p:spPr>
        <p:txBody>
          <a:bodyPr/>
          <a:lstStyle>
            <a:lvl1pPr>
              <a:defRPr/>
            </a:lvl1pPr>
          </a:lstStyle>
          <a:p>
            <a:pPr>
              <a:defRPr/>
            </a:pPr>
            <a:fld id="{53F79391-FD8B-4951-B07A-A389C4C7CA7B}" type="slidenum">
              <a:rPr lang="de-DE"/>
              <a:pPr>
                <a:defRPr/>
              </a:pPr>
              <a:t>‹#›</a:t>
            </a:fld>
            <a:endParaRPr lang="de-DE"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 mit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3" y="44451"/>
            <a:ext cx="11523133" cy="6524625"/>
          </a:xfrm>
        </p:spPr>
        <p:txBody>
          <a:bodyPr anchor="ctr"/>
          <a:lstStyle>
            <a:lvl1pPr algn="ctr">
              <a:defRPr sz="3200"/>
            </a:lvl1pPr>
          </a:lstStyle>
          <a:p>
            <a:r>
              <a:rPr lang="en-US" noProof="0" dirty="0"/>
              <a:t>&lt;Title&gt;</a:t>
            </a:r>
          </a:p>
        </p:txBody>
      </p:sp>
      <p:sp>
        <p:nvSpPr>
          <p:cNvPr id="3" name="Datumsplatzhalter 2"/>
          <p:cNvSpPr>
            <a:spLocks noGrp="1"/>
          </p:cNvSpPr>
          <p:nvPr>
            <p:ph type="dt" sz="half" idx="10"/>
          </p:nvPr>
        </p:nvSpPr>
        <p:spPr/>
        <p:txBody>
          <a:bodyPr/>
          <a:lstStyle/>
          <a:p>
            <a:pPr>
              <a:defRPr/>
            </a:pPr>
            <a:r>
              <a:rPr lang="de-DE"/>
              <a:t>© sebis</a:t>
            </a:r>
            <a:endParaRPr lang="en-US" dirty="0"/>
          </a:p>
        </p:txBody>
      </p:sp>
      <p:sp>
        <p:nvSpPr>
          <p:cNvPr id="4" name="Fußzeilenplatzhalter 3"/>
          <p:cNvSpPr>
            <a:spLocks noGrp="1"/>
          </p:cNvSpPr>
          <p:nvPr>
            <p:ph type="ftr" sz="quarter" idx="11"/>
          </p:nvPr>
        </p:nvSpPr>
        <p:spPr/>
        <p:txBody>
          <a:bodyPr/>
          <a:lstStyle/>
          <a:p>
            <a:pPr>
              <a:defRPr/>
            </a:pPr>
            <a:r>
              <a:rPr lang="en-US"/>
              <a:t>171103 Matthes English Master Slide Deck (wide)</a:t>
            </a:r>
            <a:endParaRPr lang="en-US" dirty="0"/>
          </a:p>
        </p:txBody>
      </p:sp>
      <p:sp>
        <p:nvSpPr>
          <p:cNvPr id="5" name="Foliennummernplatzhalter 4"/>
          <p:cNvSpPr>
            <a:spLocks noGrp="1"/>
          </p:cNvSpPr>
          <p:nvPr>
            <p:ph type="sldNum" sz="quarter" idx="12"/>
          </p:nvPr>
        </p:nvSpPr>
        <p:spPr/>
        <p:txBody>
          <a:bodyPr/>
          <a:lstStyle/>
          <a:p>
            <a:pPr>
              <a:defRPr/>
            </a:pPr>
            <a:fld id="{5E4FF76D-8657-43F1-929B-F6D2FAB2741A}" type="slidenum">
              <a:rPr lang="en-US" smtClean="0"/>
              <a:pPr>
                <a:defRPr/>
              </a:pPr>
              <a:t>‹#›</a:t>
            </a:fld>
            <a:endParaRPr lang="en-US" dirty="0"/>
          </a:p>
        </p:txBody>
      </p:sp>
    </p:spTree>
    <p:extLst>
      <p:ext uri="{BB962C8B-B14F-4D97-AF65-F5344CB8AC3E}">
        <p14:creationId xmlns:p14="http://schemas.microsoft.com/office/powerpoint/2010/main" val="36522625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34434" y="44451"/>
            <a:ext cx="10586102" cy="720725"/>
          </a:xfrm>
          <a:prstGeom prst="rect">
            <a:avLst/>
          </a:prstGeom>
          <a:noFill/>
          <a:ln w="9525">
            <a:noFill/>
            <a:miter lim="800000"/>
            <a:headEnd/>
            <a:tailEnd/>
          </a:ln>
        </p:spPr>
        <p:txBody>
          <a:bodyPr vert="horz" wrap="square" lIns="90000" tIns="0" rIns="90000" bIns="0" numCol="1" anchor="b" anchorCtr="0" compatLnSpc="1">
            <a:prstTxWarp prst="textNoShape">
              <a:avLst/>
            </a:prstTxWarp>
          </a:bodyPr>
          <a:lstStyle/>
          <a:p>
            <a:pPr lvl="0"/>
            <a:r>
              <a:rPr lang="en-US" noProof="0" dirty="0"/>
              <a:t>&lt;Title&gt;</a:t>
            </a:r>
          </a:p>
        </p:txBody>
      </p:sp>
      <p:sp>
        <p:nvSpPr>
          <p:cNvPr id="4099" name="Rectangle 3"/>
          <p:cNvSpPr>
            <a:spLocks noGrp="1" noChangeArrowheads="1"/>
          </p:cNvSpPr>
          <p:nvPr>
            <p:ph type="body" idx="1"/>
          </p:nvPr>
        </p:nvSpPr>
        <p:spPr bwMode="auto">
          <a:xfrm>
            <a:off x="334434" y="981076"/>
            <a:ext cx="11523133"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Rectangle 4"/>
          <p:cNvSpPr>
            <a:spLocks noGrp="1" noChangeArrowheads="1"/>
          </p:cNvSpPr>
          <p:nvPr>
            <p:ph type="dt" sz="half" idx="2"/>
          </p:nvPr>
        </p:nvSpPr>
        <p:spPr bwMode="auto">
          <a:xfrm>
            <a:off x="9383184" y="6570616"/>
            <a:ext cx="2142067" cy="2889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800" smtClean="0">
                <a:solidFill>
                  <a:schemeClr val="bg1">
                    <a:lumMod val="50000"/>
                  </a:schemeClr>
                </a:solidFill>
                <a:latin typeface="+mn-lt"/>
                <a:cs typeface="+mn-cs"/>
              </a:defRPr>
            </a:lvl1pPr>
          </a:lstStyle>
          <a:p>
            <a:pPr>
              <a:defRPr/>
            </a:pPr>
            <a:r>
              <a:rPr lang="de-DE" noProof="0"/>
              <a:t>© sebis</a:t>
            </a:r>
            <a:endParaRPr lang="en-US" noProof="0" dirty="0"/>
          </a:p>
        </p:txBody>
      </p:sp>
      <p:sp>
        <p:nvSpPr>
          <p:cNvPr id="1029" name="Rectangle 5"/>
          <p:cNvSpPr>
            <a:spLocks noGrp="1" noChangeArrowheads="1"/>
          </p:cNvSpPr>
          <p:nvPr>
            <p:ph type="ftr" sz="quarter" idx="3"/>
          </p:nvPr>
        </p:nvSpPr>
        <p:spPr bwMode="auto">
          <a:xfrm>
            <a:off x="332903" y="6569076"/>
            <a:ext cx="5761567" cy="288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800">
                <a:solidFill>
                  <a:schemeClr val="bg1">
                    <a:lumMod val="50000"/>
                  </a:schemeClr>
                </a:solidFill>
                <a:latin typeface="+mn-lt"/>
                <a:cs typeface="+mn-cs"/>
              </a:defRPr>
            </a:lvl1pPr>
          </a:lstStyle>
          <a:p>
            <a:pPr>
              <a:defRPr/>
            </a:pPr>
            <a:r>
              <a:rPr lang="en-US"/>
              <a:t>171103 Matthes English Master Slide Deck (wide)</a:t>
            </a:r>
            <a:endParaRPr lang="en-US" dirty="0"/>
          </a:p>
        </p:txBody>
      </p:sp>
      <p:sp>
        <p:nvSpPr>
          <p:cNvPr id="1030" name="Rectangle 6"/>
          <p:cNvSpPr>
            <a:spLocks noGrp="1" noChangeArrowheads="1"/>
          </p:cNvSpPr>
          <p:nvPr>
            <p:ph type="sldNum" sz="quarter" idx="4"/>
          </p:nvPr>
        </p:nvSpPr>
        <p:spPr bwMode="auto">
          <a:xfrm>
            <a:off x="11525251" y="6570616"/>
            <a:ext cx="332316" cy="288925"/>
          </a:xfrm>
          <a:prstGeom prst="rect">
            <a:avLst/>
          </a:prstGeom>
          <a:noFill/>
          <a:ln w="9525">
            <a:noFill/>
            <a:miter lim="800000"/>
            <a:headEnd/>
            <a:tailEnd/>
          </a:ln>
          <a:effectLst/>
        </p:spPr>
        <p:txBody>
          <a:bodyPr vert="horz" wrap="none" lIns="91440" tIns="45720" rIns="0" bIns="45720" numCol="1" anchor="ctr" anchorCtr="0" compatLnSpc="1">
            <a:prstTxWarp prst="textNoShape">
              <a:avLst/>
            </a:prstTxWarp>
          </a:bodyPr>
          <a:lstStyle>
            <a:lvl1pPr algn="r" eaLnBrk="0" hangingPunct="0">
              <a:defRPr sz="800">
                <a:solidFill>
                  <a:schemeClr val="bg1">
                    <a:lumMod val="50000"/>
                  </a:schemeClr>
                </a:solidFill>
                <a:latin typeface="+mn-lt"/>
                <a:cs typeface="+mn-cs"/>
              </a:defRPr>
            </a:lvl1pPr>
          </a:lstStyle>
          <a:p>
            <a:pPr>
              <a:defRPr/>
            </a:pPr>
            <a:fld id="{5E4FF76D-8657-43F1-929B-F6D2FAB2741A}" type="slidenum">
              <a:rPr lang="en-US" smtClean="0"/>
              <a:pPr>
                <a:defRPr/>
              </a:pPr>
              <a:t>‹#›</a:t>
            </a:fld>
            <a:endParaRPr lang="en-US" dirty="0"/>
          </a:p>
        </p:txBody>
      </p:sp>
      <p:pic>
        <p:nvPicPr>
          <p:cNvPr id="8" name="Grafik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255861" y="398812"/>
            <a:ext cx="606858" cy="320055"/>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65" r:id="rId2"/>
    <p:sldLayoutId id="2147483778" r:id="rId3"/>
    <p:sldLayoutId id="2147483781" r:id="rId4"/>
    <p:sldLayoutId id="2147483766" r:id="rId5"/>
    <p:sldLayoutId id="2147483767" r:id="rId6"/>
    <p:sldLayoutId id="2147483768" r:id="rId7"/>
    <p:sldLayoutId id="2147483780" r:id="rId8"/>
    <p:sldLayoutId id="2147483769" r:id="rId9"/>
    <p:sldLayoutId id="2147483771" r:id="rId10"/>
  </p:sldLayoutIdLst>
  <p:transition/>
  <p:hf hdr="0"/>
  <p:txStyles>
    <p:titleStyle>
      <a:lvl1pPr algn="l" rtl="0" eaLnBrk="1" fontAlgn="base" hangingPunct="1">
        <a:spcBef>
          <a:spcPct val="0"/>
        </a:spcBef>
        <a:spcAft>
          <a:spcPct val="0"/>
        </a:spcAft>
        <a:defRPr sz="2400" b="0" i="0" baseline="0">
          <a:solidFill>
            <a:srgbClr val="0065BD"/>
          </a:solidFill>
          <a:latin typeface="+mn-lt"/>
          <a:ea typeface="+mj-ea"/>
          <a:cs typeface="Arial Unicode MS" pitchFamily="34" charset="-128"/>
        </a:defRPr>
      </a:lvl1pPr>
      <a:lvl2pPr algn="l" rtl="0" eaLnBrk="1" fontAlgn="base" hangingPunct="1">
        <a:spcBef>
          <a:spcPct val="0"/>
        </a:spcBef>
        <a:spcAft>
          <a:spcPct val="0"/>
        </a:spcAft>
        <a:defRPr sz="2400" b="1">
          <a:solidFill>
            <a:schemeClr val="tx1"/>
          </a:solidFill>
          <a:latin typeface="Arial" pitchFamily="34" charset="0"/>
          <a:cs typeface="Arial" pitchFamily="34" charset="0"/>
        </a:defRPr>
      </a:lvl2pPr>
      <a:lvl3pPr algn="l" rtl="0" eaLnBrk="1" fontAlgn="base" hangingPunct="1">
        <a:spcBef>
          <a:spcPct val="0"/>
        </a:spcBef>
        <a:spcAft>
          <a:spcPct val="0"/>
        </a:spcAft>
        <a:defRPr sz="2400" b="1">
          <a:solidFill>
            <a:schemeClr val="tx1"/>
          </a:solidFill>
          <a:latin typeface="Arial" pitchFamily="34" charset="0"/>
          <a:cs typeface="Arial" pitchFamily="34" charset="0"/>
        </a:defRPr>
      </a:lvl3pPr>
      <a:lvl4pPr algn="l" rtl="0" eaLnBrk="1" fontAlgn="base" hangingPunct="1">
        <a:spcBef>
          <a:spcPct val="0"/>
        </a:spcBef>
        <a:spcAft>
          <a:spcPct val="0"/>
        </a:spcAft>
        <a:defRPr sz="2400" b="1">
          <a:solidFill>
            <a:schemeClr val="tx1"/>
          </a:solidFill>
          <a:latin typeface="Arial" pitchFamily="34" charset="0"/>
          <a:cs typeface="Arial" pitchFamily="34" charset="0"/>
        </a:defRPr>
      </a:lvl4pPr>
      <a:lvl5pPr algn="l" rtl="0" eaLnBrk="1" fontAlgn="base" hangingPunct="1">
        <a:spcBef>
          <a:spcPct val="0"/>
        </a:spcBef>
        <a:spcAft>
          <a:spcPct val="0"/>
        </a:spcAft>
        <a:defRPr sz="2400" b="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400">
          <a:solidFill>
            <a:schemeClr val="tx1"/>
          </a:solidFill>
          <a:latin typeface="TUM Neue Helvetica 75 Bold" charset="0"/>
        </a:defRPr>
      </a:lvl6pPr>
      <a:lvl7pPr marL="914400" algn="l" rtl="0" eaLnBrk="1" fontAlgn="base" hangingPunct="1">
        <a:spcBef>
          <a:spcPct val="0"/>
        </a:spcBef>
        <a:spcAft>
          <a:spcPct val="0"/>
        </a:spcAft>
        <a:defRPr sz="2400">
          <a:solidFill>
            <a:schemeClr val="tx1"/>
          </a:solidFill>
          <a:latin typeface="TUM Neue Helvetica 75 Bold" charset="0"/>
        </a:defRPr>
      </a:lvl7pPr>
      <a:lvl8pPr marL="1371600" algn="l" rtl="0" eaLnBrk="1" fontAlgn="base" hangingPunct="1">
        <a:spcBef>
          <a:spcPct val="0"/>
        </a:spcBef>
        <a:spcAft>
          <a:spcPct val="0"/>
        </a:spcAft>
        <a:defRPr sz="2400">
          <a:solidFill>
            <a:schemeClr val="tx1"/>
          </a:solidFill>
          <a:latin typeface="TUM Neue Helvetica 75 Bold" charset="0"/>
        </a:defRPr>
      </a:lvl8pPr>
      <a:lvl9pPr marL="1828800" algn="l" rtl="0" eaLnBrk="1" fontAlgn="base" hangingPunct="1">
        <a:spcBef>
          <a:spcPct val="0"/>
        </a:spcBef>
        <a:spcAft>
          <a:spcPct val="0"/>
        </a:spcAft>
        <a:defRPr sz="2400">
          <a:solidFill>
            <a:schemeClr val="tx1"/>
          </a:solidFill>
          <a:latin typeface="TUM Neue Helvetica 75 Bold" charset="0"/>
        </a:defRPr>
      </a:lvl9pPr>
    </p:titleStyle>
    <p:bodyStyle>
      <a:lvl1pPr marL="1588" indent="-1588" algn="l" rtl="0" eaLnBrk="1" fontAlgn="base" hangingPunct="1">
        <a:spcBef>
          <a:spcPct val="20000"/>
        </a:spcBef>
        <a:spcAft>
          <a:spcPct val="0"/>
        </a:spcAft>
        <a:defRPr>
          <a:solidFill>
            <a:schemeClr val="tx1"/>
          </a:solidFill>
          <a:latin typeface="+mn-lt"/>
          <a:ea typeface="+mn-ea"/>
          <a:cs typeface="Arial Unicode MS" pitchFamily="34" charset="-128"/>
        </a:defRPr>
      </a:lvl1pPr>
      <a:lvl2pPr marL="358775" indent="-260350" algn="l" rtl="0" eaLnBrk="1" fontAlgn="base" hangingPunct="1">
        <a:spcBef>
          <a:spcPct val="20000"/>
        </a:spcBef>
        <a:spcAft>
          <a:spcPct val="0"/>
        </a:spcAft>
        <a:buClr>
          <a:schemeClr val="tx2"/>
        </a:buClr>
        <a:buFont typeface="Wingdings" pitchFamily="2" charset="2"/>
        <a:buChar char="§"/>
        <a:defRPr baseline="0">
          <a:solidFill>
            <a:schemeClr val="tx1"/>
          </a:solidFill>
          <a:latin typeface="+mn-lt"/>
          <a:cs typeface="Arial Unicode MS" pitchFamily="34" charset="-128"/>
        </a:defRPr>
      </a:lvl2pPr>
      <a:lvl3pPr marL="625475" indent="-176213" algn="l" defTabSz="803275" rtl="0" eaLnBrk="1" fontAlgn="base" hangingPunct="1">
        <a:spcBef>
          <a:spcPct val="20000"/>
        </a:spcBef>
        <a:spcAft>
          <a:spcPct val="0"/>
        </a:spcAft>
        <a:buClr>
          <a:schemeClr val="tx2"/>
        </a:buClr>
        <a:buFont typeface="Wingdings" panose="05000000000000000000" pitchFamily="2" charset="2"/>
        <a:buChar char="§"/>
        <a:defRPr baseline="0">
          <a:solidFill>
            <a:schemeClr val="tx1"/>
          </a:solidFill>
          <a:latin typeface="+mn-lt"/>
          <a:cs typeface="Arial Unicode MS" pitchFamily="34" charset="-128"/>
        </a:defRPr>
      </a:lvl3pPr>
      <a:lvl4pPr marL="982663" indent="-174625" algn="l" rtl="0" eaLnBrk="1" fontAlgn="base" hangingPunct="1">
        <a:spcBef>
          <a:spcPct val="20000"/>
        </a:spcBef>
        <a:spcAft>
          <a:spcPct val="0"/>
        </a:spcAft>
        <a:buClr>
          <a:schemeClr val="tx2"/>
        </a:buClr>
        <a:buFont typeface="Wingdings" panose="05000000000000000000" pitchFamily="2" charset="2"/>
        <a:buChar char="§"/>
        <a:defRPr sz="1600">
          <a:solidFill>
            <a:schemeClr val="tx1"/>
          </a:solidFill>
          <a:latin typeface="+mn-lt"/>
          <a:cs typeface="Arial Unicode MS" pitchFamily="34" charset="-128"/>
        </a:defRPr>
      </a:lvl4pPr>
      <a:lvl5pPr marL="1257300" indent="-182563" algn="l" rtl="0" eaLnBrk="1" fontAlgn="base" hangingPunct="1">
        <a:spcBef>
          <a:spcPct val="20000"/>
        </a:spcBef>
        <a:spcAft>
          <a:spcPct val="0"/>
        </a:spcAft>
        <a:buClr>
          <a:schemeClr val="tx2"/>
        </a:buClr>
        <a:buFont typeface="Wingdings" panose="05000000000000000000" pitchFamily="2" charset="2"/>
        <a:buChar char="§"/>
        <a:defRPr sz="1600">
          <a:solidFill>
            <a:schemeClr val="tx1"/>
          </a:solidFill>
          <a:latin typeface="+mn-lt"/>
          <a:cs typeface="Arial Unicode MS" pitchFamily="34" charset="-128"/>
        </a:defRPr>
      </a:lvl5pPr>
      <a:lvl6pPr marL="2438400" indent="-228600" algn="l" rtl="0" eaLnBrk="1" fontAlgn="base" hangingPunct="1">
        <a:spcBef>
          <a:spcPct val="20000"/>
        </a:spcBef>
        <a:spcAft>
          <a:spcPct val="0"/>
        </a:spcAft>
        <a:buChar char="»"/>
        <a:defRPr sz="1400">
          <a:solidFill>
            <a:schemeClr val="tx2"/>
          </a:solidFill>
          <a:latin typeface="+mn-lt"/>
        </a:defRPr>
      </a:lvl6pPr>
      <a:lvl7pPr marL="2895600" indent="-228600" algn="l" rtl="0" eaLnBrk="1" fontAlgn="base" hangingPunct="1">
        <a:spcBef>
          <a:spcPct val="20000"/>
        </a:spcBef>
        <a:spcAft>
          <a:spcPct val="0"/>
        </a:spcAft>
        <a:buChar char="»"/>
        <a:defRPr sz="1400">
          <a:solidFill>
            <a:schemeClr val="tx2"/>
          </a:solidFill>
          <a:latin typeface="+mn-lt"/>
        </a:defRPr>
      </a:lvl7pPr>
      <a:lvl8pPr marL="3352800" indent="-228600" algn="l" rtl="0" eaLnBrk="1" fontAlgn="base" hangingPunct="1">
        <a:spcBef>
          <a:spcPct val="20000"/>
        </a:spcBef>
        <a:spcAft>
          <a:spcPct val="0"/>
        </a:spcAft>
        <a:buChar char="»"/>
        <a:defRPr sz="1400">
          <a:solidFill>
            <a:schemeClr val="tx2"/>
          </a:solidFill>
          <a:latin typeface="+mn-lt"/>
        </a:defRPr>
      </a:lvl8pPr>
      <a:lvl9pPr marL="3810000" indent="-228600" algn="l" rtl="0" eaLnBrk="1" fontAlgn="base" hangingPunct="1">
        <a:spcBef>
          <a:spcPct val="20000"/>
        </a:spcBef>
        <a:spcAft>
          <a:spcPct val="0"/>
        </a:spcAft>
        <a:buChar char="»"/>
        <a:defRPr sz="1400">
          <a:solidFill>
            <a:schemeClr val="tx2"/>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KPA Group — Meeting 2</a:t>
            </a:r>
          </a:p>
        </p:txBody>
      </p:sp>
      <p:sp>
        <p:nvSpPr>
          <p:cNvPr id="16" name="Textplatzhalter 15"/>
          <p:cNvSpPr>
            <a:spLocks noGrp="1"/>
          </p:cNvSpPr>
          <p:nvPr>
            <p:ph type="body" sz="quarter" idx="10"/>
          </p:nvPr>
        </p:nvSpPr>
        <p:spPr/>
        <p:txBody>
          <a:bodyPr/>
          <a:lstStyle/>
          <a:p>
            <a:r>
              <a:rPr lang="en-AU" dirty="0"/>
              <a:t>29.11.2021    </a:t>
            </a:r>
            <a:r>
              <a:rPr lang="en-AU" altLang="zh-CN" dirty="0" err="1"/>
              <a:t>Yuyin</a:t>
            </a:r>
            <a:r>
              <a:rPr lang="en-AU" altLang="zh-CN" dirty="0"/>
              <a:t> Lang, </a:t>
            </a:r>
            <a:r>
              <a:rPr lang="en-AU" dirty="0"/>
              <a:t>Daniel </a:t>
            </a:r>
            <a:r>
              <a:rPr lang="en-AU" dirty="0" err="1"/>
              <a:t>Schroter</a:t>
            </a:r>
            <a:r>
              <a:rPr lang="en-AU" dirty="0"/>
              <a:t>, Hannes </a:t>
            </a:r>
            <a:r>
              <a:rPr lang="en-AU" dirty="0" err="1"/>
              <a:t>Schroter</a:t>
            </a:r>
            <a:endParaRPr lang="en-AU" dirty="0"/>
          </a:p>
        </p:txBody>
      </p:sp>
      <p:sp>
        <p:nvSpPr>
          <p:cNvPr id="3" name="矩形 2">
            <a:extLst>
              <a:ext uri="{FF2B5EF4-FFF2-40B4-BE49-F238E27FC236}">
                <a16:creationId xmlns:a16="http://schemas.microsoft.com/office/drawing/2014/main" id="{52252A3A-C2E3-45AC-A22F-DF83977FC9F4}"/>
              </a:ext>
            </a:extLst>
          </p:cNvPr>
          <p:cNvSpPr/>
          <p:nvPr/>
        </p:nvSpPr>
        <p:spPr bwMode="auto">
          <a:xfrm>
            <a:off x="623392" y="4797152"/>
            <a:ext cx="5760640" cy="216024"/>
          </a:xfrm>
          <a:prstGeom prst="rect">
            <a:avLst/>
          </a:prstGeom>
          <a:solidFill>
            <a:srgbClr val="EAF4FB"/>
          </a:solidFill>
          <a:ln>
            <a:solidFill>
              <a:srgbClr val="EAF4FB"/>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a:solidFill>
                <a:srgbClr val="EAF4FB"/>
              </a:solidFill>
              <a:cs typeface="Arial" pitchFamily="34" charset="0"/>
            </a:endParaRPr>
          </a:p>
        </p:txBody>
      </p:sp>
    </p:spTree>
    <p:extLst>
      <p:ext uri="{BB962C8B-B14F-4D97-AF65-F5344CB8AC3E}">
        <p14:creationId xmlns:p14="http://schemas.microsoft.com/office/powerpoint/2010/main" val="16805248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normAutofit/>
          </a:bodyPr>
          <a:lstStyle/>
          <a:p>
            <a:pPr lvl="1"/>
            <a:r>
              <a:rPr lang="en-US" altLang="zh-CN" dirty="0"/>
              <a:t>4. Enigma</a:t>
            </a:r>
          </a:p>
          <a:p>
            <a:pPr lvl="2"/>
            <a:r>
              <a:rPr lang="en-US" dirty="0"/>
              <a:t>Additional training set: STS(8020 pairs of sentences)，IBM Rank 30k(30497 pairs of arguments and key points)</a:t>
            </a:r>
          </a:p>
          <a:p>
            <a:pPr lvl="2"/>
            <a:r>
              <a:rPr lang="en-US" dirty="0"/>
              <a:t>Model: concatenate KP, arguments and topics. Use transformer on the one side and </a:t>
            </a:r>
            <a:r>
              <a:rPr lang="en-US" altLang="zh-CN" dirty="0"/>
              <a:t>dependency, POS, TF-IDF on the other (use only one at a time)</a:t>
            </a:r>
          </a:p>
          <a:p>
            <a:pPr lvl="2"/>
            <a:r>
              <a:rPr lang="en-US" dirty="0"/>
              <a:t>Then, feed them into a neural network</a:t>
            </a:r>
          </a:p>
          <a:p>
            <a:pPr lvl="2"/>
            <a:endParaRPr lang="en-US" dirty="0"/>
          </a:p>
          <a:p>
            <a:pPr marL="449262" lvl="2" indent="0">
              <a:buNone/>
            </a:pPr>
            <a:endParaRPr lang="en-US" dirty="0"/>
          </a:p>
          <a:p>
            <a:pPr lvl="2"/>
            <a:r>
              <a:rPr lang="en-US" dirty="0"/>
              <a:t>Ablation study</a:t>
            </a:r>
          </a:p>
          <a:p>
            <a:pPr lvl="3"/>
            <a:r>
              <a:rPr lang="en-US" sz="1800" dirty="0"/>
              <a:t>Idea: Use simpler model and see if the model performs way</a:t>
            </a:r>
          </a:p>
          <a:p>
            <a:pPr marL="808038" lvl="3" indent="0">
              <a:buNone/>
            </a:pPr>
            <a:r>
              <a:rPr lang="en-US" altLang="zh-CN" sz="1800" dirty="0"/>
              <a:t>worse</a:t>
            </a:r>
            <a:endParaRPr lang="en-US" sz="1800" dirty="0"/>
          </a:p>
          <a:p>
            <a:pPr lvl="3"/>
            <a:r>
              <a:rPr lang="en-US" sz="1800" dirty="0"/>
              <a:t> Trials: Exclude topic, average hidden states</a:t>
            </a:r>
          </a:p>
          <a:p>
            <a:pPr marL="808038" lvl="3" indent="0">
              <a:buNone/>
            </a:pPr>
            <a:endParaRPr lang="en-US" sz="1800" dirty="0"/>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10</a:t>
            </a:fld>
            <a:endParaRPr lang="de-DE" dirty="0"/>
          </a:p>
        </p:txBody>
      </p:sp>
      <p:pic>
        <p:nvPicPr>
          <p:cNvPr id="7" name="图片 6">
            <a:extLst>
              <a:ext uri="{FF2B5EF4-FFF2-40B4-BE49-F238E27FC236}">
                <a16:creationId xmlns:a16="http://schemas.microsoft.com/office/drawing/2014/main" id="{B764ABB5-6C3E-4809-99F5-9EDF87DF09E2}"/>
              </a:ext>
            </a:extLst>
          </p:cNvPr>
          <p:cNvPicPr>
            <a:picLocks noChangeAspect="1"/>
          </p:cNvPicPr>
          <p:nvPr/>
        </p:nvPicPr>
        <p:blipFill>
          <a:blip r:embed="rId3"/>
          <a:stretch>
            <a:fillRect/>
          </a:stretch>
        </p:blipFill>
        <p:spPr>
          <a:xfrm>
            <a:off x="7464152" y="2276872"/>
            <a:ext cx="2844778" cy="3872224"/>
          </a:xfrm>
          <a:prstGeom prst="rect">
            <a:avLst/>
          </a:prstGeom>
        </p:spPr>
      </p:pic>
    </p:spTree>
    <p:extLst>
      <p:ext uri="{BB962C8B-B14F-4D97-AF65-F5344CB8AC3E}">
        <p14:creationId xmlns:p14="http://schemas.microsoft.com/office/powerpoint/2010/main" val="32641283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5. </a:t>
            </a:r>
            <a:r>
              <a:rPr lang="en-US" altLang="zh-CN" dirty="0" err="1"/>
              <a:t>MatchTStm</a:t>
            </a:r>
            <a:endParaRPr lang="en-US" altLang="zh-CN" dirty="0"/>
          </a:p>
          <a:p>
            <a:pPr lvl="2"/>
            <a:r>
              <a:rPr lang="en-US" dirty="0"/>
              <a:t>Use </a:t>
            </a:r>
            <a:r>
              <a:rPr lang="en-US" dirty="0" err="1"/>
              <a:t>pseudolabels</a:t>
            </a:r>
            <a:r>
              <a:rPr lang="en-US" dirty="0"/>
              <a:t> mechanism </a:t>
            </a:r>
            <a:r>
              <a:rPr lang="en-US" altLang="zh-CN" dirty="0"/>
              <a:t>—— The argument and KP with the same label will become closer (just like in </a:t>
            </a:r>
            <a:r>
              <a:rPr lang="en-US" altLang="zh-CN" dirty="0" err="1"/>
              <a:t>SMatchToPageRank</a:t>
            </a:r>
            <a:r>
              <a:rPr lang="en-US" altLang="zh-CN" dirty="0"/>
              <a:t>)</a:t>
            </a:r>
            <a:endParaRPr lang="en-US" dirty="0"/>
          </a:p>
          <a:p>
            <a:pPr lvl="2"/>
            <a:r>
              <a:rPr lang="en-US" dirty="0"/>
              <a:t>Model: Clustering</a:t>
            </a:r>
          </a:p>
          <a:p>
            <a:pPr lvl="3"/>
            <a:r>
              <a:rPr lang="en-US" sz="1800" dirty="0"/>
              <a:t>Every cluster is represented by a KP, the arguments in the same cluster are considered as matched</a:t>
            </a:r>
          </a:p>
          <a:p>
            <a:pPr lvl="3"/>
            <a:r>
              <a:rPr lang="en-US" sz="1800" dirty="0"/>
              <a:t>Intuition: If two different arguments support the same key point, they tend to convey similar meanings</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11</a:t>
            </a:fld>
            <a:endParaRPr lang="de-DE" dirty="0"/>
          </a:p>
        </p:txBody>
      </p:sp>
    </p:spTree>
    <p:extLst>
      <p:ext uri="{BB962C8B-B14F-4D97-AF65-F5344CB8AC3E}">
        <p14:creationId xmlns:p14="http://schemas.microsoft.com/office/powerpoint/2010/main" val="13165188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8. </a:t>
            </a:r>
            <a:r>
              <a:rPr lang="en-US" altLang="zh-CN" dirty="0" err="1"/>
              <a:t>poledro</a:t>
            </a:r>
            <a:endParaRPr lang="en-US" altLang="zh-CN" dirty="0"/>
          </a:p>
          <a:p>
            <a:pPr lvl="2"/>
            <a:r>
              <a:rPr lang="en-US" dirty="0"/>
              <a:t>Directly use Avg </a:t>
            </a:r>
            <a:r>
              <a:rPr lang="en-US" dirty="0" err="1"/>
              <a:t>mAP</a:t>
            </a:r>
            <a:r>
              <a:rPr lang="en-US" dirty="0"/>
              <a:t> to evaluate the model</a:t>
            </a:r>
          </a:p>
          <a:p>
            <a:pPr lvl="2"/>
            <a:r>
              <a:rPr lang="en-US" dirty="0"/>
              <a:t>Model selection: Aims to choose the best embedding.</a:t>
            </a:r>
          </a:p>
          <a:p>
            <a:pPr lvl="3"/>
            <a:r>
              <a:rPr lang="en-US" sz="1800" dirty="0"/>
              <a:t>First, all models trained and validated with their basic configurations</a:t>
            </a:r>
          </a:p>
          <a:p>
            <a:pPr lvl="3"/>
            <a:r>
              <a:rPr lang="en-US" sz="1800" dirty="0"/>
              <a:t>After choosing the best model, try different configurations on VL</a:t>
            </a:r>
          </a:p>
          <a:p>
            <a:pPr lvl="2"/>
            <a:r>
              <a:rPr lang="en-US" dirty="0"/>
              <a:t>Error analysis: human tends to see all the possible key points to make decision, but the model only sees the single pair of arguments and KPs. (Human can make decision based on the overall judgement)</a:t>
            </a:r>
          </a:p>
          <a:p>
            <a:pPr lvl="2"/>
            <a:endParaRPr lang="en-US" sz="1800" dirty="0"/>
          </a:p>
          <a:p>
            <a:pPr lvl="2"/>
            <a:r>
              <a:rPr lang="en-US" dirty="0"/>
              <a:t>Example:</a:t>
            </a:r>
          </a:p>
          <a:p>
            <a:pPr lvl="3"/>
            <a:r>
              <a:rPr lang="en-US" sz="1800" dirty="0"/>
              <a:t>Topic: Routine child vaccinations should be mandatory</a:t>
            </a:r>
          </a:p>
          <a:p>
            <a:pPr lvl="3"/>
            <a:r>
              <a:rPr lang="en-US" sz="1800" dirty="0"/>
              <a:t>Argument: Child vaccination should be mandatory to prevent children from spreading the virus</a:t>
            </a:r>
          </a:p>
          <a:p>
            <a:pPr lvl="3"/>
            <a:r>
              <a:rPr lang="en-US" sz="1800" dirty="0"/>
              <a:t>KP 1: Routine child vaccinations are necessary to protect others</a:t>
            </a:r>
          </a:p>
          <a:p>
            <a:pPr lvl="3"/>
            <a:r>
              <a:rPr lang="en-US" sz="1800" dirty="0"/>
              <a:t>KP 2: Routine child vaccinations should be mandatory to prevent virus/disease spreading</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12</a:t>
            </a:fld>
            <a:endParaRPr lang="de-DE" dirty="0"/>
          </a:p>
        </p:txBody>
      </p:sp>
    </p:spTree>
    <p:extLst>
      <p:ext uri="{BB962C8B-B14F-4D97-AF65-F5344CB8AC3E}">
        <p14:creationId xmlns:p14="http://schemas.microsoft.com/office/powerpoint/2010/main" val="4144856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Possible work in the following weeks</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Take into account the difficult cases and error analysis</a:t>
            </a:r>
          </a:p>
          <a:p>
            <a:pPr lvl="1"/>
            <a:r>
              <a:rPr lang="en-US" sz="1800" dirty="0"/>
              <a:t>Consider more about </a:t>
            </a:r>
            <a:r>
              <a:rPr lang="en-US" sz="1800" dirty="0" err="1"/>
              <a:t>RoBERTa</a:t>
            </a:r>
            <a:r>
              <a:rPr lang="en-US" sz="1800" dirty="0"/>
              <a:t>, which performs the best in most of the models (possible problem: </a:t>
            </a:r>
            <a:r>
              <a:rPr lang="en-US" dirty="0"/>
              <a:t>computational too expensive)</a:t>
            </a:r>
          </a:p>
          <a:p>
            <a:pPr lvl="1"/>
            <a:r>
              <a:rPr lang="en-US" sz="1800" dirty="0"/>
              <a:t>More advice?</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13</a:t>
            </a:fld>
            <a:endParaRPr lang="de-DE" dirty="0"/>
          </a:p>
        </p:txBody>
      </p:sp>
    </p:spTree>
    <p:extLst>
      <p:ext uri="{BB962C8B-B14F-4D97-AF65-F5344CB8AC3E}">
        <p14:creationId xmlns:p14="http://schemas.microsoft.com/office/powerpoint/2010/main" val="376816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bwMode="auto">
          <a:xfrm>
            <a:off x="0" y="980728"/>
            <a:ext cx="12192000" cy="136815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lgn="r" eaLnBrk="0" hangingPunct="0">
              <a:defRPr/>
            </a:pPr>
            <a:endParaRPr lang="de-DE" dirty="0">
              <a:solidFill>
                <a:schemeClr val="tx1"/>
              </a:solidFill>
              <a:latin typeface="Arial Unicode MS" pitchFamily="34" charset="-128"/>
            </a:endParaRPr>
          </a:p>
        </p:txBody>
      </p:sp>
      <p:sp>
        <p:nvSpPr>
          <p:cNvPr id="3" name="Inhaltsplatzhalter 2"/>
          <p:cNvSpPr>
            <a:spLocks noGrp="1"/>
          </p:cNvSpPr>
          <p:nvPr>
            <p:ph idx="1"/>
          </p:nvPr>
        </p:nvSpPr>
        <p:spPr/>
        <p:txBody>
          <a:bodyPr/>
          <a:lstStyle/>
          <a:p>
            <a:r>
              <a:rPr lang="en-US" dirty="0"/>
              <a:t>Short summarization of the essays </a:t>
            </a:r>
          </a:p>
          <a:p>
            <a:pPr lvl="1"/>
            <a:r>
              <a:rPr lang="en-US" altLang="zh-CN" dirty="0"/>
              <a:t>Task </a:t>
            </a:r>
          </a:p>
          <a:p>
            <a:pPr lvl="1"/>
            <a:r>
              <a:rPr lang="en-US" altLang="zh-CN" dirty="0"/>
              <a:t>Test criteria</a:t>
            </a:r>
            <a:endParaRPr lang="en-US" dirty="0"/>
          </a:p>
          <a:p>
            <a:pPr lvl="1"/>
            <a:r>
              <a:rPr lang="en-US" dirty="0"/>
              <a:t>Overall result</a:t>
            </a:r>
            <a:br>
              <a:rPr lang="en-US" dirty="0"/>
            </a:br>
            <a:endParaRPr lang="en-US" dirty="0"/>
          </a:p>
          <a:p>
            <a:r>
              <a:rPr lang="en-US" dirty="0"/>
              <a:t>Basic ideas </a:t>
            </a:r>
            <a:r>
              <a:rPr lang="en-US" altLang="zh-CN" dirty="0"/>
              <a:t>of the essays (for those who also submitted the essays)</a:t>
            </a:r>
            <a:endParaRPr lang="en-US" dirty="0"/>
          </a:p>
          <a:p>
            <a:pPr lvl="1"/>
            <a:r>
              <a:rPr lang="en-US" dirty="0"/>
              <a:t>General ideas</a:t>
            </a:r>
          </a:p>
          <a:p>
            <a:pPr lvl="1"/>
            <a:r>
              <a:rPr lang="en-US" dirty="0"/>
              <a:t>Models</a:t>
            </a:r>
          </a:p>
          <a:p>
            <a:pPr lvl="1"/>
            <a:r>
              <a:rPr lang="en-US" dirty="0"/>
              <a:t>Encountered Problems (if applicable)</a:t>
            </a:r>
          </a:p>
          <a:p>
            <a:pPr lvl="1"/>
            <a:endParaRPr lang="en-US" dirty="0"/>
          </a:p>
          <a:p>
            <a:r>
              <a:rPr lang="en-US" altLang="zh-CN" dirty="0"/>
              <a:t>Possible work in the following weeks (not sure if we report this, we can just listen to Eder’s advice)</a:t>
            </a:r>
          </a:p>
          <a:p>
            <a:endParaRPr lang="en-US" altLang="zh-CN" dirty="0"/>
          </a:p>
          <a:p>
            <a:pPr marL="98425" lvl="1" indent="0">
              <a:buNone/>
            </a:pPr>
            <a:endParaRPr lang="en-US" altLang="zh-CN" dirty="0"/>
          </a:p>
          <a:p>
            <a:pPr lvl="1"/>
            <a:endParaRPr lang="en-US" dirty="0"/>
          </a:p>
          <a:p>
            <a:pPr marL="98425" lvl="1" indent="0">
              <a:buNone/>
            </a:pPr>
            <a:endParaRPr lang="en-US" dirty="0"/>
          </a:p>
        </p:txBody>
      </p:sp>
      <p:sp>
        <p:nvSpPr>
          <p:cNvPr id="2" name="Titel 1"/>
          <p:cNvSpPr>
            <a:spLocks noGrp="1"/>
          </p:cNvSpPr>
          <p:nvPr>
            <p:ph type="title"/>
          </p:nvPr>
        </p:nvSpPr>
        <p:spPr/>
        <p:txBody>
          <a:bodyPr/>
          <a:lstStyle/>
          <a:p>
            <a:r>
              <a:rPr lang="en-US"/>
              <a:t>Outline</a:t>
            </a:r>
            <a:endParaRPr lang="en-US" dirty="0"/>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2</a:t>
            </a:fld>
            <a:endParaRPr lang="de-DE" dirty="0"/>
          </a:p>
        </p:txBody>
      </p:sp>
    </p:spTree>
    <p:extLst>
      <p:ext uri="{BB962C8B-B14F-4D97-AF65-F5344CB8AC3E}">
        <p14:creationId xmlns:p14="http://schemas.microsoft.com/office/powerpoint/2010/main" val="149688139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Short summarization of the essays -- Task </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3</a:t>
            </a:fld>
            <a:endParaRPr lang="de-DE" dirty="0"/>
          </a:p>
        </p:txBody>
      </p:sp>
      <p:sp>
        <p:nvSpPr>
          <p:cNvPr id="8" name="Rechteck 6">
            <a:extLst>
              <a:ext uri="{FF2B5EF4-FFF2-40B4-BE49-F238E27FC236}">
                <a16:creationId xmlns:a16="http://schemas.microsoft.com/office/drawing/2014/main" id="{70056AA3-0E86-4A96-9011-FA8C6BE16A63}"/>
              </a:ext>
            </a:extLst>
          </p:cNvPr>
          <p:cNvSpPr/>
          <p:nvPr/>
        </p:nvSpPr>
        <p:spPr>
          <a:xfrm>
            <a:off x="1087016" y="2439955"/>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feld 7">
            <a:extLst>
              <a:ext uri="{FF2B5EF4-FFF2-40B4-BE49-F238E27FC236}">
                <a16:creationId xmlns:a16="http://schemas.microsoft.com/office/drawing/2014/main" id="{A308264C-9BC3-4BC4-A8AA-9CE729F4F15E}"/>
              </a:ext>
            </a:extLst>
          </p:cNvPr>
          <p:cNvSpPr txBox="1"/>
          <p:nvPr/>
        </p:nvSpPr>
        <p:spPr>
          <a:xfrm>
            <a:off x="1499896" y="2534049"/>
            <a:ext cx="1427752" cy="369332"/>
          </a:xfrm>
          <a:prstGeom prst="rect">
            <a:avLst/>
          </a:prstGeom>
          <a:noFill/>
        </p:spPr>
        <p:txBody>
          <a:bodyPr wrap="square" rtlCol="0">
            <a:spAutoFit/>
          </a:bodyPr>
          <a:lstStyle/>
          <a:p>
            <a:r>
              <a:rPr lang="de-DE" dirty="0">
                <a:latin typeface="+mn-lt"/>
              </a:rPr>
              <a:t>Arguments</a:t>
            </a:r>
            <a:endParaRPr lang="en-GB" dirty="0">
              <a:latin typeface="+mn-lt"/>
            </a:endParaRPr>
          </a:p>
        </p:txBody>
      </p:sp>
      <p:sp>
        <p:nvSpPr>
          <p:cNvPr id="10" name="Rechteck 8">
            <a:extLst>
              <a:ext uri="{FF2B5EF4-FFF2-40B4-BE49-F238E27FC236}">
                <a16:creationId xmlns:a16="http://schemas.microsoft.com/office/drawing/2014/main" id="{3F326C62-2FA8-4236-B449-1E733EB7AA7B}"/>
              </a:ext>
            </a:extLst>
          </p:cNvPr>
          <p:cNvSpPr/>
          <p:nvPr/>
        </p:nvSpPr>
        <p:spPr>
          <a:xfrm>
            <a:off x="4635759" y="1690688"/>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feld 9">
            <a:extLst>
              <a:ext uri="{FF2B5EF4-FFF2-40B4-BE49-F238E27FC236}">
                <a16:creationId xmlns:a16="http://schemas.microsoft.com/office/drawing/2014/main" id="{C7FA2DF4-030F-4AF3-854B-C5978A8EF995}"/>
              </a:ext>
            </a:extLst>
          </p:cNvPr>
          <p:cNvSpPr txBox="1"/>
          <p:nvPr/>
        </p:nvSpPr>
        <p:spPr>
          <a:xfrm>
            <a:off x="5300567" y="1792938"/>
            <a:ext cx="927618" cy="369332"/>
          </a:xfrm>
          <a:prstGeom prst="rect">
            <a:avLst/>
          </a:prstGeom>
          <a:noFill/>
        </p:spPr>
        <p:txBody>
          <a:bodyPr wrap="square" rtlCol="0">
            <a:spAutoFit/>
          </a:bodyPr>
          <a:lstStyle/>
          <a:p>
            <a:r>
              <a:rPr lang="de-DE" dirty="0">
                <a:latin typeface="+mn-lt"/>
              </a:rPr>
              <a:t>Topics</a:t>
            </a:r>
            <a:endParaRPr lang="en-GB" dirty="0">
              <a:latin typeface="+mn-lt"/>
            </a:endParaRPr>
          </a:p>
        </p:txBody>
      </p:sp>
      <p:sp>
        <p:nvSpPr>
          <p:cNvPr id="12" name="Rechteck 10">
            <a:extLst>
              <a:ext uri="{FF2B5EF4-FFF2-40B4-BE49-F238E27FC236}">
                <a16:creationId xmlns:a16="http://schemas.microsoft.com/office/drawing/2014/main" id="{487B4444-E8E4-487B-81DD-B24C8CA57497}"/>
              </a:ext>
            </a:extLst>
          </p:cNvPr>
          <p:cNvSpPr/>
          <p:nvPr/>
        </p:nvSpPr>
        <p:spPr>
          <a:xfrm>
            <a:off x="8153400" y="2413424"/>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1">
            <a:extLst>
              <a:ext uri="{FF2B5EF4-FFF2-40B4-BE49-F238E27FC236}">
                <a16:creationId xmlns:a16="http://schemas.microsoft.com/office/drawing/2014/main" id="{70C9C44C-AE40-4AFF-A537-72E5B96EFC21}"/>
              </a:ext>
            </a:extLst>
          </p:cNvPr>
          <p:cNvSpPr txBox="1"/>
          <p:nvPr/>
        </p:nvSpPr>
        <p:spPr>
          <a:xfrm>
            <a:off x="8659588" y="2515674"/>
            <a:ext cx="1398812" cy="369332"/>
          </a:xfrm>
          <a:prstGeom prst="rect">
            <a:avLst/>
          </a:prstGeom>
          <a:noFill/>
        </p:spPr>
        <p:txBody>
          <a:bodyPr wrap="square" rtlCol="0">
            <a:spAutoFit/>
          </a:bodyPr>
          <a:lstStyle/>
          <a:p>
            <a:r>
              <a:rPr lang="de-DE" dirty="0">
                <a:latin typeface="+mn-lt"/>
              </a:rPr>
              <a:t>Key Points</a:t>
            </a:r>
            <a:endParaRPr lang="en-GB" dirty="0">
              <a:latin typeface="+mn-lt"/>
            </a:endParaRPr>
          </a:p>
        </p:txBody>
      </p:sp>
      <p:pic>
        <p:nvPicPr>
          <p:cNvPr id="14" name="Grafik 13">
            <a:extLst>
              <a:ext uri="{FF2B5EF4-FFF2-40B4-BE49-F238E27FC236}">
                <a16:creationId xmlns:a16="http://schemas.microsoft.com/office/drawing/2014/main" id="{9450D183-40E9-417E-ACD4-9D40CDD155E1}"/>
              </a:ext>
            </a:extLst>
          </p:cNvPr>
          <p:cNvPicPr>
            <a:picLocks noChangeAspect="1"/>
          </p:cNvPicPr>
          <p:nvPr/>
        </p:nvPicPr>
        <p:blipFill>
          <a:blip r:embed="rId3"/>
          <a:stretch>
            <a:fillRect/>
          </a:stretch>
        </p:blipFill>
        <p:spPr>
          <a:xfrm>
            <a:off x="4018191" y="2616107"/>
            <a:ext cx="3492370" cy="287273"/>
          </a:xfrm>
          <a:prstGeom prst="rect">
            <a:avLst/>
          </a:prstGeom>
        </p:spPr>
      </p:pic>
      <p:sp>
        <p:nvSpPr>
          <p:cNvPr id="15" name="Textfeld 22">
            <a:extLst>
              <a:ext uri="{FF2B5EF4-FFF2-40B4-BE49-F238E27FC236}">
                <a16:creationId xmlns:a16="http://schemas.microsoft.com/office/drawing/2014/main" id="{051587A8-4D57-481A-ACD4-3B2B001A0BAA}"/>
              </a:ext>
            </a:extLst>
          </p:cNvPr>
          <p:cNvSpPr txBox="1"/>
          <p:nvPr/>
        </p:nvSpPr>
        <p:spPr>
          <a:xfrm>
            <a:off x="468123" y="3378724"/>
            <a:ext cx="3436738" cy="2292935"/>
          </a:xfrm>
          <a:prstGeom prst="rect">
            <a:avLst/>
          </a:prstGeom>
          <a:noFill/>
        </p:spPr>
        <p:txBody>
          <a:bodyPr wrap="square" rtlCol="0">
            <a:spAutoFit/>
          </a:bodyPr>
          <a:lstStyle/>
          <a:p>
            <a:r>
              <a:rPr lang="en-GB" sz="1100" b="0" i="0" dirty="0">
                <a:solidFill>
                  <a:srgbClr val="212529"/>
                </a:solidFill>
                <a:effectLst/>
                <a:latin typeface="+mn-lt"/>
              </a:rPr>
              <a:t>Children can not learn to interact with their peers when taught at home.</a:t>
            </a:r>
          </a:p>
          <a:p>
            <a:endParaRPr lang="en-GB" sz="1100" b="0" i="0" dirty="0">
              <a:solidFill>
                <a:srgbClr val="212529"/>
              </a:solidFill>
              <a:effectLst/>
              <a:latin typeface="+mn-lt"/>
            </a:endParaRPr>
          </a:p>
          <a:p>
            <a:r>
              <a:rPr lang="en-GB" sz="1100" b="0" i="0" dirty="0">
                <a:solidFill>
                  <a:srgbClr val="212529"/>
                </a:solidFill>
                <a:effectLst/>
                <a:latin typeface="+mn-lt"/>
              </a:rPr>
              <a:t>It is impossible to ensure that </a:t>
            </a:r>
            <a:r>
              <a:rPr lang="en-GB" sz="1100" b="0" i="0" dirty="0" err="1">
                <a:solidFill>
                  <a:srgbClr val="212529"/>
                </a:solidFill>
                <a:effectLst/>
                <a:latin typeface="+mn-lt"/>
              </a:rPr>
              <a:t>homeschooled</a:t>
            </a:r>
            <a:r>
              <a:rPr lang="en-GB" sz="1100" b="0" i="0" dirty="0">
                <a:solidFill>
                  <a:srgbClr val="212529"/>
                </a:solidFill>
                <a:effectLst/>
                <a:latin typeface="+mn-lt"/>
              </a:rPr>
              <a:t> children are being taught properly.</a:t>
            </a:r>
          </a:p>
          <a:p>
            <a:endParaRPr lang="en-GB" sz="1100" dirty="0">
              <a:solidFill>
                <a:srgbClr val="212529"/>
              </a:solidFill>
              <a:latin typeface="+mn-lt"/>
            </a:endParaRPr>
          </a:p>
          <a:p>
            <a:r>
              <a:rPr lang="en-GB" sz="1100" b="0" i="0" dirty="0" err="1">
                <a:solidFill>
                  <a:srgbClr val="212529"/>
                </a:solidFill>
                <a:effectLst/>
                <a:latin typeface="+mn-lt"/>
              </a:rPr>
              <a:t>Homeschooling</a:t>
            </a:r>
            <a:r>
              <a:rPr lang="en-GB" sz="1100" b="0" i="0" dirty="0">
                <a:solidFill>
                  <a:srgbClr val="212529"/>
                </a:solidFill>
                <a:effectLst/>
                <a:latin typeface="+mn-lt"/>
              </a:rPr>
              <a:t> a child denies them valuable </a:t>
            </a:r>
            <a:r>
              <a:rPr lang="en-GB" sz="1100" b="0" i="0" dirty="0" err="1">
                <a:solidFill>
                  <a:srgbClr val="212529"/>
                </a:solidFill>
                <a:effectLst/>
                <a:latin typeface="+mn-lt"/>
              </a:rPr>
              <a:t>lifeskills</a:t>
            </a:r>
            <a:r>
              <a:rPr lang="en-GB" sz="1100" b="0" i="0" dirty="0">
                <a:solidFill>
                  <a:srgbClr val="212529"/>
                </a:solidFill>
                <a:effectLst/>
                <a:latin typeface="+mn-lt"/>
              </a:rPr>
              <a:t>, particularly interaction with their own age group and all experiences stemming from this.</a:t>
            </a:r>
          </a:p>
          <a:p>
            <a:endParaRPr lang="en-GB" sz="1100" dirty="0">
              <a:solidFill>
                <a:srgbClr val="212529"/>
              </a:solidFill>
              <a:latin typeface="+mn-lt"/>
            </a:endParaRPr>
          </a:p>
          <a:p>
            <a:r>
              <a:rPr lang="en-GB" sz="1100" b="0" i="0" dirty="0">
                <a:solidFill>
                  <a:srgbClr val="212529"/>
                </a:solidFill>
                <a:effectLst/>
                <a:latin typeface="+mn-lt"/>
              </a:rPr>
              <a:t>Parents are usually not qualified to provide a suitable curriculum for their children. additionally, children are not exposed to the real world.</a:t>
            </a:r>
            <a:endParaRPr lang="en-GB" sz="1100" dirty="0">
              <a:latin typeface="+mn-lt"/>
            </a:endParaRPr>
          </a:p>
        </p:txBody>
      </p:sp>
      <p:sp>
        <p:nvSpPr>
          <p:cNvPr id="16" name="Textfeld 23">
            <a:extLst>
              <a:ext uri="{FF2B5EF4-FFF2-40B4-BE49-F238E27FC236}">
                <a16:creationId xmlns:a16="http://schemas.microsoft.com/office/drawing/2014/main" id="{D16B80A2-B8EF-440A-91B4-BA2CE205B598}"/>
              </a:ext>
            </a:extLst>
          </p:cNvPr>
          <p:cNvSpPr txBox="1"/>
          <p:nvPr/>
        </p:nvSpPr>
        <p:spPr>
          <a:xfrm>
            <a:off x="7752221" y="3378724"/>
            <a:ext cx="3824262" cy="1277273"/>
          </a:xfrm>
          <a:prstGeom prst="rect">
            <a:avLst/>
          </a:prstGeom>
          <a:noFill/>
        </p:spPr>
        <p:txBody>
          <a:bodyPr wrap="square" rtlCol="0">
            <a:spAutoFit/>
          </a:bodyPr>
          <a:lstStyle/>
          <a:p>
            <a:r>
              <a:rPr lang="en-GB" sz="1100" b="0" i="0" dirty="0">
                <a:solidFill>
                  <a:srgbClr val="212529"/>
                </a:solidFill>
                <a:effectLst/>
                <a:latin typeface="+mn-lt"/>
              </a:rPr>
              <a:t>Mainstream schools are essential to develop social skills.</a:t>
            </a:r>
          </a:p>
          <a:p>
            <a:endParaRPr lang="en-GB" sz="1100" dirty="0">
              <a:solidFill>
                <a:srgbClr val="212529"/>
              </a:solidFill>
              <a:latin typeface="+mn-lt"/>
            </a:endParaRPr>
          </a:p>
          <a:p>
            <a:r>
              <a:rPr lang="en-GB" sz="1100" b="0" i="0" dirty="0">
                <a:solidFill>
                  <a:srgbClr val="212529"/>
                </a:solidFill>
                <a:effectLst/>
                <a:latin typeface="+mn-lt"/>
              </a:rPr>
              <a:t>Parents are not qualified as teachers.</a:t>
            </a:r>
          </a:p>
          <a:p>
            <a:endParaRPr lang="en-GB" sz="1100" dirty="0">
              <a:solidFill>
                <a:srgbClr val="212529"/>
              </a:solidFill>
              <a:latin typeface="+mn-lt"/>
            </a:endParaRPr>
          </a:p>
          <a:p>
            <a:r>
              <a:rPr lang="en-GB" sz="1100" b="0" i="0" dirty="0" err="1">
                <a:solidFill>
                  <a:srgbClr val="212529"/>
                </a:solidFill>
                <a:effectLst/>
                <a:latin typeface="+mn-lt"/>
              </a:rPr>
              <a:t>Homeschools</a:t>
            </a:r>
            <a:r>
              <a:rPr lang="en-GB" sz="1100" b="0" i="0" dirty="0">
                <a:solidFill>
                  <a:srgbClr val="212529"/>
                </a:solidFill>
                <a:effectLst/>
                <a:latin typeface="+mn-lt"/>
              </a:rPr>
              <a:t> cannot be regulated/standardized.</a:t>
            </a:r>
          </a:p>
          <a:p>
            <a:endParaRPr lang="en-GB" sz="1100" dirty="0">
              <a:solidFill>
                <a:srgbClr val="212529"/>
              </a:solidFill>
              <a:latin typeface="-apple-system"/>
            </a:endParaRPr>
          </a:p>
          <a:p>
            <a:endParaRPr lang="en-GB" sz="1100" dirty="0"/>
          </a:p>
        </p:txBody>
      </p:sp>
      <p:cxnSp>
        <p:nvCxnSpPr>
          <p:cNvPr id="17" name="Gerade Verbindung mit Pfeil 26">
            <a:extLst>
              <a:ext uri="{FF2B5EF4-FFF2-40B4-BE49-F238E27FC236}">
                <a16:creationId xmlns:a16="http://schemas.microsoft.com/office/drawing/2014/main" id="{CDF25A82-1DE6-4261-979A-48FD0EFF4CA9}"/>
              </a:ext>
            </a:extLst>
          </p:cNvPr>
          <p:cNvCxnSpPr>
            <a:cxnSpLocks/>
          </p:cNvCxnSpPr>
          <p:nvPr/>
        </p:nvCxnSpPr>
        <p:spPr>
          <a:xfrm>
            <a:off x="4376056" y="3502443"/>
            <a:ext cx="2822510" cy="0"/>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28">
            <a:extLst>
              <a:ext uri="{FF2B5EF4-FFF2-40B4-BE49-F238E27FC236}">
                <a16:creationId xmlns:a16="http://schemas.microsoft.com/office/drawing/2014/main" id="{55E20827-4A31-47F7-8159-678C607A6508}"/>
              </a:ext>
            </a:extLst>
          </p:cNvPr>
          <p:cNvCxnSpPr>
            <a:cxnSpLocks/>
          </p:cNvCxnSpPr>
          <p:nvPr/>
        </p:nvCxnSpPr>
        <p:spPr>
          <a:xfrm>
            <a:off x="4389294" y="3992336"/>
            <a:ext cx="2809272" cy="183113"/>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0">
            <a:extLst>
              <a:ext uri="{FF2B5EF4-FFF2-40B4-BE49-F238E27FC236}">
                <a16:creationId xmlns:a16="http://schemas.microsoft.com/office/drawing/2014/main" id="{5B7594B9-43CF-4990-AE1B-6D8D4055F943}"/>
              </a:ext>
            </a:extLst>
          </p:cNvPr>
          <p:cNvCxnSpPr>
            <a:cxnSpLocks/>
          </p:cNvCxnSpPr>
          <p:nvPr/>
        </p:nvCxnSpPr>
        <p:spPr>
          <a:xfrm flipV="1">
            <a:off x="4425820" y="3608424"/>
            <a:ext cx="2772746" cy="974817"/>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2">
            <a:extLst>
              <a:ext uri="{FF2B5EF4-FFF2-40B4-BE49-F238E27FC236}">
                <a16:creationId xmlns:a16="http://schemas.microsoft.com/office/drawing/2014/main" id="{513FEED0-0E3C-4837-A68D-ACB64EA9B7C6}"/>
              </a:ext>
            </a:extLst>
          </p:cNvPr>
          <p:cNvCxnSpPr>
            <a:cxnSpLocks/>
          </p:cNvCxnSpPr>
          <p:nvPr/>
        </p:nvCxnSpPr>
        <p:spPr>
          <a:xfrm flipV="1">
            <a:off x="4458515" y="3992337"/>
            <a:ext cx="2679403" cy="1023839"/>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 name="Grafik 45" descr="Marke Fragezeichen mit einfarbiger Füllung">
            <a:extLst>
              <a:ext uri="{FF2B5EF4-FFF2-40B4-BE49-F238E27FC236}">
                <a16:creationId xmlns:a16="http://schemas.microsoft.com/office/drawing/2014/main" id="{D1CA96FE-8CC1-42A2-A2D8-799A1C8AEC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8577" y="3525671"/>
            <a:ext cx="914400" cy="914400"/>
          </a:xfrm>
          <a:prstGeom prst="rect">
            <a:avLst/>
          </a:prstGeom>
        </p:spPr>
      </p:pic>
    </p:spTree>
    <p:extLst>
      <p:ext uri="{BB962C8B-B14F-4D97-AF65-F5344CB8AC3E}">
        <p14:creationId xmlns:p14="http://schemas.microsoft.com/office/powerpoint/2010/main" val="40976281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Short summarization of the essays -- Task </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4</a:t>
            </a:fld>
            <a:endParaRPr lang="de-DE" dirty="0"/>
          </a:p>
        </p:txBody>
      </p:sp>
      <p:sp>
        <p:nvSpPr>
          <p:cNvPr id="22" name="Rechteck 21">
            <a:extLst>
              <a:ext uri="{FF2B5EF4-FFF2-40B4-BE49-F238E27FC236}">
                <a16:creationId xmlns:a16="http://schemas.microsoft.com/office/drawing/2014/main" id="{6A940523-CB0E-48FE-AE9F-4D621D0E0CD6}"/>
              </a:ext>
            </a:extLst>
          </p:cNvPr>
          <p:cNvSpPr/>
          <p:nvPr/>
        </p:nvSpPr>
        <p:spPr>
          <a:xfrm>
            <a:off x="1447800" y="1690688"/>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feld 24">
            <a:extLst>
              <a:ext uri="{FF2B5EF4-FFF2-40B4-BE49-F238E27FC236}">
                <a16:creationId xmlns:a16="http://schemas.microsoft.com/office/drawing/2014/main" id="{0A6EAAD3-529E-44CD-8822-FAA34B5C02B0}"/>
              </a:ext>
            </a:extLst>
          </p:cNvPr>
          <p:cNvSpPr txBox="1"/>
          <p:nvPr/>
        </p:nvSpPr>
        <p:spPr>
          <a:xfrm>
            <a:off x="1563265" y="1792938"/>
            <a:ext cx="2091224" cy="369332"/>
          </a:xfrm>
          <a:prstGeom prst="rect">
            <a:avLst/>
          </a:prstGeom>
          <a:noFill/>
        </p:spPr>
        <p:txBody>
          <a:bodyPr wrap="square" rtlCol="0">
            <a:spAutoFit/>
          </a:bodyPr>
          <a:lstStyle/>
          <a:p>
            <a:r>
              <a:rPr lang="de-DE" dirty="0"/>
              <a:t>Word </a:t>
            </a:r>
            <a:r>
              <a:rPr lang="de-DE" dirty="0" err="1"/>
              <a:t>Embeddings</a:t>
            </a:r>
            <a:endParaRPr lang="en-GB" dirty="0"/>
          </a:p>
        </p:txBody>
      </p:sp>
      <p:sp>
        <p:nvSpPr>
          <p:cNvPr id="24" name="Rechteck 25">
            <a:extLst>
              <a:ext uri="{FF2B5EF4-FFF2-40B4-BE49-F238E27FC236}">
                <a16:creationId xmlns:a16="http://schemas.microsoft.com/office/drawing/2014/main" id="{FD0FABA6-E8BE-47F2-BA72-B301657EE84C}"/>
              </a:ext>
            </a:extLst>
          </p:cNvPr>
          <p:cNvSpPr/>
          <p:nvPr/>
        </p:nvSpPr>
        <p:spPr>
          <a:xfrm>
            <a:off x="5029200" y="1690688"/>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feld 27">
            <a:extLst>
              <a:ext uri="{FF2B5EF4-FFF2-40B4-BE49-F238E27FC236}">
                <a16:creationId xmlns:a16="http://schemas.microsoft.com/office/drawing/2014/main" id="{9A332E4A-C0E1-41E7-B1C7-17E5B708AFB0}"/>
              </a:ext>
            </a:extLst>
          </p:cNvPr>
          <p:cNvSpPr txBox="1"/>
          <p:nvPr/>
        </p:nvSpPr>
        <p:spPr>
          <a:xfrm>
            <a:off x="5531497" y="1804502"/>
            <a:ext cx="2091224" cy="369332"/>
          </a:xfrm>
          <a:prstGeom prst="rect">
            <a:avLst/>
          </a:prstGeom>
          <a:noFill/>
        </p:spPr>
        <p:txBody>
          <a:bodyPr wrap="square" rtlCol="0">
            <a:spAutoFit/>
          </a:bodyPr>
          <a:lstStyle/>
          <a:p>
            <a:r>
              <a:rPr lang="de-DE" dirty="0" err="1"/>
              <a:t>Similarity</a:t>
            </a:r>
            <a:endParaRPr lang="en-GB" dirty="0"/>
          </a:p>
        </p:txBody>
      </p:sp>
      <p:sp>
        <p:nvSpPr>
          <p:cNvPr id="26" name="Rechteck 33">
            <a:extLst>
              <a:ext uri="{FF2B5EF4-FFF2-40B4-BE49-F238E27FC236}">
                <a16:creationId xmlns:a16="http://schemas.microsoft.com/office/drawing/2014/main" id="{320DE194-7700-4286-B355-C6C050AB912E}"/>
              </a:ext>
            </a:extLst>
          </p:cNvPr>
          <p:cNvSpPr/>
          <p:nvPr/>
        </p:nvSpPr>
        <p:spPr>
          <a:xfrm>
            <a:off x="8610600" y="1690688"/>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feld 34">
            <a:extLst>
              <a:ext uri="{FF2B5EF4-FFF2-40B4-BE49-F238E27FC236}">
                <a16:creationId xmlns:a16="http://schemas.microsoft.com/office/drawing/2014/main" id="{7F9D748F-189C-4D74-861B-9EAFE8B1D4DB}"/>
              </a:ext>
            </a:extLst>
          </p:cNvPr>
          <p:cNvSpPr txBox="1"/>
          <p:nvPr/>
        </p:nvSpPr>
        <p:spPr>
          <a:xfrm>
            <a:off x="8886241" y="1804502"/>
            <a:ext cx="1926384" cy="369332"/>
          </a:xfrm>
          <a:prstGeom prst="rect">
            <a:avLst/>
          </a:prstGeom>
          <a:noFill/>
        </p:spPr>
        <p:txBody>
          <a:bodyPr wrap="square" rtlCol="0">
            <a:spAutoFit/>
          </a:bodyPr>
          <a:lstStyle/>
          <a:p>
            <a:r>
              <a:rPr lang="de-DE" dirty="0"/>
              <a:t>Classification</a:t>
            </a:r>
            <a:endParaRPr lang="en-GB" dirty="0"/>
          </a:p>
        </p:txBody>
      </p:sp>
      <p:pic>
        <p:nvPicPr>
          <p:cNvPr id="28" name="Grafik 14">
            <a:extLst>
              <a:ext uri="{FF2B5EF4-FFF2-40B4-BE49-F238E27FC236}">
                <a16:creationId xmlns:a16="http://schemas.microsoft.com/office/drawing/2014/main" id="{EBB1A239-877D-4CE5-B31F-9D40ECAA1617}"/>
              </a:ext>
            </a:extLst>
          </p:cNvPr>
          <p:cNvPicPr>
            <a:picLocks noChangeAspect="1"/>
          </p:cNvPicPr>
          <p:nvPr/>
        </p:nvPicPr>
        <p:blipFill>
          <a:blip r:embed="rId3"/>
          <a:stretch>
            <a:fillRect/>
          </a:stretch>
        </p:blipFill>
        <p:spPr>
          <a:xfrm>
            <a:off x="1413975" y="2366771"/>
            <a:ext cx="2350927" cy="3648538"/>
          </a:xfrm>
          <a:prstGeom prst="rect">
            <a:avLst/>
          </a:prstGeom>
        </p:spPr>
      </p:pic>
      <p:pic>
        <p:nvPicPr>
          <p:cNvPr id="29" name="Picture 2" descr="Cosine similarity - Statistics for Machine Learning [Book]">
            <a:extLst>
              <a:ext uri="{FF2B5EF4-FFF2-40B4-BE49-F238E27FC236}">
                <a16:creationId xmlns:a16="http://schemas.microsoft.com/office/drawing/2014/main" id="{6373305E-A6BA-4807-A8F1-E19C96C144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636" y="2720343"/>
            <a:ext cx="2080727" cy="1603183"/>
          </a:xfrm>
          <a:prstGeom prst="rect">
            <a:avLst/>
          </a:prstGeom>
          <a:noFill/>
          <a:extLst>
            <a:ext uri="{909E8E84-426E-40DD-AFC4-6F175D3DCCD1}">
              <a14:hiddenFill xmlns:a14="http://schemas.microsoft.com/office/drawing/2010/main">
                <a:solidFill>
                  <a:srgbClr val="FFFFFF"/>
                </a:solidFill>
              </a14:hiddenFill>
            </a:ext>
          </a:extLst>
        </p:spPr>
      </p:pic>
      <p:sp>
        <p:nvSpPr>
          <p:cNvPr id="30" name="Textfeld 37">
            <a:extLst>
              <a:ext uri="{FF2B5EF4-FFF2-40B4-BE49-F238E27FC236}">
                <a16:creationId xmlns:a16="http://schemas.microsoft.com/office/drawing/2014/main" id="{DA096987-86E8-47EB-8623-E709367B6592}"/>
              </a:ext>
            </a:extLst>
          </p:cNvPr>
          <p:cNvSpPr txBox="1"/>
          <p:nvPr/>
        </p:nvSpPr>
        <p:spPr>
          <a:xfrm>
            <a:off x="5237971" y="4593480"/>
            <a:ext cx="2091224" cy="369332"/>
          </a:xfrm>
          <a:prstGeom prst="rect">
            <a:avLst/>
          </a:prstGeom>
          <a:noFill/>
        </p:spPr>
        <p:txBody>
          <a:bodyPr wrap="square" rtlCol="0">
            <a:spAutoFit/>
          </a:bodyPr>
          <a:lstStyle/>
          <a:p>
            <a:r>
              <a:rPr lang="de-DE" dirty="0" err="1"/>
              <a:t>Cosine</a:t>
            </a:r>
            <a:r>
              <a:rPr lang="de-DE" dirty="0"/>
              <a:t> </a:t>
            </a:r>
            <a:r>
              <a:rPr lang="de-DE" dirty="0" err="1"/>
              <a:t>Similarity</a:t>
            </a:r>
            <a:endParaRPr lang="en-GB" dirty="0"/>
          </a:p>
        </p:txBody>
      </p:sp>
      <p:sp>
        <p:nvSpPr>
          <p:cNvPr id="31" name="Rechteck 39">
            <a:extLst>
              <a:ext uri="{FF2B5EF4-FFF2-40B4-BE49-F238E27FC236}">
                <a16:creationId xmlns:a16="http://schemas.microsoft.com/office/drawing/2014/main" id="{E3FC9687-DB66-4B6A-87AE-753D63618BEB}"/>
              </a:ext>
            </a:extLst>
          </p:cNvPr>
          <p:cNvSpPr/>
          <p:nvPr/>
        </p:nvSpPr>
        <p:spPr>
          <a:xfrm>
            <a:off x="8659976" y="3085059"/>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feld 40">
            <a:extLst>
              <a:ext uri="{FF2B5EF4-FFF2-40B4-BE49-F238E27FC236}">
                <a16:creationId xmlns:a16="http://schemas.microsoft.com/office/drawing/2014/main" id="{E6A1F500-3FF4-4821-A6A8-A3020AB63094}"/>
              </a:ext>
            </a:extLst>
          </p:cNvPr>
          <p:cNvSpPr txBox="1"/>
          <p:nvPr/>
        </p:nvSpPr>
        <p:spPr>
          <a:xfrm>
            <a:off x="8677837" y="3188445"/>
            <a:ext cx="2247899" cy="369332"/>
          </a:xfrm>
          <a:prstGeom prst="rect">
            <a:avLst/>
          </a:prstGeom>
          <a:noFill/>
        </p:spPr>
        <p:txBody>
          <a:bodyPr wrap="square" rtlCol="0">
            <a:spAutoFit/>
          </a:bodyPr>
          <a:lstStyle/>
          <a:p>
            <a:r>
              <a:rPr lang="de-DE" dirty="0" err="1"/>
              <a:t>Multiclass</a:t>
            </a:r>
            <a:r>
              <a:rPr lang="de-DE" dirty="0"/>
              <a:t> </a:t>
            </a:r>
            <a:r>
              <a:rPr lang="de-DE" dirty="0" err="1"/>
              <a:t>Labeling</a:t>
            </a:r>
            <a:endParaRPr lang="en-GB" dirty="0"/>
          </a:p>
        </p:txBody>
      </p:sp>
      <p:sp>
        <p:nvSpPr>
          <p:cNvPr id="33" name="Rechteck 43">
            <a:extLst>
              <a:ext uri="{FF2B5EF4-FFF2-40B4-BE49-F238E27FC236}">
                <a16:creationId xmlns:a16="http://schemas.microsoft.com/office/drawing/2014/main" id="{ECD1BFEF-D694-414E-B562-B0C0BF1FF28D}"/>
              </a:ext>
            </a:extLst>
          </p:cNvPr>
          <p:cNvSpPr/>
          <p:nvPr/>
        </p:nvSpPr>
        <p:spPr>
          <a:xfrm>
            <a:off x="8652588" y="4121898"/>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feld 44">
            <a:extLst>
              <a:ext uri="{FF2B5EF4-FFF2-40B4-BE49-F238E27FC236}">
                <a16:creationId xmlns:a16="http://schemas.microsoft.com/office/drawing/2014/main" id="{D7245309-D64D-4EAD-A2AA-C7850A5E0D19}"/>
              </a:ext>
            </a:extLst>
          </p:cNvPr>
          <p:cNvSpPr txBox="1"/>
          <p:nvPr/>
        </p:nvSpPr>
        <p:spPr>
          <a:xfrm>
            <a:off x="8832304" y="4200785"/>
            <a:ext cx="2247899" cy="369332"/>
          </a:xfrm>
          <a:prstGeom prst="rect">
            <a:avLst/>
          </a:prstGeom>
          <a:noFill/>
        </p:spPr>
        <p:txBody>
          <a:bodyPr wrap="square" rtlCol="0">
            <a:spAutoFit/>
          </a:bodyPr>
          <a:lstStyle/>
          <a:p>
            <a:r>
              <a:rPr lang="de-DE" dirty="0"/>
              <a:t>Single </a:t>
            </a:r>
            <a:r>
              <a:rPr lang="de-DE" dirty="0" err="1"/>
              <a:t>Labeling</a:t>
            </a:r>
            <a:endParaRPr lang="en-GB" dirty="0"/>
          </a:p>
        </p:txBody>
      </p:sp>
      <p:sp>
        <p:nvSpPr>
          <p:cNvPr id="35" name="Rechteck 46">
            <a:extLst>
              <a:ext uri="{FF2B5EF4-FFF2-40B4-BE49-F238E27FC236}">
                <a16:creationId xmlns:a16="http://schemas.microsoft.com/office/drawing/2014/main" id="{358515AC-7D97-4490-9368-22C574C92765}"/>
              </a:ext>
            </a:extLst>
          </p:cNvPr>
          <p:cNvSpPr/>
          <p:nvPr/>
        </p:nvSpPr>
        <p:spPr>
          <a:xfrm>
            <a:off x="5091404" y="5516268"/>
            <a:ext cx="5686621" cy="5622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feld 47">
            <a:extLst>
              <a:ext uri="{FF2B5EF4-FFF2-40B4-BE49-F238E27FC236}">
                <a16:creationId xmlns:a16="http://schemas.microsoft.com/office/drawing/2014/main" id="{9A67535A-289A-4E24-9074-DB50C8A0C7DD}"/>
              </a:ext>
            </a:extLst>
          </p:cNvPr>
          <p:cNvSpPr txBox="1"/>
          <p:nvPr/>
        </p:nvSpPr>
        <p:spPr>
          <a:xfrm>
            <a:off x="5189377" y="5608092"/>
            <a:ext cx="6118202" cy="369332"/>
          </a:xfrm>
          <a:prstGeom prst="rect">
            <a:avLst/>
          </a:prstGeom>
          <a:noFill/>
        </p:spPr>
        <p:txBody>
          <a:bodyPr wrap="square" rtlCol="0">
            <a:spAutoFit/>
          </a:bodyPr>
          <a:lstStyle/>
          <a:p>
            <a:r>
              <a:rPr lang="de-DE" dirty="0"/>
              <a:t>Arguments </a:t>
            </a:r>
            <a:r>
              <a:rPr lang="de-DE" dirty="0" err="1"/>
              <a:t>are</a:t>
            </a:r>
            <a:r>
              <a:rPr lang="de-DE" dirty="0"/>
              <a:t> </a:t>
            </a:r>
            <a:r>
              <a:rPr lang="de-DE" dirty="0" err="1"/>
              <a:t>too</a:t>
            </a:r>
            <a:r>
              <a:rPr lang="de-DE" dirty="0"/>
              <a:t> </a:t>
            </a:r>
            <a:r>
              <a:rPr lang="de-DE" dirty="0" err="1"/>
              <a:t>similar</a:t>
            </a:r>
            <a:r>
              <a:rPr lang="de-DE" dirty="0"/>
              <a:t> </a:t>
            </a:r>
            <a:r>
              <a:rPr lang="de-DE" dirty="0" err="1"/>
              <a:t>to</a:t>
            </a:r>
            <a:r>
              <a:rPr lang="de-DE" dirty="0"/>
              <a:t> </a:t>
            </a:r>
            <a:r>
              <a:rPr lang="de-DE" dirty="0" err="1"/>
              <a:t>each</a:t>
            </a:r>
            <a:r>
              <a:rPr lang="de-DE" dirty="0"/>
              <a:t> </a:t>
            </a:r>
            <a:r>
              <a:rPr lang="de-DE" dirty="0" err="1"/>
              <a:t>other</a:t>
            </a:r>
            <a:r>
              <a:rPr lang="de-DE" dirty="0"/>
              <a:t>.</a:t>
            </a:r>
            <a:endParaRPr lang="en-GB" dirty="0"/>
          </a:p>
        </p:txBody>
      </p:sp>
      <p:sp>
        <p:nvSpPr>
          <p:cNvPr id="37" name="Textfeld 15">
            <a:extLst>
              <a:ext uri="{FF2B5EF4-FFF2-40B4-BE49-F238E27FC236}">
                <a16:creationId xmlns:a16="http://schemas.microsoft.com/office/drawing/2014/main" id="{F32327E7-86EC-4E5C-932D-FAEE63E092FA}"/>
              </a:ext>
            </a:extLst>
          </p:cNvPr>
          <p:cNvSpPr txBox="1"/>
          <p:nvPr/>
        </p:nvSpPr>
        <p:spPr>
          <a:xfrm>
            <a:off x="5407090" y="5362102"/>
            <a:ext cx="976942" cy="307777"/>
          </a:xfrm>
          <a:prstGeom prst="rect">
            <a:avLst/>
          </a:prstGeom>
          <a:solidFill>
            <a:schemeClr val="bg1"/>
          </a:solidFill>
        </p:spPr>
        <p:txBody>
          <a:bodyPr wrap="square" rtlCol="0">
            <a:spAutoFit/>
          </a:bodyPr>
          <a:lstStyle/>
          <a:p>
            <a:r>
              <a:rPr lang="de-DE" sz="1400" dirty="0">
                <a:solidFill>
                  <a:srgbClr val="C00000"/>
                </a:solidFill>
              </a:rPr>
              <a:t>Problem</a:t>
            </a:r>
            <a:endParaRPr lang="en-GB" sz="1400" dirty="0">
              <a:solidFill>
                <a:srgbClr val="C00000"/>
              </a:solidFill>
            </a:endParaRPr>
          </a:p>
        </p:txBody>
      </p:sp>
    </p:spTree>
    <p:extLst>
      <p:ext uri="{BB962C8B-B14F-4D97-AF65-F5344CB8AC3E}">
        <p14:creationId xmlns:p14="http://schemas.microsoft.com/office/powerpoint/2010/main" val="15062950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Short summarization of the essays -- Task </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5</a:t>
            </a:fld>
            <a:endParaRPr lang="de-DE" dirty="0"/>
          </a:p>
        </p:txBody>
      </p:sp>
      <p:sp>
        <p:nvSpPr>
          <p:cNvPr id="22" name="Rechteck 21">
            <a:extLst>
              <a:ext uri="{FF2B5EF4-FFF2-40B4-BE49-F238E27FC236}">
                <a16:creationId xmlns:a16="http://schemas.microsoft.com/office/drawing/2014/main" id="{C61A5FD9-0B85-43EB-9F11-F2B189C54F14}"/>
              </a:ext>
            </a:extLst>
          </p:cNvPr>
          <p:cNvSpPr/>
          <p:nvPr/>
        </p:nvSpPr>
        <p:spPr>
          <a:xfrm>
            <a:off x="1447800" y="1690688"/>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feld 24">
            <a:extLst>
              <a:ext uri="{FF2B5EF4-FFF2-40B4-BE49-F238E27FC236}">
                <a16:creationId xmlns:a16="http://schemas.microsoft.com/office/drawing/2014/main" id="{12425BD3-D689-45BC-8AC6-2DE4C41E12DF}"/>
              </a:ext>
            </a:extLst>
          </p:cNvPr>
          <p:cNvSpPr txBox="1"/>
          <p:nvPr/>
        </p:nvSpPr>
        <p:spPr>
          <a:xfrm>
            <a:off x="1563265" y="1792938"/>
            <a:ext cx="1870400" cy="369332"/>
          </a:xfrm>
          <a:prstGeom prst="rect">
            <a:avLst/>
          </a:prstGeom>
          <a:noFill/>
        </p:spPr>
        <p:txBody>
          <a:bodyPr wrap="square" rtlCol="0">
            <a:spAutoFit/>
          </a:bodyPr>
          <a:lstStyle/>
          <a:p>
            <a:r>
              <a:rPr lang="de-DE" dirty="0"/>
              <a:t>Data</a:t>
            </a:r>
            <a:endParaRPr lang="en-GB" dirty="0"/>
          </a:p>
        </p:txBody>
      </p:sp>
      <p:sp>
        <p:nvSpPr>
          <p:cNvPr id="24" name="Rechteck 22">
            <a:extLst>
              <a:ext uri="{FF2B5EF4-FFF2-40B4-BE49-F238E27FC236}">
                <a16:creationId xmlns:a16="http://schemas.microsoft.com/office/drawing/2014/main" id="{D23DEE29-B614-4DA4-99B1-068FA15A0305}"/>
              </a:ext>
            </a:extLst>
          </p:cNvPr>
          <p:cNvSpPr/>
          <p:nvPr/>
        </p:nvSpPr>
        <p:spPr>
          <a:xfrm>
            <a:off x="1447800" y="2644350"/>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feld 23">
            <a:extLst>
              <a:ext uri="{FF2B5EF4-FFF2-40B4-BE49-F238E27FC236}">
                <a16:creationId xmlns:a16="http://schemas.microsoft.com/office/drawing/2014/main" id="{1673F98A-006D-4B6D-8CEA-A36BEF06B86C}"/>
              </a:ext>
            </a:extLst>
          </p:cNvPr>
          <p:cNvSpPr txBox="1"/>
          <p:nvPr/>
        </p:nvSpPr>
        <p:spPr>
          <a:xfrm>
            <a:off x="1552381" y="2747737"/>
            <a:ext cx="2247899" cy="369332"/>
          </a:xfrm>
          <a:prstGeom prst="rect">
            <a:avLst/>
          </a:prstGeom>
          <a:noFill/>
        </p:spPr>
        <p:txBody>
          <a:bodyPr wrap="square" rtlCol="0">
            <a:spAutoFit/>
          </a:bodyPr>
          <a:lstStyle/>
          <a:p>
            <a:r>
              <a:rPr lang="de-DE" dirty="0"/>
              <a:t>Arguments</a:t>
            </a:r>
            <a:endParaRPr lang="en-GB" dirty="0"/>
          </a:p>
        </p:txBody>
      </p:sp>
      <p:sp>
        <p:nvSpPr>
          <p:cNvPr id="26" name="Rechteck 26">
            <a:extLst>
              <a:ext uri="{FF2B5EF4-FFF2-40B4-BE49-F238E27FC236}">
                <a16:creationId xmlns:a16="http://schemas.microsoft.com/office/drawing/2014/main" id="{1DB75B57-5A1F-41EC-8AA1-7DA99D9A0670}"/>
              </a:ext>
            </a:extLst>
          </p:cNvPr>
          <p:cNvSpPr/>
          <p:nvPr/>
        </p:nvSpPr>
        <p:spPr>
          <a:xfrm>
            <a:off x="1440412" y="3681189"/>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feld 28">
            <a:extLst>
              <a:ext uri="{FF2B5EF4-FFF2-40B4-BE49-F238E27FC236}">
                <a16:creationId xmlns:a16="http://schemas.microsoft.com/office/drawing/2014/main" id="{56DD6C3C-C873-4FD7-9F64-4B6F4F4C6AAA}"/>
              </a:ext>
            </a:extLst>
          </p:cNvPr>
          <p:cNvSpPr txBox="1"/>
          <p:nvPr/>
        </p:nvSpPr>
        <p:spPr>
          <a:xfrm>
            <a:off x="1552382" y="3783440"/>
            <a:ext cx="2055456" cy="369332"/>
          </a:xfrm>
          <a:prstGeom prst="rect">
            <a:avLst/>
          </a:prstGeom>
          <a:noFill/>
        </p:spPr>
        <p:txBody>
          <a:bodyPr wrap="square" rtlCol="0">
            <a:spAutoFit/>
          </a:bodyPr>
          <a:lstStyle/>
          <a:p>
            <a:r>
              <a:rPr lang="de-DE" dirty="0"/>
              <a:t>Key Points</a:t>
            </a:r>
            <a:endParaRPr lang="en-GB" dirty="0"/>
          </a:p>
        </p:txBody>
      </p:sp>
      <p:sp>
        <p:nvSpPr>
          <p:cNvPr id="28" name="Rechteck 29">
            <a:extLst>
              <a:ext uri="{FF2B5EF4-FFF2-40B4-BE49-F238E27FC236}">
                <a16:creationId xmlns:a16="http://schemas.microsoft.com/office/drawing/2014/main" id="{D4A8C859-A965-4026-B6B7-92B287A5C78E}"/>
              </a:ext>
            </a:extLst>
          </p:cNvPr>
          <p:cNvSpPr/>
          <p:nvPr/>
        </p:nvSpPr>
        <p:spPr>
          <a:xfrm>
            <a:off x="1440411" y="4707405"/>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feld 30">
            <a:extLst>
              <a:ext uri="{FF2B5EF4-FFF2-40B4-BE49-F238E27FC236}">
                <a16:creationId xmlns:a16="http://schemas.microsoft.com/office/drawing/2014/main" id="{8782F317-37E3-4FEE-A34A-D08E351C4668}"/>
              </a:ext>
            </a:extLst>
          </p:cNvPr>
          <p:cNvSpPr txBox="1"/>
          <p:nvPr/>
        </p:nvSpPr>
        <p:spPr>
          <a:xfrm>
            <a:off x="1552381" y="4809656"/>
            <a:ext cx="2055456" cy="369332"/>
          </a:xfrm>
          <a:prstGeom prst="rect">
            <a:avLst/>
          </a:prstGeom>
          <a:noFill/>
        </p:spPr>
        <p:txBody>
          <a:bodyPr wrap="square" rtlCol="0">
            <a:spAutoFit/>
          </a:bodyPr>
          <a:lstStyle/>
          <a:p>
            <a:r>
              <a:rPr lang="de-DE" dirty="0"/>
              <a:t>Topic</a:t>
            </a:r>
            <a:endParaRPr lang="en-GB" dirty="0"/>
          </a:p>
        </p:txBody>
      </p:sp>
      <p:sp>
        <p:nvSpPr>
          <p:cNvPr id="30" name="Rechteck 32">
            <a:extLst>
              <a:ext uri="{FF2B5EF4-FFF2-40B4-BE49-F238E27FC236}">
                <a16:creationId xmlns:a16="http://schemas.microsoft.com/office/drawing/2014/main" id="{208DDF52-8FE9-485B-ABBA-261BF713A29E}"/>
              </a:ext>
            </a:extLst>
          </p:cNvPr>
          <p:cNvSpPr/>
          <p:nvPr/>
        </p:nvSpPr>
        <p:spPr>
          <a:xfrm>
            <a:off x="4641980" y="1690688"/>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feld 35">
            <a:extLst>
              <a:ext uri="{FF2B5EF4-FFF2-40B4-BE49-F238E27FC236}">
                <a16:creationId xmlns:a16="http://schemas.microsoft.com/office/drawing/2014/main" id="{030F1D91-EDE9-4B46-A7B8-36B6E508EC4E}"/>
              </a:ext>
            </a:extLst>
          </p:cNvPr>
          <p:cNvSpPr txBox="1"/>
          <p:nvPr/>
        </p:nvSpPr>
        <p:spPr>
          <a:xfrm>
            <a:off x="4757445" y="1792938"/>
            <a:ext cx="1870400" cy="369332"/>
          </a:xfrm>
          <a:prstGeom prst="rect">
            <a:avLst/>
          </a:prstGeom>
          <a:noFill/>
        </p:spPr>
        <p:txBody>
          <a:bodyPr wrap="square" rtlCol="0">
            <a:spAutoFit/>
          </a:bodyPr>
          <a:lstStyle/>
          <a:p>
            <a:r>
              <a:rPr lang="de-DE" dirty="0"/>
              <a:t>Model</a:t>
            </a:r>
            <a:endParaRPr lang="en-GB" dirty="0"/>
          </a:p>
        </p:txBody>
      </p:sp>
      <p:sp>
        <p:nvSpPr>
          <p:cNvPr id="32" name="Rechteck 36">
            <a:extLst>
              <a:ext uri="{FF2B5EF4-FFF2-40B4-BE49-F238E27FC236}">
                <a16:creationId xmlns:a16="http://schemas.microsoft.com/office/drawing/2014/main" id="{79C2A382-3261-4015-BBB3-29E64B6E3FED}"/>
              </a:ext>
            </a:extLst>
          </p:cNvPr>
          <p:cNvSpPr/>
          <p:nvPr/>
        </p:nvSpPr>
        <p:spPr>
          <a:xfrm>
            <a:off x="4467809" y="3666550"/>
            <a:ext cx="1438469"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feld 38">
            <a:extLst>
              <a:ext uri="{FF2B5EF4-FFF2-40B4-BE49-F238E27FC236}">
                <a16:creationId xmlns:a16="http://schemas.microsoft.com/office/drawing/2014/main" id="{F8A76256-BBEB-4623-A646-B83F251B2B31}"/>
              </a:ext>
            </a:extLst>
          </p:cNvPr>
          <p:cNvSpPr txBox="1"/>
          <p:nvPr/>
        </p:nvSpPr>
        <p:spPr>
          <a:xfrm>
            <a:off x="4546724" y="3768800"/>
            <a:ext cx="1523611" cy="369332"/>
          </a:xfrm>
          <a:prstGeom prst="rect">
            <a:avLst/>
          </a:prstGeom>
          <a:noFill/>
        </p:spPr>
        <p:txBody>
          <a:bodyPr wrap="square" rtlCol="0">
            <a:spAutoFit/>
          </a:bodyPr>
          <a:lstStyle/>
          <a:p>
            <a:r>
              <a:rPr lang="de-DE" dirty="0"/>
              <a:t>Embedding</a:t>
            </a:r>
            <a:endParaRPr lang="en-GB" dirty="0"/>
          </a:p>
        </p:txBody>
      </p:sp>
      <p:sp>
        <p:nvSpPr>
          <p:cNvPr id="34" name="Rechteck 41">
            <a:extLst>
              <a:ext uri="{FF2B5EF4-FFF2-40B4-BE49-F238E27FC236}">
                <a16:creationId xmlns:a16="http://schemas.microsoft.com/office/drawing/2014/main" id="{8A9732F9-D2F6-4C40-B7FD-24B659E5807C}"/>
              </a:ext>
            </a:extLst>
          </p:cNvPr>
          <p:cNvSpPr/>
          <p:nvPr/>
        </p:nvSpPr>
        <p:spPr>
          <a:xfrm>
            <a:off x="6365033" y="3218183"/>
            <a:ext cx="1856596" cy="159147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2" descr="Künstliches neuronales Netz – Wikipedia">
            <a:extLst>
              <a:ext uri="{FF2B5EF4-FFF2-40B4-BE49-F238E27FC236}">
                <a16:creationId xmlns:a16="http://schemas.microsoft.com/office/drawing/2014/main" id="{D0EA51D0-F65C-4D9A-986D-06F7BC17EC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5647" y="3709162"/>
            <a:ext cx="1675982" cy="1117321"/>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42">
            <a:extLst>
              <a:ext uri="{FF2B5EF4-FFF2-40B4-BE49-F238E27FC236}">
                <a16:creationId xmlns:a16="http://schemas.microsoft.com/office/drawing/2014/main" id="{BDD107FA-0C6A-40E4-AB86-C04EC1FFBAA1}"/>
              </a:ext>
            </a:extLst>
          </p:cNvPr>
          <p:cNvSpPr txBox="1"/>
          <p:nvPr/>
        </p:nvSpPr>
        <p:spPr>
          <a:xfrm>
            <a:off x="6372421" y="3220752"/>
            <a:ext cx="1675982" cy="369332"/>
          </a:xfrm>
          <a:prstGeom prst="rect">
            <a:avLst/>
          </a:prstGeom>
          <a:noFill/>
        </p:spPr>
        <p:txBody>
          <a:bodyPr wrap="square" rtlCol="0">
            <a:spAutoFit/>
          </a:bodyPr>
          <a:lstStyle/>
          <a:p>
            <a:r>
              <a:rPr lang="de-DE" dirty="0" err="1"/>
              <a:t>Neural</a:t>
            </a:r>
            <a:r>
              <a:rPr lang="de-DE" dirty="0"/>
              <a:t> Network</a:t>
            </a:r>
            <a:endParaRPr lang="en-GB" dirty="0"/>
          </a:p>
        </p:txBody>
      </p:sp>
      <p:sp>
        <p:nvSpPr>
          <p:cNvPr id="37" name="Rechteck 45">
            <a:extLst>
              <a:ext uri="{FF2B5EF4-FFF2-40B4-BE49-F238E27FC236}">
                <a16:creationId xmlns:a16="http://schemas.microsoft.com/office/drawing/2014/main" id="{EEE8E233-91D6-4656-A02B-9CB42084D1C1}"/>
              </a:ext>
            </a:extLst>
          </p:cNvPr>
          <p:cNvSpPr/>
          <p:nvPr/>
        </p:nvSpPr>
        <p:spPr>
          <a:xfrm>
            <a:off x="8414658" y="1694431"/>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feld 48">
            <a:extLst>
              <a:ext uri="{FF2B5EF4-FFF2-40B4-BE49-F238E27FC236}">
                <a16:creationId xmlns:a16="http://schemas.microsoft.com/office/drawing/2014/main" id="{69A922C8-4B83-4453-89B0-14DE623FA1F0}"/>
              </a:ext>
            </a:extLst>
          </p:cNvPr>
          <p:cNvSpPr txBox="1"/>
          <p:nvPr/>
        </p:nvSpPr>
        <p:spPr>
          <a:xfrm>
            <a:off x="8530123" y="1796681"/>
            <a:ext cx="1870400" cy="369332"/>
          </a:xfrm>
          <a:prstGeom prst="rect">
            <a:avLst/>
          </a:prstGeom>
          <a:noFill/>
        </p:spPr>
        <p:txBody>
          <a:bodyPr wrap="square" rtlCol="0">
            <a:spAutoFit/>
          </a:bodyPr>
          <a:lstStyle/>
          <a:p>
            <a:r>
              <a:rPr lang="de-DE" dirty="0"/>
              <a:t>Parameters</a:t>
            </a:r>
            <a:endParaRPr lang="en-GB" dirty="0"/>
          </a:p>
        </p:txBody>
      </p:sp>
      <p:sp>
        <p:nvSpPr>
          <p:cNvPr id="39" name="Rechteck 49">
            <a:extLst>
              <a:ext uri="{FF2B5EF4-FFF2-40B4-BE49-F238E27FC236}">
                <a16:creationId xmlns:a16="http://schemas.microsoft.com/office/drawing/2014/main" id="{0C75A6F4-C3CC-4B9C-A44A-DFC06678BCBE}"/>
              </a:ext>
            </a:extLst>
          </p:cNvPr>
          <p:cNvSpPr/>
          <p:nvPr/>
        </p:nvSpPr>
        <p:spPr>
          <a:xfrm>
            <a:off x="8455090" y="2650322"/>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feld 50">
            <a:extLst>
              <a:ext uri="{FF2B5EF4-FFF2-40B4-BE49-F238E27FC236}">
                <a16:creationId xmlns:a16="http://schemas.microsoft.com/office/drawing/2014/main" id="{5DA8C896-482E-476C-B58C-BFBD8CD238B1}"/>
              </a:ext>
            </a:extLst>
          </p:cNvPr>
          <p:cNvSpPr txBox="1"/>
          <p:nvPr/>
        </p:nvSpPr>
        <p:spPr>
          <a:xfrm>
            <a:off x="8463258" y="2753293"/>
            <a:ext cx="2247899" cy="369332"/>
          </a:xfrm>
          <a:prstGeom prst="rect">
            <a:avLst/>
          </a:prstGeom>
          <a:noFill/>
        </p:spPr>
        <p:txBody>
          <a:bodyPr wrap="square" rtlCol="0">
            <a:spAutoFit/>
          </a:bodyPr>
          <a:lstStyle/>
          <a:p>
            <a:r>
              <a:rPr lang="de-DE" dirty="0" err="1"/>
              <a:t>Activation</a:t>
            </a:r>
            <a:r>
              <a:rPr lang="de-DE" dirty="0"/>
              <a:t> </a:t>
            </a:r>
            <a:r>
              <a:rPr lang="de-DE" dirty="0" err="1"/>
              <a:t>Functions</a:t>
            </a:r>
            <a:endParaRPr lang="en-GB" dirty="0"/>
          </a:p>
        </p:txBody>
      </p:sp>
      <p:sp>
        <p:nvSpPr>
          <p:cNvPr id="41" name="Rechteck 52">
            <a:extLst>
              <a:ext uri="{FF2B5EF4-FFF2-40B4-BE49-F238E27FC236}">
                <a16:creationId xmlns:a16="http://schemas.microsoft.com/office/drawing/2014/main" id="{DAFE98AE-4859-4496-AB5B-570DCDEC97F3}"/>
              </a:ext>
            </a:extLst>
          </p:cNvPr>
          <p:cNvSpPr/>
          <p:nvPr/>
        </p:nvSpPr>
        <p:spPr>
          <a:xfrm>
            <a:off x="8463258" y="4707405"/>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feld 54">
            <a:extLst>
              <a:ext uri="{FF2B5EF4-FFF2-40B4-BE49-F238E27FC236}">
                <a16:creationId xmlns:a16="http://schemas.microsoft.com/office/drawing/2014/main" id="{2D1F3792-10FC-4069-A16A-D4F3FF8DB51F}"/>
              </a:ext>
            </a:extLst>
          </p:cNvPr>
          <p:cNvSpPr txBox="1"/>
          <p:nvPr/>
        </p:nvSpPr>
        <p:spPr>
          <a:xfrm>
            <a:off x="8511858" y="4809655"/>
            <a:ext cx="2247899" cy="369332"/>
          </a:xfrm>
          <a:prstGeom prst="rect">
            <a:avLst/>
          </a:prstGeom>
          <a:noFill/>
        </p:spPr>
        <p:txBody>
          <a:bodyPr wrap="square" rtlCol="0">
            <a:spAutoFit/>
          </a:bodyPr>
          <a:lstStyle/>
          <a:p>
            <a:r>
              <a:rPr lang="de-DE" dirty="0" err="1"/>
              <a:t>Epochs</a:t>
            </a:r>
            <a:endParaRPr lang="en-GB" dirty="0"/>
          </a:p>
        </p:txBody>
      </p:sp>
      <p:sp>
        <p:nvSpPr>
          <p:cNvPr id="43" name="Rechteck 55">
            <a:extLst>
              <a:ext uri="{FF2B5EF4-FFF2-40B4-BE49-F238E27FC236}">
                <a16:creationId xmlns:a16="http://schemas.microsoft.com/office/drawing/2014/main" id="{FAC4125C-F84D-48A5-8D63-04A755331D73}"/>
              </a:ext>
            </a:extLst>
          </p:cNvPr>
          <p:cNvSpPr/>
          <p:nvPr/>
        </p:nvSpPr>
        <p:spPr>
          <a:xfrm>
            <a:off x="3374571" y="5548298"/>
            <a:ext cx="5686621" cy="5622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feld 56">
            <a:extLst>
              <a:ext uri="{FF2B5EF4-FFF2-40B4-BE49-F238E27FC236}">
                <a16:creationId xmlns:a16="http://schemas.microsoft.com/office/drawing/2014/main" id="{69474840-D8D0-4F2F-93AC-D6E4C85C3574}"/>
              </a:ext>
            </a:extLst>
          </p:cNvPr>
          <p:cNvSpPr txBox="1"/>
          <p:nvPr/>
        </p:nvSpPr>
        <p:spPr>
          <a:xfrm>
            <a:off x="3472544" y="5640122"/>
            <a:ext cx="5588648" cy="369332"/>
          </a:xfrm>
          <a:prstGeom prst="rect">
            <a:avLst/>
          </a:prstGeom>
          <a:noFill/>
        </p:spPr>
        <p:txBody>
          <a:bodyPr wrap="square" rtlCol="0">
            <a:spAutoFit/>
          </a:bodyPr>
          <a:lstStyle/>
          <a:p>
            <a:r>
              <a:rPr lang="de-DE" dirty="0" err="1"/>
              <a:t>Extremly</a:t>
            </a:r>
            <a:r>
              <a:rPr lang="de-DE" dirty="0"/>
              <a:t> </a:t>
            </a:r>
            <a:r>
              <a:rPr lang="de-DE" dirty="0" err="1"/>
              <a:t>overfitting</a:t>
            </a:r>
            <a:r>
              <a:rPr lang="de-DE" dirty="0"/>
              <a:t> </a:t>
            </a:r>
            <a:r>
              <a:rPr lang="de-DE" dirty="0" err="1"/>
              <a:t>training</a:t>
            </a:r>
            <a:r>
              <a:rPr lang="de-DE" dirty="0"/>
              <a:t> </a:t>
            </a:r>
            <a:r>
              <a:rPr lang="de-DE" dirty="0" err="1"/>
              <a:t>data</a:t>
            </a:r>
            <a:endParaRPr lang="en-GB" dirty="0"/>
          </a:p>
        </p:txBody>
      </p:sp>
      <p:sp>
        <p:nvSpPr>
          <p:cNvPr id="45" name="Textfeld 57">
            <a:extLst>
              <a:ext uri="{FF2B5EF4-FFF2-40B4-BE49-F238E27FC236}">
                <a16:creationId xmlns:a16="http://schemas.microsoft.com/office/drawing/2014/main" id="{B24AAE07-5F13-4E3E-8370-D30D36031CA6}"/>
              </a:ext>
            </a:extLst>
          </p:cNvPr>
          <p:cNvSpPr txBox="1"/>
          <p:nvPr/>
        </p:nvSpPr>
        <p:spPr>
          <a:xfrm>
            <a:off x="3690256" y="5394132"/>
            <a:ext cx="856467" cy="307777"/>
          </a:xfrm>
          <a:prstGeom prst="rect">
            <a:avLst/>
          </a:prstGeom>
          <a:solidFill>
            <a:schemeClr val="bg1"/>
          </a:solidFill>
        </p:spPr>
        <p:txBody>
          <a:bodyPr wrap="square" rtlCol="0">
            <a:spAutoFit/>
          </a:bodyPr>
          <a:lstStyle/>
          <a:p>
            <a:r>
              <a:rPr lang="de-DE" sz="1400" dirty="0">
                <a:solidFill>
                  <a:srgbClr val="C00000"/>
                </a:solidFill>
              </a:rPr>
              <a:t>Problem</a:t>
            </a:r>
            <a:endParaRPr lang="en-GB" sz="1400" dirty="0">
              <a:solidFill>
                <a:srgbClr val="C00000"/>
              </a:solidFill>
            </a:endParaRPr>
          </a:p>
        </p:txBody>
      </p:sp>
      <p:cxnSp>
        <p:nvCxnSpPr>
          <p:cNvPr id="46" name="Gerader Verbinder 6">
            <a:extLst>
              <a:ext uri="{FF2B5EF4-FFF2-40B4-BE49-F238E27FC236}">
                <a16:creationId xmlns:a16="http://schemas.microsoft.com/office/drawing/2014/main" id="{0D64CE6A-0391-4456-BA08-AAAE373D60FF}"/>
              </a:ext>
            </a:extLst>
          </p:cNvPr>
          <p:cNvCxnSpPr/>
          <p:nvPr/>
        </p:nvCxnSpPr>
        <p:spPr>
          <a:xfrm>
            <a:off x="3581400" y="3218183"/>
            <a:ext cx="886409" cy="463006"/>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Gerader Verbinder 58">
            <a:extLst>
              <a:ext uri="{FF2B5EF4-FFF2-40B4-BE49-F238E27FC236}">
                <a16:creationId xmlns:a16="http://schemas.microsoft.com/office/drawing/2014/main" id="{FFF67F19-B65E-4F7D-A370-00F969DEF4F0}"/>
              </a:ext>
            </a:extLst>
          </p:cNvPr>
          <p:cNvCxnSpPr>
            <a:cxnSpLocks/>
          </p:cNvCxnSpPr>
          <p:nvPr/>
        </p:nvCxnSpPr>
        <p:spPr>
          <a:xfrm flipV="1">
            <a:off x="3607836" y="4244597"/>
            <a:ext cx="859973" cy="458792"/>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Gerader Verbinder 59">
            <a:extLst>
              <a:ext uri="{FF2B5EF4-FFF2-40B4-BE49-F238E27FC236}">
                <a16:creationId xmlns:a16="http://schemas.microsoft.com/office/drawing/2014/main" id="{CAFE52D1-FEE7-4306-87ED-90A200E2BA8A}"/>
              </a:ext>
            </a:extLst>
          </p:cNvPr>
          <p:cNvCxnSpPr>
            <a:cxnSpLocks/>
            <a:stCxn id="26" idx="3"/>
            <a:endCxn id="32" idx="1"/>
          </p:cNvCxnSpPr>
          <p:nvPr/>
        </p:nvCxnSpPr>
        <p:spPr>
          <a:xfrm flipV="1">
            <a:off x="3600449" y="3953467"/>
            <a:ext cx="867360" cy="14639"/>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Gerader Verbinder 60">
            <a:extLst>
              <a:ext uri="{FF2B5EF4-FFF2-40B4-BE49-F238E27FC236}">
                <a16:creationId xmlns:a16="http://schemas.microsoft.com/office/drawing/2014/main" id="{2ED75C36-CED4-44D1-9D90-216E36A9C9CF}"/>
              </a:ext>
            </a:extLst>
          </p:cNvPr>
          <p:cNvCxnSpPr>
            <a:cxnSpLocks/>
            <a:stCxn id="32" idx="3"/>
          </p:cNvCxnSpPr>
          <p:nvPr/>
        </p:nvCxnSpPr>
        <p:spPr>
          <a:xfrm flipV="1">
            <a:off x="5906278" y="3953466"/>
            <a:ext cx="451367" cy="1"/>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0" name="Rechteck 61">
            <a:extLst>
              <a:ext uri="{FF2B5EF4-FFF2-40B4-BE49-F238E27FC236}">
                <a16:creationId xmlns:a16="http://schemas.microsoft.com/office/drawing/2014/main" id="{E296C59F-F7F3-41A8-B25A-0C1AEE4F63E7}"/>
              </a:ext>
            </a:extLst>
          </p:cNvPr>
          <p:cNvSpPr/>
          <p:nvPr/>
        </p:nvSpPr>
        <p:spPr>
          <a:xfrm>
            <a:off x="8455090" y="3677293"/>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feld 62">
            <a:extLst>
              <a:ext uri="{FF2B5EF4-FFF2-40B4-BE49-F238E27FC236}">
                <a16:creationId xmlns:a16="http://schemas.microsoft.com/office/drawing/2014/main" id="{A3D83D6C-128D-4ED0-A5F8-5E65CE23ECAB}"/>
              </a:ext>
            </a:extLst>
          </p:cNvPr>
          <p:cNvSpPr txBox="1"/>
          <p:nvPr/>
        </p:nvSpPr>
        <p:spPr>
          <a:xfrm>
            <a:off x="8503690" y="3779543"/>
            <a:ext cx="2247899" cy="369332"/>
          </a:xfrm>
          <a:prstGeom prst="rect">
            <a:avLst/>
          </a:prstGeom>
          <a:noFill/>
        </p:spPr>
        <p:txBody>
          <a:bodyPr wrap="square" rtlCol="0">
            <a:spAutoFit/>
          </a:bodyPr>
          <a:lstStyle/>
          <a:p>
            <a:r>
              <a:rPr lang="de-DE" dirty="0"/>
              <a:t>Layer Architecture</a:t>
            </a:r>
            <a:endParaRPr lang="en-GB" dirty="0"/>
          </a:p>
        </p:txBody>
      </p:sp>
    </p:spTree>
    <p:extLst>
      <p:ext uri="{BB962C8B-B14F-4D97-AF65-F5344CB8AC3E}">
        <p14:creationId xmlns:p14="http://schemas.microsoft.com/office/powerpoint/2010/main" val="20481107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Short summarization of the essays -- Task </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6</a:t>
            </a:fld>
            <a:endParaRPr lang="de-DE" dirty="0"/>
          </a:p>
        </p:txBody>
      </p:sp>
      <p:sp>
        <p:nvSpPr>
          <p:cNvPr id="5" name="Rechteck 21">
            <a:extLst>
              <a:ext uri="{FF2B5EF4-FFF2-40B4-BE49-F238E27FC236}">
                <a16:creationId xmlns:a16="http://schemas.microsoft.com/office/drawing/2014/main" id="{7FABC0CB-27BE-4B06-9A07-0E8FE4C57848}"/>
              </a:ext>
            </a:extLst>
          </p:cNvPr>
          <p:cNvSpPr/>
          <p:nvPr/>
        </p:nvSpPr>
        <p:spPr>
          <a:xfrm>
            <a:off x="1447800" y="1690688"/>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feld 24">
            <a:extLst>
              <a:ext uri="{FF2B5EF4-FFF2-40B4-BE49-F238E27FC236}">
                <a16:creationId xmlns:a16="http://schemas.microsoft.com/office/drawing/2014/main" id="{FA3C0745-8027-47AC-BDD1-0B854A451A9A}"/>
              </a:ext>
            </a:extLst>
          </p:cNvPr>
          <p:cNvSpPr txBox="1"/>
          <p:nvPr/>
        </p:nvSpPr>
        <p:spPr>
          <a:xfrm>
            <a:off x="1563265" y="1792938"/>
            <a:ext cx="2126992" cy="369332"/>
          </a:xfrm>
          <a:prstGeom prst="rect">
            <a:avLst/>
          </a:prstGeom>
          <a:noFill/>
        </p:spPr>
        <p:txBody>
          <a:bodyPr wrap="square" rtlCol="0">
            <a:spAutoFit/>
          </a:bodyPr>
          <a:lstStyle/>
          <a:p>
            <a:r>
              <a:rPr lang="de-DE" dirty="0" err="1"/>
              <a:t>Preprocessing</a:t>
            </a:r>
            <a:endParaRPr lang="en-GB" dirty="0"/>
          </a:p>
        </p:txBody>
      </p:sp>
      <p:sp>
        <p:nvSpPr>
          <p:cNvPr id="8" name="Rechteck 22">
            <a:extLst>
              <a:ext uri="{FF2B5EF4-FFF2-40B4-BE49-F238E27FC236}">
                <a16:creationId xmlns:a16="http://schemas.microsoft.com/office/drawing/2014/main" id="{CFAA50A1-24A5-4D62-B859-49806573A481}"/>
              </a:ext>
            </a:extLst>
          </p:cNvPr>
          <p:cNvSpPr/>
          <p:nvPr/>
        </p:nvSpPr>
        <p:spPr>
          <a:xfrm>
            <a:off x="1447800" y="2644350"/>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feld 23">
            <a:extLst>
              <a:ext uri="{FF2B5EF4-FFF2-40B4-BE49-F238E27FC236}">
                <a16:creationId xmlns:a16="http://schemas.microsoft.com/office/drawing/2014/main" id="{5C95B86D-B887-4BC3-A4F8-6771FFA3F869}"/>
              </a:ext>
            </a:extLst>
          </p:cNvPr>
          <p:cNvSpPr txBox="1"/>
          <p:nvPr/>
        </p:nvSpPr>
        <p:spPr>
          <a:xfrm>
            <a:off x="1552381" y="2747737"/>
            <a:ext cx="2247899" cy="369332"/>
          </a:xfrm>
          <a:prstGeom prst="rect">
            <a:avLst/>
          </a:prstGeom>
          <a:noFill/>
        </p:spPr>
        <p:txBody>
          <a:bodyPr wrap="square" rtlCol="0">
            <a:spAutoFit/>
          </a:bodyPr>
          <a:lstStyle/>
          <a:p>
            <a:r>
              <a:rPr lang="de-DE" dirty="0" err="1"/>
              <a:t>Tokenization</a:t>
            </a:r>
            <a:endParaRPr lang="en-GB" dirty="0"/>
          </a:p>
        </p:txBody>
      </p:sp>
      <p:sp>
        <p:nvSpPr>
          <p:cNvPr id="10" name="Rechteck 32">
            <a:extLst>
              <a:ext uri="{FF2B5EF4-FFF2-40B4-BE49-F238E27FC236}">
                <a16:creationId xmlns:a16="http://schemas.microsoft.com/office/drawing/2014/main" id="{59F1189C-F810-4827-8A9E-C996B2BDC5C2}"/>
              </a:ext>
            </a:extLst>
          </p:cNvPr>
          <p:cNvSpPr/>
          <p:nvPr/>
        </p:nvSpPr>
        <p:spPr>
          <a:xfrm>
            <a:off x="4641980" y="1690688"/>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feld 35">
            <a:extLst>
              <a:ext uri="{FF2B5EF4-FFF2-40B4-BE49-F238E27FC236}">
                <a16:creationId xmlns:a16="http://schemas.microsoft.com/office/drawing/2014/main" id="{2887BA08-EA8A-4CE8-AC8C-67D059602BD1}"/>
              </a:ext>
            </a:extLst>
          </p:cNvPr>
          <p:cNvSpPr txBox="1"/>
          <p:nvPr/>
        </p:nvSpPr>
        <p:spPr>
          <a:xfrm>
            <a:off x="4931617" y="1792938"/>
            <a:ext cx="1870400" cy="369332"/>
          </a:xfrm>
          <a:prstGeom prst="rect">
            <a:avLst/>
          </a:prstGeom>
          <a:noFill/>
        </p:spPr>
        <p:txBody>
          <a:bodyPr wrap="square" rtlCol="0">
            <a:spAutoFit/>
          </a:bodyPr>
          <a:lstStyle/>
          <a:p>
            <a:r>
              <a:rPr lang="de-DE" dirty="0"/>
              <a:t>Architecture</a:t>
            </a:r>
            <a:endParaRPr lang="en-GB" dirty="0"/>
          </a:p>
        </p:txBody>
      </p:sp>
      <p:sp>
        <p:nvSpPr>
          <p:cNvPr id="12" name="Rechteck 36">
            <a:extLst>
              <a:ext uri="{FF2B5EF4-FFF2-40B4-BE49-F238E27FC236}">
                <a16:creationId xmlns:a16="http://schemas.microsoft.com/office/drawing/2014/main" id="{E9882EC5-8D5B-4929-B02F-8117546BCE1B}"/>
              </a:ext>
            </a:extLst>
          </p:cNvPr>
          <p:cNvSpPr/>
          <p:nvPr/>
        </p:nvSpPr>
        <p:spPr>
          <a:xfrm>
            <a:off x="4467809" y="3666550"/>
            <a:ext cx="1545771"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38">
            <a:extLst>
              <a:ext uri="{FF2B5EF4-FFF2-40B4-BE49-F238E27FC236}">
                <a16:creationId xmlns:a16="http://schemas.microsoft.com/office/drawing/2014/main" id="{FA93020C-59B0-4091-8AE8-9C0C02B250D5}"/>
              </a:ext>
            </a:extLst>
          </p:cNvPr>
          <p:cNvSpPr txBox="1"/>
          <p:nvPr/>
        </p:nvSpPr>
        <p:spPr>
          <a:xfrm>
            <a:off x="4579777" y="3768800"/>
            <a:ext cx="1441190" cy="369332"/>
          </a:xfrm>
          <a:prstGeom prst="rect">
            <a:avLst/>
          </a:prstGeom>
          <a:noFill/>
        </p:spPr>
        <p:txBody>
          <a:bodyPr wrap="square" rtlCol="0">
            <a:spAutoFit/>
          </a:bodyPr>
          <a:lstStyle/>
          <a:p>
            <a:r>
              <a:rPr lang="de-DE" dirty="0"/>
              <a:t>Embedding</a:t>
            </a:r>
            <a:endParaRPr lang="en-GB" dirty="0"/>
          </a:p>
        </p:txBody>
      </p:sp>
      <p:sp>
        <p:nvSpPr>
          <p:cNvPr id="14" name="Rechteck 41">
            <a:extLst>
              <a:ext uri="{FF2B5EF4-FFF2-40B4-BE49-F238E27FC236}">
                <a16:creationId xmlns:a16="http://schemas.microsoft.com/office/drawing/2014/main" id="{E8705CE6-5DF5-4FD8-9548-183454D5B444}"/>
              </a:ext>
            </a:extLst>
          </p:cNvPr>
          <p:cNvSpPr/>
          <p:nvPr/>
        </p:nvSpPr>
        <p:spPr>
          <a:xfrm>
            <a:off x="6365032" y="3218183"/>
            <a:ext cx="1873825" cy="159147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2" descr="Künstliches neuronales Netz – Wikipedia">
            <a:extLst>
              <a:ext uri="{FF2B5EF4-FFF2-40B4-BE49-F238E27FC236}">
                <a16:creationId xmlns:a16="http://schemas.microsoft.com/office/drawing/2014/main" id="{16A9633E-5E02-49B8-9EE3-0C015AB8C2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876" y="3678046"/>
            <a:ext cx="1675982" cy="1117321"/>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42">
            <a:extLst>
              <a:ext uri="{FF2B5EF4-FFF2-40B4-BE49-F238E27FC236}">
                <a16:creationId xmlns:a16="http://schemas.microsoft.com/office/drawing/2014/main" id="{E29E6395-3F12-496E-AEFF-FE5C7D2D06DC}"/>
              </a:ext>
            </a:extLst>
          </p:cNvPr>
          <p:cNvSpPr txBox="1"/>
          <p:nvPr/>
        </p:nvSpPr>
        <p:spPr>
          <a:xfrm>
            <a:off x="6372421" y="3220752"/>
            <a:ext cx="1675982" cy="369332"/>
          </a:xfrm>
          <a:prstGeom prst="rect">
            <a:avLst/>
          </a:prstGeom>
          <a:noFill/>
        </p:spPr>
        <p:txBody>
          <a:bodyPr wrap="square" rtlCol="0">
            <a:spAutoFit/>
          </a:bodyPr>
          <a:lstStyle/>
          <a:p>
            <a:r>
              <a:rPr lang="de-DE" dirty="0" err="1"/>
              <a:t>Neural</a:t>
            </a:r>
            <a:r>
              <a:rPr lang="de-DE" dirty="0"/>
              <a:t> Network</a:t>
            </a:r>
            <a:endParaRPr lang="en-GB" dirty="0"/>
          </a:p>
        </p:txBody>
      </p:sp>
      <p:sp>
        <p:nvSpPr>
          <p:cNvPr id="17" name="Rechteck 45">
            <a:extLst>
              <a:ext uri="{FF2B5EF4-FFF2-40B4-BE49-F238E27FC236}">
                <a16:creationId xmlns:a16="http://schemas.microsoft.com/office/drawing/2014/main" id="{FEF3C402-A762-4032-8E86-4ED253095D68}"/>
              </a:ext>
            </a:extLst>
          </p:cNvPr>
          <p:cNvSpPr/>
          <p:nvPr/>
        </p:nvSpPr>
        <p:spPr>
          <a:xfrm>
            <a:off x="8414658" y="1694431"/>
            <a:ext cx="2160037" cy="573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feld 48">
            <a:extLst>
              <a:ext uri="{FF2B5EF4-FFF2-40B4-BE49-F238E27FC236}">
                <a16:creationId xmlns:a16="http://schemas.microsoft.com/office/drawing/2014/main" id="{16F55687-A554-4B94-A6E4-66E019F41036}"/>
              </a:ext>
            </a:extLst>
          </p:cNvPr>
          <p:cNvSpPr txBox="1"/>
          <p:nvPr/>
        </p:nvSpPr>
        <p:spPr>
          <a:xfrm>
            <a:off x="8530123" y="1796681"/>
            <a:ext cx="1870400" cy="369332"/>
          </a:xfrm>
          <a:prstGeom prst="rect">
            <a:avLst/>
          </a:prstGeom>
          <a:noFill/>
        </p:spPr>
        <p:txBody>
          <a:bodyPr wrap="square" rtlCol="0">
            <a:spAutoFit/>
          </a:bodyPr>
          <a:lstStyle/>
          <a:p>
            <a:r>
              <a:rPr lang="de-DE" dirty="0" err="1"/>
              <a:t>Results</a:t>
            </a:r>
            <a:endParaRPr lang="en-GB" dirty="0"/>
          </a:p>
        </p:txBody>
      </p:sp>
      <p:sp>
        <p:nvSpPr>
          <p:cNvPr id="19" name="Rechteck 49">
            <a:extLst>
              <a:ext uri="{FF2B5EF4-FFF2-40B4-BE49-F238E27FC236}">
                <a16:creationId xmlns:a16="http://schemas.microsoft.com/office/drawing/2014/main" id="{C040373C-2877-4A56-A15D-51E5D5BEF028}"/>
              </a:ext>
            </a:extLst>
          </p:cNvPr>
          <p:cNvSpPr/>
          <p:nvPr/>
        </p:nvSpPr>
        <p:spPr>
          <a:xfrm>
            <a:off x="8455090" y="2650322"/>
            <a:ext cx="2160037" cy="573833"/>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feld 50">
            <a:extLst>
              <a:ext uri="{FF2B5EF4-FFF2-40B4-BE49-F238E27FC236}">
                <a16:creationId xmlns:a16="http://schemas.microsoft.com/office/drawing/2014/main" id="{9C23961C-7726-463B-9E63-28A13E95727B}"/>
              </a:ext>
            </a:extLst>
          </p:cNvPr>
          <p:cNvSpPr txBox="1"/>
          <p:nvPr/>
        </p:nvSpPr>
        <p:spPr>
          <a:xfrm>
            <a:off x="8463258" y="2753293"/>
            <a:ext cx="2247899" cy="369332"/>
          </a:xfrm>
          <a:prstGeom prst="rect">
            <a:avLst/>
          </a:prstGeom>
          <a:noFill/>
        </p:spPr>
        <p:txBody>
          <a:bodyPr wrap="square" rtlCol="0">
            <a:spAutoFit/>
          </a:bodyPr>
          <a:lstStyle/>
          <a:p>
            <a:r>
              <a:rPr lang="de-DE" dirty="0"/>
              <a:t>Average Precision</a:t>
            </a:r>
            <a:endParaRPr lang="en-GB" dirty="0"/>
          </a:p>
        </p:txBody>
      </p:sp>
      <p:sp>
        <p:nvSpPr>
          <p:cNvPr id="21" name="Rechteck 55">
            <a:extLst>
              <a:ext uri="{FF2B5EF4-FFF2-40B4-BE49-F238E27FC236}">
                <a16:creationId xmlns:a16="http://schemas.microsoft.com/office/drawing/2014/main" id="{22BE52B2-5495-4B1E-8E8B-08ECE3A3DB28}"/>
              </a:ext>
            </a:extLst>
          </p:cNvPr>
          <p:cNvSpPr/>
          <p:nvPr/>
        </p:nvSpPr>
        <p:spPr>
          <a:xfrm>
            <a:off x="3374571" y="5548298"/>
            <a:ext cx="5686621" cy="5622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feld 56">
            <a:extLst>
              <a:ext uri="{FF2B5EF4-FFF2-40B4-BE49-F238E27FC236}">
                <a16:creationId xmlns:a16="http://schemas.microsoft.com/office/drawing/2014/main" id="{AEACC724-0724-4BA9-BCBF-D03591B39442}"/>
              </a:ext>
            </a:extLst>
          </p:cNvPr>
          <p:cNvSpPr txBox="1"/>
          <p:nvPr/>
        </p:nvSpPr>
        <p:spPr>
          <a:xfrm>
            <a:off x="3472544" y="5640122"/>
            <a:ext cx="5588648" cy="369332"/>
          </a:xfrm>
          <a:prstGeom prst="rect">
            <a:avLst/>
          </a:prstGeom>
          <a:noFill/>
        </p:spPr>
        <p:txBody>
          <a:bodyPr wrap="square" rtlCol="0">
            <a:spAutoFit/>
          </a:bodyPr>
          <a:lstStyle/>
          <a:p>
            <a:r>
              <a:rPr lang="de-DE" dirty="0" err="1"/>
              <a:t>Extremly</a:t>
            </a:r>
            <a:r>
              <a:rPr lang="de-DE" dirty="0"/>
              <a:t> </a:t>
            </a:r>
            <a:r>
              <a:rPr lang="de-DE" dirty="0" err="1"/>
              <a:t>overfitting</a:t>
            </a:r>
            <a:r>
              <a:rPr lang="de-DE" dirty="0"/>
              <a:t> </a:t>
            </a:r>
            <a:r>
              <a:rPr lang="de-DE" dirty="0" err="1"/>
              <a:t>training</a:t>
            </a:r>
            <a:r>
              <a:rPr lang="de-DE" dirty="0"/>
              <a:t> </a:t>
            </a:r>
            <a:r>
              <a:rPr lang="de-DE" dirty="0" err="1"/>
              <a:t>data</a:t>
            </a:r>
            <a:endParaRPr lang="en-GB" dirty="0"/>
          </a:p>
        </p:txBody>
      </p:sp>
      <p:sp>
        <p:nvSpPr>
          <p:cNvPr id="23" name="Textfeld 57">
            <a:extLst>
              <a:ext uri="{FF2B5EF4-FFF2-40B4-BE49-F238E27FC236}">
                <a16:creationId xmlns:a16="http://schemas.microsoft.com/office/drawing/2014/main" id="{4C51D848-5173-4B7D-A897-A0216322F87C}"/>
              </a:ext>
            </a:extLst>
          </p:cNvPr>
          <p:cNvSpPr txBox="1"/>
          <p:nvPr/>
        </p:nvSpPr>
        <p:spPr>
          <a:xfrm>
            <a:off x="3690257" y="5394132"/>
            <a:ext cx="889520" cy="307777"/>
          </a:xfrm>
          <a:prstGeom prst="rect">
            <a:avLst/>
          </a:prstGeom>
          <a:solidFill>
            <a:schemeClr val="bg1"/>
          </a:solidFill>
        </p:spPr>
        <p:txBody>
          <a:bodyPr wrap="square" rtlCol="0">
            <a:spAutoFit/>
          </a:bodyPr>
          <a:lstStyle/>
          <a:p>
            <a:r>
              <a:rPr lang="de-DE" sz="1400" dirty="0">
                <a:solidFill>
                  <a:srgbClr val="C00000"/>
                </a:solidFill>
              </a:rPr>
              <a:t>Problem</a:t>
            </a:r>
            <a:endParaRPr lang="en-GB" sz="1400" dirty="0">
              <a:solidFill>
                <a:srgbClr val="C00000"/>
              </a:solidFill>
            </a:endParaRPr>
          </a:p>
        </p:txBody>
      </p:sp>
      <p:cxnSp>
        <p:nvCxnSpPr>
          <p:cNvPr id="24" name="Gerader Verbinder 6">
            <a:extLst>
              <a:ext uri="{FF2B5EF4-FFF2-40B4-BE49-F238E27FC236}">
                <a16:creationId xmlns:a16="http://schemas.microsoft.com/office/drawing/2014/main" id="{8B1E55CC-0C6F-457E-AA0C-C15583AE2BA2}"/>
              </a:ext>
            </a:extLst>
          </p:cNvPr>
          <p:cNvCxnSpPr/>
          <p:nvPr/>
        </p:nvCxnSpPr>
        <p:spPr>
          <a:xfrm>
            <a:off x="3581400" y="3218183"/>
            <a:ext cx="886409" cy="463006"/>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58">
            <a:extLst>
              <a:ext uri="{FF2B5EF4-FFF2-40B4-BE49-F238E27FC236}">
                <a16:creationId xmlns:a16="http://schemas.microsoft.com/office/drawing/2014/main" id="{65821CCD-7C94-4CE4-8A24-12CC9855FEAD}"/>
              </a:ext>
            </a:extLst>
          </p:cNvPr>
          <p:cNvCxnSpPr>
            <a:cxnSpLocks/>
          </p:cNvCxnSpPr>
          <p:nvPr/>
        </p:nvCxnSpPr>
        <p:spPr>
          <a:xfrm flipV="1">
            <a:off x="3607836" y="4244597"/>
            <a:ext cx="859973" cy="458792"/>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59">
            <a:extLst>
              <a:ext uri="{FF2B5EF4-FFF2-40B4-BE49-F238E27FC236}">
                <a16:creationId xmlns:a16="http://schemas.microsoft.com/office/drawing/2014/main" id="{A01893C7-8D71-438B-8C14-736562D0B888}"/>
              </a:ext>
            </a:extLst>
          </p:cNvPr>
          <p:cNvCxnSpPr>
            <a:cxnSpLocks/>
            <a:endCxn id="12" idx="1"/>
          </p:cNvCxnSpPr>
          <p:nvPr/>
        </p:nvCxnSpPr>
        <p:spPr>
          <a:xfrm flipV="1">
            <a:off x="3600449" y="3953467"/>
            <a:ext cx="867360" cy="1464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60">
            <a:extLst>
              <a:ext uri="{FF2B5EF4-FFF2-40B4-BE49-F238E27FC236}">
                <a16:creationId xmlns:a16="http://schemas.microsoft.com/office/drawing/2014/main" id="{105196D8-B3F1-4D43-927D-F95EAD9B4E5E}"/>
              </a:ext>
            </a:extLst>
          </p:cNvPr>
          <p:cNvCxnSpPr>
            <a:cxnSpLocks/>
            <a:stCxn id="12" idx="3"/>
          </p:cNvCxnSpPr>
          <p:nvPr/>
        </p:nvCxnSpPr>
        <p:spPr>
          <a:xfrm>
            <a:off x="6013580" y="3953467"/>
            <a:ext cx="344065"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8" name="Textfeld 62">
            <a:extLst>
              <a:ext uri="{FF2B5EF4-FFF2-40B4-BE49-F238E27FC236}">
                <a16:creationId xmlns:a16="http://schemas.microsoft.com/office/drawing/2014/main" id="{D896DA44-163F-4D22-9763-F1CD670133E3}"/>
              </a:ext>
            </a:extLst>
          </p:cNvPr>
          <p:cNvSpPr txBox="1"/>
          <p:nvPr/>
        </p:nvSpPr>
        <p:spPr>
          <a:xfrm>
            <a:off x="8610600" y="3298436"/>
            <a:ext cx="2247899" cy="307777"/>
          </a:xfrm>
          <a:prstGeom prst="rect">
            <a:avLst/>
          </a:prstGeom>
          <a:noFill/>
        </p:spPr>
        <p:txBody>
          <a:bodyPr wrap="square" rtlCol="0">
            <a:spAutoFit/>
          </a:bodyPr>
          <a:lstStyle/>
          <a:p>
            <a:r>
              <a:rPr lang="de-DE" sz="1400" dirty="0"/>
              <a:t>- 79 % </a:t>
            </a:r>
            <a:endParaRPr lang="en-GB" sz="1400" dirty="0"/>
          </a:p>
        </p:txBody>
      </p:sp>
    </p:spTree>
    <p:extLst>
      <p:ext uri="{BB962C8B-B14F-4D97-AF65-F5344CB8AC3E}">
        <p14:creationId xmlns:p14="http://schemas.microsoft.com/office/powerpoint/2010/main" val="25753706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Short summarization of the essays</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Goal of the shared task</a:t>
            </a:r>
          </a:p>
          <a:p>
            <a:pPr lvl="2"/>
            <a:r>
              <a:rPr lang="en-US" altLang="zh-CN" dirty="0"/>
              <a:t>Track 1: map arguments to the KPs</a:t>
            </a:r>
          </a:p>
          <a:p>
            <a:pPr lvl="2"/>
            <a:r>
              <a:rPr lang="en-US" altLang="zh-CN" dirty="0"/>
              <a:t>Track 2: given the arguments, generate KPs</a:t>
            </a:r>
            <a:endParaRPr lang="en-US" dirty="0"/>
          </a:p>
          <a:p>
            <a:pPr lvl="1"/>
            <a:endParaRPr lang="en-US" dirty="0"/>
          </a:p>
          <a:p>
            <a:pPr lvl="1"/>
            <a:r>
              <a:rPr lang="en-US" dirty="0"/>
              <a:t>Participants</a:t>
            </a:r>
          </a:p>
          <a:p>
            <a:pPr lvl="2"/>
            <a:r>
              <a:rPr lang="en-US" dirty="0"/>
              <a:t>17 groups track 1, 5 for track 2</a:t>
            </a:r>
          </a:p>
          <a:p>
            <a:pPr marL="449262" lvl="2" indent="0">
              <a:buNone/>
            </a:pPr>
            <a:endParaRPr lang="en-US" dirty="0"/>
          </a:p>
          <a:p>
            <a:pPr lvl="1"/>
            <a:r>
              <a:rPr lang="en-US" altLang="zh-CN" dirty="0"/>
              <a:t>Test criteria</a:t>
            </a:r>
          </a:p>
          <a:p>
            <a:pPr lvl="2"/>
            <a:r>
              <a:rPr lang="en-US" altLang="zh-CN" dirty="0"/>
              <a:t>Create new test data (3 new test sets created for this task)</a:t>
            </a:r>
          </a:p>
          <a:p>
            <a:pPr lvl="2"/>
            <a:r>
              <a:rPr lang="en-US" altLang="zh-CN" dirty="0"/>
              <a:t>Match under the same topic and same stance</a:t>
            </a:r>
          </a:p>
          <a:p>
            <a:pPr lvl="2"/>
            <a:r>
              <a:rPr lang="en-US" altLang="zh-CN" dirty="0"/>
              <a:t>Use both </a:t>
            </a:r>
            <a:r>
              <a:rPr lang="en-US" altLang="zh-CN" dirty="0" err="1"/>
              <a:t>mAP</a:t>
            </a:r>
            <a:r>
              <a:rPr lang="en-US" altLang="zh-CN" dirty="0"/>
              <a:t> strict and </a:t>
            </a:r>
            <a:r>
              <a:rPr lang="en-US" altLang="zh-CN" dirty="0" err="1"/>
              <a:t>mAP</a:t>
            </a:r>
            <a:r>
              <a:rPr lang="en-US" altLang="zh-CN" dirty="0"/>
              <a:t> relaxed (AP = average precision)</a:t>
            </a:r>
          </a:p>
          <a:p>
            <a:pPr marL="449262" lvl="2" indent="0">
              <a:buNone/>
            </a:pPr>
            <a:endParaRPr lang="en-US" dirty="0"/>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7</a:t>
            </a:fld>
            <a:endParaRPr lang="de-DE" dirty="0"/>
          </a:p>
        </p:txBody>
      </p:sp>
    </p:spTree>
    <p:extLst>
      <p:ext uri="{BB962C8B-B14F-4D97-AF65-F5344CB8AC3E}">
        <p14:creationId xmlns:p14="http://schemas.microsoft.com/office/powerpoint/2010/main" val="14876897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1. </a:t>
            </a:r>
            <a:r>
              <a:rPr lang="en-US" altLang="zh-CN" dirty="0" err="1"/>
              <a:t>SMatchToPageRank</a:t>
            </a:r>
            <a:endParaRPr lang="en-US" altLang="zh-CN" dirty="0"/>
          </a:p>
          <a:p>
            <a:pPr lvl="2"/>
            <a:r>
              <a:rPr lang="en-US" altLang="zh-CN" dirty="0"/>
              <a:t>learns a semantic embedding space</a:t>
            </a:r>
          </a:p>
          <a:p>
            <a:pPr lvl="2"/>
            <a:r>
              <a:rPr lang="en-US" dirty="0"/>
              <a:t>instances that match are closer to each other while non-matching instances are further away from each other</a:t>
            </a:r>
          </a:p>
          <a:p>
            <a:pPr lvl="2"/>
            <a:r>
              <a:rPr lang="en-US" dirty="0"/>
              <a:t>Model: </a:t>
            </a:r>
            <a:r>
              <a:rPr lang="en-US" dirty="0" err="1"/>
              <a:t>siamese</a:t>
            </a:r>
            <a:r>
              <a:rPr lang="en-US" dirty="0"/>
              <a:t> neural network (suitable for judging if two sentences are similar)</a:t>
            </a:r>
          </a:p>
          <a:p>
            <a:pPr lvl="2"/>
            <a:r>
              <a:rPr lang="en-US" dirty="0"/>
              <a:t>Encoding: </a:t>
            </a:r>
            <a:r>
              <a:rPr lang="en-US" dirty="0" err="1"/>
              <a:t>RoBERTa</a:t>
            </a:r>
            <a:r>
              <a:rPr lang="en-US" dirty="0"/>
              <a:t>-large</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8</a:t>
            </a:fld>
            <a:endParaRPr lang="de-DE" dirty="0"/>
          </a:p>
        </p:txBody>
      </p:sp>
      <p:pic>
        <p:nvPicPr>
          <p:cNvPr id="7" name="图片 6">
            <a:extLst>
              <a:ext uri="{FF2B5EF4-FFF2-40B4-BE49-F238E27FC236}">
                <a16:creationId xmlns:a16="http://schemas.microsoft.com/office/drawing/2014/main" id="{4A0BE544-46CC-4ECD-BA40-2BB49D780C08}"/>
              </a:ext>
            </a:extLst>
          </p:cNvPr>
          <p:cNvPicPr>
            <a:picLocks noChangeAspect="1"/>
          </p:cNvPicPr>
          <p:nvPr/>
        </p:nvPicPr>
        <p:blipFill>
          <a:blip r:embed="rId3"/>
          <a:stretch>
            <a:fillRect/>
          </a:stretch>
        </p:blipFill>
        <p:spPr>
          <a:xfrm>
            <a:off x="3952875" y="2924944"/>
            <a:ext cx="4286250" cy="3286125"/>
          </a:xfrm>
          <a:prstGeom prst="rect">
            <a:avLst/>
          </a:prstGeom>
        </p:spPr>
      </p:pic>
    </p:spTree>
    <p:extLst>
      <p:ext uri="{BB962C8B-B14F-4D97-AF65-F5344CB8AC3E}">
        <p14:creationId xmlns:p14="http://schemas.microsoft.com/office/powerpoint/2010/main" val="9682834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normAutofit fontScale="92500" lnSpcReduction="10000"/>
          </a:bodyPr>
          <a:lstStyle/>
          <a:p>
            <a:pPr lvl="1"/>
            <a:r>
              <a:rPr lang="en-US" altLang="zh-CN" dirty="0"/>
              <a:t>3. </a:t>
            </a:r>
            <a:r>
              <a:rPr lang="en-US" altLang="zh-CN" dirty="0" err="1"/>
              <a:t>ModrnTalk</a:t>
            </a:r>
            <a:endParaRPr lang="en-US" altLang="zh-CN" dirty="0"/>
          </a:p>
          <a:p>
            <a:pPr lvl="2"/>
            <a:r>
              <a:rPr lang="en-US" dirty="0"/>
              <a:t>Use rule-based baseline matcher to compute token-overlap, then use BERT as regression classifier</a:t>
            </a:r>
          </a:p>
          <a:p>
            <a:pPr lvl="2"/>
            <a:r>
              <a:rPr lang="en-US" dirty="0"/>
              <a:t>Difficult cases:</a:t>
            </a:r>
          </a:p>
          <a:p>
            <a:pPr lvl="3"/>
            <a:r>
              <a:rPr lang="en-US" altLang="zh-CN" sz="1800" dirty="0"/>
              <a:t>3 cases</a:t>
            </a:r>
          </a:p>
          <a:p>
            <a:pPr lvl="4"/>
            <a:r>
              <a:rPr lang="en-US" altLang="zh-CN" sz="1800" dirty="0"/>
              <a:t>A: The model has to recognize the difference between actor and performer</a:t>
            </a:r>
          </a:p>
          <a:p>
            <a:pPr lvl="4"/>
            <a:r>
              <a:rPr lang="en-US" altLang="zh-CN" sz="1800" dirty="0"/>
              <a:t>B: (More difficult) The model has to understand “wrong hands” stands for nations and terrorists here</a:t>
            </a:r>
          </a:p>
          <a:p>
            <a:pPr lvl="4"/>
            <a:r>
              <a:rPr lang="en-US" altLang="zh-CN" sz="1800" dirty="0"/>
              <a:t>C: The argument is far longer than the KP</a:t>
            </a:r>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dirty="0"/>
          </a:p>
          <a:p>
            <a:pPr lvl="2"/>
            <a:r>
              <a:rPr lang="en-US" dirty="0"/>
              <a:t>Final model: measuring token overlap between key points and arguments, then fine-tune with BERT and </a:t>
            </a:r>
            <a:r>
              <a:rPr lang="en-US" dirty="0" err="1"/>
              <a:t>RoBERTa</a:t>
            </a:r>
            <a:endParaRPr lang="en-US" dirty="0"/>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9</a:t>
            </a:fld>
            <a:endParaRPr lang="de-DE" dirty="0"/>
          </a:p>
        </p:txBody>
      </p:sp>
      <p:pic>
        <p:nvPicPr>
          <p:cNvPr id="7" name="图片 6">
            <a:extLst>
              <a:ext uri="{FF2B5EF4-FFF2-40B4-BE49-F238E27FC236}">
                <a16:creationId xmlns:a16="http://schemas.microsoft.com/office/drawing/2014/main" id="{9B99AB61-933B-428D-A1F5-309F106A279E}"/>
              </a:ext>
            </a:extLst>
          </p:cNvPr>
          <p:cNvPicPr>
            <a:picLocks noChangeAspect="1"/>
          </p:cNvPicPr>
          <p:nvPr/>
        </p:nvPicPr>
        <p:blipFill>
          <a:blip r:embed="rId3"/>
          <a:stretch>
            <a:fillRect/>
          </a:stretch>
        </p:blipFill>
        <p:spPr>
          <a:xfrm>
            <a:off x="2684027" y="3068960"/>
            <a:ext cx="6823946" cy="2505668"/>
          </a:xfrm>
          <a:prstGeom prst="rect">
            <a:avLst/>
          </a:prstGeom>
        </p:spPr>
      </p:pic>
    </p:spTree>
    <p:extLst>
      <p:ext uri="{BB962C8B-B14F-4D97-AF65-F5344CB8AC3E}">
        <p14:creationId xmlns:p14="http://schemas.microsoft.com/office/powerpoint/2010/main" val="3609519141"/>
      </p:ext>
    </p:extLst>
  </p:cSld>
  <p:clrMapOvr>
    <a:masterClrMapping/>
  </p:clrMapOvr>
  <p:transition/>
</p:sld>
</file>

<file path=ppt/theme/theme1.xml><?xml version="1.0" encoding="utf-8"?>
<a:theme xmlns:a="http://schemas.openxmlformats.org/drawingml/2006/main" name="Slides sebis 2013 2">
  <a:themeElements>
    <a:clrScheme name="Benutzerdefiniert 2">
      <a:dk1>
        <a:srgbClr val="000000"/>
      </a:dk1>
      <a:lt1>
        <a:srgbClr val="FFFFFF"/>
      </a:lt1>
      <a:dk2>
        <a:srgbClr val="002143"/>
      </a:dk2>
      <a:lt2>
        <a:srgbClr val="EEECE1"/>
      </a:lt2>
      <a:accent1>
        <a:srgbClr val="91A02F"/>
      </a:accent1>
      <a:accent2>
        <a:srgbClr val="E37C4D"/>
      </a:accent2>
      <a:accent3>
        <a:srgbClr val="DAD7CB"/>
      </a:accent3>
      <a:accent4>
        <a:srgbClr val="003359"/>
      </a:accent4>
      <a:accent5>
        <a:srgbClr val="0073CF"/>
      </a:accent5>
      <a:accent6>
        <a:srgbClr val="98C6EA"/>
      </a:accent6>
      <a:hlink>
        <a:srgbClr val="64A0C8"/>
      </a:hlink>
      <a:folHlink>
        <a:srgbClr val="64A0C8"/>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solidFill>
              <a:schemeClr val="tx1"/>
            </a:solidFill>
            <a:cs typeface="Arial" pitchFamily="34" charset="0"/>
          </a:defRPr>
        </a:defPPr>
      </a:lstStyle>
      <a:style>
        <a:lnRef idx="1">
          <a:schemeClr val="accent3"/>
        </a:lnRef>
        <a:fillRef idx="2">
          <a:schemeClr val="accent3"/>
        </a:fillRef>
        <a:effectRef idx="1">
          <a:schemeClr val="accent3"/>
        </a:effectRef>
        <a:fontRef idx="minor">
          <a:schemeClr val="dk1"/>
        </a:fontRef>
      </a:style>
    </a:spDef>
    <a:lnDef>
      <a:spPr bwMode="auto">
        <a:ln>
          <a:headEnd type="none" w="med" len="med"/>
          <a:tailEnd type="arrow"/>
        </a:ln>
      </a:spPr>
      <a:bodyPr/>
      <a:lstStyle/>
      <a:style>
        <a:lnRef idx="3">
          <a:schemeClr val="dk1"/>
        </a:lnRef>
        <a:fillRef idx="0">
          <a:schemeClr val="dk1"/>
        </a:fillRef>
        <a:effectRef idx="2">
          <a:schemeClr val="dk1"/>
        </a:effectRef>
        <a:fontRef idx="minor">
          <a:schemeClr val="tx1"/>
        </a:fontRef>
      </a:style>
    </a:lnDef>
    <a:txDef>
      <a:spPr>
        <a:noFill/>
        <a:ln>
          <a:noFill/>
        </a:ln>
      </a:spPr>
      <a:bodyPr wrap="none" rtlCol="0">
        <a:spAutoFit/>
      </a:bodyPr>
      <a:lstStyle>
        <a:defPPr>
          <a:defRPr dirty="0" smtClean="0">
            <a:latin typeface="Arial" pitchFamily="34" charset="0"/>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71103 Matthes English Master Slide Deck (wide).potx" id="{91040FA8-FD49-4102-AC41-84BC0B08C488}" vid="{045BDA8C-0E4E-43FE-921F-341BE0C2864F}"/>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pre_meeting_2</Template>
  <TotalTime>125</TotalTime>
  <Words>857</Words>
  <Application>Microsoft Office PowerPoint</Application>
  <PresentationFormat>宽屏</PresentationFormat>
  <Paragraphs>173</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Arial Unicode MS</vt:lpstr>
      <vt:lpstr>Helvetica Neue</vt:lpstr>
      <vt:lpstr>TUM Neue Helvetica 75 Bold</vt:lpstr>
      <vt:lpstr>Arial</vt:lpstr>
      <vt:lpstr>Wingdings</vt:lpstr>
      <vt:lpstr>Slides sebis 2013 2</vt:lpstr>
      <vt:lpstr>KPA Group — Meeting 2</vt:lpstr>
      <vt:lpstr>Outline</vt:lpstr>
      <vt:lpstr>Short summarization of the essays -- Task </vt:lpstr>
      <vt:lpstr>Short summarization of the essays -- Task </vt:lpstr>
      <vt:lpstr>Short summarization of the essays -- Task </vt:lpstr>
      <vt:lpstr>Short summarization of the essays -- Task </vt:lpstr>
      <vt:lpstr>Short summarization of the essays</vt:lpstr>
      <vt:lpstr>Basic ideas of the essays </vt:lpstr>
      <vt:lpstr>Basic ideas of the essays </vt:lpstr>
      <vt:lpstr>Basic ideas of the essays </vt:lpstr>
      <vt:lpstr>Basic ideas of the essays </vt:lpstr>
      <vt:lpstr>Basic ideas of the essays </vt:lpstr>
      <vt:lpstr>Possible work in the following weeks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KPA Group — Meeting 2</dc:title>
  <dc:creator>1012227895@qq.com</dc:creator>
  <dc:description>Copyright sebis</dc:description>
  <cp:lastModifiedBy>1012227895@qq.com</cp:lastModifiedBy>
  <cp:revision>6</cp:revision>
  <dcterms:created xsi:type="dcterms:W3CDTF">2021-11-25T20:19:13Z</dcterms:created>
  <dcterms:modified xsi:type="dcterms:W3CDTF">2021-11-28T19:45:03Z</dcterms:modified>
</cp:coreProperties>
</file>