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5" r:id="rId1"/>
  </p:sldMasterIdLst>
  <p:notesMasterIdLst>
    <p:notesMasterId r:id="rId11"/>
  </p:notesMasterIdLst>
  <p:handoutMasterIdLst>
    <p:handoutMasterId r:id="rId12"/>
  </p:handoutMasterIdLst>
  <p:sldIdLst>
    <p:sldId id="647" r:id="rId2"/>
    <p:sldId id="672" r:id="rId3"/>
    <p:sldId id="693" r:id="rId4"/>
    <p:sldId id="696" r:id="rId5"/>
    <p:sldId id="697" r:id="rId6"/>
    <p:sldId id="698" r:id="rId7"/>
    <p:sldId id="699" r:id="rId8"/>
    <p:sldId id="695" r:id="rId9"/>
    <p:sldId id="694" r:id="rId10"/>
  </p:sldIdLst>
  <p:sldSz cx="12192000" cy="6858000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618" userDrawn="1">
          <p15:clr>
            <a:srgbClr val="A4A3A4"/>
          </p15:clr>
        </p15:guide>
        <p15:guide id="3" orient="horz" pos="4042" userDrawn="1">
          <p15:clr>
            <a:srgbClr val="A4A3A4"/>
          </p15:clr>
        </p15:guide>
        <p15:guide id="4" pos="7499" userDrawn="1">
          <p15:clr>
            <a:srgbClr val="A4A3A4"/>
          </p15:clr>
        </p15:guide>
        <p15:guide id="5" pos="211" userDrawn="1">
          <p15:clr>
            <a:srgbClr val="A4A3A4"/>
          </p15:clr>
        </p15:guide>
        <p15:guide id="6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4FB"/>
    <a:srgbClr val="0065BD"/>
    <a:srgbClr val="C0C0C0"/>
    <a:srgbClr val="000000"/>
    <a:srgbClr val="41BEFF"/>
    <a:srgbClr val="FF8000"/>
    <a:srgbClr val="CB6C1D"/>
    <a:srgbClr val="ECE8C2"/>
    <a:srgbClr val="91AC6B"/>
    <a:srgbClr val="074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51" autoAdjust="0"/>
    <p:restoredTop sz="95662" autoAdjust="0"/>
  </p:normalViewPr>
  <p:slideViewPr>
    <p:cSldViewPr>
      <p:cViewPr varScale="1">
        <p:scale>
          <a:sx n="86" d="100"/>
          <a:sy n="86" d="100"/>
        </p:scale>
        <p:origin x="312" y="62"/>
      </p:cViewPr>
      <p:guideLst>
        <p:guide orient="horz" pos="2160"/>
        <p:guide orient="horz" pos="618"/>
        <p:guide orient="horz" pos="4042"/>
        <p:guide pos="7499"/>
        <p:guide pos="211"/>
        <p:guide pos="3840"/>
      </p:guideLst>
    </p:cSldViewPr>
  </p:slideViewPr>
  <p:outlineViewPr>
    <p:cViewPr>
      <p:scale>
        <a:sx n="33" d="100"/>
        <a:sy n="33" d="100"/>
      </p:scale>
      <p:origin x="0" y="39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2532" y="-10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25568" y="189833"/>
            <a:ext cx="3496595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TUM Neue Helvetica 55 Regular" charset="0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 Unicode MS" pitchFamily="34" charset="-128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338830" y="189833"/>
            <a:ext cx="2208376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UM Neue Helvetica 55 Regular" charset="0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 Unicode MS" pitchFamily="34" charset="-128"/>
            </a:endParaRP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392"/>
            <a:ext cx="3077137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TUM Neue Helvetica 55 Regular" charset="0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 Unicode MS" pitchFamily="34" charset="-128"/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163" y="9722392"/>
            <a:ext cx="3077137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UM Neue Helvetica 55 Regular" charset="0"/>
                <a:cs typeface="+mn-cs"/>
              </a:defRPr>
            </a:lvl1pPr>
          </a:lstStyle>
          <a:p>
            <a:pPr>
              <a:defRPr/>
            </a:pPr>
            <a:fld id="{6F17E718-27D7-4FA6-ACF7-4EB047CCD802}" type="slidenum">
              <a:rPr lang="de-DE">
                <a:latin typeface="Arial Unicode MS" pitchFamily="34" charset="-128"/>
              </a:rPr>
              <a:pPr>
                <a:defRPr/>
              </a:pPr>
              <a:t>‹#›</a:t>
            </a:fld>
            <a:endParaRPr lang="de-DE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1959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7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Arial Unicode MS" pitchFamily="34" charset="-128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163" y="0"/>
            <a:ext cx="3077137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 Unicode MS" pitchFamily="34" charset="-128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9938"/>
            <a:ext cx="68167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685" y="4862015"/>
            <a:ext cx="5205932" cy="4605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392"/>
            <a:ext cx="3077137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Arial Unicode MS" pitchFamily="34" charset="-128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163" y="9722392"/>
            <a:ext cx="3077137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 Unicode MS" pitchFamily="34" charset="-128"/>
                <a:cs typeface="+mn-cs"/>
              </a:defRPr>
            </a:lvl1pPr>
          </a:lstStyle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2447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9938"/>
            <a:ext cx="6816725" cy="3835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3858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9938"/>
            <a:ext cx="6816725" cy="3835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8537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675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8888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5778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55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6374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9871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9938"/>
            <a:ext cx="6816725" cy="3835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4188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616" y="2"/>
            <a:ext cx="12192000" cy="6857999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0" y="0"/>
            <a:ext cx="12192000" cy="4196080"/>
          </a:xfrm>
          <a:prstGeom prst="rect">
            <a:avLst/>
          </a:prstGeom>
          <a:gradFill flip="none" rotWithShape="1">
            <a:gsLst>
              <a:gs pos="23000">
                <a:schemeClr val="bg1">
                  <a:alpha val="85000"/>
                </a:schemeClr>
              </a:gs>
              <a:gs pos="93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17" name="Titel 1"/>
          <p:cNvSpPr>
            <a:spLocks noGrp="1"/>
          </p:cNvSpPr>
          <p:nvPr>
            <p:ph type="title" hasCustomPrompt="1"/>
          </p:nvPr>
        </p:nvSpPr>
        <p:spPr>
          <a:xfrm>
            <a:off x="431371" y="3538641"/>
            <a:ext cx="11432843" cy="679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tIns="144000" bIns="72000" anchor="b" anchorCtr="0">
            <a:spAutoFit/>
          </a:bodyPr>
          <a:lstStyle>
            <a:lvl1pPr marL="180000" algn="l">
              <a:defRPr sz="3000" b="0" i="0" baseline="0">
                <a:solidFill>
                  <a:schemeClr val="tx2"/>
                </a:solidFill>
                <a:latin typeface="+mj-lt"/>
                <a:cs typeface="Arial"/>
              </a:defRPr>
            </a:lvl1pPr>
          </a:lstStyle>
          <a:p>
            <a:r>
              <a:rPr lang="en-US" noProof="0" dirty="0"/>
              <a:t>Edit Title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31372" y="4211796"/>
            <a:ext cx="11432841" cy="3385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>
            <a:spAutoFit/>
          </a:bodyPr>
          <a:lstStyle>
            <a:lvl1pPr marL="180000" indent="0">
              <a:buFontTx/>
              <a:buNone/>
              <a:defRPr sz="1600" b="0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Presenter, Date, Location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371" y="398812"/>
            <a:ext cx="997527" cy="32004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5861" y="398812"/>
            <a:ext cx="606858" cy="320055"/>
          </a:xfrm>
          <a:prstGeom prst="rect">
            <a:avLst/>
          </a:prstGeom>
        </p:spPr>
      </p:pic>
      <p:sp>
        <p:nvSpPr>
          <p:cNvPr id="25" name="Textfeld 24"/>
          <p:cNvSpPr txBox="1"/>
          <p:nvPr userDrawn="1"/>
        </p:nvSpPr>
        <p:spPr>
          <a:xfrm>
            <a:off x="425454" y="4643381"/>
            <a:ext cx="11438759" cy="12252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lIns="252000" tIns="180000" rIns="180000" bIns="180000" rtlCol="0">
            <a:spAutoFit/>
          </a:bodyPr>
          <a:lstStyle/>
          <a:p>
            <a:pPr marL="0" indent="0"/>
            <a:r>
              <a:rPr lang="en-US" sz="1400" b="0" i="0" kern="12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+mn-ea"/>
                <a:cs typeface="Arial"/>
              </a:rPr>
              <a:t>Chair of</a:t>
            </a:r>
            <a:r>
              <a:rPr lang="en-US" sz="1400" b="0" i="0" kern="120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+mn-ea"/>
                <a:cs typeface="Arial"/>
              </a:rPr>
              <a:t> </a:t>
            </a:r>
            <a:r>
              <a:rPr lang="en-US" sz="1400" b="0" i="0" kern="12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+mn-ea"/>
                <a:cs typeface="Arial"/>
              </a:rPr>
              <a:t>Software</a:t>
            </a:r>
            <a:r>
              <a:rPr lang="en-US" sz="1400" b="0" i="0" kern="120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+mn-ea"/>
                <a:cs typeface="Arial"/>
              </a:rPr>
              <a:t> Engineering for Business Information Systems </a:t>
            </a:r>
            <a:r>
              <a:rPr lang="en-US" sz="1400" b="0" i="0" kern="12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+mn-ea"/>
                <a:cs typeface="Arial"/>
              </a:rPr>
              <a:t>(sebis) </a:t>
            </a:r>
          </a:p>
          <a:p>
            <a:pPr marL="0" indent="0"/>
            <a:r>
              <a:rPr lang="en-US" sz="1400" b="0" i="0" kern="12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+mn-ea"/>
                <a:cs typeface="Arial"/>
              </a:rPr>
              <a:t>Faculty of</a:t>
            </a:r>
            <a:r>
              <a:rPr lang="en-US" sz="1400" b="0" i="0" kern="120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+mn-ea"/>
                <a:cs typeface="Arial"/>
              </a:rPr>
              <a:t> </a:t>
            </a:r>
            <a:r>
              <a:rPr lang="en-US" sz="1400" b="0" i="0" kern="12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+mn-ea"/>
                <a:cs typeface="Arial"/>
              </a:rPr>
              <a:t>Informatics</a:t>
            </a:r>
          </a:p>
          <a:p>
            <a:pPr marL="0" indent="0"/>
            <a:r>
              <a:rPr lang="en-US" sz="1400" b="0" i="0" kern="1200" noProof="1">
                <a:solidFill>
                  <a:schemeClr val="bg1">
                    <a:lumMod val="50000"/>
                  </a:schemeClr>
                </a:solidFill>
                <a:latin typeface="Arial" charset="0"/>
                <a:ea typeface="+mn-ea"/>
                <a:cs typeface="Arial"/>
              </a:rPr>
              <a:t>Technische</a:t>
            </a:r>
            <a:r>
              <a:rPr lang="en-US" sz="1400" b="0" i="0" kern="1200" baseline="0" noProof="1">
                <a:solidFill>
                  <a:schemeClr val="bg1">
                    <a:lumMod val="50000"/>
                  </a:schemeClr>
                </a:solidFill>
                <a:latin typeface="Arial" charset="0"/>
                <a:ea typeface="+mn-ea"/>
                <a:cs typeface="Arial"/>
              </a:rPr>
              <a:t> Universität München</a:t>
            </a:r>
            <a:endParaRPr lang="en-US" sz="1400" b="0" i="0" kern="1200" noProof="1">
              <a:solidFill>
                <a:schemeClr val="bg1">
                  <a:lumMod val="50000"/>
                </a:schemeClr>
              </a:solidFill>
              <a:latin typeface="Arial" charset="0"/>
              <a:ea typeface="+mn-ea"/>
              <a:cs typeface="Arial"/>
            </a:endParaRPr>
          </a:p>
          <a:p>
            <a:pPr marL="0" indent="0"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0" i="0" u="sng" kern="1200" noProof="1">
                <a:solidFill>
                  <a:schemeClr val="bg1">
                    <a:lumMod val="50000"/>
                  </a:schemeClr>
                </a:solidFill>
                <a:latin typeface="Arial" charset="0"/>
                <a:ea typeface="+mn-ea"/>
                <a:cs typeface="Arial"/>
              </a:rPr>
              <a:t>wwwmatthes.in.tum.de</a:t>
            </a:r>
            <a:endParaRPr lang="en-US" sz="1400" b="0" i="0" u="sng" kern="1200" dirty="0" err="1">
              <a:solidFill>
                <a:schemeClr val="bg1">
                  <a:lumMod val="50000"/>
                </a:schemeClr>
              </a:solidFill>
              <a:latin typeface="Arial" charset="0"/>
              <a:ea typeface="+mn-ea"/>
              <a:cs typeface="Arial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34435" y="981076"/>
            <a:ext cx="11523135" cy="5400675"/>
          </a:xfrm>
        </p:spPr>
        <p:txBody>
          <a:bodyPr>
            <a:normAutofit/>
          </a:bodyPr>
          <a:lstStyle>
            <a:lvl1pPr>
              <a:defRPr>
                <a:latin typeface="+mn-lt"/>
              </a:defRPr>
            </a:lvl1pPr>
            <a:lvl2pPr>
              <a:buClr>
                <a:schemeClr val="tx2"/>
              </a:buClr>
              <a:defRPr lang="de-DE" sz="1800" dirty="0" smtClean="0">
                <a:solidFill>
                  <a:schemeClr val="tx1"/>
                </a:solidFill>
                <a:latin typeface="+mn-lt"/>
                <a:cs typeface="Arial Unicode MS" pitchFamily="34" charset="-128"/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  <a:latin typeface="+mn-lt"/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  <a:latin typeface="+mn-lt"/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&lt;Text&gt;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4437" y="44452"/>
            <a:ext cx="10586099" cy="7207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noProof="0" dirty="0"/>
              <a:t>&lt;Title&gt;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de-DE"/>
              <a:t>© sebis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/>
              <a:t>171103 Matthes English Master Slide Deck (wide)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E201E5CB-5EE0-4EA4-87FF-7D8A79A6196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4437" y="44452"/>
            <a:ext cx="10586099" cy="720725"/>
          </a:xfrm>
        </p:spPr>
        <p:txBody>
          <a:bodyPr/>
          <a:lstStyle>
            <a:lvl1pPr>
              <a:defRPr lang="de-DE" sz="2400" b="0" baseline="0" smtClean="0">
                <a:solidFill>
                  <a:srgbClr val="0065BD"/>
                </a:solidFill>
                <a:latin typeface="+mj-lt"/>
                <a:ea typeface="+mj-ea"/>
                <a:cs typeface="Arial Unicode MS" pitchFamily="34" charset="-128"/>
              </a:defRPr>
            </a:lvl1pPr>
          </a:lstStyle>
          <a:p>
            <a:r>
              <a:rPr lang="en-US" noProof="0" dirty="0"/>
              <a:t>&lt;Title&gt;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3pPr>
              <a:defRPr/>
            </a:lvl3pPr>
          </a:lstStyle>
          <a:p>
            <a:pPr lvl="0"/>
            <a:r>
              <a:rPr lang="en-US" noProof="0" dirty="0"/>
              <a:t>&lt;Text&gt;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© sebis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171103 Matthes English Master Slide Deck (wide)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C9FAB-BDC1-47C0-A8BB-6E12A8205D33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87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4437" y="81213"/>
            <a:ext cx="10586099" cy="360535"/>
          </a:xfrm>
        </p:spPr>
        <p:txBody>
          <a:bodyPr/>
          <a:lstStyle>
            <a:lvl1pPr>
              <a:defRPr lang="de-DE" sz="2400" b="0" baseline="0" smtClean="0">
                <a:solidFill>
                  <a:srgbClr val="0065BD"/>
                </a:solidFill>
                <a:latin typeface="+mj-lt"/>
                <a:ea typeface="+mj-ea"/>
                <a:cs typeface="Arial Unicode MS" pitchFamily="34" charset="-128"/>
              </a:defRPr>
            </a:lvl1pPr>
          </a:lstStyle>
          <a:p>
            <a:r>
              <a:rPr lang="en-US" noProof="0" dirty="0"/>
              <a:t>&lt;Title&gt;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34434" y="980728"/>
            <a:ext cx="11523133" cy="5400675"/>
          </a:xfrm>
        </p:spPr>
        <p:txBody>
          <a:bodyPr>
            <a:normAutofit/>
          </a:bodyPr>
          <a:lstStyle>
            <a:lvl3pPr>
              <a:defRPr/>
            </a:lvl3pPr>
          </a:lstStyle>
          <a:p>
            <a:pPr lvl="0"/>
            <a:r>
              <a:rPr lang="en-US" noProof="0" dirty="0"/>
              <a:t>&lt;Text&gt;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© sebis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171103 Matthes English Master Slide Deck (wide)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C9FAB-BDC1-47C0-A8BB-6E12A8205D33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34434" y="441426"/>
            <a:ext cx="10586102" cy="395287"/>
          </a:xfrm>
        </p:spPr>
        <p:txBody>
          <a:bodyPr/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&lt;Subtitle&gt;</a:t>
            </a:r>
          </a:p>
        </p:txBody>
      </p:sp>
    </p:spTree>
    <p:extLst>
      <p:ext uri="{BB962C8B-B14F-4D97-AF65-F5344CB8AC3E}">
        <p14:creationId xmlns:p14="http://schemas.microsoft.com/office/powerpoint/2010/main" val="351793472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4437" y="81213"/>
            <a:ext cx="10586099" cy="360535"/>
          </a:xfrm>
        </p:spPr>
        <p:txBody>
          <a:bodyPr/>
          <a:lstStyle>
            <a:lvl1pPr>
              <a:defRPr lang="de-DE" sz="2400" b="0" baseline="0" smtClean="0">
                <a:solidFill>
                  <a:srgbClr val="0065BD"/>
                </a:solidFill>
                <a:latin typeface="+mj-lt"/>
                <a:ea typeface="+mj-ea"/>
                <a:cs typeface="Arial Unicode MS" pitchFamily="34" charset="-128"/>
              </a:defRPr>
            </a:lvl1pPr>
          </a:lstStyle>
          <a:p>
            <a:r>
              <a:rPr lang="en-US" noProof="0" dirty="0"/>
              <a:t>&lt;Title&gt;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© sebis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171103 Matthes English Master Slide Deck (wide)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C9FAB-BDC1-47C0-A8BB-6E12A8205D33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34434" y="441426"/>
            <a:ext cx="10586102" cy="395287"/>
          </a:xfrm>
        </p:spPr>
        <p:txBody>
          <a:bodyPr/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&lt;Subtitle&gt;</a:t>
            </a:r>
          </a:p>
        </p:txBody>
      </p:sp>
    </p:spTree>
    <p:extLst>
      <p:ext uri="{BB962C8B-B14F-4D97-AF65-F5344CB8AC3E}">
        <p14:creationId xmlns:p14="http://schemas.microsoft.com/office/powerpoint/2010/main" val="182521498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4434" y="44451"/>
            <a:ext cx="10586102" cy="720725"/>
          </a:xfrm>
        </p:spPr>
        <p:txBody>
          <a:bodyPr/>
          <a:lstStyle>
            <a:lvl1pPr>
              <a:defRPr>
                <a:solidFill>
                  <a:srgbClr val="0065BD"/>
                </a:solidFill>
              </a:defRPr>
            </a:lvl1pPr>
          </a:lstStyle>
          <a:p>
            <a:r>
              <a:rPr lang="en-US" noProof="0" dirty="0"/>
              <a:t>&lt;Title&gt;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34437" y="981076"/>
            <a:ext cx="5659967" cy="5400675"/>
          </a:xfr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&lt;Text&gt;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7602" y="981076"/>
            <a:ext cx="5659967" cy="5400675"/>
          </a:xfr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&lt;Text&gt;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© sebis</a:t>
            </a: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171103 Matthes English Master Slide Deck (wide)</a:t>
            </a: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C9E22-1B76-46A8-871B-C48D8E59C6FA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34437" y="981074"/>
            <a:ext cx="5662084" cy="661976"/>
          </a:xfr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&lt;Title&gt;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34437" y="1643050"/>
            <a:ext cx="5662084" cy="4773625"/>
          </a:xfr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&lt;Format of Master Text&gt;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7" y="981079"/>
            <a:ext cx="5664200" cy="661975"/>
          </a:xfr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&lt;Title&gt;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193367" y="1643050"/>
            <a:ext cx="5664200" cy="4773625"/>
          </a:xfr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&lt;Format of Master Text&gt;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34437" y="44452"/>
            <a:ext cx="10586099" cy="720725"/>
          </a:xfrm>
        </p:spPr>
        <p:txBody>
          <a:bodyPr/>
          <a:lstStyle/>
          <a:p>
            <a:r>
              <a:rPr lang="en-US" noProof="0" dirty="0"/>
              <a:t>&lt;Title&gt;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noProof="0"/>
              <a:t>© sebis</a:t>
            </a:r>
            <a:endParaRPr lang="en-US" noProof="0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noProof="0"/>
              <a:t>171103 Matthes English Master Slide Deck (wide)</a:t>
            </a:r>
            <a:endParaRPr lang="en-US" noProof="0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2CCB4-7108-4850-98BC-50E3A501EADB}" type="slidenum">
              <a:rPr lang="en-US" noProof="0" smtClean="0"/>
              <a:pPr>
                <a:defRPr/>
              </a:pPr>
              <a:t>‹#›</a:t>
            </a:fld>
            <a:endParaRPr lang="en-US" noProof="0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4434" y="44451"/>
            <a:ext cx="10586102" cy="720725"/>
          </a:xfrm>
        </p:spPr>
        <p:txBody>
          <a:bodyPr/>
          <a:lstStyle/>
          <a:p>
            <a:r>
              <a:rPr lang="en-US" noProof="0" dirty="0"/>
              <a:t>&lt;Title&gt;</a:t>
            </a:r>
            <a:endParaRPr lang="de-DE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© sebis</a:t>
            </a:r>
            <a:endParaRPr lang="de-DE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171103 Matthes English Master Slide Deck (wide)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79391-FD8B-4951-B07A-A389C4C7CA7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4433" y="44451"/>
            <a:ext cx="11523133" cy="652462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noProof="0" dirty="0"/>
              <a:t>&lt;Title&gt;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sebis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171103 Matthes English Master Slide Deck (wide)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FF76D-8657-43F1-929B-F6D2FAB2741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26257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4434" y="44451"/>
            <a:ext cx="10586102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&lt;Title&gt;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434" y="981076"/>
            <a:ext cx="11523133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&lt;Text&gt;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383184" y="6570616"/>
            <a:ext cx="214206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80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 noProof="0"/>
              <a:t>© sebis</a:t>
            </a:r>
            <a:endParaRPr lang="en-US" noProof="0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2903" y="6569076"/>
            <a:ext cx="576156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171103 Matthes English Master Slide Deck (wide)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25251" y="6570616"/>
            <a:ext cx="332316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E4FF76D-8657-43F1-929B-F6D2FAB2741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5861" y="398812"/>
            <a:ext cx="606858" cy="3200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5" r:id="rId2"/>
    <p:sldLayoutId id="2147483778" r:id="rId3"/>
    <p:sldLayoutId id="2147483781" r:id="rId4"/>
    <p:sldLayoutId id="2147483766" r:id="rId5"/>
    <p:sldLayoutId id="2147483767" r:id="rId6"/>
    <p:sldLayoutId id="2147483768" r:id="rId7"/>
    <p:sldLayoutId id="2147483780" r:id="rId8"/>
    <p:sldLayoutId id="2147483769" r:id="rId9"/>
    <p:sldLayoutId id="2147483771" r:id="rId10"/>
  </p:sldLayoutIdLst>
  <p:transition/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i="0" baseline="0">
          <a:solidFill>
            <a:srgbClr val="0065BD"/>
          </a:solidFill>
          <a:latin typeface="+mn-lt"/>
          <a:ea typeface="+mj-ea"/>
          <a:cs typeface="Arial Unicode MS" pitchFamily="34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9pPr>
    </p:titleStyle>
    <p:bodyStyle>
      <a:lvl1pPr marL="1588" indent="-1588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Arial Unicode MS" pitchFamily="34" charset="-128"/>
        </a:defRPr>
      </a:lvl1pPr>
      <a:lvl2pPr marL="358775" indent="-2603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baseline="0">
          <a:solidFill>
            <a:schemeClr val="tx1"/>
          </a:solidFill>
          <a:latin typeface="+mn-lt"/>
          <a:cs typeface="Arial Unicode MS" pitchFamily="34" charset="-128"/>
        </a:defRPr>
      </a:lvl2pPr>
      <a:lvl3pPr marL="625475" indent="-176213" algn="l" defTabSz="80327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baseline="0">
          <a:solidFill>
            <a:schemeClr val="tx1"/>
          </a:solidFill>
          <a:latin typeface="+mn-lt"/>
          <a:cs typeface="Arial Unicode MS" pitchFamily="34" charset="-128"/>
        </a:defRPr>
      </a:lvl3pPr>
      <a:lvl4pPr marL="982663" indent="-17462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Arial Unicode MS" pitchFamily="34" charset="-128"/>
        </a:defRPr>
      </a:lvl4pPr>
      <a:lvl5pPr marL="1257300" indent="-18256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Arial Unicode MS" pitchFamily="34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matthes.in.tum.de/pages/ste22z023rd3/BEAM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matthes.in.tum.de/pages/co7fr625vwih/Ha13g-Current-Tool-Support-for-Metrics-in-Enterprise-Architecture-Management" TargetMode="External"/><Relationship Id="rId5" Type="http://schemas.openxmlformats.org/officeDocument/2006/relationships/hyperlink" Target="https://wwwmatthes.in.tum.de/pages/19kw70p0u5vwv/EAM-KPI-Catalog" TargetMode="External"/><Relationship Id="rId4" Type="http://schemas.openxmlformats.org/officeDocument/2006/relationships/hyperlink" Target="https://wwwmatthes.in.tum.de/pages/3b4t6l34g936/EAM-Pattern-Catalog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KPA Group — Meeting 2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29.11.2021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2252A3A-C2E3-45AC-A22F-DF83977FC9F4}"/>
              </a:ext>
            </a:extLst>
          </p:cNvPr>
          <p:cNvSpPr/>
          <p:nvPr/>
        </p:nvSpPr>
        <p:spPr bwMode="auto">
          <a:xfrm>
            <a:off x="623392" y="4797152"/>
            <a:ext cx="5760640" cy="216024"/>
          </a:xfrm>
          <a:prstGeom prst="rect">
            <a:avLst/>
          </a:prstGeom>
          <a:solidFill>
            <a:srgbClr val="EAF4FB"/>
          </a:solidFill>
          <a:ln>
            <a:solidFill>
              <a:srgbClr val="EAF4FB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dirty="0">
              <a:solidFill>
                <a:srgbClr val="EAF4FB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5248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auto">
          <a:xfrm>
            <a:off x="0" y="980728"/>
            <a:ext cx="12192000" cy="11614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r" eaLnBrk="0" hangingPunct="0">
              <a:defRPr/>
            </a:pPr>
            <a:endParaRPr lang="de-DE" dirty="0">
              <a:solidFill>
                <a:schemeClr val="tx1"/>
              </a:solidFill>
              <a:latin typeface="Arial Unicode MS" pitchFamily="34" charset="-128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summarization of the essays </a:t>
            </a:r>
          </a:p>
          <a:p>
            <a:pPr lvl="1"/>
            <a:r>
              <a:rPr lang="en-US" dirty="0"/>
              <a:t>Test criteria</a:t>
            </a:r>
          </a:p>
          <a:p>
            <a:pPr lvl="1"/>
            <a:r>
              <a:rPr lang="en-US" dirty="0"/>
              <a:t>Overall result</a:t>
            </a:r>
            <a:br>
              <a:rPr lang="en-US" dirty="0"/>
            </a:br>
            <a:endParaRPr lang="en-US" dirty="0"/>
          </a:p>
          <a:p>
            <a:r>
              <a:rPr lang="en-US" dirty="0"/>
              <a:t>Basic ideas </a:t>
            </a:r>
            <a:r>
              <a:rPr lang="en-US" altLang="zh-CN" dirty="0"/>
              <a:t>of the essays (for those who also submitted the essays)</a:t>
            </a:r>
            <a:endParaRPr lang="en-US" dirty="0"/>
          </a:p>
          <a:p>
            <a:pPr lvl="1"/>
            <a:r>
              <a:rPr lang="en-US" dirty="0"/>
              <a:t>General ideas</a:t>
            </a:r>
          </a:p>
          <a:p>
            <a:pPr lvl="1"/>
            <a:r>
              <a:rPr lang="en-US" dirty="0"/>
              <a:t>Models</a:t>
            </a:r>
          </a:p>
          <a:p>
            <a:pPr lvl="1"/>
            <a:r>
              <a:rPr lang="en-US" dirty="0"/>
              <a:t>Encountered Problems (if applicable)</a:t>
            </a:r>
          </a:p>
          <a:p>
            <a:pPr lvl="1"/>
            <a:endParaRPr lang="en-US" dirty="0"/>
          </a:p>
          <a:p>
            <a:r>
              <a:rPr lang="en-US" altLang="zh-CN" dirty="0"/>
              <a:t>Possible work in the following weeks (not sure if we report this, we can just listen to Eder’s advice)</a:t>
            </a:r>
          </a:p>
          <a:p>
            <a:endParaRPr lang="en-US" altLang="zh-CN" dirty="0"/>
          </a:p>
          <a:p>
            <a:pPr marL="98425" lvl="1" indent="0">
              <a:buNone/>
            </a:pPr>
            <a:endParaRPr lang="en-US" altLang="zh-CN" dirty="0"/>
          </a:p>
          <a:p>
            <a:pPr lvl="1"/>
            <a:endParaRPr lang="en-US" dirty="0"/>
          </a:p>
          <a:p>
            <a:pPr marL="98425" lvl="1" indent="0">
              <a:buNone/>
            </a:pP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sebis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9FAB-BDC1-47C0-A8BB-6E12A8205D33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688139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Short summarization of the essays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434" y="981076"/>
            <a:ext cx="11523133" cy="5400675"/>
          </a:xfrm>
        </p:spPr>
        <p:txBody>
          <a:bodyPr/>
          <a:lstStyle/>
          <a:p>
            <a:pPr lvl="1"/>
            <a:r>
              <a:rPr lang="en-US" altLang="zh-CN" dirty="0"/>
              <a:t>Goal of the shared task</a:t>
            </a:r>
          </a:p>
          <a:p>
            <a:pPr lvl="2"/>
            <a:r>
              <a:rPr lang="en-US" altLang="zh-CN" dirty="0"/>
              <a:t>Track 1:</a:t>
            </a:r>
          </a:p>
          <a:p>
            <a:pPr lvl="2"/>
            <a:r>
              <a:rPr lang="en-US" altLang="zh-CN" dirty="0"/>
              <a:t>Track 2: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Participants</a:t>
            </a:r>
          </a:p>
          <a:p>
            <a:pPr lvl="2"/>
            <a:r>
              <a:rPr lang="en-US" dirty="0"/>
              <a:t>xx groups track 1, xx for track 2</a:t>
            </a:r>
          </a:p>
          <a:p>
            <a:pPr marL="449262" lvl="2" indent="0">
              <a:buNone/>
            </a:pPr>
            <a:endParaRPr lang="en-US" dirty="0"/>
          </a:p>
          <a:p>
            <a:pPr lvl="1"/>
            <a:r>
              <a:rPr lang="en-US" altLang="zh-CN" dirty="0"/>
              <a:t>Test criteria</a:t>
            </a:r>
          </a:p>
          <a:p>
            <a:pPr lvl="2"/>
            <a:r>
              <a:rPr lang="en-US" altLang="zh-CN" dirty="0"/>
              <a:t>Create new test data (where do they come from?)</a:t>
            </a:r>
          </a:p>
          <a:p>
            <a:pPr lvl="2"/>
            <a:r>
              <a:rPr lang="en-US" altLang="zh-CN" dirty="0"/>
              <a:t>Match under the same topic and same stance</a:t>
            </a:r>
          </a:p>
          <a:p>
            <a:pPr lvl="2"/>
            <a:r>
              <a:rPr lang="en-US" altLang="zh-CN" dirty="0"/>
              <a:t>Use both </a:t>
            </a:r>
            <a:r>
              <a:rPr lang="en-US" altLang="zh-CN" dirty="0" err="1"/>
              <a:t>mAP</a:t>
            </a:r>
            <a:r>
              <a:rPr lang="en-US" altLang="zh-CN" dirty="0"/>
              <a:t> strict and </a:t>
            </a:r>
            <a:r>
              <a:rPr lang="en-US" altLang="zh-CN" dirty="0" err="1"/>
              <a:t>mAP</a:t>
            </a:r>
            <a:r>
              <a:rPr lang="en-US" altLang="zh-CN" dirty="0"/>
              <a:t> relaxed (explain what are they)</a:t>
            </a:r>
          </a:p>
          <a:p>
            <a:pPr marL="449262" lvl="2" indent="0">
              <a:buNone/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sebis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9FAB-BDC1-47C0-A8BB-6E12A8205D33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762810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ideas of the essays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434" y="981076"/>
            <a:ext cx="11523133" cy="5400675"/>
          </a:xfrm>
        </p:spPr>
        <p:txBody>
          <a:bodyPr/>
          <a:lstStyle/>
          <a:p>
            <a:pPr lvl="1"/>
            <a:r>
              <a:rPr lang="en-US" altLang="zh-CN" dirty="0"/>
              <a:t>1. </a:t>
            </a:r>
            <a:r>
              <a:rPr lang="en-US" altLang="zh-CN" dirty="0" err="1"/>
              <a:t>SMatchToPageRank</a:t>
            </a:r>
            <a:endParaRPr lang="en-US" altLang="zh-CN" dirty="0"/>
          </a:p>
          <a:p>
            <a:pPr lvl="2"/>
            <a:r>
              <a:rPr lang="en-US" altLang="zh-CN" dirty="0"/>
              <a:t>learns a semantic embedding space</a:t>
            </a:r>
          </a:p>
          <a:p>
            <a:pPr lvl="2"/>
            <a:r>
              <a:rPr lang="en-US" dirty="0"/>
              <a:t>instances that match are closer to each other while non-matching instances are further away from each other</a:t>
            </a:r>
          </a:p>
          <a:p>
            <a:pPr lvl="2"/>
            <a:r>
              <a:rPr lang="en-US" dirty="0"/>
              <a:t>Model: </a:t>
            </a:r>
            <a:r>
              <a:rPr lang="en-US" dirty="0" err="1"/>
              <a:t>siamese</a:t>
            </a:r>
            <a:r>
              <a:rPr lang="en-US" dirty="0"/>
              <a:t> neural network (insert the screenshot)</a:t>
            </a:r>
          </a:p>
          <a:p>
            <a:pPr lvl="2"/>
            <a:r>
              <a:rPr lang="en-US" dirty="0"/>
              <a:t>Encoding: </a:t>
            </a:r>
            <a:r>
              <a:rPr lang="en-US" dirty="0" err="1"/>
              <a:t>RoBERTa</a:t>
            </a:r>
            <a:r>
              <a:rPr lang="en-US" dirty="0"/>
              <a:t>-large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sebis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9FAB-BDC1-47C0-A8BB-6E12A8205D33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828344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ideas of the essays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434" y="981076"/>
            <a:ext cx="11523133" cy="5400675"/>
          </a:xfrm>
        </p:spPr>
        <p:txBody>
          <a:bodyPr/>
          <a:lstStyle/>
          <a:p>
            <a:pPr lvl="1"/>
            <a:r>
              <a:rPr lang="en-US" altLang="zh-CN" dirty="0"/>
              <a:t>3. </a:t>
            </a:r>
            <a:r>
              <a:rPr lang="en-US" altLang="zh-CN" dirty="0" err="1"/>
              <a:t>ModrnTalk</a:t>
            </a:r>
            <a:endParaRPr lang="en-US" altLang="zh-CN" dirty="0"/>
          </a:p>
          <a:p>
            <a:pPr lvl="2"/>
            <a:r>
              <a:rPr lang="en-US" dirty="0"/>
              <a:t>Use rule-based baseline matcher to compute token-overlap, then use BERT as regression classifier</a:t>
            </a:r>
          </a:p>
          <a:p>
            <a:pPr lvl="2"/>
            <a:r>
              <a:rPr lang="en-US" dirty="0"/>
              <a:t>Difficult cases:</a:t>
            </a:r>
          </a:p>
          <a:p>
            <a:pPr lvl="3"/>
            <a:r>
              <a:rPr lang="en-US" altLang="zh-CN" sz="1800" dirty="0"/>
              <a:t>3 cases from chapter 3.1</a:t>
            </a:r>
            <a:endParaRPr lang="en-US" sz="1800" dirty="0"/>
          </a:p>
          <a:p>
            <a:pPr lvl="2"/>
            <a:endParaRPr lang="en-US" dirty="0"/>
          </a:p>
          <a:p>
            <a:pPr lvl="2"/>
            <a:r>
              <a:rPr lang="en-US" dirty="0"/>
              <a:t>Final model: measuring token overlap between key points and arguments, then fine-tune with BERT and </a:t>
            </a:r>
            <a:r>
              <a:rPr lang="en-US" dirty="0" err="1"/>
              <a:t>RoBERTa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sebis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9FAB-BDC1-47C0-A8BB-6E12A8205D33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951914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ideas of the essays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434" y="981076"/>
            <a:ext cx="11523133" cy="5400675"/>
          </a:xfrm>
        </p:spPr>
        <p:txBody>
          <a:bodyPr/>
          <a:lstStyle/>
          <a:p>
            <a:pPr lvl="1"/>
            <a:r>
              <a:rPr lang="en-US" altLang="zh-CN" dirty="0"/>
              <a:t>4. Enigma</a:t>
            </a:r>
          </a:p>
          <a:p>
            <a:pPr lvl="2"/>
            <a:r>
              <a:rPr lang="en-US" dirty="0"/>
              <a:t>Additional training set: STS(8020 pairs of sentences)，IBM Rank 30k(30497 pairs of arguments and key points)</a:t>
            </a:r>
          </a:p>
          <a:p>
            <a:pPr lvl="2"/>
            <a:r>
              <a:rPr lang="en-US" dirty="0"/>
              <a:t>Model: insert the screenshot (Transformer, dependency, POS, TF-IDF) (explain the characteristics of the three)</a:t>
            </a:r>
          </a:p>
          <a:p>
            <a:pPr lvl="2"/>
            <a:r>
              <a:rPr lang="en-US" dirty="0"/>
              <a:t>Ablation study</a:t>
            </a:r>
          </a:p>
          <a:p>
            <a:pPr lvl="3"/>
            <a:r>
              <a:rPr lang="en-US" sz="1800" dirty="0"/>
              <a:t>(cases and what we can learn from them)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sebis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9FAB-BDC1-47C0-A8BB-6E12A8205D33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412839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ideas of the essays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434" y="981076"/>
            <a:ext cx="11523133" cy="5400675"/>
          </a:xfrm>
        </p:spPr>
        <p:txBody>
          <a:bodyPr/>
          <a:lstStyle/>
          <a:p>
            <a:pPr lvl="1"/>
            <a:r>
              <a:rPr lang="en-US" altLang="zh-CN" dirty="0"/>
              <a:t>5. </a:t>
            </a:r>
            <a:r>
              <a:rPr lang="en-US" altLang="zh-CN" dirty="0" err="1"/>
              <a:t>MatchTStm</a:t>
            </a:r>
            <a:endParaRPr lang="en-US" altLang="zh-CN" dirty="0"/>
          </a:p>
          <a:p>
            <a:pPr lvl="2"/>
            <a:r>
              <a:rPr lang="en-US" dirty="0"/>
              <a:t>fuse the context into sentence-level representations and insert statement (meaning argument + </a:t>
            </a:r>
            <a:r>
              <a:rPr lang="en-US" dirty="0" err="1"/>
              <a:t>kp</a:t>
            </a:r>
            <a:r>
              <a:rPr lang="en-US" dirty="0"/>
              <a:t>), teach the model whether they match or not</a:t>
            </a:r>
          </a:p>
          <a:p>
            <a:pPr lvl="2"/>
            <a:r>
              <a:rPr lang="en-US" dirty="0"/>
              <a:t>Use </a:t>
            </a:r>
            <a:r>
              <a:rPr lang="en-US" dirty="0" err="1"/>
              <a:t>pseudolabels</a:t>
            </a:r>
            <a:r>
              <a:rPr lang="en-US" dirty="0"/>
              <a:t> mechanism </a:t>
            </a:r>
            <a:r>
              <a:rPr lang="en-US" altLang="zh-CN" dirty="0"/>
              <a:t>—— The argument and </a:t>
            </a:r>
            <a:r>
              <a:rPr lang="en-US" altLang="zh-CN" dirty="0" err="1"/>
              <a:t>kp</a:t>
            </a:r>
            <a:r>
              <a:rPr lang="en-US" altLang="zh-CN" dirty="0"/>
              <a:t> with the same label will become closer (just like in </a:t>
            </a:r>
            <a:r>
              <a:rPr lang="en-US" altLang="zh-CN" dirty="0" err="1"/>
              <a:t>SMatchToPageRank</a:t>
            </a:r>
            <a:r>
              <a:rPr lang="en-US" altLang="zh-CN" dirty="0"/>
              <a:t>)</a:t>
            </a:r>
            <a:endParaRPr lang="en-US" dirty="0"/>
          </a:p>
          <a:p>
            <a:pPr lvl="2"/>
            <a:r>
              <a:rPr lang="en-US" dirty="0"/>
              <a:t>Model: Clustering</a:t>
            </a:r>
          </a:p>
          <a:p>
            <a:pPr lvl="3"/>
            <a:r>
              <a:rPr lang="en-US" sz="1800" dirty="0"/>
              <a:t>Every cluster is represented by a </a:t>
            </a:r>
            <a:r>
              <a:rPr lang="en-US" sz="1800" dirty="0" err="1"/>
              <a:t>kp</a:t>
            </a:r>
            <a:r>
              <a:rPr lang="en-US" sz="1800" dirty="0"/>
              <a:t>, the arguments in the same cluster are considered as matched</a:t>
            </a:r>
          </a:p>
          <a:p>
            <a:pPr lvl="3"/>
            <a:r>
              <a:rPr lang="en-US" sz="1800" dirty="0"/>
              <a:t>Intuition: If two different arguments support the same key point, they tend to convey similar meanings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sebis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9FAB-BDC1-47C0-A8BB-6E12A8205D33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651887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Stick to the good sebis traditions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434" y="981076"/>
            <a:ext cx="11523133" cy="5400675"/>
          </a:xfrm>
        </p:spPr>
        <p:txBody>
          <a:bodyPr/>
          <a:lstStyle/>
          <a:p>
            <a:pPr lvl="1"/>
            <a:r>
              <a:rPr lang="en-US" dirty="0"/>
              <a:t>Provide action links at the bottom of the slide to guide the audience to our web pages or publications (see below). (Select the text, press CTRL-K)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a file name according to our </a:t>
            </a:r>
            <a:r>
              <a:rPr lang="en-US" dirty="0" err="1"/>
              <a:t>sebis</a:t>
            </a:r>
            <a:r>
              <a:rPr lang="en-US" dirty="0"/>
              <a:t> conventions which helps us and our audience to find the file of your presentation on our web site with Google search:</a:t>
            </a:r>
          </a:p>
          <a:p>
            <a:pPr lvl="2"/>
            <a:r>
              <a:rPr lang="en-US" dirty="0"/>
              <a:t>YYMMDD Author Short Title</a:t>
            </a:r>
          </a:p>
          <a:p>
            <a:pPr lvl="2"/>
            <a:r>
              <a:rPr lang="en-US" dirty="0"/>
              <a:t>Include this string in the footer (</a:t>
            </a:r>
            <a:r>
              <a:rPr lang="en-US" dirty="0" err="1"/>
              <a:t>Einfügen</a:t>
            </a:r>
            <a:r>
              <a:rPr lang="en-US" dirty="0"/>
              <a:t> -&gt; Kopf- und </a:t>
            </a:r>
            <a:r>
              <a:rPr lang="en-US" dirty="0" err="1"/>
              <a:t>Fusszeile</a:t>
            </a:r>
            <a:r>
              <a:rPr lang="en-US" dirty="0"/>
              <a:t> -&gt; </a:t>
            </a:r>
            <a:r>
              <a:rPr lang="en-US" dirty="0" err="1"/>
              <a:t>Fusszeile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The unusual date format simplifies the search for the latest version of a slide in an alphabetical directory listing (Dropbox, Explorer, Tricia, Sky-Drive)</a:t>
            </a:r>
          </a:p>
          <a:p>
            <a:pPr lvl="2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sebis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171103 Matthes English Master Slide Deck (wide)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9FAB-BDC1-47C0-A8BB-6E12A8205D33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332904" y="6351132"/>
            <a:ext cx="11524664" cy="215444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lvl="0" algn="r"/>
            <a:r>
              <a:rPr lang="en-US" sz="800" i="1" dirty="0">
                <a:solidFill>
                  <a:srgbClr val="000000"/>
                </a:solidFill>
                <a:latin typeface="Arial"/>
              </a:rPr>
              <a:t>For more information visit </a:t>
            </a:r>
            <a:r>
              <a:rPr lang="en-US" sz="800" i="1" dirty="0">
                <a:solidFill>
                  <a:srgbClr val="000000"/>
                </a:solidFill>
                <a:latin typeface="Arial"/>
                <a:hlinkClick r:id="rId3"/>
              </a:rPr>
              <a:t>BEAMS</a:t>
            </a:r>
            <a:r>
              <a:rPr lang="en-US" sz="800" i="1" dirty="0">
                <a:solidFill>
                  <a:srgbClr val="000000"/>
                </a:solidFill>
                <a:latin typeface="Arial"/>
              </a:rPr>
              <a:t> , </a:t>
            </a:r>
            <a:r>
              <a:rPr lang="en-US" sz="800" i="1" dirty="0">
                <a:solidFill>
                  <a:srgbClr val="000000"/>
                </a:solidFill>
                <a:latin typeface="Arial"/>
                <a:hlinkClick r:id="rId4"/>
              </a:rPr>
              <a:t>EAM Pattern Catalog</a:t>
            </a:r>
            <a:r>
              <a:rPr lang="en-US" sz="800" i="1" dirty="0">
                <a:solidFill>
                  <a:srgbClr val="000000"/>
                </a:solidFill>
                <a:latin typeface="Arial"/>
              </a:rPr>
              <a:t> and </a:t>
            </a:r>
            <a:r>
              <a:rPr lang="en-US" sz="800" i="1" dirty="0">
                <a:solidFill>
                  <a:srgbClr val="000000"/>
                </a:solidFill>
                <a:latin typeface="Arial"/>
                <a:hlinkClick r:id="rId5"/>
              </a:rPr>
              <a:t>EAM KPI Catalog</a:t>
            </a:r>
            <a:r>
              <a:rPr lang="en-US" sz="800" i="1" dirty="0">
                <a:solidFill>
                  <a:srgbClr val="000000"/>
                </a:solidFill>
                <a:latin typeface="Arial"/>
              </a:rPr>
              <a:t> (http://wwwmatthes.in.tum.de)</a:t>
            </a:r>
          </a:p>
        </p:txBody>
      </p:sp>
      <p:sp>
        <p:nvSpPr>
          <p:cNvPr id="11" name="Rechteck 10"/>
          <p:cNvSpPr/>
          <p:nvPr/>
        </p:nvSpPr>
        <p:spPr>
          <a:xfrm>
            <a:off x="332904" y="6093297"/>
            <a:ext cx="11524664" cy="215444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lvl="0" algn="r"/>
            <a:r>
              <a:rPr lang="en-US" sz="800" i="1" dirty="0">
                <a:solidFill>
                  <a:srgbClr val="000000"/>
                </a:solidFill>
                <a:latin typeface="Arial"/>
              </a:rPr>
              <a:t>[</a:t>
            </a:r>
            <a:r>
              <a:rPr lang="en-US" sz="800" i="1" dirty="0">
                <a:solidFill>
                  <a:srgbClr val="000000"/>
                </a:solidFill>
                <a:latin typeface="Arial"/>
                <a:hlinkClick r:id="rId6"/>
              </a:rPr>
              <a:t>Ha13g</a:t>
            </a:r>
            <a:r>
              <a:rPr lang="en-US" sz="800" i="1" dirty="0">
                <a:solidFill>
                  <a:srgbClr val="000000"/>
                </a:solidFill>
                <a:latin typeface="Arial"/>
              </a:rPr>
              <a:t>]Hauder, M., Roth, S., Matthes, F.: Current Tool support for Metrics in Enterprise Architecture Management </a:t>
            </a:r>
          </a:p>
        </p:txBody>
      </p:sp>
    </p:spTree>
    <p:extLst>
      <p:ext uri="{BB962C8B-B14F-4D97-AF65-F5344CB8AC3E}">
        <p14:creationId xmlns:p14="http://schemas.microsoft.com/office/powerpoint/2010/main" val="217276274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the sebis visual language </a:t>
            </a:r>
            <a:br>
              <a:rPr lang="en-US"/>
            </a:br>
            <a:r>
              <a:rPr lang="en-US"/>
              <a:t>(shapes, fonts, colors, sizes)</a:t>
            </a:r>
            <a:endParaRPr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sebis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171103 Matthes English Master Slide Deck (wide)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F6F9-0731-40B4-89E9-684A2C5BBDDF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31" name="Rechteck 30"/>
          <p:cNvSpPr/>
          <p:nvPr/>
        </p:nvSpPr>
        <p:spPr bwMode="auto">
          <a:xfrm>
            <a:off x="1847528" y="4387205"/>
            <a:ext cx="1080120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Fast</a:t>
            </a:r>
            <a:br>
              <a:rPr lang="en-US" dirty="0">
                <a:solidFill>
                  <a:schemeClr val="tx1"/>
                </a:solidFill>
                <a:cs typeface="Arial" pitchFamily="34" charset="0"/>
              </a:rPr>
            </a:b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Form 1</a:t>
            </a:r>
          </a:p>
        </p:txBody>
      </p:sp>
      <p:sp>
        <p:nvSpPr>
          <p:cNvPr id="32" name="Rechteck 31"/>
          <p:cNvSpPr/>
          <p:nvPr/>
        </p:nvSpPr>
        <p:spPr bwMode="auto">
          <a:xfrm>
            <a:off x="3039835" y="4387205"/>
            <a:ext cx="1080120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Fast</a:t>
            </a:r>
            <a:br>
              <a:rPr lang="en-US" dirty="0">
                <a:solidFill>
                  <a:schemeClr val="tx1"/>
                </a:solidFill>
                <a:cs typeface="Arial" pitchFamily="34" charset="0"/>
              </a:rPr>
            </a:b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Form 2</a:t>
            </a:r>
          </a:p>
        </p:txBody>
      </p:sp>
      <p:sp>
        <p:nvSpPr>
          <p:cNvPr id="33" name="Rechteck 32"/>
          <p:cNvSpPr/>
          <p:nvPr/>
        </p:nvSpPr>
        <p:spPr bwMode="auto">
          <a:xfrm>
            <a:off x="4232142" y="4387205"/>
            <a:ext cx="1080120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Fast</a:t>
            </a:r>
            <a:br>
              <a:rPr lang="en-US" dirty="0">
                <a:solidFill>
                  <a:schemeClr val="tx1"/>
                </a:solidFill>
                <a:cs typeface="Arial" pitchFamily="34" charset="0"/>
              </a:rPr>
            </a:b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Form 3</a:t>
            </a:r>
          </a:p>
        </p:txBody>
      </p:sp>
      <p:sp>
        <p:nvSpPr>
          <p:cNvPr id="34" name="Rechteck 33"/>
          <p:cNvSpPr/>
          <p:nvPr/>
        </p:nvSpPr>
        <p:spPr bwMode="auto">
          <a:xfrm>
            <a:off x="5424449" y="4387205"/>
            <a:ext cx="1080120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Fast</a:t>
            </a:r>
            <a:br>
              <a:rPr lang="en-US" dirty="0">
                <a:solidFill>
                  <a:schemeClr val="tx1"/>
                </a:solidFill>
                <a:cs typeface="Arial" pitchFamily="34" charset="0"/>
              </a:rPr>
            </a:b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Form 4</a:t>
            </a:r>
          </a:p>
        </p:txBody>
      </p:sp>
      <p:sp>
        <p:nvSpPr>
          <p:cNvPr id="35" name="Rechteck 34"/>
          <p:cNvSpPr/>
          <p:nvPr/>
        </p:nvSpPr>
        <p:spPr bwMode="auto">
          <a:xfrm>
            <a:off x="6616756" y="4387205"/>
            <a:ext cx="1080120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Fast</a:t>
            </a:r>
            <a:br>
              <a:rPr lang="en-US" dirty="0">
                <a:solidFill>
                  <a:schemeClr val="tx1"/>
                </a:solidFill>
                <a:cs typeface="Arial" pitchFamily="34" charset="0"/>
              </a:rPr>
            </a:b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Form 5</a:t>
            </a:r>
          </a:p>
        </p:txBody>
      </p:sp>
      <p:sp>
        <p:nvSpPr>
          <p:cNvPr id="36" name="Rechteck 35"/>
          <p:cNvSpPr/>
          <p:nvPr/>
        </p:nvSpPr>
        <p:spPr bwMode="auto">
          <a:xfrm>
            <a:off x="7809063" y="4387205"/>
            <a:ext cx="1080120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Fast</a:t>
            </a:r>
            <a:br>
              <a:rPr lang="en-US" dirty="0">
                <a:solidFill>
                  <a:schemeClr val="tx1"/>
                </a:solidFill>
                <a:cs typeface="Arial" pitchFamily="34" charset="0"/>
              </a:rPr>
            </a:b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Form 6</a:t>
            </a:r>
          </a:p>
        </p:txBody>
      </p:sp>
      <p:sp>
        <p:nvSpPr>
          <p:cNvPr id="37" name="Rechteck 36"/>
          <p:cNvSpPr/>
          <p:nvPr/>
        </p:nvSpPr>
        <p:spPr bwMode="auto">
          <a:xfrm>
            <a:off x="9001372" y="4387205"/>
            <a:ext cx="1080120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Fast</a:t>
            </a:r>
            <a:br>
              <a:rPr lang="en-US" dirty="0">
                <a:solidFill>
                  <a:schemeClr val="tx1"/>
                </a:solidFill>
                <a:cs typeface="Arial" pitchFamily="34" charset="0"/>
              </a:rPr>
            </a:b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Form 6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1775521" y="1536973"/>
            <a:ext cx="979755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Default </a:t>
            </a:r>
          </a:p>
          <a:p>
            <a:r>
              <a:rPr lang="en-US" dirty="0"/>
              <a:t>Text</a:t>
            </a:r>
          </a:p>
        </p:txBody>
      </p:sp>
      <p:sp>
        <p:nvSpPr>
          <p:cNvPr id="42" name="Rechteck 41"/>
          <p:cNvSpPr/>
          <p:nvPr/>
        </p:nvSpPr>
        <p:spPr bwMode="auto">
          <a:xfrm>
            <a:off x="3783904" y="1404357"/>
            <a:ext cx="1732367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Default Rectangle</a:t>
            </a:r>
          </a:p>
        </p:txBody>
      </p:sp>
      <p:cxnSp>
        <p:nvCxnSpPr>
          <p:cNvPr id="44" name="Gerade Verbindung mit Pfeil 43"/>
          <p:cNvCxnSpPr>
            <a:stCxn id="41" idx="3"/>
            <a:endCxn id="42" idx="1"/>
          </p:cNvCxnSpPr>
          <p:nvPr/>
        </p:nvCxnSpPr>
        <p:spPr bwMode="auto">
          <a:xfrm>
            <a:off x="2755275" y="1860139"/>
            <a:ext cx="1028628" cy="141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2825806" y="1304765"/>
            <a:ext cx="85792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Default </a:t>
            </a:r>
          </a:p>
          <a:p>
            <a:pPr algn="ctr"/>
            <a:r>
              <a:rPr lang="en-US" sz="1200" dirty="0"/>
              <a:t>Line Style</a:t>
            </a:r>
          </a:p>
        </p:txBody>
      </p:sp>
      <p:sp>
        <p:nvSpPr>
          <p:cNvPr id="46" name="Eingekerbter Richtungspfeil 45"/>
          <p:cNvSpPr/>
          <p:nvPr/>
        </p:nvSpPr>
        <p:spPr bwMode="auto">
          <a:xfrm>
            <a:off x="3815224" y="2559695"/>
            <a:ext cx="1704713" cy="672664"/>
          </a:xfrm>
          <a:prstGeom prst="chevron">
            <a:avLst>
              <a:gd name="adj" fmla="val 2112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Process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7536161" y="1979548"/>
            <a:ext cx="67197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59" name="Abgerundetes Rechteck 58"/>
          <p:cNvSpPr/>
          <p:nvPr/>
        </p:nvSpPr>
        <p:spPr bwMode="auto">
          <a:xfrm>
            <a:off x="5597758" y="1404357"/>
            <a:ext cx="1811847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Default</a:t>
            </a:r>
          </a:p>
          <a:p>
            <a:pPr algn="ctr" eaLnBrk="0" hangingPunct="0"/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Rounded R.</a:t>
            </a:r>
          </a:p>
        </p:txBody>
      </p:sp>
      <p:sp>
        <p:nvSpPr>
          <p:cNvPr id="67" name="Pfeil nach rechts 66"/>
          <p:cNvSpPr/>
          <p:nvPr/>
        </p:nvSpPr>
        <p:spPr bwMode="auto">
          <a:xfrm>
            <a:off x="5663952" y="2351125"/>
            <a:ext cx="1745652" cy="98402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Arrow</a:t>
            </a:r>
          </a:p>
        </p:txBody>
      </p:sp>
      <p:sp>
        <p:nvSpPr>
          <p:cNvPr id="76" name="Textfeld 75"/>
          <p:cNvSpPr txBox="1"/>
          <p:nvPr/>
        </p:nvSpPr>
        <p:spPr>
          <a:xfrm>
            <a:off x="8411600" y="1979548"/>
            <a:ext cx="73609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Store</a:t>
            </a:r>
          </a:p>
        </p:txBody>
      </p:sp>
      <p:sp>
        <p:nvSpPr>
          <p:cNvPr id="79" name="Rechteckige Legende 78"/>
          <p:cNvSpPr/>
          <p:nvPr/>
        </p:nvSpPr>
        <p:spPr bwMode="auto">
          <a:xfrm>
            <a:off x="9001372" y="3554814"/>
            <a:ext cx="1080120" cy="630271"/>
          </a:xfrm>
          <a:prstGeom prst="wedgeRectCallout">
            <a:avLst>
              <a:gd name="adj1" fmla="val -20833"/>
              <a:gd name="adj2" fmla="val 8047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1200" dirty="0">
                <a:solidFill>
                  <a:schemeClr val="bg1"/>
                </a:solidFill>
                <a:cs typeface="Arial" pitchFamily="34" charset="0"/>
              </a:rPr>
              <a:t>Explanation</a:t>
            </a:r>
          </a:p>
        </p:txBody>
      </p:sp>
      <p:sp>
        <p:nvSpPr>
          <p:cNvPr id="80" name="Rechteck 79"/>
          <p:cNvSpPr/>
          <p:nvPr/>
        </p:nvSpPr>
        <p:spPr bwMode="auto">
          <a:xfrm>
            <a:off x="1847528" y="5229200"/>
            <a:ext cx="1080120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dirty="0">
                <a:solidFill>
                  <a:schemeClr val="bg1"/>
                </a:solidFill>
                <a:cs typeface="Arial" pitchFamily="34" charset="0"/>
              </a:rPr>
              <a:t>Fast</a:t>
            </a:r>
            <a:br>
              <a:rPr lang="en-US" dirty="0">
                <a:solidFill>
                  <a:schemeClr val="bg1"/>
                </a:solidFill>
                <a:cs typeface="Arial" pitchFamily="34" charset="0"/>
              </a:rPr>
            </a:br>
            <a:r>
              <a:rPr lang="en-US" dirty="0">
                <a:solidFill>
                  <a:schemeClr val="bg1"/>
                </a:solidFill>
                <a:cs typeface="Arial" pitchFamily="34" charset="0"/>
              </a:rPr>
              <a:t>Form 1</a:t>
            </a:r>
          </a:p>
        </p:txBody>
      </p:sp>
      <p:sp>
        <p:nvSpPr>
          <p:cNvPr id="81" name="Rechteck 80"/>
          <p:cNvSpPr/>
          <p:nvPr/>
        </p:nvSpPr>
        <p:spPr bwMode="auto">
          <a:xfrm>
            <a:off x="3039835" y="5229200"/>
            <a:ext cx="1080120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dirty="0">
                <a:solidFill>
                  <a:schemeClr val="bg1"/>
                </a:solidFill>
                <a:cs typeface="Arial" pitchFamily="34" charset="0"/>
              </a:rPr>
              <a:t>Fast</a:t>
            </a:r>
            <a:br>
              <a:rPr lang="en-US" dirty="0">
                <a:solidFill>
                  <a:schemeClr val="bg1"/>
                </a:solidFill>
                <a:cs typeface="Arial" pitchFamily="34" charset="0"/>
              </a:rPr>
            </a:br>
            <a:r>
              <a:rPr lang="en-US" dirty="0">
                <a:solidFill>
                  <a:schemeClr val="bg1"/>
                </a:solidFill>
                <a:cs typeface="Arial" pitchFamily="34" charset="0"/>
              </a:rPr>
              <a:t>Form 2</a:t>
            </a:r>
          </a:p>
        </p:txBody>
      </p:sp>
      <p:sp>
        <p:nvSpPr>
          <p:cNvPr id="82" name="Rechteck 81"/>
          <p:cNvSpPr/>
          <p:nvPr/>
        </p:nvSpPr>
        <p:spPr bwMode="auto">
          <a:xfrm>
            <a:off x="4232142" y="5229200"/>
            <a:ext cx="1080120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dirty="0">
                <a:solidFill>
                  <a:schemeClr val="bg1"/>
                </a:solidFill>
                <a:cs typeface="Arial" pitchFamily="34" charset="0"/>
              </a:rPr>
              <a:t>Fast</a:t>
            </a:r>
            <a:br>
              <a:rPr lang="en-US" dirty="0">
                <a:solidFill>
                  <a:schemeClr val="bg1"/>
                </a:solidFill>
                <a:cs typeface="Arial" pitchFamily="34" charset="0"/>
              </a:rPr>
            </a:br>
            <a:r>
              <a:rPr lang="en-US" dirty="0">
                <a:solidFill>
                  <a:schemeClr val="bg1"/>
                </a:solidFill>
                <a:cs typeface="Arial" pitchFamily="34" charset="0"/>
              </a:rPr>
              <a:t>Form 3</a:t>
            </a:r>
          </a:p>
        </p:txBody>
      </p:sp>
      <p:sp>
        <p:nvSpPr>
          <p:cNvPr id="83" name="Rechteck 82"/>
          <p:cNvSpPr/>
          <p:nvPr/>
        </p:nvSpPr>
        <p:spPr bwMode="auto">
          <a:xfrm>
            <a:off x="5424449" y="5229200"/>
            <a:ext cx="1080120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dirty="0">
                <a:solidFill>
                  <a:schemeClr val="bg1"/>
                </a:solidFill>
                <a:cs typeface="Arial" pitchFamily="34" charset="0"/>
              </a:rPr>
              <a:t>Fast</a:t>
            </a:r>
            <a:br>
              <a:rPr lang="en-US" dirty="0">
                <a:solidFill>
                  <a:schemeClr val="bg1"/>
                </a:solidFill>
                <a:cs typeface="Arial" pitchFamily="34" charset="0"/>
              </a:rPr>
            </a:br>
            <a:r>
              <a:rPr lang="en-US" dirty="0">
                <a:solidFill>
                  <a:schemeClr val="bg1"/>
                </a:solidFill>
                <a:cs typeface="Arial" pitchFamily="34" charset="0"/>
              </a:rPr>
              <a:t>Form 4</a:t>
            </a:r>
          </a:p>
        </p:txBody>
      </p:sp>
      <p:sp>
        <p:nvSpPr>
          <p:cNvPr id="84" name="Rechteck 83"/>
          <p:cNvSpPr/>
          <p:nvPr/>
        </p:nvSpPr>
        <p:spPr bwMode="auto">
          <a:xfrm>
            <a:off x="6616756" y="5229200"/>
            <a:ext cx="1080120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dirty="0">
                <a:solidFill>
                  <a:schemeClr val="bg1"/>
                </a:solidFill>
                <a:cs typeface="Arial" pitchFamily="34" charset="0"/>
              </a:rPr>
              <a:t>Fast</a:t>
            </a:r>
            <a:br>
              <a:rPr lang="en-US" dirty="0">
                <a:solidFill>
                  <a:schemeClr val="bg1"/>
                </a:solidFill>
                <a:cs typeface="Arial" pitchFamily="34" charset="0"/>
              </a:rPr>
            </a:br>
            <a:r>
              <a:rPr lang="en-US" dirty="0">
                <a:solidFill>
                  <a:schemeClr val="bg1"/>
                </a:solidFill>
                <a:cs typeface="Arial" pitchFamily="34" charset="0"/>
              </a:rPr>
              <a:t>Form 5</a:t>
            </a:r>
          </a:p>
        </p:txBody>
      </p:sp>
      <p:sp>
        <p:nvSpPr>
          <p:cNvPr id="85" name="Rechteck 84"/>
          <p:cNvSpPr/>
          <p:nvPr/>
        </p:nvSpPr>
        <p:spPr bwMode="auto">
          <a:xfrm>
            <a:off x="7809063" y="5229200"/>
            <a:ext cx="1080120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dirty="0">
                <a:solidFill>
                  <a:schemeClr val="bg1"/>
                </a:solidFill>
                <a:cs typeface="Arial" pitchFamily="34" charset="0"/>
              </a:rPr>
              <a:t>Fast</a:t>
            </a:r>
            <a:br>
              <a:rPr lang="en-US" dirty="0">
                <a:solidFill>
                  <a:schemeClr val="bg1"/>
                </a:solidFill>
                <a:cs typeface="Arial" pitchFamily="34" charset="0"/>
              </a:rPr>
            </a:br>
            <a:r>
              <a:rPr lang="en-US" dirty="0">
                <a:solidFill>
                  <a:schemeClr val="bg1"/>
                </a:solidFill>
                <a:cs typeface="Arial" pitchFamily="34" charset="0"/>
              </a:rPr>
              <a:t>Form 6</a:t>
            </a:r>
          </a:p>
        </p:txBody>
      </p:sp>
      <p:sp>
        <p:nvSpPr>
          <p:cNvPr id="86" name="Rechteck 85"/>
          <p:cNvSpPr/>
          <p:nvPr/>
        </p:nvSpPr>
        <p:spPr bwMode="auto">
          <a:xfrm>
            <a:off x="9001372" y="5229200"/>
            <a:ext cx="1080120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dirty="0">
                <a:solidFill>
                  <a:schemeClr val="bg1"/>
                </a:solidFill>
                <a:cs typeface="Arial" pitchFamily="34" charset="0"/>
              </a:rPr>
              <a:t>Fast</a:t>
            </a:r>
            <a:br>
              <a:rPr lang="en-US" dirty="0">
                <a:solidFill>
                  <a:schemeClr val="bg1"/>
                </a:solidFill>
                <a:cs typeface="Arial" pitchFamily="34" charset="0"/>
              </a:rPr>
            </a:br>
            <a:r>
              <a:rPr lang="en-US" dirty="0">
                <a:solidFill>
                  <a:schemeClr val="bg1"/>
                </a:solidFill>
                <a:cs typeface="Arial" pitchFamily="34" charset="0"/>
              </a:rPr>
              <a:t>Form 6</a:t>
            </a:r>
          </a:p>
        </p:txBody>
      </p:sp>
      <p:sp>
        <p:nvSpPr>
          <p:cNvPr id="87" name="Würfel 86"/>
          <p:cNvSpPr/>
          <p:nvPr/>
        </p:nvSpPr>
        <p:spPr bwMode="auto">
          <a:xfrm>
            <a:off x="7576635" y="2544291"/>
            <a:ext cx="1635522" cy="688068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Box</a:t>
            </a:r>
          </a:p>
        </p:txBody>
      </p:sp>
      <p:sp>
        <p:nvSpPr>
          <p:cNvPr id="88" name="Gefaltete Ecke 87"/>
          <p:cNvSpPr/>
          <p:nvPr/>
        </p:nvSpPr>
        <p:spPr bwMode="auto">
          <a:xfrm>
            <a:off x="9472868" y="1341198"/>
            <a:ext cx="591193" cy="573342"/>
          </a:xfrm>
          <a:prstGeom prst="foldedCorner">
            <a:avLst>
              <a:gd name="adj" fmla="val 265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1100" dirty="0">
                <a:solidFill>
                  <a:schemeClr val="tx1"/>
                </a:solidFill>
                <a:cs typeface="Arial" pitchFamily="34" charset="0"/>
              </a:rPr>
              <a:t>Text</a:t>
            </a:r>
          </a:p>
        </p:txBody>
      </p:sp>
      <p:sp>
        <p:nvSpPr>
          <p:cNvPr id="89" name="Textfeld 88"/>
          <p:cNvSpPr txBox="1"/>
          <p:nvPr/>
        </p:nvSpPr>
        <p:spPr>
          <a:xfrm>
            <a:off x="9164925" y="1979548"/>
            <a:ext cx="13388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Information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7598156" y="1315616"/>
            <a:ext cx="559873" cy="576064"/>
            <a:chOff x="572022" y="2923566"/>
            <a:chExt cx="659253" cy="707501"/>
          </a:xfrm>
        </p:grpSpPr>
        <p:sp>
          <p:nvSpPr>
            <p:cNvPr id="8" name="Ellipse 7"/>
            <p:cNvSpPr/>
            <p:nvPr/>
          </p:nvSpPr>
          <p:spPr bwMode="auto">
            <a:xfrm>
              <a:off x="721628" y="2923566"/>
              <a:ext cx="360040" cy="36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9" name="Kreis 8"/>
            <p:cNvSpPr/>
            <p:nvPr/>
          </p:nvSpPr>
          <p:spPr bwMode="auto">
            <a:xfrm>
              <a:off x="572022" y="3283566"/>
              <a:ext cx="659253" cy="347501"/>
            </a:xfrm>
            <a:custGeom>
              <a:avLst/>
              <a:gdLst/>
              <a:ahLst/>
              <a:cxnLst/>
              <a:rect l="l" t="t" r="r" b="b"/>
              <a:pathLst>
                <a:path w="659253" h="347501">
                  <a:moveTo>
                    <a:pt x="194601" y="0"/>
                  </a:moveTo>
                  <a:cubicBezTo>
                    <a:pt x="232765" y="32538"/>
                    <a:pt x="282424" y="51587"/>
                    <a:pt x="336545" y="51587"/>
                  </a:cubicBezTo>
                  <a:cubicBezTo>
                    <a:pt x="388019" y="51587"/>
                    <a:pt x="435456" y="34356"/>
                    <a:pt x="472828" y="4657"/>
                  </a:cubicBezTo>
                  <a:cubicBezTo>
                    <a:pt x="583315" y="65446"/>
                    <a:pt x="659017" y="195929"/>
                    <a:pt x="659253" y="346805"/>
                  </a:cubicBezTo>
                  <a:lnTo>
                    <a:pt x="329603" y="347501"/>
                  </a:lnTo>
                  <a:lnTo>
                    <a:pt x="0" y="340954"/>
                  </a:lnTo>
                  <a:cubicBezTo>
                    <a:pt x="2256" y="188331"/>
                    <a:pt x="81449" y="58036"/>
                    <a:pt x="194601" y="0"/>
                  </a:cubicBezTo>
                  <a:close/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uppieren 61"/>
          <p:cNvGrpSpPr/>
          <p:nvPr/>
        </p:nvGrpSpPr>
        <p:grpSpPr>
          <a:xfrm>
            <a:off x="8500839" y="1500827"/>
            <a:ext cx="559874" cy="391616"/>
            <a:chOff x="6976839" y="1500827"/>
            <a:chExt cx="559874" cy="391616"/>
          </a:xfrm>
        </p:grpSpPr>
        <p:sp>
          <p:nvSpPr>
            <p:cNvPr id="43" name="Ellipse 42"/>
            <p:cNvSpPr/>
            <p:nvPr/>
          </p:nvSpPr>
          <p:spPr bwMode="auto">
            <a:xfrm>
              <a:off x="6976840" y="1766429"/>
              <a:ext cx="559873" cy="12601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Ellipse 39"/>
            <p:cNvSpPr/>
            <p:nvPr/>
          </p:nvSpPr>
          <p:spPr bwMode="auto">
            <a:xfrm>
              <a:off x="6976839" y="1700030"/>
              <a:ext cx="559873" cy="12601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Ellipse 38"/>
            <p:cNvSpPr/>
            <p:nvPr/>
          </p:nvSpPr>
          <p:spPr bwMode="auto">
            <a:xfrm>
              <a:off x="6976840" y="1633629"/>
              <a:ext cx="559873" cy="12601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" name="Ellipse 2"/>
            <p:cNvSpPr/>
            <p:nvPr/>
          </p:nvSpPr>
          <p:spPr bwMode="auto">
            <a:xfrm>
              <a:off x="6976840" y="1567228"/>
              <a:ext cx="559873" cy="12601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Ellipse 44"/>
            <p:cNvSpPr/>
            <p:nvPr/>
          </p:nvSpPr>
          <p:spPr bwMode="auto">
            <a:xfrm>
              <a:off x="6976840" y="1500827"/>
              <a:ext cx="559873" cy="12601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7" name="Ellipse 46"/>
          <p:cNvSpPr/>
          <p:nvPr/>
        </p:nvSpPr>
        <p:spPr bwMode="auto">
          <a:xfrm>
            <a:off x="1800769" y="2565340"/>
            <a:ext cx="1490966" cy="661374"/>
          </a:xfrm>
          <a:custGeom>
            <a:avLst/>
            <a:gdLst/>
            <a:ahLst/>
            <a:cxnLst/>
            <a:rect l="l" t="t" r="r" b="b"/>
            <a:pathLst>
              <a:path w="1490966" h="661374">
                <a:moveTo>
                  <a:pt x="882067" y="0"/>
                </a:moveTo>
                <a:cubicBezTo>
                  <a:pt x="1031495" y="0"/>
                  <a:pt x="1157883" y="94445"/>
                  <a:pt x="1198125" y="224882"/>
                </a:cubicBezTo>
                <a:cubicBezTo>
                  <a:pt x="1213923" y="221952"/>
                  <a:pt x="1230281" y="220426"/>
                  <a:pt x="1247033" y="220426"/>
                </a:cubicBezTo>
                <a:cubicBezTo>
                  <a:pt x="1381753" y="220426"/>
                  <a:pt x="1490966" y="319136"/>
                  <a:pt x="1490966" y="440900"/>
                </a:cubicBezTo>
                <a:cubicBezTo>
                  <a:pt x="1490966" y="555058"/>
                  <a:pt x="1394971" y="648952"/>
                  <a:pt x="1271857" y="659112"/>
                </a:cubicBezTo>
                <a:lnTo>
                  <a:pt x="1271857" y="661374"/>
                </a:lnTo>
                <a:lnTo>
                  <a:pt x="1247033" y="661374"/>
                </a:lnTo>
                <a:lnTo>
                  <a:pt x="207929" y="661374"/>
                </a:lnTo>
                <a:lnTo>
                  <a:pt x="207928" y="661374"/>
                </a:lnTo>
                <a:lnTo>
                  <a:pt x="207928" y="661374"/>
                </a:lnTo>
                <a:cubicBezTo>
                  <a:pt x="93092" y="661374"/>
                  <a:pt x="0" y="562664"/>
                  <a:pt x="0" y="440900"/>
                </a:cubicBezTo>
                <a:cubicBezTo>
                  <a:pt x="0" y="319136"/>
                  <a:pt x="93093" y="220426"/>
                  <a:pt x="207929" y="220426"/>
                </a:cubicBezTo>
                <a:cubicBezTo>
                  <a:pt x="236743" y="220426"/>
                  <a:pt x="264188" y="226641"/>
                  <a:pt x="289112" y="237929"/>
                </a:cubicBezTo>
                <a:cubicBezTo>
                  <a:pt x="320337" y="155718"/>
                  <a:pt x="399125" y="97623"/>
                  <a:pt x="491302" y="97623"/>
                </a:cubicBezTo>
                <a:cubicBezTo>
                  <a:pt x="535615" y="97623"/>
                  <a:pt x="576833" y="111049"/>
                  <a:pt x="608953" y="137475"/>
                </a:cubicBezTo>
                <a:cubicBezTo>
                  <a:pt x="668646" y="54334"/>
                  <a:pt x="768729" y="0"/>
                  <a:pt x="882067" y="0"/>
                </a:cubicBez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Cloud</a:t>
            </a:r>
          </a:p>
        </p:txBody>
      </p:sp>
      <p:sp>
        <p:nvSpPr>
          <p:cNvPr id="12" name="Rechteck 11"/>
          <p:cNvSpPr/>
          <p:nvPr/>
        </p:nvSpPr>
        <p:spPr bwMode="auto">
          <a:xfrm>
            <a:off x="3812379" y="3370374"/>
            <a:ext cx="368390" cy="576064"/>
          </a:xfrm>
          <a:custGeom>
            <a:avLst/>
            <a:gdLst/>
            <a:ahLst/>
            <a:cxnLst/>
            <a:rect l="l" t="t" r="r" b="b"/>
            <a:pathLst>
              <a:path w="576064" h="957943">
                <a:moveTo>
                  <a:pt x="302137" y="829611"/>
                </a:moveTo>
                <a:cubicBezTo>
                  <a:pt x="271157" y="829611"/>
                  <a:pt x="246043" y="853790"/>
                  <a:pt x="246043" y="883617"/>
                </a:cubicBezTo>
                <a:cubicBezTo>
                  <a:pt x="246043" y="913444"/>
                  <a:pt x="271157" y="937623"/>
                  <a:pt x="302137" y="937623"/>
                </a:cubicBezTo>
                <a:cubicBezTo>
                  <a:pt x="333117" y="937623"/>
                  <a:pt x="358231" y="913444"/>
                  <a:pt x="358231" y="883617"/>
                </a:cubicBezTo>
                <a:cubicBezTo>
                  <a:pt x="358231" y="853790"/>
                  <a:pt x="333117" y="829611"/>
                  <a:pt x="302137" y="829611"/>
                </a:cubicBezTo>
                <a:close/>
                <a:moveTo>
                  <a:pt x="144017" y="93847"/>
                </a:moveTo>
                <a:cubicBezTo>
                  <a:pt x="104248" y="93847"/>
                  <a:pt x="72008" y="126087"/>
                  <a:pt x="72008" y="165856"/>
                </a:cubicBezTo>
                <a:lnTo>
                  <a:pt x="72008" y="741918"/>
                </a:lnTo>
                <a:cubicBezTo>
                  <a:pt x="72008" y="781687"/>
                  <a:pt x="104248" y="813927"/>
                  <a:pt x="144017" y="813927"/>
                </a:cubicBezTo>
                <a:lnTo>
                  <a:pt x="432047" y="813927"/>
                </a:lnTo>
                <a:cubicBezTo>
                  <a:pt x="471816" y="813927"/>
                  <a:pt x="504056" y="781687"/>
                  <a:pt x="504056" y="741918"/>
                </a:cubicBezTo>
                <a:lnTo>
                  <a:pt x="504056" y="165856"/>
                </a:lnTo>
                <a:cubicBezTo>
                  <a:pt x="504056" y="126087"/>
                  <a:pt x="471816" y="93847"/>
                  <a:pt x="432047" y="93847"/>
                </a:cubicBezTo>
                <a:close/>
                <a:moveTo>
                  <a:pt x="0" y="0"/>
                </a:moveTo>
                <a:lnTo>
                  <a:pt x="576064" y="0"/>
                </a:lnTo>
                <a:lnTo>
                  <a:pt x="576064" y="957943"/>
                </a:lnTo>
                <a:lnTo>
                  <a:pt x="0" y="957943"/>
                </a:ln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Gruppieren 18"/>
          <p:cNvGrpSpPr/>
          <p:nvPr/>
        </p:nvGrpSpPr>
        <p:grpSpPr>
          <a:xfrm>
            <a:off x="4439816" y="3365660"/>
            <a:ext cx="720080" cy="580779"/>
            <a:chOff x="2915816" y="3352339"/>
            <a:chExt cx="720080" cy="580779"/>
          </a:xfrm>
        </p:grpSpPr>
        <p:sp>
          <p:nvSpPr>
            <p:cNvPr id="17" name="Rechteck 16"/>
            <p:cNvSpPr/>
            <p:nvPr/>
          </p:nvSpPr>
          <p:spPr bwMode="auto">
            <a:xfrm>
              <a:off x="3203848" y="3773800"/>
              <a:ext cx="144016" cy="1121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2915816" y="3352339"/>
              <a:ext cx="720080" cy="436701"/>
            </a:xfrm>
            <a:custGeom>
              <a:avLst/>
              <a:gdLst/>
              <a:ahLst/>
              <a:cxnLst/>
              <a:rect l="l" t="t" r="r" b="b"/>
              <a:pathLst>
                <a:path w="720080" h="432048">
                  <a:moveTo>
                    <a:pt x="99843" y="26288"/>
                  </a:moveTo>
                  <a:cubicBezTo>
                    <a:pt x="64831" y="26288"/>
                    <a:pt x="36448" y="54671"/>
                    <a:pt x="36448" y="89683"/>
                  </a:cubicBezTo>
                  <a:lnTo>
                    <a:pt x="36448" y="343253"/>
                  </a:lnTo>
                  <a:cubicBezTo>
                    <a:pt x="36448" y="378265"/>
                    <a:pt x="64831" y="406648"/>
                    <a:pt x="99843" y="406648"/>
                  </a:cubicBezTo>
                  <a:lnTo>
                    <a:pt x="621125" y="406648"/>
                  </a:lnTo>
                  <a:cubicBezTo>
                    <a:pt x="656137" y="406648"/>
                    <a:pt x="684520" y="378265"/>
                    <a:pt x="684520" y="343253"/>
                  </a:cubicBezTo>
                  <a:lnTo>
                    <a:pt x="684520" y="89683"/>
                  </a:lnTo>
                  <a:cubicBezTo>
                    <a:pt x="684520" y="54671"/>
                    <a:pt x="656137" y="26288"/>
                    <a:pt x="621125" y="26288"/>
                  </a:cubicBezTo>
                  <a:close/>
                  <a:moveTo>
                    <a:pt x="0" y="0"/>
                  </a:moveTo>
                  <a:lnTo>
                    <a:pt x="720080" y="0"/>
                  </a:lnTo>
                  <a:lnTo>
                    <a:pt x="720080" y="432048"/>
                  </a:lnTo>
                  <a:lnTo>
                    <a:pt x="0" y="432048"/>
                  </a:lnTo>
                  <a:close/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hteck 17"/>
            <p:cNvSpPr/>
            <p:nvPr/>
          </p:nvSpPr>
          <p:spPr bwMode="auto">
            <a:xfrm>
              <a:off x="3123094" y="3869330"/>
              <a:ext cx="305525" cy="6378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5" name="Gruppieren 54"/>
          <p:cNvGrpSpPr/>
          <p:nvPr/>
        </p:nvGrpSpPr>
        <p:grpSpPr>
          <a:xfrm>
            <a:off x="5411502" y="3397401"/>
            <a:ext cx="834105" cy="504057"/>
            <a:chOff x="4211960" y="3352339"/>
            <a:chExt cx="1080120" cy="652726"/>
          </a:xfrm>
        </p:grpSpPr>
        <p:cxnSp>
          <p:nvCxnSpPr>
            <p:cNvPr id="27" name="Gerade Verbindung mit Pfeil 26"/>
            <p:cNvCxnSpPr/>
            <p:nvPr/>
          </p:nvCxnSpPr>
          <p:spPr bwMode="auto">
            <a:xfrm flipV="1">
              <a:off x="4211960" y="3352339"/>
              <a:ext cx="0" cy="6527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Gerade Verbindung mit Pfeil 64"/>
            <p:cNvCxnSpPr/>
            <p:nvPr/>
          </p:nvCxnSpPr>
          <p:spPr bwMode="auto">
            <a:xfrm>
              <a:off x="4211960" y="4005064"/>
              <a:ext cx="1080120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Freihandform 37"/>
            <p:cNvSpPr/>
            <p:nvPr/>
          </p:nvSpPr>
          <p:spPr bwMode="auto">
            <a:xfrm>
              <a:off x="4213860" y="3429000"/>
              <a:ext cx="878896" cy="400892"/>
            </a:xfrm>
            <a:custGeom>
              <a:avLst/>
              <a:gdLst>
                <a:gd name="connsiteX0" fmla="*/ 0 w 735330"/>
                <a:gd name="connsiteY0" fmla="*/ 396240 h 396240"/>
                <a:gd name="connsiteX1" fmla="*/ 163830 w 735330"/>
                <a:gd name="connsiteY1" fmla="*/ 257175 h 396240"/>
                <a:gd name="connsiteX2" fmla="*/ 331470 w 735330"/>
                <a:gd name="connsiteY2" fmla="*/ 346710 h 396240"/>
                <a:gd name="connsiteX3" fmla="*/ 735330 w 735330"/>
                <a:gd name="connsiteY3" fmla="*/ 0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5330" h="396240">
                  <a:moveTo>
                    <a:pt x="0" y="396240"/>
                  </a:moveTo>
                  <a:cubicBezTo>
                    <a:pt x="54292" y="330835"/>
                    <a:pt x="108585" y="265430"/>
                    <a:pt x="163830" y="257175"/>
                  </a:cubicBezTo>
                  <a:cubicBezTo>
                    <a:pt x="219075" y="248920"/>
                    <a:pt x="236220" y="389573"/>
                    <a:pt x="331470" y="346710"/>
                  </a:cubicBezTo>
                  <a:cubicBezTo>
                    <a:pt x="426720" y="303847"/>
                    <a:pt x="581025" y="151923"/>
                    <a:pt x="735330" y="0"/>
                  </a:cubicBezTo>
                </a:path>
              </a:pathLst>
            </a:custGeom>
            <a:noFill/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8" name="Gruppieren 57"/>
          <p:cNvGrpSpPr/>
          <p:nvPr/>
        </p:nvGrpSpPr>
        <p:grpSpPr>
          <a:xfrm>
            <a:off x="6384033" y="3450131"/>
            <a:ext cx="398427" cy="400216"/>
            <a:chOff x="4860032" y="3351277"/>
            <a:chExt cx="547489" cy="549947"/>
          </a:xfrm>
        </p:grpSpPr>
        <p:sp>
          <p:nvSpPr>
            <p:cNvPr id="57" name="Kreis 56"/>
            <p:cNvSpPr/>
            <p:nvPr/>
          </p:nvSpPr>
          <p:spPr bwMode="auto">
            <a:xfrm>
              <a:off x="4860032" y="3397106"/>
              <a:ext cx="504056" cy="504118"/>
            </a:xfrm>
            <a:prstGeom prst="pi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Kreis 73"/>
            <p:cNvSpPr/>
            <p:nvPr/>
          </p:nvSpPr>
          <p:spPr bwMode="auto">
            <a:xfrm>
              <a:off x="4903465" y="3351277"/>
              <a:ext cx="504056" cy="504118"/>
            </a:xfrm>
            <a:prstGeom prst="pie">
              <a:avLst>
                <a:gd name="adj1" fmla="val 16192115"/>
                <a:gd name="adj2" fmla="val 49103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1" name="Gruppieren 60"/>
          <p:cNvGrpSpPr/>
          <p:nvPr/>
        </p:nvGrpSpPr>
        <p:grpSpPr>
          <a:xfrm>
            <a:off x="7038618" y="3419392"/>
            <a:ext cx="432048" cy="508148"/>
            <a:chOff x="8373295" y="1322926"/>
            <a:chExt cx="591193" cy="573342"/>
          </a:xfrm>
        </p:grpSpPr>
        <p:sp>
          <p:nvSpPr>
            <p:cNvPr id="77" name="Gefaltete Ecke 76"/>
            <p:cNvSpPr/>
            <p:nvPr/>
          </p:nvSpPr>
          <p:spPr bwMode="auto">
            <a:xfrm>
              <a:off x="8373295" y="1322926"/>
              <a:ext cx="591193" cy="573342"/>
            </a:xfrm>
            <a:prstGeom prst="foldedCorner">
              <a:avLst>
                <a:gd name="adj" fmla="val 265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11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60" name="Eine Ecke des Rechtecks abrunden 59"/>
            <p:cNvSpPr/>
            <p:nvPr/>
          </p:nvSpPr>
          <p:spPr bwMode="auto">
            <a:xfrm>
              <a:off x="8445303" y="1412776"/>
              <a:ext cx="144016" cy="88051"/>
            </a:xfrm>
            <a:prstGeom prst="round1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Eine Ecke des Rechtecks abrunden 89"/>
            <p:cNvSpPr/>
            <p:nvPr/>
          </p:nvSpPr>
          <p:spPr bwMode="auto">
            <a:xfrm>
              <a:off x="8589319" y="1412776"/>
              <a:ext cx="144016" cy="88051"/>
            </a:xfrm>
            <a:prstGeom prst="round1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Eine Ecke des Rechtecks abrunden 90"/>
            <p:cNvSpPr/>
            <p:nvPr/>
          </p:nvSpPr>
          <p:spPr bwMode="auto">
            <a:xfrm>
              <a:off x="8733335" y="1412776"/>
              <a:ext cx="144016" cy="88051"/>
            </a:xfrm>
            <a:prstGeom prst="round1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Eine Ecke des Rechtecks abrunden 91"/>
            <p:cNvSpPr/>
            <p:nvPr/>
          </p:nvSpPr>
          <p:spPr bwMode="auto">
            <a:xfrm>
              <a:off x="8447097" y="1504554"/>
              <a:ext cx="144016" cy="88051"/>
            </a:xfrm>
            <a:prstGeom prst="round1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Eine Ecke des Rechtecks abrunden 92"/>
            <p:cNvSpPr/>
            <p:nvPr/>
          </p:nvSpPr>
          <p:spPr bwMode="auto">
            <a:xfrm>
              <a:off x="8591113" y="1504554"/>
              <a:ext cx="144016" cy="88051"/>
            </a:xfrm>
            <a:prstGeom prst="round1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4" name="Eine Ecke des Rechtecks abrunden 93"/>
            <p:cNvSpPr/>
            <p:nvPr/>
          </p:nvSpPr>
          <p:spPr bwMode="auto">
            <a:xfrm>
              <a:off x="8731430" y="1504554"/>
              <a:ext cx="147715" cy="88051"/>
            </a:xfrm>
            <a:prstGeom prst="round1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" name="Eine Ecke des Rechtecks abrunden 94"/>
            <p:cNvSpPr/>
            <p:nvPr/>
          </p:nvSpPr>
          <p:spPr bwMode="auto">
            <a:xfrm>
              <a:off x="8447097" y="1593707"/>
              <a:ext cx="144016" cy="88051"/>
            </a:xfrm>
            <a:prstGeom prst="round1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Eine Ecke des Rechtecks abrunden 95"/>
            <p:cNvSpPr/>
            <p:nvPr/>
          </p:nvSpPr>
          <p:spPr bwMode="auto">
            <a:xfrm>
              <a:off x="8591113" y="1593707"/>
              <a:ext cx="144016" cy="88051"/>
            </a:xfrm>
            <a:prstGeom prst="round1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Eine Ecke des Rechtecks abrunden 96"/>
            <p:cNvSpPr/>
            <p:nvPr/>
          </p:nvSpPr>
          <p:spPr bwMode="auto">
            <a:xfrm>
              <a:off x="8731430" y="1593707"/>
              <a:ext cx="147715" cy="88051"/>
            </a:xfrm>
            <a:prstGeom prst="round1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470242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lides sebis 2013 2">
  <a:themeElements>
    <a:clrScheme name="Benutzerdefiniert 2">
      <a:dk1>
        <a:srgbClr val="000000"/>
      </a:dk1>
      <a:lt1>
        <a:srgbClr val="FFFFFF"/>
      </a:lt1>
      <a:dk2>
        <a:srgbClr val="002143"/>
      </a:dk2>
      <a:lt2>
        <a:srgbClr val="EEECE1"/>
      </a:lt2>
      <a:accent1>
        <a:srgbClr val="91A02F"/>
      </a:accent1>
      <a:accent2>
        <a:srgbClr val="E37C4D"/>
      </a:accent2>
      <a:accent3>
        <a:srgbClr val="DAD7CB"/>
      </a:accent3>
      <a:accent4>
        <a:srgbClr val="003359"/>
      </a:accent4>
      <a:accent5>
        <a:srgbClr val="0073CF"/>
      </a:accent5>
      <a:accent6>
        <a:srgbClr val="98C6EA"/>
      </a:accent6>
      <a:hlink>
        <a:srgbClr val="64A0C8"/>
      </a:hlink>
      <a:folHlink>
        <a:srgbClr val="64A0C8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 bwMode="auto">
        <a:ln>
          <a:headEnd type="none" w="med" len="med"/>
          <a:tailEnd type="arrow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none" rtlCol="0">
        <a:spAutoFit/>
      </a:bodyPr>
      <a:lstStyle>
        <a:defPPr>
          <a:defRPr dirty="0" smtClean="0">
            <a:latin typeface="Arial" pitchFamily="34" charset="0"/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tx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71103 Matthes English Master Slide Deck (wide).potx" id="{91040FA8-FD49-4102-AC41-84BC0B08C488}" vid="{045BDA8C-0E4E-43FE-921F-341BE0C2864F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pre_meeting_2</Template>
  <TotalTime>33</TotalTime>
  <Words>673</Words>
  <Application>Microsoft Office PowerPoint</Application>
  <PresentationFormat>宽屏</PresentationFormat>
  <Paragraphs>119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 Unicode MS</vt:lpstr>
      <vt:lpstr>Helvetica Neue</vt:lpstr>
      <vt:lpstr>TUM Neue Helvetica 75 Bold</vt:lpstr>
      <vt:lpstr>Arial</vt:lpstr>
      <vt:lpstr>Wingdings</vt:lpstr>
      <vt:lpstr>Slides sebis 2013 2</vt:lpstr>
      <vt:lpstr>KPA Group — Meeting 2</vt:lpstr>
      <vt:lpstr>Outline</vt:lpstr>
      <vt:lpstr>Short summarization of the essays </vt:lpstr>
      <vt:lpstr>Basic ideas of the essays </vt:lpstr>
      <vt:lpstr>Basic ideas of the essays </vt:lpstr>
      <vt:lpstr>Basic ideas of the essays </vt:lpstr>
      <vt:lpstr>Basic ideas of the essays </vt:lpstr>
      <vt:lpstr>Stick to the good sebis traditions</vt:lpstr>
      <vt:lpstr>Use the sebis visual language  (shapes, fonts, colors, sizes)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KPA Group — Meeting 2</dc:title>
  <dc:creator>1012227895@qq.com</dc:creator>
  <dc:description>Copyright sebis</dc:description>
  <cp:lastModifiedBy>1012227895@qq.com</cp:lastModifiedBy>
  <cp:revision>2</cp:revision>
  <dcterms:created xsi:type="dcterms:W3CDTF">2021-11-25T20:19:13Z</dcterms:created>
  <dcterms:modified xsi:type="dcterms:W3CDTF">2021-11-25T20:53:55Z</dcterms:modified>
</cp:coreProperties>
</file>