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/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3F56-7C86-4348-81F9-9A5475AE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F29F-FB25-4641-A8AE-69DE1E18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8D77-790E-4D3B-A1F9-CD6B17CC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2379-A41A-43F5-869B-4CE08A3B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01B8-3D91-4AE5-BF68-E94C32BD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71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8A6A-B906-498C-9228-55064AA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DD76-44D0-468A-B0CA-F43047D3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E634-C8A5-40EB-93AA-00CF65EE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242C-2017-4B7D-BB59-C03D2F4E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B40A-CD7D-4D0F-B6BB-ED67C54B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4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350F6-728D-4639-BDEB-DB067857F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74A5-282A-4563-A664-7BED3FB2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FDC9-8B9D-4F09-AF6B-CD0BB1D4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5B7A-8C4B-467C-B1B6-9FD23A4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2CA-2BAC-4474-9154-05D01FF7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D4B-272E-4FFB-A963-59E44540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9F5B-3450-4993-B2C1-09C7EEFE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E724-556B-49D3-BB8D-6FB9C3C6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4CE1-F07B-417E-AAE6-5204748E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CE85-E991-4129-B12D-BD00585A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0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CBC7-69B9-4F83-BCE1-E90139BE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4729-3B28-41E6-98E0-5B24D019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6DE5-C986-44F6-9FCB-2F14E7DF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B844-E84D-4CB3-8121-532DC4FC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366F-CDD5-4FC8-9F94-AFD54B9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58D2-5912-4B1C-AF8F-37BAC1EE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C437-F7C2-46E2-A9C3-DB504818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DE916-0554-49EF-AA42-3A59E3FD2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D060-BC8F-4736-94DA-37ACFFDD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608A-6588-4AE4-8A5D-8A7EAF09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48456-174C-4029-966C-9F8D8C44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2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6A6E-96BA-4830-BE62-F06AED61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B845-164F-487D-AD9C-AF8DEF3F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67827-D738-407C-9E18-8CA968E2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FE81-0867-41CF-A313-2FDC8E662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0A8CF-0C13-4591-8BAC-7ECBB1058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FD5D6-B5FB-4B9D-9B5C-654296B9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4447-9056-4EC9-9302-0B1118CD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3B697-22FD-44A4-833D-EA64B88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2D6F-9FAF-4DAD-A38A-8960942A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DC5B5-64A2-49CC-8500-77BD93D8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3B0-3626-4F2F-A49D-98C602F4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8C431-3B0C-444A-9D04-30CF583A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5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07090-2CB4-46A0-ADD4-B720FF16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562AC-BD39-4599-9BD3-B892A6CD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F25F-2CBB-46F0-AD33-8959FFF2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834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D18A-AC49-43EB-83CA-F6DF59DE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8B7E-3B61-4E57-870A-5FA7ED9B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37A0-2D8F-46B9-BF04-48505A6D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D560-0A1E-4921-88DA-2412713F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9676D-C136-4A3C-B1D3-373F2B19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52C3-9A01-4EE6-B044-58507FCF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34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99D1-0340-4764-A96C-4ACF5402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1637C-3F16-451B-8887-3C076F83B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B7F46-F932-4A2D-B444-1F3AB6D1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83259-4163-4C45-A474-BD25FB5F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1CC7-EC2E-4882-9D9A-2C0A7FE1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70C8-07EF-4D35-8487-B4613222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069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B1FBE-A8E1-4130-98BD-CCD27FCA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B027-78F0-4515-978E-31373C04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4C7A-7609-4F31-A50F-31D8D5F3A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C807-183E-4C98-959F-91A2E7AE1EEE}" type="datetimeFigureOut">
              <a:rPr lang="he-IL" smtClean="0"/>
              <a:t>כ"ה/אב/תשפ"א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D93A-95D2-4897-8362-9FE81A61F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2826-B395-4B79-8217-45BF745D8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A20B-CA1D-4B2D-ADE2-63D5FDC3CD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7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A8%D7%90%D7%99%D7%99%D7%94_%D7%9E%D7%9E%D7%95%D7%97%D7%A9%D7%91%D7%AA" TargetMode="External"/><Relationship Id="rId2" Type="http://schemas.openxmlformats.org/officeDocument/2006/relationships/hyperlink" Target="https://he.wikipedia.org/w/index.php?title=%D7%A0%D7%99%D7%AA%D7%95%D7%97_%D7%AA%D7%9E%D7%95%D7%A0%D7%94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.wikipedia.org/wiki/%D7%A2%D7%99%D7%91%D7%95%D7%93_%D7%AA%D7%9E%D7%95%D7%A0%D7%9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F9DB-C7EC-4FD4-9D6E-CB853394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990599"/>
            <a:ext cx="9144000" cy="4972051"/>
          </a:xfrm>
        </p:spPr>
        <p:txBody>
          <a:bodyPr>
            <a:noAutofit/>
          </a:bodyPr>
          <a:lstStyle/>
          <a:p>
            <a:pPr algn="r" rtl="1"/>
            <a:r>
              <a:rPr lang="he-IL" sz="3600" b="1">
                <a:latin typeface="+mn-lt"/>
              </a:rPr>
              <a:t>מגיש: </a:t>
            </a:r>
            <a:r>
              <a:rPr lang="he-IL" sz="3600">
                <a:latin typeface="+mn-lt"/>
              </a:rPr>
              <a:t>דניאל שמיוביץ    </a:t>
            </a:r>
            <a:br>
              <a:rPr lang="he-IL" sz="3600" dirty="0">
                <a:latin typeface="+mn-lt"/>
              </a:rPr>
            </a:br>
            <a:r>
              <a:rPr lang="he-IL" sz="3600" b="1" dirty="0">
                <a:latin typeface="+mn-lt"/>
              </a:rPr>
              <a:t>שם הקורס: </a:t>
            </a:r>
            <a:r>
              <a:rPr lang="he-IL" sz="3600" dirty="0">
                <a:latin typeface="+mn-lt"/>
              </a:rPr>
              <a:t>אלגוריתמים בלמולטימדיה ולמידת מכונה     בסביבת פייתון</a:t>
            </a:r>
            <a:br>
              <a:rPr lang="en-US" sz="3600" dirty="0">
                <a:latin typeface="+mn-lt"/>
              </a:rPr>
            </a:br>
            <a:r>
              <a:rPr lang="he-IL" sz="3600" b="1" dirty="0">
                <a:latin typeface="+mn-lt"/>
              </a:rPr>
              <a:t>שם פרויקט</a:t>
            </a:r>
            <a:r>
              <a:rPr lang="en-US" sz="3600" dirty="0">
                <a:latin typeface="+mn-lt"/>
              </a:rPr>
              <a:t>location of lines in an image </a:t>
            </a:r>
            <a:r>
              <a:rPr lang="en-US" sz="3600" b="1" dirty="0">
                <a:latin typeface="+mn-lt"/>
              </a:rPr>
              <a:t>:</a:t>
            </a:r>
            <a:br>
              <a:rPr lang="en-US" sz="3600" dirty="0">
                <a:effectLst/>
                <a:latin typeface="+mn-lt"/>
                <a:ea typeface="Calibri" panose="020F0502020204030204" pitchFamily="34" charset="0"/>
              </a:rPr>
            </a:br>
            <a:r>
              <a:rPr lang="he-IL" sz="3600" b="1" dirty="0">
                <a:effectLst/>
                <a:latin typeface="+mn-lt"/>
                <a:ea typeface="Calibri" panose="020F0502020204030204" pitchFamily="34" charset="0"/>
              </a:rPr>
              <a:t>שנה: </a:t>
            </a:r>
            <a:r>
              <a:rPr lang="he-IL" sz="3600" dirty="0">
                <a:effectLst/>
                <a:latin typeface="+mn-lt"/>
                <a:ea typeface="Calibri" panose="020F0502020204030204" pitchFamily="34" charset="0"/>
              </a:rPr>
              <a:t>ב </a:t>
            </a:r>
            <a:br>
              <a:rPr lang="he-IL" sz="3600" dirty="0">
                <a:effectLst/>
                <a:latin typeface="+mn-lt"/>
                <a:ea typeface="Calibri" panose="020F0502020204030204" pitchFamily="34" charset="0"/>
              </a:rPr>
            </a:br>
            <a:r>
              <a:rPr lang="he-IL" sz="3600" b="1" dirty="0">
                <a:effectLst/>
                <a:latin typeface="+mn-lt"/>
                <a:ea typeface="Calibri" panose="020F0502020204030204" pitchFamily="34" charset="0"/>
              </a:rPr>
              <a:t>סמסטר: </a:t>
            </a:r>
            <a:r>
              <a:rPr lang="he-IL" sz="3600" dirty="0">
                <a:effectLst/>
                <a:latin typeface="+mn-lt"/>
                <a:ea typeface="Calibri" panose="020F0502020204030204" pitchFamily="34" charset="0"/>
              </a:rPr>
              <a:t>ג</a:t>
            </a:r>
            <a:endParaRPr lang="he-IL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C8B34-6160-45EE-8C07-29F11B1B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895350"/>
            <a:ext cx="4343399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0A70-C7A1-42EA-A2F1-370419B3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br>
              <a:rPr lang="he-IL" dirty="0">
                <a:latin typeface="+mn-lt"/>
              </a:rPr>
            </a:br>
            <a:br>
              <a:rPr lang="he-IL" dirty="0">
                <a:latin typeface="+mn-lt"/>
              </a:rPr>
            </a:br>
            <a:r>
              <a:rPr lang="he-IL" dirty="0">
                <a:latin typeface="+mn-lt"/>
              </a:rPr>
              <a:t> </a:t>
            </a:r>
            <a:r>
              <a:rPr lang="he-IL" sz="4900" b="1" u="sng" dirty="0">
                <a:latin typeface="+mn-lt"/>
              </a:rPr>
              <a:t>מיקום קווים בתמונה</a:t>
            </a:r>
            <a:br>
              <a:rPr lang="en-US" b="1" i="0" dirty="0">
                <a:solidFill>
                  <a:srgbClr val="404040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+mn-lt"/>
              </a:rPr>
            </a:br>
            <a:r>
              <a:rPr lang="he-IL" dirty="0">
                <a:latin typeface="+mn-lt"/>
              </a:rPr>
              <a:t>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83B7-3C82-4E1E-ACD9-3556DB57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648950" cy="4605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b="1" u="sng" dirty="0">
                <a:latin typeface="Arial" panose="020B0604020202020204" pitchFamily="34" charset="0"/>
                <a:cs typeface="+mj-cs"/>
              </a:rPr>
              <a:t>בעיה: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he-IL" sz="2400" dirty="0">
                <a:latin typeface="Arial" panose="020B0604020202020204" pitchFamily="34" charset="0"/>
                <a:cs typeface="+mj-cs"/>
              </a:rPr>
              <a:t>  </a:t>
            </a:r>
            <a:r>
              <a:rPr lang="he-IL" i="0" dirty="0">
                <a:effectLst/>
                <a:latin typeface="Arial" panose="020B0604020202020204" pitchFamily="34" charset="0"/>
                <a:cs typeface="+mj-cs"/>
              </a:rPr>
              <a:t>בניתוח אוטומטי של </a:t>
            </a:r>
            <a:r>
              <a:rPr lang="he-IL" dirty="0">
                <a:latin typeface="Arial" panose="020B0604020202020204" pitchFamily="34" charset="0"/>
                <a:cs typeface="+mj-cs"/>
              </a:rPr>
              <a:t>תמונות דיגיטליות</a:t>
            </a:r>
            <a:r>
              <a:rPr lang="he-IL" i="0" dirty="0">
                <a:effectLst/>
                <a:latin typeface="Arial" panose="020B0604020202020204" pitchFamily="34" charset="0"/>
                <a:cs typeface="+mj-cs"/>
              </a:rPr>
              <a:t>, מתעורר לעיתים קרובות הצורך בזיהוי צורות     כגון קווים ישרים, עיגולים או אליפסות.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he-IL" i="0" dirty="0">
                <a:effectLst/>
                <a:latin typeface="Arial" panose="020B0604020202020204" pitchFamily="34" charset="0"/>
                <a:cs typeface="+mj-cs"/>
              </a:rPr>
              <a:t> בעין האנושית קל לזהות צורות וקווים אך עולה הסוגייה כיצד ניתן ללמד את המחשב לגלות צורות אלו ולהתמודד עם רעשים והפרעות שונות.</a:t>
            </a:r>
          </a:p>
        </p:txBody>
      </p:sp>
    </p:spTree>
    <p:extLst>
      <p:ext uri="{BB962C8B-B14F-4D97-AF65-F5344CB8AC3E}">
        <p14:creationId xmlns:p14="http://schemas.microsoft.com/office/powerpoint/2010/main" val="8338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0A70-C7A1-42EA-A2F1-370419B3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br>
              <a:rPr lang="he-IL" dirty="0">
                <a:latin typeface="+mn-lt"/>
              </a:rPr>
            </a:br>
            <a:br>
              <a:rPr lang="he-IL" dirty="0">
                <a:latin typeface="+mn-lt"/>
              </a:rPr>
            </a:br>
            <a:r>
              <a:rPr lang="he-IL" dirty="0">
                <a:latin typeface="+mn-lt"/>
              </a:rPr>
              <a:t> </a:t>
            </a:r>
            <a:br>
              <a:rPr lang="en-US" b="1" i="0" dirty="0">
                <a:solidFill>
                  <a:srgbClr val="404040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+mn-lt"/>
              </a:rPr>
            </a:br>
            <a:r>
              <a:rPr lang="he-IL" dirty="0">
                <a:latin typeface="+mn-lt"/>
              </a:rPr>
              <a:t>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83B7-3C82-4E1E-ACD9-3556DB57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773906"/>
            <a:ext cx="10648950" cy="4605338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sz="3200" b="1" i="0" u="sng" dirty="0">
                <a:effectLst/>
                <a:latin typeface="Arial" panose="020B0604020202020204" pitchFamily="34" charset="0"/>
                <a:cs typeface="+mj-cs"/>
              </a:rPr>
              <a:t> פתרון</a:t>
            </a:r>
            <a:r>
              <a:rPr lang="he-IL" sz="3200" i="0" u="sng" dirty="0">
                <a:effectLst/>
                <a:latin typeface="Arial" panose="020B0604020202020204" pitchFamily="34" charset="0"/>
                <a:cs typeface="+mj-cs"/>
              </a:rPr>
              <a:t>: 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b="1" i="0" dirty="0">
                <a:effectLst/>
                <a:latin typeface="Arial" panose="020B0604020202020204" pitchFamily="34" charset="0"/>
                <a:cs typeface="+mj-cs"/>
              </a:rPr>
              <a:t>Hough transform  </a:t>
            </a:r>
            <a:r>
              <a:rPr lang="he-IL" b="1" i="0" dirty="0"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שיטה למציאת אלמנטים (</a:t>
            </a:r>
            <a:r>
              <a:rPr lang="en-US" b="0" i="0" dirty="0">
                <a:effectLst/>
                <a:latin typeface="Arial" panose="020B0604020202020204" pitchFamily="34" charset="0"/>
                <a:cs typeface="+mj-cs"/>
              </a:rPr>
              <a:t>feature extraction</a:t>
            </a:r>
            <a:r>
              <a:rPr lang="he-IL" dirty="0">
                <a:latin typeface="Arial" panose="020B0604020202020204" pitchFamily="34" charset="0"/>
                <a:cs typeface="+mj-cs"/>
              </a:rPr>
              <a:t>)</a:t>
            </a:r>
            <a:r>
              <a:rPr lang="en-US" b="0" i="0" dirty="0"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המשמשת ב</a:t>
            </a:r>
            <a:r>
              <a:rPr lang="he-IL" b="0" i="0" strike="noStrike" dirty="0">
                <a:effectLst/>
                <a:latin typeface="Arial" panose="020B0604020202020204" pitchFamily="34" charset="0"/>
                <a:cs typeface="+mj-cs"/>
                <a:hlinkClick r:id="rId2" tooltip="ניתוח תמונה (הדף אינו קיים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ניתוח תמונה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, </a:t>
            </a:r>
            <a:r>
              <a:rPr lang="he-IL" b="0" i="0" strike="noStrike" dirty="0">
                <a:effectLst/>
                <a:latin typeface="Arial" panose="020B0604020202020204" pitchFamily="34" charset="0"/>
                <a:cs typeface="+mj-cs"/>
                <a:hlinkClick r:id="rId3" tooltip="ראייה ממוחשבת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ראייה ממוחשבת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 ו</a:t>
            </a:r>
            <a:r>
              <a:rPr lang="he-IL" b="0" i="0" strike="noStrike" dirty="0">
                <a:effectLst/>
                <a:latin typeface="Arial" panose="020B0604020202020204" pitchFamily="34" charset="0"/>
                <a:cs typeface="+mj-cs"/>
                <a:hlinkClick r:id="rId4" tooltip="עיבוד תמונה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עיבוד תמונה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. 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מטרת האלגוריתם הוא מציאת מקרים לא מושלמים של אובייקטים בתוך סוג מסוים של צורות על ידי תהליך "</a:t>
            </a:r>
            <a:r>
              <a:rPr lang="he-IL" b="0" i="0" strike="noStrike" dirty="0">
                <a:effectLst/>
                <a:latin typeface="Arial" panose="020B0604020202020204" pitchFamily="34" charset="0"/>
                <a:cs typeface="+mj-cs"/>
              </a:rPr>
              <a:t>הצבעה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". הליך הצבעה זה מתבצע במרחב פרמטרים, שממנו אובייקטים "מועמדים" מתקבלים כמקסימום מקומי במרחב סוכם (</a:t>
            </a:r>
            <a:r>
              <a:rPr lang="en-US" b="0" i="0" dirty="0">
                <a:effectLst/>
                <a:latin typeface="Arial" panose="020B0604020202020204" pitchFamily="34" charset="0"/>
                <a:cs typeface="+mj-cs"/>
              </a:rPr>
              <a:t>Accumulator</a:t>
            </a:r>
            <a:r>
              <a:rPr lang="he-IL" dirty="0">
                <a:latin typeface="Arial" panose="020B0604020202020204" pitchFamily="34" charset="0"/>
                <a:cs typeface="+mj-cs"/>
              </a:rPr>
              <a:t>)</a:t>
            </a:r>
            <a:r>
              <a:rPr lang="en-US" b="0" i="0" dirty="0"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הנבנה על ידי האלגוריתם.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 אלגוריתם </a:t>
            </a:r>
            <a:r>
              <a:rPr lang="en-US" b="0" i="0" dirty="0" err="1">
                <a:effectLst/>
                <a:latin typeface="Arial" panose="020B0604020202020204" pitchFamily="34" charset="0"/>
                <a:cs typeface="+mj-cs"/>
              </a:rPr>
              <a:t>hough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 בהגדרתו הראשונית עסק בזיהוי של </a:t>
            </a:r>
            <a:r>
              <a:rPr lang="he-IL" b="0" i="0" strike="noStrike" dirty="0">
                <a:effectLst/>
                <a:latin typeface="Arial" panose="020B0604020202020204" pitchFamily="34" charset="0"/>
                <a:cs typeface="+mj-cs"/>
              </a:rPr>
              <a:t>קווים</a:t>
            </a: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 בתמונה, אך מאוחר יותר הורחב גם לזיהוי מיקומים של צורות כלשהן (כגון מעגלים\אלפיסות).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0" i="0" dirty="0">
                <a:effectLst/>
                <a:latin typeface="Arial" panose="020B0604020202020204" pitchFamily="34" charset="0"/>
                <a:cs typeface="+mj-cs"/>
              </a:rPr>
              <a:t> הומצא על ידי ריצ'רד דודה ופיטר הארט בשנת 1972</a:t>
            </a:r>
            <a:endParaRPr lang="he-IL" dirty="0">
              <a:cs typeface="+mj-cs"/>
            </a:endParaRP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381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839C-6C9C-497B-B2A1-E6AF476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הצגת השיטות הקיימות לפתרון הצורך, זאת בנוסף לשיטה המבוצע בפרויקט.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D4A4-0AC5-4999-9574-7E157F6B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b="0" i="0" dirty="0">
                <a:solidFill>
                  <a:srgbClr val="000000"/>
                </a:solidFill>
                <a:effectLst/>
                <a:latin typeface="Linux Libertine"/>
                <a:cs typeface="+mj-cs"/>
              </a:rPr>
              <a:t>טכניקה נוספת מבוססת קונבולוציה.</a:t>
            </a:r>
            <a:r>
              <a:rPr lang="he-IL" b="0" i="0" u="none" strike="noStrike" dirty="0">
                <a:solidFill>
                  <a:srgbClr val="0B0080"/>
                </a:solidFill>
                <a:effectLst/>
                <a:latin typeface="Linux Libertine"/>
                <a:cs typeface="+mj-cs"/>
              </a:rPr>
              <a:t> </a:t>
            </a:r>
          </a:p>
          <a:p>
            <a:pPr marL="0" indent="0" algn="r">
              <a:buNone/>
            </a:pPr>
            <a:r>
              <a:rPr lang="he-IL" dirty="0">
                <a:cs typeface="+mj-cs"/>
              </a:rPr>
              <a:t>ישנם ארבעה מסיכות שבאמצעותן אפשר לגלות קווים שונים: קו אנכי, אופקי ושני אלכסונים.</a:t>
            </a:r>
            <a:br>
              <a:rPr lang="he-IL" dirty="0">
                <a:cs typeface="+mj-cs"/>
              </a:rPr>
            </a:br>
            <a:r>
              <a:rPr lang="he-IL" dirty="0">
                <a:cs typeface="+mj-cs"/>
              </a:rPr>
              <a:t>לאחר מכן לוקחים את המקסימלי מבין כל תא ושמים אותו במטריצה או  לטנזור חדשים. אם המספר גדול מ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treshold</a:t>
            </a:r>
            <a:r>
              <a:rPr lang="en-US" dirty="0">
                <a:cs typeface="+mj-cs"/>
              </a:rPr>
              <a:t>  </a:t>
            </a:r>
            <a:r>
              <a:rPr lang="he-IL" dirty="0">
                <a:cs typeface="+mj-cs"/>
              </a:rPr>
              <a:t>טנזור מסוים אז יש הפרדה בין קווים</a:t>
            </a:r>
            <a:endParaRPr lang="en-US" dirty="0">
              <a:cs typeface="+mj-cs"/>
            </a:endParaRPr>
          </a:p>
          <a:p>
            <a:pPr marL="0" indent="0" algn="r">
              <a:buNone/>
            </a:pPr>
            <a:endParaRPr lang="en-US" dirty="0">
              <a:cs typeface="+mj-cs"/>
            </a:endParaRPr>
          </a:p>
          <a:p>
            <a:pPr marL="0" indent="0" algn="r">
              <a:buNone/>
            </a:pPr>
            <a:r>
              <a:rPr lang="he-IL" dirty="0">
                <a:cs typeface="+mj-cs"/>
              </a:rPr>
              <a:t>צריך להרחיב אולי עוד?</a:t>
            </a:r>
          </a:p>
        </p:txBody>
      </p:sp>
    </p:spTree>
    <p:extLst>
      <p:ext uri="{BB962C8B-B14F-4D97-AF65-F5344CB8AC3E}">
        <p14:creationId xmlns:p14="http://schemas.microsoft.com/office/powerpoint/2010/main" val="329793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520D-2B0B-4ECE-9483-0D606B4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4625"/>
            <a:ext cx="10515600" cy="1325563"/>
          </a:xfrm>
        </p:spPr>
        <p:txBody>
          <a:bodyPr/>
          <a:lstStyle/>
          <a:p>
            <a:pPr algn="r" rtl="1"/>
            <a:r>
              <a:rPr lang="he-IL" b="1" dirty="0"/>
              <a:t>פירוט השיטה הפותרת את הצורך המבוצע בפרויקט ותיאור תהליך הפיתרון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DA5-BFF6-4D25-9540-120BEBC2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9726"/>
            <a:ext cx="10715625" cy="5488304"/>
          </a:xfrm>
        </p:spPr>
        <p:txBody>
          <a:bodyPr>
            <a:normAutofit fontScale="70000" lnSpcReduction="20000"/>
          </a:bodyPr>
          <a:lstStyle/>
          <a:p>
            <a:pPr marL="0" indent="0" algn="just" rtl="1">
              <a:buNone/>
            </a:pPr>
            <a:r>
              <a:rPr lang="he-IL" sz="4000" b="1" dirty="0">
                <a:cs typeface="+mj-cs"/>
              </a:rPr>
              <a:t>קיימים 3 שלבים שפותרים את הבעיה:</a:t>
            </a:r>
          </a:p>
          <a:p>
            <a:pPr marL="0" indent="0" algn="just" rtl="1">
              <a:buNone/>
            </a:pPr>
            <a:r>
              <a:rPr lang="he-IL" sz="4000" dirty="0">
                <a:cs typeface="+mj-cs"/>
              </a:rPr>
              <a:t> </a:t>
            </a:r>
            <a:r>
              <a:rPr lang="he-IL" sz="4000" b="1" dirty="0">
                <a:cs typeface="+mj-cs"/>
              </a:rPr>
              <a:t>שלב 1</a:t>
            </a:r>
            <a:r>
              <a:rPr lang="he-IL" sz="4000" dirty="0">
                <a:cs typeface="+mj-cs"/>
              </a:rPr>
              <a:t> - מציאת קווים מתמונת המקור</a:t>
            </a:r>
          </a:p>
          <a:p>
            <a:pPr algn="just" rtl="1"/>
            <a:r>
              <a:rPr lang="he-IL" sz="4000" dirty="0">
                <a:cs typeface="+mj-cs"/>
              </a:rPr>
              <a:t>קורא את התמונה וממיר אותה לצבעי אפור</a:t>
            </a:r>
          </a:p>
          <a:p>
            <a:pPr algn="just" rtl="1"/>
            <a:r>
              <a:rPr lang="he-IL" sz="4000" dirty="0">
                <a:cs typeface="+mj-cs"/>
              </a:rPr>
              <a:t>קבלת תמונה קצה באמצעות </a:t>
            </a:r>
            <a:r>
              <a:rPr lang="en-US" sz="4000" dirty="0">
                <a:cs typeface="+mj-cs"/>
              </a:rPr>
              <a:t>Canny Edge</a:t>
            </a:r>
            <a:endParaRPr lang="he-IL" sz="4000" dirty="0">
              <a:cs typeface="+mj-cs"/>
            </a:endParaRPr>
          </a:p>
          <a:p>
            <a:pPr marL="0" indent="0" algn="just" rtl="1">
              <a:buNone/>
            </a:pPr>
            <a:r>
              <a:rPr lang="he-IL" sz="4000" b="1" dirty="0">
                <a:cs typeface="+mj-cs"/>
              </a:rPr>
              <a:t>שלב 2 </a:t>
            </a:r>
            <a:r>
              <a:rPr lang="he-IL" sz="4000" dirty="0">
                <a:cs typeface="+mj-cs"/>
              </a:rPr>
              <a:t>- יצירת מטריצה של </a:t>
            </a:r>
            <a:r>
              <a:rPr lang="en-US" sz="4000" dirty="0">
                <a:cs typeface="+mj-cs"/>
              </a:rPr>
              <a:t>rho </a:t>
            </a:r>
            <a:r>
              <a:rPr lang="he-IL" sz="4000" dirty="0">
                <a:cs typeface="+mj-cs"/>
              </a:rPr>
              <a:t> ו </a:t>
            </a:r>
            <a:r>
              <a:rPr lang="en-US" sz="4000" dirty="0">
                <a:cs typeface="+mj-cs"/>
              </a:rPr>
              <a:t>theta</a:t>
            </a:r>
          </a:p>
          <a:p>
            <a:pPr algn="just" rtl="1"/>
            <a:r>
              <a:rPr lang="he-IL" sz="4000" dirty="0">
                <a:cs typeface="+mj-cs"/>
              </a:rPr>
              <a:t>משוואת ישר כללית מיוצגת </a:t>
            </a:r>
            <a:r>
              <a:rPr lang="en-US" sz="4000" dirty="0">
                <a:cs typeface="+mj-cs"/>
              </a:rPr>
              <a:t>y=</a:t>
            </a:r>
            <a:r>
              <a:rPr lang="en-US" sz="4000" dirty="0" err="1">
                <a:cs typeface="+mj-cs"/>
              </a:rPr>
              <a:t>ax+b</a:t>
            </a:r>
            <a:r>
              <a:rPr lang="he-IL" sz="4000" dirty="0">
                <a:cs typeface="+mj-cs"/>
              </a:rPr>
              <a:t> וה </a:t>
            </a:r>
            <a:r>
              <a:rPr lang="en-US" sz="4000" dirty="0">
                <a:cs typeface="+mj-cs"/>
              </a:rPr>
              <a:t>Hough</a:t>
            </a:r>
            <a:r>
              <a:rPr lang="he-IL" sz="4000" dirty="0">
                <a:cs typeface="+mj-cs"/>
              </a:rPr>
              <a:t> משתמש בייצוג שונה</a:t>
            </a:r>
            <a:endParaRPr lang="en-US" sz="4000" dirty="0">
              <a:cs typeface="+mj-cs"/>
            </a:endParaRPr>
          </a:p>
          <a:p>
            <a:pPr marL="0" indent="0" algn="r">
              <a:buNone/>
            </a:pPr>
            <a:r>
              <a:rPr lang="es-ES" sz="4000" b="0" i="0" dirty="0">
                <a:solidFill>
                  <a:srgbClr val="24292E"/>
                </a:solidFill>
                <a:effectLst/>
                <a:latin typeface="-apple-system"/>
                <a:cs typeface="+mj-cs"/>
              </a:rPr>
              <a:t>X(i) * cos(theta)+y(i)* sin(theta) = rho</a:t>
            </a:r>
            <a:r>
              <a:rPr lang="he-IL" sz="4000" b="0" i="0" dirty="0">
                <a:solidFill>
                  <a:srgbClr val="24292E"/>
                </a:solidFill>
                <a:effectLst/>
                <a:latin typeface="-apple-system"/>
                <a:cs typeface="+mj-cs"/>
              </a:rPr>
              <a:t>   </a:t>
            </a:r>
          </a:p>
          <a:p>
            <a:pPr algn="just" rtl="1"/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ביצוע המרה מקורדינאטות (</a:t>
            </a:r>
            <a:r>
              <a:rPr lang="en-US" sz="4000" dirty="0" err="1">
                <a:solidFill>
                  <a:srgbClr val="24292E"/>
                </a:solidFill>
                <a:latin typeface="-apple-system"/>
                <a:cs typeface="+mj-cs"/>
              </a:rPr>
              <a:t>x,y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) לקורדינאטות (</a:t>
            </a:r>
            <a:r>
              <a:rPr lang="en-US" sz="4000" dirty="0" err="1">
                <a:solidFill>
                  <a:srgbClr val="24292E"/>
                </a:solidFill>
                <a:latin typeface="-apple-system"/>
                <a:cs typeface="+mj-cs"/>
              </a:rPr>
              <a:t>theta,rho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)</a:t>
            </a:r>
          </a:p>
          <a:p>
            <a:pPr algn="just" rtl="1"/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חישוב (</a:t>
            </a:r>
            <a:r>
              <a:rPr lang="en-US" sz="4000" dirty="0" err="1">
                <a:solidFill>
                  <a:srgbClr val="24292E"/>
                </a:solidFill>
                <a:latin typeface="-apple-system"/>
                <a:cs typeface="+mj-cs"/>
              </a:rPr>
              <a:t>theta,rho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) עבור על קצה של פיקסל ואז להוסיף 1 למטריצה של (</a:t>
            </a:r>
            <a:r>
              <a:rPr lang="en-US" sz="4000" dirty="0" err="1">
                <a:solidFill>
                  <a:srgbClr val="24292E"/>
                </a:solidFill>
                <a:latin typeface="-apple-system"/>
                <a:cs typeface="+mj-cs"/>
              </a:rPr>
              <a:t>theta,rho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) </a:t>
            </a:r>
          </a:p>
          <a:p>
            <a:pPr marL="0" indent="0" algn="just" rtl="1">
              <a:buNone/>
            </a:pPr>
            <a:r>
              <a:rPr lang="he-IL" sz="4000" b="1" dirty="0">
                <a:solidFill>
                  <a:srgbClr val="24292E"/>
                </a:solidFill>
                <a:latin typeface="-apple-system"/>
                <a:cs typeface="+mj-cs"/>
              </a:rPr>
              <a:t>שלב 3 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- שימוש בגבול כדי לבחור את הקו</a:t>
            </a:r>
          </a:p>
          <a:p>
            <a:pPr algn="just" rtl="1"/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 קבלת מספר הערכים הגבוהים במטריצה ואז להישתמש ב </a:t>
            </a:r>
            <a:r>
              <a:rPr lang="en-US" sz="4000" dirty="0">
                <a:solidFill>
                  <a:srgbClr val="24292E"/>
                </a:solidFill>
                <a:latin typeface="-apple-system"/>
                <a:cs typeface="+mj-cs"/>
              </a:rPr>
              <a:t>theta 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 ו </a:t>
            </a:r>
            <a:r>
              <a:rPr lang="en-US" sz="4000" dirty="0">
                <a:solidFill>
                  <a:srgbClr val="24292E"/>
                </a:solidFill>
                <a:latin typeface="-apple-system"/>
                <a:cs typeface="+mj-cs"/>
              </a:rPr>
              <a:t>rho </a:t>
            </a:r>
            <a:r>
              <a:rPr lang="he-IL" sz="4000" dirty="0">
                <a:solidFill>
                  <a:srgbClr val="24292E"/>
                </a:solidFill>
                <a:latin typeface="-apple-system"/>
                <a:cs typeface="+mj-cs"/>
              </a:rPr>
              <a:t> כדי לצייר את הקו.</a:t>
            </a:r>
          </a:p>
          <a:p>
            <a:pPr marL="514350" indent="-514350" algn="just" rtl="1">
              <a:buFont typeface="+mj-lt"/>
              <a:buAutoNum type="arabicPeriod"/>
            </a:pPr>
            <a:endParaRPr lang="he-IL" dirty="0"/>
          </a:p>
          <a:p>
            <a:pPr marL="514350" indent="-514350" algn="just" rtl="1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470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520D-2B0B-4ECE-9483-0D606B4A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/>
              <a:t>יתרונות וחסרונות של השיטה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DA5-BFF6-4D25-9540-120BEBC2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72405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he-IL" b="1" dirty="0">
                <a:cs typeface="+mj-cs"/>
              </a:rPr>
              <a:t>יתרונות</a:t>
            </a:r>
          </a:p>
          <a:p>
            <a:pPr algn="just" rtl="1"/>
            <a:r>
              <a:rPr lang="he-IL" dirty="0">
                <a:cs typeface="+mj-cs"/>
              </a:rPr>
              <a:t>זיהוי של מספר אוביקטים שונים של צורות כגון: ריבוע,עיגול , אליפסה...</a:t>
            </a:r>
          </a:p>
          <a:p>
            <a:pPr algn="just" rtl="1"/>
            <a:r>
              <a:rPr lang="he-IL" dirty="0">
                <a:cs typeface="+mj-cs"/>
              </a:rPr>
              <a:t>טרנזפורמציה הסתברותית – הוא לא לוקח את כל הנקודות בחשבון, לוקח רק קבוצת משנה אקראית של נקודות וזה מספיק לזיהוי הקו</a:t>
            </a:r>
          </a:p>
          <a:p>
            <a:pPr marL="0" indent="0" algn="just" rtl="1">
              <a:buNone/>
            </a:pPr>
            <a:endParaRPr lang="he-IL" dirty="0">
              <a:solidFill>
                <a:srgbClr val="24292E"/>
              </a:solidFill>
              <a:latin typeface="-apple-system"/>
              <a:cs typeface="+mj-cs"/>
            </a:endParaRPr>
          </a:p>
          <a:p>
            <a:pPr marL="0" indent="0" algn="just" rtl="1">
              <a:buNone/>
            </a:pPr>
            <a:r>
              <a:rPr lang="he-IL" b="1" dirty="0">
                <a:cs typeface="+mj-cs"/>
              </a:rPr>
              <a:t>חסרונות</a:t>
            </a:r>
            <a:r>
              <a:rPr lang="he-IL" dirty="0">
                <a:cs typeface="+mj-cs"/>
              </a:rPr>
              <a:t>:</a:t>
            </a:r>
          </a:p>
          <a:p>
            <a:pPr algn="just" rtl="1"/>
            <a:r>
              <a:rPr lang="he-IL" dirty="0">
                <a:cs typeface="+mj-cs"/>
              </a:rPr>
              <a:t>השיטה שהשתמשנו בעל סיבוכיות זמן ריצה ארוכה </a:t>
            </a:r>
          </a:p>
          <a:p>
            <a:pPr marL="0" indent="0" algn="just" rtl="1">
              <a:buNone/>
            </a:pPr>
            <a:r>
              <a:rPr lang="he-IL" dirty="0">
                <a:cs typeface="+mj-cs"/>
              </a:rPr>
              <a:t>(כל הזויות האפשריות)* </a:t>
            </a:r>
            <a:r>
              <a:rPr lang="en-US" dirty="0">
                <a:cs typeface="+mj-cs"/>
              </a:rPr>
              <a:t>o(n)</a:t>
            </a:r>
            <a:endParaRPr lang="he-IL" dirty="0">
              <a:cs typeface="+mj-cs"/>
            </a:endParaRPr>
          </a:p>
          <a:p>
            <a:pPr algn="just" rtl="1"/>
            <a:r>
              <a:rPr lang="he-IL" dirty="0">
                <a:cs typeface="+mj-cs"/>
              </a:rPr>
              <a:t> מה שאנחנו ממשנו מציג קווים אינסופים, ובטרנזפורמציה הסתברותית מציג קווים סופים</a:t>
            </a:r>
          </a:p>
          <a:p>
            <a:pPr marL="0" indent="0" algn="just" rtl="1">
              <a:buNone/>
            </a:pPr>
            <a:endParaRPr lang="he-IL" dirty="0"/>
          </a:p>
          <a:p>
            <a:pPr marL="514350" indent="-514350" algn="just" rtl="1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2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268-0BCE-4859-AB7F-76A50195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 rtl="1"/>
            <a:r>
              <a:rPr lang="he-IL" b="1" dirty="0"/>
              <a:t>הרקע מתמטי לשיטה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7473-F344-480D-A275-E7091B99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400" dirty="0"/>
              <a:t>דודה והארט ציינו כי ניתן לייצג קו ישר באמצעות שני פרמטרים שיפוע ונקודת חיתוך עם הצירים. </a:t>
            </a:r>
          </a:p>
          <a:p>
            <a:pPr marL="0" indent="0" algn="r">
              <a:buNone/>
            </a:pPr>
            <a:r>
              <a:rPr lang="he-IL" sz="2400" dirty="0"/>
              <a:t>הבעיה הינה כאשר מתמודדים עם קווים אנכיים השיפוע שואף לאינסוף. הפתרון שמוצא בשיטה זו היא להמיר את הקורדינאטות הקרטזיות של השיפוע ונקודת החיתוך אל תצוגה בקורדינאטות פולרית.</a:t>
            </a:r>
          </a:p>
          <a:p>
            <a:pPr marL="0" indent="0" algn="r">
              <a:buNone/>
            </a:pPr>
            <a:r>
              <a:rPr lang="he-IL" sz="2400" dirty="0"/>
              <a:t>המרה זאת פותרת את העניין של הפרמטר האינסופי ומציגה את הנתונים בגלים. נקודות חיתוך במימד האף הינה קו ישר במימד הקרטזי</a:t>
            </a:r>
          </a:p>
          <a:p>
            <a:pPr marL="0" indent="0" algn="r">
              <a:buNone/>
            </a:pPr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X(i) * cos(theta)+y(i)* sin(theta) = rho</a:t>
            </a:r>
          </a:p>
          <a:p>
            <a:pPr marL="0" indent="0" algn="r">
              <a:buNone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- מייצג את המרחק הניצב מהמקור לקו נמדד בפיקסלים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(מייצג את המרחק מראשית הצירים)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rho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he-IL" sz="2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 -</a:t>
            </a:r>
            <a:r>
              <a:rPr lang="he-IL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+mj-cs"/>
              </a:rPr>
              <a:t> היא הזווית של הווקטור מראשית הצירים לנקודה הקרובה ביותר אליו בישר </a:t>
            </a:r>
            <a:r>
              <a:rPr lang="en-US" sz="2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Theta</a:t>
            </a:r>
          </a:p>
          <a:p>
            <a:pPr marL="0" indent="0" algn="r">
              <a:buNone/>
            </a:pPr>
            <a:endParaRPr lang="he-IL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Ink 56">
            <a:extLst>
              <a:ext uri="{FF2B5EF4-FFF2-40B4-BE49-F238E27FC236}">
                <a16:creationId xmlns:a16="http://schemas.microsoft.com/office/drawing/2014/main" id="{631787F7-270D-41C8-A76B-BD982D398022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65575" y="488950"/>
            <a:ext cx="20638" cy="19050"/>
          </a:xfrm>
          <a:prstGeom prst="rect">
            <a:avLst/>
          </a:prstGeom>
          <a:noFill/>
          <a:ln w="18000" cap="rnd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3" name="Ink 57">
                <a:extLst>
                  <a:ext uri="{FF2B5EF4-FFF2-40B4-BE49-F238E27FC236}">
                    <a16:creationId xmlns:a16="http://schemas.microsoft.com/office/drawing/2014/main" id="{2B4B0D30-C75C-44CE-8CC7-A4A010C7EB9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493713"/>
              <a:ext cx="552450" cy="107950"/>
            </p14:xfrm>
          </p:contentPart>
        </mc:Choice>
        <mc:Fallback xmlns="">
          <p:pic>
            <p:nvPicPr>
              <p:cNvPr id="2053" name="Ink 57">
                <a:extLst>
                  <a:ext uri="{FF2B5EF4-FFF2-40B4-BE49-F238E27FC236}">
                    <a16:creationId xmlns:a16="http://schemas.microsoft.com/office/drawing/2014/main" id="{2B4B0D30-C75C-44CE-8CC7-A4A010C7EB9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Ink 58">
            <a:extLst>
              <a:ext uri="{FF2B5EF4-FFF2-40B4-BE49-F238E27FC236}">
                <a16:creationId xmlns:a16="http://schemas.microsoft.com/office/drawing/2014/main" id="{15D382F7-7947-4238-B0DD-50CB749C7DCE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71925" y="488950"/>
            <a:ext cx="19050" cy="19050"/>
          </a:xfrm>
          <a:prstGeom prst="rect">
            <a:avLst/>
          </a:prstGeom>
          <a:noFill/>
          <a:ln w="18000" cap="rnd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Ink 59">
            <a:extLst>
              <a:ext uri="{FF2B5EF4-FFF2-40B4-BE49-F238E27FC236}">
                <a16:creationId xmlns:a16="http://schemas.microsoft.com/office/drawing/2014/main" id="{3726D7A6-6111-4704-B58D-8A6BD0AE0FD0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425825" y="546100"/>
            <a:ext cx="19050" cy="19050"/>
          </a:xfrm>
          <a:prstGeom prst="rect">
            <a:avLst/>
          </a:prstGeom>
          <a:noFill/>
          <a:ln w="18000" cap="rnd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9ACCB00-26A9-46B5-A7EE-1D9CDD71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51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268-0BCE-4859-AB7F-76A50195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הדגמת יכולות ומגבלות של השיטה לפי המימוש בפרויקט.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CFB40B-C895-406F-90B1-990E028D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66" y="1816100"/>
            <a:ext cx="9201067" cy="4351338"/>
          </a:xfrm>
        </p:spPr>
      </p:pic>
    </p:spTree>
    <p:extLst>
      <p:ext uri="{BB962C8B-B14F-4D97-AF65-F5344CB8AC3E}">
        <p14:creationId xmlns:p14="http://schemas.microsoft.com/office/powerpoint/2010/main" val="118488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608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Linux Libertine</vt:lpstr>
      <vt:lpstr>Office Theme</vt:lpstr>
      <vt:lpstr>מגיש: דניאל שמיוביץ     שם הקורס: אלגוריתמים בלמולטימדיה ולמידת מכונה     בסביבת פייתון שם פרויקטlocation of lines in an image : שנה: ב  סמסטר: ג</vt:lpstr>
      <vt:lpstr>   מיקום קווים בתמונה                          </vt:lpstr>
      <vt:lpstr>                             </vt:lpstr>
      <vt:lpstr>הצגת השיטות הקיימות לפתרון הצורך, זאת בנוסף לשיטה המבוצע בפרויקט.</vt:lpstr>
      <vt:lpstr>פירוט השיטה הפותרת את הצורך המבוצע בפרויקט ותיאור תהליך הפיתרון </vt:lpstr>
      <vt:lpstr>יתרונות וחסרונות של השיטה </vt:lpstr>
      <vt:lpstr>הרקע מתמטי לשיטה</vt:lpstr>
      <vt:lpstr>הדגמת יכולות ומגבלות של השיטה לפי המימוש בפרויקט.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מגישים: דניאל שמיוביץ             עמית שני מרצה:  יקיר מנחם שם הקורס: אלגוריתמים בלמולטימדיה         ולמידת מכונה בסביבת פייתון שם הפרויקט:  Location of lines in an image. (Computer Vision) שנה: ב  סמסטר: ג</dc:title>
  <dc:creator>daniel shmayovich</dc:creator>
  <cp:lastModifiedBy>daniel shmayovich</cp:lastModifiedBy>
  <cp:revision>30</cp:revision>
  <dcterms:created xsi:type="dcterms:W3CDTF">2020-09-05T17:24:18Z</dcterms:created>
  <dcterms:modified xsi:type="dcterms:W3CDTF">2021-08-03T05:54:33Z</dcterms:modified>
</cp:coreProperties>
</file>