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Archive" charset="1" panose="02000506040000020004"/>
      <p:regular r:id="rId12"/>
    </p:embeddedFont>
    <p:embeddedFont>
      <p:font typeface="Poppins Light" charset="1" panose="000004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657652">
            <a:off x="9753717" y="1245032"/>
            <a:ext cx="5962161" cy="6860228"/>
          </a:xfrm>
          <a:custGeom>
            <a:avLst/>
            <a:gdLst/>
            <a:ahLst/>
            <a:cxnLst/>
            <a:rect r="r" b="b" t="t" l="l"/>
            <a:pathLst>
              <a:path h="6860228" w="5962161">
                <a:moveTo>
                  <a:pt x="0" y="6860227"/>
                </a:moveTo>
                <a:lnTo>
                  <a:pt x="5962161" y="6860227"/>
                </a:lnTo>
                <a:lnTo>
                  <a:pt x="5962161" y="0"/>
                </a:lnTo>
                <a:lnTo>
                  <a:pt x="0" y="0"/>
                </a:lnTo>
                <a:lnTo>
                  <a:pt x="0" y="686022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02583">
            <a:off x="-4378735" y="-130161"/>
            <a:ext cx="9391498" cy="10806117"/>
          </a:xfrm>
          <a:custGeom>
            <a:avLst/>
            <a:gdLst/>
            <a:ahLst/>
            <a:cxnLst/>
            <a:rect r="r" b="b" t="t" l="l"/>
            <a:pathLst>
              <a:path h="10806117" w="9391498">
                <a:moveTo>
                  <a:pt x="0" y="0"/>
                </a:moveTo>
                <a:lnTo>
                  <a:pt x="9391498" y="0"/>
                </a:lnTo>
                <a:lnTo>
                  <a:pt x="9391498" y="10806117"/>
                </a:lnTo>
                <a:lnTo>
                  <a:pt x="0" y="1080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30813" y="3096052"/>
            <a:ext cx="10728487" cy="51868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998"/>
              </a:lnSpc>
            </a:pPr>
            <a:r>
              <a:rPr lang="en-US" sz="10387" spc="-737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HERRAMIENTAS PARA IDENTIFICAR LAS NECESIDADES DE LOS CLIENTES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96550" y="923925"/>
            <a:ext cx="316275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VIBRAS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66591" y="8623300"/>
            <a:ext cx="11492709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Presentado por Herrera, Sierra, Vargas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82116" y="2971800"/>
            <a:ext cx="11523769" cy="43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Visualiza qué piensa, siente, dice y hace el cliente.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Ayuda a entender sus emociones y necesidades.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Ejemplo: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Estudiante que busca cursos online: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Siente: Miedo a no conseguir trabajo.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Hace: Busca tutoriales en YouTube.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Duele: Falta de tiempo.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Desea: Aprender algo útil rápidamente.</a:t>
            </a:r>
          </a:p>
          <a:p>
            <a:pPr algn="l">
              <a:lnSpc>
                <a:spcPts val="375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714380" y="6676878"/>
            <a:ext cx="3089841" cy="4114800"/>
          </a:xfrm>
          <a:custGeom>
            <a:avLst/>
            <a:gdLst/>
            <a:ahLst/>
            <a:cxnLst/>
            <a:rect r="r" b="b" t="t" l="l"/>
            <a:pathLst>
              <a:path h="4114800" w="3089841">
                <a:moveTo>
                  <a:pt x="0" y="0"/>
                </a:moveTo>
                <a:lnTo>
                  <a:pt x="3089840" y="0"/>
                </a:lnTo>
                <a:lnTo>
                  <a:pt x="3089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516220" y="-634076"/>
            <a:ext cx="3089841" cy="4114800"/>
          </a:xfrm>
          <a:custGeom>
            <a:avLst/>
            <a:gdLst/>
            <a:ahLst/>
            <a:cxnLst/>
            <a:rect r="r" b="b" t="t" l="l"/>
            <a:pathLst>
              <a:path h="4114800" w="3089841">
                <a:moveTo>
                  <a:pt x="0" y="0"/>
                </a:moveTo>
                <a:lnTo>
                  <a:pt x="3089840" y="0"/>
                </a:lnTo>
                <a:lnTo>
                  <a:pt x="308984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5400000">
            <a:off x="701711" y="8713319"/>
            <a:ext cx="871970" cy="217992"/>
          </a:xfrm>
          <a:custGeom>
            <a:avLst/>
            <a:gdLst/>
            <a:ahLst/>
            <a:cxnLst/>
            <a:rect r="r" b="b" t="t" l="l"/>
            <a:pathLst>
              <a:path h="217992" w="871970">
                <a:moveTo>
                  <a:pt x="0" y="0"/>
                </a:moveTo>
                <a:lnTo>
                  <a:pt x="871970" y="0"/>
                </a:lnTo>
                <a:lnTo>
                  <a:pt x="871970" y="217992"/>
                </a:lnTo>
                <a:lnTo>
                  <a:pt x="0" y="21799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482227" y="1028700"/>
            <a:ext cx="777073" cy="791463"/>
          </a:xfrm>
          <a:custGeom>
            <a:avLst/>
            <a:gdLst/>
            <a:ahLst/>
            <a:cxnLst/>
            <a:rect r="r" b="b" t="t" l="l"/>
            <a:pathLst>
              <a:path h="791463" w="777073">
                <a:moveTo>
                  <a:pt x="0" y="0"/>
                </a:moveTo>
                <a:lnTo>
                  <a:pt x="777073" y="0"/>
                </a:lnTo>
                <a:lnTo>
                  <a:pt x="777073" y="791463"/>
                </a:lnTo>
                <a:lnTo>
                  <a:pt x="0" y="79146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431537" y="2301749"/>
            <a:ext cx="4246041" cy="4114800"/>
          </a:xfrm>
          <a:custGeom>
            <a:avLst/>
            <a:gdLst/>
            <a:ahLst/>
            <a:cxnLst/>
            <a:rect r="r" b="b" t="t" l="l"/>
            <a:pathLst>
              <a:path h="4114800" w="4246041">
                <a:moveTo>
                  <a:pt x="0" y="0"/>
                </a:moveTo>
                <a:lnTo>
                  <a:pt x="4246041" y="0"/>
                </a:lnTo>
                <a:lnTo>
                  <a:pt x="424604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382116" y="1739665"/>
            <a:ext cx="11523769" cy="152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5000" spc="-355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MAPA DE EMPATÍA</a:t>
            </a:r>
          </a:p>
          <a:p>
            <a:pPr algn="l">
              <a:lnSpc>
                <a:spcPts val="3850"/>
              </a:lnSpc>
            </a:pPr>
          </a:p>
          <a:p>
            <a:pPr algn="l">
              <a:lnSpc>
                <a:spcPts val="385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896189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562381" y="2288940"/>
            <a:ext cx="5696919" cy="6242479"/>
            <a:chOff x="0" y="0"/>
            <a:chExt cx="748509" cy="82018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48509" cy="820189"/>
            </a:xfrm>
            <a:custGeom>
              <a:avLst/>
              <a:gdLst/>
              <a:ahLst/>
              <a:cxnLst/>
              <a:rect r="r" b="b" t="t" l="l"/>
              <a:pathLst>
                <a:path h="820189" w="748509">
                  <a:moveTo>
                    <a:pt x="249638" y="801120"/>
                  </a:moveTo>
                  <a:cubicBezTo>
                    <a:pt x="288012" y="812634"/>
                    <a:pt x="331638" y="820189"/>
                    <a:pt x="374456" y="820189"/>
                  </a:cubicBezTo>
                  <a:cubicBezTo>
                    <a:pt x="417275" y="820189"/>
                    <a:pt x="458477" y="813712"/>
                    <a:pt x="496447" y="802198"/>
                  </a:cubicBezTo>
                  <a:cubicBezTo>
                    <a:pt x="497256" y="801839"/>
                    <a:pt x="498064" y="801839"/>
                    <a:pt x="498871" y="801479"/>
                  </a:cubicBezTo>
                  <a:cubicBezTo>
                    <a:pt x="641463" y="755424"/>
                    <a:pt x="746489" y="633810"/>
                    <a:pt x="748509" y="491523"/>
                  </a:cubicBezTo>
                  <a:lnTo>
                    <a:pt x="748509" y="0"/>
                  </a:lnTo>
                  <a:lnTo>
                    <a:pt x="0" y="0"/>
                  </a:lnTo>
                  <a:lnTo>
                    <a:pt x="0" y="491158"/>
                  </a:lnTo>
                  <a:cubicBezTo>
                    <a:pt x="2020" y="634529"/>
                    <a:pt x="105429" y="756144"/>
                    <a:pt x="249638" y="801120"/>
                  </a:cubicBezTo>
                  <a:close/>
                </a:path>
              </a:pathLst>
            </a:custGeom>
            <a:blipFill>
              <a:blip r:embed="rId2"/>
              <a:stretch>
                <a:fillRect l="-39816" t="0" r="-39816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4005670" y="-2037513"/>
            <a:ext cx="871302" cy="7894081"/>
            <a:chOff x="0" y="0"/>
            <a:chExt cx="660400" cy="598328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60400" cy="5983288"/>
            </a:xfrm>
            <a:custGeom>
              <a:avLst/>
              <a:gdLst/>
              <a:ahLst/>
              <a:cxnLst/>
              <a:rect r="r" b="b" t="t" l="l"/>
              <a:pathLst>
                <a:path h="5983288" w="660400">
                  <a:moveTo>
                    <a:pt x="220252" y="5964219"/>
                  </a:moveTo>
                  <a:cubicBezTo>
                    <a:pt x="254109" y="5975733"/>
                    <a:pt x="292600" y="5983288"/>
                    <a:pt x="330378" y="5983288"/>
                  </a:cubicBezTo>
                  <a:cubicBezTo>
                    <a:pt x="368157" y="5983288"/>
                    <a:pt x="404509" y="5976811"/>
                    <a:pt x="438009" y="5965297"/>
                  </a:cubicBezTo>
                  <a:cubicBezTo>
                    <a:pt x="438723" y="5964938"/>
                    <a:pt x="439435" y="5964938"/>
                    <a:pt x="440148" y="5964578"/>
                  </a:cubicBezTo>
                  <a:cubicBezTo>
                    <a:pt x="565955" y="5918523"/>
                    <a:pt x="658618" y="5796909"/>
                    <a:pt x="660400" y="5539935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5535823"/>
                  </a:lnTo>
                  <a:cubicBezTo>
                    <a:pt x="1782" y="5797628"/>
                    <a:pt x="93019" y="5919243"/>
                    <a:pt x="220252" y="5964219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660400" cy="59134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2700000">
            <a:off x="16482227" y="8466837"/>
            <a:ext cx="777073" cy="791463"/>
          </a:xfrm>
          <a:custGeom>
            <a:avLst/>
            <a:gdLst/>
            <a:ahLst/>
            <a:cxnLst/>
            <a:rect r="r" b="b" t="t" l="l"/>
            <a:pathLst>
              <a:path h="791463" w="777073">
                <a:moveTo>
                  <a:pt x="0" y="0"/>
                </a:moveTo>
                <a:lnTo>
                  <a:pt x="777073" y="0"/>
                </a:lnTo>
                <a:lnTo>
                  <a:pt x="777073" y="791463"/>
                </a:lnTo>
                <a:lnTo>
                  <a:pt x="0" y="79146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2971800"/>
            <a:ext cx="9215455" cy="5734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Conecta lo que el cliente necesita con lo que la empresa ofrece.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Partes: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Cliente: Qué hace, qué le duele, qué desea.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Propuesta de valor: Cómo lo ayudas con tu producto.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Ejemplo: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Freelancer de diseño: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Dolor: No organizar sus tareas.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Producto: App con recordatorios y calendario.</a:t>
            </a:r>
          </a:p>
          <a:p>
            <a:pPr algn="l">
              <a:lnSpc>
                <a:spcPts val="3750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739665"/>
            <a:ext cx="9215455" cy="54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5000" spc="-355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VALUE PROPOSITION CANVAS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896189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2971800"/>
            <a:ext cx="9215455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Muestra el recorrido del cliente desde que conoce el producto hasta después de usarlo.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Etapas: Descubrimiento → Decisión → Uso → Postventa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Ejemplo (app de comida):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Descubre por Instagram.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Decide después de ver reseñas.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Pide comida en la app.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Valora la experiencia y recomienda.</a:t>
            </a:r>
          </a:p>
          <a:p>
            <a:pPr algn="l">
              <a:lnSpc>
                <a:spcPts val="37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739665"/>
            <a:ext cx="9215455" cy="549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5000" spc="-355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CUSTOMER JOURNEY MAP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blipFill>
              <a:blip r:embed="rId2"/>
              <a:stretch>
                <a:fillRect l="0" t="-27617" r="0" b="-20719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534016" y="896189"/>
            <a:ext cx="871302" cy="2026678"/>
            <a:chOff x="0" y="0"/>
            <a:chExt cx="660400" cy="1536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60400" cy="1536113"/>
            </a:xfrm>
            <a:custGeom>
              <a:avLst/>
              <a:gdLst/>
              <a:ahLst/>
              <a:cxnLst/>
              <a:rect r="r" b="b" t="t" l="l"/>
              <a:pathLst>
                <a:path h="1536113" w="660400">
                  <a:moveTo>
                    <a:pt x="220252" y="1517044"/>
                  </a:moveTo>
                  <a:cubicBezTo>
                    <a:pt x="254109" y="1528557"/>
                    <a:pt x="292600" y="1536113"/>
                    <a:pt x="330378" y="1536113"/>
                  </a:cubicBezTo>
                  <a:cubicBezTo>
                    <a:pt x="368157" y="1536113"/>
                    <a:pt x="404509" y="1529636"/>
                    <a:pt x="438009" y="1518122"/>
                  </a:cubicBezTo>
                  <a:cubicBezTo>
                    <a:pt x="438723" y="1517762"/>
                    <a:pt x="439435" y="1517762"/>
                    <a:pt x="440148" y="1517403"/>
                  </a:cubicBezTo>
                  <a:cubicBezTo>
                    <a:pt x="565955" y="1471348"/>
                    <a:pt x="658618" y="1349734"/>
                    <a:pt x="660400" y="1191544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1190659"/>
                  </a:lnTo>
                  <a:cubicBezTo>
                    <a:pt x="1782" y="1350452"/>
                    <a:pt x="93019" y="1472068"/>
                    <a:pt x="220252" y="1517044"/>
                  </a:cubicBezTo>
                  <a:close/>
                </a:path>
              </a:pathLst>
            </a:custGeom>
            <a:solidFill>
              <a:srgbClr val="5CE1E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660400" cy="14662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44155" y="-1814814"/>
            <a:ext cx="11607916" cy="11725167"/>
            <a:chOff x="0" y="0"/>
            <a:chExt cx="62865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-157480" y="-19050"/>
              <a:ext cx="6493510" cy="6442710"/>
            </a:xfrm>
            <a:custGeom>
              <a:avLst/>
              <a:gdLst/>
              <a:ahLst/>
              <a:cxnLst/>
              <a:rect r="r" b="b" t="t" l="l"/>
              <a:pathLst>
                <a:path h="6442710" w="6493510">
                  <a:moveTo>
                    <a:pt x="6424930" y="3939540"/>
                  </a:moveTo>
                  <a:cubicBezTo>
                    <a:pt x="6150610" y="4605020"/>
                    <a:pt x="5850890" y="5260340"/>
                    <a:pt x="5519420" y="5897880"/>
                  </a:cubicBezTo>
                  <a:cubicBezTo>
                    <a:pt x="5245100" y="6327140"/>
                    <a:pt x="4709160" y="6226810"/>
                    <a:pt x="4486910" y="5800090"/>
                  </a:cubicBezTo>
                  <a:cubicBezTo>
                    <a:pt x="4116070" y="6037580"/>
                    <a:pt x="3705860" y="6219190"/>
                    <a:pt x="3285490" y="6348730"/>
                  </a:cubicBezTo>
                  <a:cubicBezTo>
                    <a:pt x="2970530" y="6442710"/>
                    <a:pt x="2627630" y="6210300"/>
                    <a:pt x="2585720" y="5887720"/>
                  </a:cubicBezTo>
                  <a:cubicBezTo>
                    <a:pt x="2332990" y="6042660"/>
                    <a:pt x="1969770" y="5947410"/>
                    <a:pt x="1823720" y="5688330"/>
                  </a:cubicBezTo>
                  <a:cubicBezTo>
                    <a:pt x="1710690" y="5487670"/>
                    <a:pt x="1755140" y="5255260"/>
                    <a:pt x="1818640" y="5045710"/>
                  </a:cubicBezTo>
                  <a:cubicBezTo>
                    <a:pt x="1579880" y="5026660"/>
                    <a:pt x="1332230" y="5029200"/>
                    <a:pt x="1120140" y="4902200"/>
                  </a:cubicBezTo>
                  <a:cubicBezTo>
                    <a:pt x="567690" y="4564380"/>
                    <a:pt x="721360" y="3812540"/>
                    <a:pt x="1092200" y="3392170"/>
                  </a:cubicBezTo>
                  <a:cubicBezTo>
                    <a:pt x="801370" y="3284220"/>
                    <a:pt x="654050" y="2933700"/>
                    <a:pt x="775970" y="2650490"/>
                  </a:cubicBezTo>
                  <a:cubicBezTo>
                    <a:pt x="335280" y="2708910"/>
                    <a:pt x="0" y="2197100"/>
                    <a:pt x="234950" y="1817370"/>
                  </a:cubicBezTo>
                  <a:cubicBezTo>
                    <a:pt x="307340" y="1694180"/>
                    <a:pt x="429260" y="1598930"/>
                    <a:pt x="566420" y="1562100"/>
                  </a:cubicBezTo>
                  <a:cubicBezTo>
                    <a:pt x="1343660" y="1252220"/>
                    <a:pt x="2122170" y="943610"/>
                    <a:pt x="2899410" y="633730"/>
                  </a:cubicBezTo>
                  <a:cubicBezTo>
                    <a:pt x="3397250" y="435610"/>
                    <a:pt x="3896360" y="237490"/>
                    <a:pt x="4394200" y="39370"/>
                  </a:cubicBezTo>
                  <a:cubicBezTo>
                    <a:pt x="4536440" y="0"/>
                    <a:pt x="4695190" y="20320"/>
                    <a:pt x="4822190" y="95250"/>
                  </a:cubicBezTo>
                  <a:cubicBezTo>
                    <a:pt x="5080000" y="246380"/>
                    <a:pt x="5177790" y="599440"/>
                    <a:pt x="5021580" y="855980"/>
                  </a:cubicBezTo>
                  <a:cubicBezTo>
                    <a:pt x="4923790" y="1005840"/>
                    <a:pt x="4763770" y="1096010"/>
                    <a:pt x="4625340" y="1203960"/>
                  </a:cubicBezTo>
                  <a:cubicBezTo>
                    <a:pt x="5626100" y="1438910"/>
                    <a:pt x="5784850" y="2627630"/>
                    <a:pt x="5228590" y="3374390"/>
                  </a:cubicBezTo>
                  <a:cubicBezTo>
                    <a:pt x="5515610" y="3294380"/>
                    <a:pt x="5892800" y="3152140"/>
                    <a:pt x="6169660" y="3312160"/>
                  </a:cubicBezTo>
                  <a:cubicBezTo>
                    <a:pt x="6383020" y="3432810"/>
                    <a:pt x="6493510" y="3702050"/>
                    <a:pt x="6424930" y="3939540"/>
                  </a:cubicBezTo>
                  <a:close/>
                </a:path>
              </a:pathLst>
            </a:custGeom>
            <a:blipFill>
              <a:blip r:embed="rId2"/>
              <a:stretch>
                <a:fillRect l="-17442" t="0" r="-17442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028700" y="2971800"/>
            <a:ext cx="9215455" cy="430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Exploran qué trabajo quiere hacer el cliente con el producto.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Ejemplo:</a:t>
            </a:r>
          </a:p>
          <a:p>
            <a:pPr algn="l">
              <a:lnSpc>
                <a:spcPts val="3750"/>
              </a:lnSpc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 Persona que usa app de meditación: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Trabajo: Dormir mejor sin ansiedad.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Mot</a:t>
            </a: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ivo: Estrés diario.</a:t>
            </a:r>
          </a:p>
          <a:p>
            <a:pPr algn="l" marL="647700" indent="-323850" lvl="1">
              <a:lnSpc>
                <a:spcPts val="3750"/>
              </a:lnSpc>
              <a:buFont typeface="Arial"/>
              <a:buChar char="•"/>
            </a:pP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El</a:t>
            </a:r>
            <a:r>
              <a:rPr lang="en-US" sz="30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ige la app por sus audios breves y relajantes.</a:t>
            </a:r>
          </a:p>
          <a:p>
            <a:pPr algn="l">
              <a:lnSpc>
                <a:spcPts val="37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739665"/>
            <a:ext cx="9215455" cy="103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0"/>
              </a:lnSpc>
            </a:pPr>
            <a:r>
              <a:rPr lang="en-US" sz="5000" spc="-355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ENTREVISTAS JOBS-TO-BE-DONE (JTBD)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22" r="0" b="-9222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-1657652">
            <a:off x="9753717" y="1245032"/>
            <a:ext cx="5962161" cy="6860228"/>
          </a:xfrm>
          <a:custGeom>
            <a:avLst/>
            <a:gdLst/>
            <a:ahLst/>
            <a:cxnLst/>
            <a:rect r="r" b="b" t="t" l="l"/>
            <a:pathLst>
              <a:path h="6860228" w="5962161">
                <a:moveTo>
                  <a:pt x="0" y="6860227"/>
                </a:moveTo>
                <a:lnTo>
                  <a:pt x="5962161" y="6860227"/>
                </a:lnTo>
                <a:lnTo>
                  <a:pt x="5962161" y="0"/>
                </a:lnTo>
                <a:lnTo>
                  <a:pt x="0" y="0"/>
                </a:lnTo>
                <a:lnTo>
                  <a:pt x="0" y="686022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502583">
            <a:off x="-4378735" y="-130161"/>
            <a:ext cx="9391498" cy="10806117"/>
          </a:xfrm>
          <a:custGeom>
            <a:avLst/>
            <a:gdLst/>
            <a:ahLst/>
            <a:cxnLst/>
            <a:rect r="r" b="b" t="t" l="l"/>
            <a:pathLst>
              <a:path h="10806117" w="9391498">
                <a:moveTo>
                  <a:pt x="0" y="0"/>
                </a:moveTo>
                <a:lnTo>
                  <a:pt x="9391498" y="0"/>
                </a:lnTo>
                <a:lnTo>
                  <a:pt x="9391498" y="10806117"/>
                </a:lnTo>
                <a:lnTo>
                  <a:pt x="0" y="108061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6530813" y="4091789"/>
            <a:ext cx="10728487" cy="158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00"/>
              </a:lnSpc>
            </a:pPr>
            <a:r>
              <a:rPr lang="en-US" sz="14286" spc="171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GRACIAS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096550" y="923925"/>
            <a:ext cx="3162750" cy="63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900"/>
              </a:lnSpc>
            </a:pPr>
            <a:r>
              <a:rPr lang="en-US" sz="3500">
                <a:solidFill>
                  <a:srgbClr val="1A014B"/>
                </a:solidFill>
                <a:latin typeface="Poppins Light"/>
                <a:ea typeface="Poppins Light"/>
                <a:cs typeface="Poppins Light"/>
                <a:sym typeface="Poppins Light"/>
              </a:rPr>
              <a:t>VIBRAS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30813" y="5351288"/>
            <a:ext cx="10728487" cy="1424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759"/>
              </a:lnSpc>
            </a:pPr>
            <a:r>
              <a:rPr lang="en-US" sz="8399" spc="-797">
                <a:solidFill>
                  <a:srgbClr val="1A014B"/>
                </a:solidFill>
                <a:latin typeface="Archive"/>
                <a:ea typeface="Archive"/>
                <a:cs typeface="Archive"/>
                <a:sym typeface="Archive"/>
              </a:rPr>
              <a:t>POR SU ATENCIÓN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DAGobTHbLDo</dc:identifier>
  <dcterms:modified xsi:type="dcterms:W3CDTF">2011-08-01T06:04:30Z</dcterms:modified>
  <cp:revision>1</cp:revision>
  <dc:title>Presentación plan de marketing digital moderno azul y blanco</dc:title>
</cp:coreProperties>
</file>