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6" r:id="rId3"/>
    <p:sldId id="260" r:id="rId4"/>
    <p:sldId id="258" r:id="rId5"/>
    <p:sldId id="275" r:id="rId6"/>
    <p:sldId id="259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80" r:id="rId20"/>
    <p:sldId id="283" r:id="rId21"/>
    <p:sldId id="276" r:id="rId22"/>
    <p:sldId id="279" r:id="rId23"/>
    <p:sldId id="278" r:id="rId24"/>
    <p:sldId id="284" r:id="rId25"/>
    <p:sldId id="285" r:id="rId26"/>
    <p:sldId id="282" r:id="rId27"/>
    <p:sldId id="281" r:id="rId28"/>
    <p:sldId id="286" r:id="rId29"/>
    <p:sldId id="287" r:id="rId30"/>
    <p:sldId id="288" r:id="rId31"/>
    <p:sldId id="289" r:id="rId32"/>
    <p:sldId id="25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7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63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69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28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51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63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89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4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8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63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F0721F-1797-4747-8B90-D7A5BE99F4D1}" type="datetimeFigureOut">
              <a:rPr lang="pt-BR" smtClean="0"/>
              <a:t>04/05/2019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7A9EAF-EB69-479B-AB68-FD8708CAF0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77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ille-pawlak.com/" TargetMode="External"/><Relationship Id="rId7" Type="http://schemas.openxmlformats.org/officeDocument/2006/relationships/hyperlink" Target="http://www.sotran.com.br/" TargetMode="External"/><Relationship Id="rId2" Type="http://schemas.openxmlformats.org/officeDocument/2006/relationships/hyperlink" Target="https://clorov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llyinteractive.com/" TargetMode="External"/><Relationship Id="rId5" Type="http://schemas.openxmlformats.org/officeDocument/2006/relationships/hyperlink" Target="http://ogis.vympel.group/en/" TargetMode="External"/><Relationship Id="rId4" Type="http://schemas.openxmlformats.org/officeDocument/2006/relationships/hyperlink" Target="http://dataf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p-6pEu2KK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adolivre.com.br/" TargetMode="External"/><Relationship Id="rId7" Type="http://schemas.openxmlformats.org/officeDocument/2006/relationships/hyperlink" Target="https://www.netflix.com/" TargetMode="External"/><Relationship Id="rId2" Type="http://schemas.openxmlformats.org/officeDocument/2006/relationships/hyperlink" Target="https://www.tesl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://googl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96024-4E16-49C4-AA60-63305B89C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HTML &amp;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76E3BA-0A80-4B17-BFCD-850174181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DACOMP – MÊS WEB</a:t>
            </a:r>
          </a:p>
        </p:txBody>
      </p:sp>
    </p:spTree>
    <p:extLst>
      <p:ext uri="{BB962C8B-B14F-4D97-AF65-F5344CB8AC3E}">
        <p14:creationId xmlns:p14="http://schemas.microsoft.com/office/powerpoint/2010/main" val="352537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TAGS: </a:t>
            </a:r>
            <a:r>
              <a:rPr lang="pt-BR" b="1" dirty="0"/>
              <a:t>&lt;</a:t>
            </a:r>
            <a:r>
              <a:rPr lang="pt-BR" b="1" dirty="0" err="1"/>
              <a:t>head</a:t>
            </a:r>
            <a:r>
              <a:rPr lang="pt-BR" b="1" dirty="0"/>
              <a:t>&gt;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09" y="2463283"/>
            <a:ext cx="11226283" cy="69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Descrição: cabeçalho da página onde conterá scripts, meta dados, estilos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504846-14DD-4844-B74B-7501AA3A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850353"/>
            <a:ext cx="8572500" cy="19431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E276538-DB42-4416-A7D0-4D3CE068DA4A}"/>
              </a:ext>
            </a:extLst>
          </p:cNvPr>
          <p:cNvSpPr/>
          <p:nvPr/>
        </p:nvSpPr>
        <p:spPr>
          <a:xfrm>
            <a:off x="1558212" y="4236098"/>
            <a:ext cx="9125339" cy="111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29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TAGS: </a:t>
            </a:r>
            <a:r>
              <a:rPr lang="pt-BR" b="1" dirty="0"/>
              <a:t>&lt;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09" y="2463283"/>
            <a:ext cx="11226283" cy="69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Descrição: contém todo corpo da página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078D71-09AE-48B1-BFF9-65F958FC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435415"/>
            <a:ext cx="8448675" cy="30289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E276538-DB42-4416-A7D0-4D3CE068DA4A}"/>
              </a:ext>
            </a:extLst>
          </p:cNvPr>
          <p:cNvSpPr/>
          <p:nvPr/>
        </p:nvSpPr>
        <p:spPr>
          <a:xfrm>
            <a:off x="1558212" y="4917233"/>
            <a:ext cx="9125339" cy="110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49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TAGS: </a:t>
            </a:r>
            <a:r>
              <a:rPr lang="pt-BR" b="1" dirty="0"/>
              <a:t>&lt;</a:t>
            </a:r>
            <a:r>
              <a:rPr lang="pt-BR" b="1" dirty="0" err="1"/>
              <a:t>title</a:t>
            </a:r>
            <a:r>
              <a:rPr lang="pt-BR" b="1" dirty="0"/>
              <a:t>&gt;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09" y="2463283"/>
            <a:ext cx="11226283" cy="69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Descrição: contém todo corpo da página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635748-9DBF-4693-858D-BF3A0AEE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3542911"/>
            <a:ext cx="8048625" cy="16383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E276538-DB42-4416-A7D0-4D3CE068DA4A}"/>
              </a:ext>
            </a:extLst>
          </p:cNvPr>
          <p:cNvSpPr/>
          <p:nvPr/>
        </p:nvSpPr>
        <p:spPr>
          <a:xfrm>
            <a:off x="1558212" y="4071050"/>
            <a:ext cx="9125339" cy="625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D327E0D-D3F1-42F5-ABCD-8B736DBD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205" y="5476140"/>
            <a:ext cx="5417587" cy="12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4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TAGS: </a:t>
            </a:r>
            <a:r>
              <a:rPr lang="pt-BR" b="1" dirty="0"/>
              <a:t>&lt;</a:t>
            </a:r>
            <a:r>
              <a:rPr lang="pt-BR" b="1" dirty="0" err="1"/>
              <a:t>div</a:t>
            </a:r>
            <a:r>
              <a:rPr lang="pt-BR" b="1" dirty="0"/>
              <a:t>&gt;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09" y="2463283"/>
            <a:ext cx="11226283" cy="69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Descrição: determina uma divisão, ou secção na página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C90EF8-7AA9-4CE8-BE37-D6EDA6168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32"/>
          <a:stretch/>
        </p:blipFill>
        <p:spPr>
          <a:xfrm>
            <a:off x="838200" y="3707478"/>
            <a:ext cx="5922412" cy="22288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E276538-DB42-4416-A7D0-4D3CE068DA4A}"/>
              </a:ext>
            </a:extLst>
          </p:cNvPr>
          <p:cNvSpPr/>
          <p:nvPr/>
        </p:nvSpPr>
        <p:spPr>
          <a:xfrm>
            <a:off x="630399" y="4459772"/>
            <a:ext cx="6344817" cy="1035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AA559F-4ED5-455C-8D3F-2C086189C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904"/>
          <a:stretch/>
        </p:blipFill>
        <p:spPr>
          <a:xfrm>
            <a:off x="7183017" y="3707478"/>
            <a:ext cx="3812916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9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TAGS: </a:t>
            </a:r>
            <a:r>
              <a:rPr lang="pt-BR" b="1" dirty="0"/>
              <a:t>&lt;h1&gt; </a:t>
            </a:r>
            <a:r>
              <a:rPr lang="pt-BR" dirty="0"/>
              <a:t>até</a:t>
            </a:r>
            <a:r>
              <a:rPr lang="pt-BR" b="1" dirty="0"/>
              <a:t> &lt;h6&gt;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09" y="2463283"/>
            <a:ext cx="11226283" cy="69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Descrição: determina um espaço para títulos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A57CFB-630E-4B19-8F8F-B267C545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2190"/>
            <a:ext cx="6057900" cy="3019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E276538-DB42-4416-A7D0-4D3CE068DA4A}"/>
              </a:ext>
            </a:extLst>
          </p:cNvPr>
          <p:cNvSpPr/>
          <p:nvPr/>
        </p:nvSpPr>
        <p:spPr>
          <a:xfrm>
            <a:off x="578498" y="4021493"/>
            <a:ext cx="6596743" cy="1931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2B5EA3-D56C-484B-895F-580A1A44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93" y="3259802"/>
            <a:ext cx="43719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TAGS: </a:t>
            </a:r>
            <a:r>
              <a:rPr lang="pt-BR" b="1" dirty="0"/>
              <a:t>&lt;p&gt;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09" y="2463283"/>
            <a:ext cx="11226283" cy="69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Descrição: determina um espaço para parágrafos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BEA82D-0BA8-466A-BB8C-233D3427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6" y="4044236"/>
            <a:ext cx="6562725" cy="1885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BB1760-DAE4-4F33-A53B-73ED118E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83" y="3206036"/>
            <a:ext cx="3743325" cy="272415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68814A4-5EA5-40A9-AE60-B96BEDDD1696}"/>
              </a:ext>
            </a:extLst>
          </p:cNvPr>
          <p:cNvSpPr/>
          <p:nvPr/>
        </p:nvSpPr>
        <p:spPr>
          <a:xfrm>
            <a:off x="475861" y="4987211"/>
            <a:ext cx="6774025" cy="550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276538-DB42-4416-A7D0-4D3CE068DA4A}"/>
              </a:ext>
            </a:extLst>
          </p:cNvPr>
          <p:cNvSpPr/>
          <p:nvPr/>
        </p:nvSpPr>
        <p:spPr>
          <a:xfrm>
            <a:off x="7334345" y="3637971"/>
            <a:ext cx="4038600" cy="550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3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TAGS: </a:t>
            </a:r>
            <a:r>
              <a:rPr lang="pt-BR" b="1" dirty="0"/>
              <a:t>&lt;a&gt;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09" y="2463283"/>
            <a:ext cx="11226283" cy="69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Descrição: determina um espaço para links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49B53-02B6-4D4A-8DD0-3258C864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6" y="4044236"/>
            <a:ext cx="6067425" cy="16764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68814A4-5EA5-40A9-AE60-B96BEDDD1696}"/>
              </a:ext>
            </a:extLst>
          </p:cNvPr>
          <p:cNvSpPr/>
          <p:nvPr/>
        </p:nvSpPr>
        <p:spPr>
          <a:xfrm>
            <a:off x="475862" y="4711959"/>
            <a:ext cx="6335486" cy="549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FB99F0-D828-412A-9C5A-11C91A8F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83" y="3206036"/>
            <a:ext cx="3705225" cy="22574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7CD2AF0-A978-4F59-94A9-7F5D7129E2BD}"/>
              </a:ext>
            </a:extLst>
          </p:cNvPr>
          <p:cNvSpPr/>
          <p:nvPr/>
        </p:nvSpPr>
        <p:spPr>
          <a:xfrm>
            <a:off x="1978269" y="4821903"/>
            <a:ext cx="2329962" cy="3479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2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TAGS: </a:t>
            </a:r>
            <a:r>
              <a:rPr lang="pt-BR" b="1" dirty="0"/>
              <a:t>&lt;</a:t>
            </a:r>
            <a:r>
              <a:rPr lang="pt-BR" b="1" dirty="0" err="1"/>
              <a:t>ol</a:t>
            </a:r>
            <a:r>
              <a:rPr lang="pt-BR" b="1" dirty="0"/>
              <a:t>&gt;,&lt;</a:t>
            </a:r>
            <a:r>
              <a:rPr lang="pt-BR" b="1" dirty="0" err="1"/>
              <a:t>ul</a:t>
            </a:r>
            <a:r>
              <a:rPr lang="pt-BR" b="1" dirty="0"/>
              <a:t>&gt; e &lt;li&gt;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09" y="2463283"/>
            <a:ext cx="11226283" cy="69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Descrição: determina um espaço listas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2A9EFB-D91F-4E21-85EF-A12AF55C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05" y="2916903"/>
            <a:ext cx="5867400" cy="3810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68814A4-5EA5-40A9-AE60-B96BEDDD1696}"/>
              </a:ext>
            </a:extLst>
          </p:cNvPr>
          <p:cNvSpPr/>
          <p:nvPr/>
        </p:nvSpPr>
        <p:spPr>
          <a:xfrm>
            <a:off x="475862" y="3616698"/>
            <a:ext cx="6335486" cy="120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6A9B2E-BF3F-41B9-BD9F-EFC8CA6B881C}"/>
              </a:ext>
            </a:extLst>
          </p:cNvPr>
          <p:cNvSpPr/>
          <p:nvPr/>
        </p:nvSpPr>
        <p:spPr>
          <a:xfrm>
            <a:off x="475862" y="5015061"/>
            <a:ext cx="6335486" cy="120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5BE13E-50D6-4265-8BD2-67228C6B4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686" y="4337179"/>
            <a:ext cx="3667125" cy="137183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80D5B68-E0F6-4CEA-BC59-8CCD48F6309E}"/>
              </a:ext>
            </a:extLst>
          </p:cNvPr>
          <p:cNvSpPr/>
          <p:nvPr/>
        </p:nvSpPr>
        <p:spPr>
          <a:xfrm>
            <a:off x="6811347" y="4337179"/>
            <a:ext cx="4404050" cy="484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0E10A6-B49B-456D-AA27-19B0FE2A7697}"/>
              </a:ext>
            </a:extLst>
          </p:cNvPr>
          <p:cNvSpPr/>
          <p:nvPr/>
        </p:nvSpPr>
        <p:spPr>
          <a:xfrm>
            <a:off x="6811347" y="5015061"/>
            <a:ext cx="4404049" cy="693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58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6969" cy="2358620"/>
          </a:xfrm>
        </p:spPr>
        <p:txBody>
          <a:bodyPr>
            <a:normAutofit/>
          </a:bodyPr>
          <a:lstStyle/>
          <a:p>
            <a:r>
              <a:rPr lang="pt-BR" dirty="0"/>
              <a:t>HTML</a:t>
            </a:r>
            <a:br>
              <a:rPr lang="pt-BR" dirty="0"/>
            </a:br>
            <a:r>
              <a:rPr lang="pt-BR" dirty="0"/>
              <a:t>	ADICIONANDO ESTILO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6A2A09-EC72-4461-B288-0BAB60D4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23745"/>
            <a:ext cx="5915025" cy="38004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F334C63-2F81-4CFA-AD20-86D740E8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47" y="3630123"/>
            <a:ext cx="3686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97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6969" cy="2358620"/>
          </a:xfrm>
        </p:spPr>
        <p:txBody>
          <a:bodyPr>
            <a:normAutofit/>
          </a:bodyPr>
          <a:lstStyle/>
          <a:p>
            <a:r>
              <a:rPr lang="pt-BR" dirty="0"/>
              <a:t>HTML</a:t>
            </a:r>
            <a:br>
              <a:rPr lang="pt-BR" dirty="0"/>
            </a:br>
            <a:r>
              <a:rPr lang="pt-BR" dirty="0"/>
              <a:t>	ADICIONANDO ESTILO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174A0B-E628-4C1D-8BFD-975C4DF50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23745"/>
            <a:ext cx="6600825" cy="37909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110C95-963E-4471-B154-D1D1850A25EB}"/>
              </a:ext>
            </a:extLst>
          </p:cNvPr>
          <p:cNvSpPr/>
          <p:nvPr/>
        </p:nvSpPr>
        <p:spPr>
          <a:xfrm>
            <a:off x="2232127" y="3974123"/>
            <a:ext cx="5065488" cy="40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D645F1-AA0D-4266-9F75-4E737AB353D9}"/>
              </a:ext>
            </a:extLst>
          </p:cNvPr>
          <p:cNvSpPr/>
          <p:nvPr/>
        </p:nvSpPr>
        <p:spPr>
          <a:xfrm>
            <a:off x="3033346" y="4079631"/>
            <a:ext cx="1143001" cy="2414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A4FE0F-B778-43B8-9CC8-40288708FFD0}"/>
              </a:ext>
            </a:extLst>
          </p:cNvPr>
          <p:cNvSpPr/>
          <p:nvPr/>
        </p:nvSpPr>
        <p:spPr>
          <a:xfrm>
            <a:off x="4584843" y="4049223"/>
            <a:ext cx="785446" cy="2718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2E701A5A-CF67-45CD-81CD-99CADF42740E}"/>
              </a:ext>
            </a:extLst>
          </p:cNvPr>
          <p:cNvSpPr txBox="1">
            <a:spLocks/>
          </p:cNvSpPr>
          <p:nvPr/>
        </p:nvSpPr>
        <p:spPr>
          <a:xfrm>
            <a:off x="732870" y="2299241"/>
            <a:ext cx="11226283" cy="69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1 - Definindo o atributo </a:t>
            </a:r>
            <a:r>
              <a:rPr lang="pt-BR" b="1" i="1" dirty="0" err="1"/>
              <a:t>style</a:t>
            </a:r>
            <a:r>
              <a:rPr lang="pt-BR" dirty="0"/>
              <a:t> do elemento: </a:t>
            </a:r>
            <a:r>
              <a:rPr lang="pt-BR" b="1" i="1" dirty="0" err="1"/>
              <a:t>style</a:t>
            </a:r>
            <a:r>
              <a:rPr lang="pt-BR" b="1" i="1" dirty="0"/>
              <a:t> = “[</a:t>
            </a:r>
            <a:r>
              <a:rPr lang="pt-BR" b="1" i="1" dirty="0" err="1"/>
              <a:t>propridade</a:t>
            </a:r>
            <a:r>
              <a:rPr lang="pt-BR" b="1" i="1" dirty="0"/>
              <a:t>]:[valor];”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040927-2723-408E-B961-AB067D3F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15" y="3642907"/>
            <a:ext cx="36957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1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110C90-2AEF-4547-9960-EAED12FA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12" y="391886"/>
            <a:ext cx="8266626" cy="60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9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CSS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9FEF1E38-7CC6-4A2C-BB39-4242E9F2CE48}"/>
              </a:ext>
            </a:extLst>
          </p:cNvPr>
          <p:cNvSpPr txBox="1">
            <a:spLocks/>
          </p:cNvSpPr>
          <p:nvPr/>
        </p:nvSpPr>
        <p:spPr>
          <a:xfrm>
            <a:off x="732870" y="1859626"/>
            <a:ext cx="11226283" cy="69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2 – Usando CSS</a:t>
            </a:r>
            <a:endParaRPr lang="pt-BR" i="1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32FC6287-9EAB-4713-A7B5-4385DB6B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5042481"/>
            <a:ext cx="10233800" cy="661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Linguagem </a:t>
            </a:r>
            <a:r>
              <a:rPr lang="pt-BR" b="1" i="1" dirty="0" err="1"/>
              <a:t>Cascading</a:t>
            </a:r>
            <a:r>
              <a:rPr lang="pt-BR" b="1" i="1" dirty="0"/>
              <a:t> </a:t>
            </a:r>
            <a:r>
              <a:rPr lang="pt-BR" b="1" i="1" dirty="0" err="1"/>
              <a:t>Style</a:t>
            </a:r>
            <a:r>
              <a:rPr lang="pt-BR" b="1" i="1" dirty="0"/>
              <a:t> </a:t>
            </a:r>
            <a:r>
              <a:rPr lang="pt-BR" b="1" i="1" dirty="0" err="1"/>
              <a:t>Sheet</a:t>
            </a:r>
            <a:r>
              <a:rPr lang="pt-BR" b="1" i="1" dirty="0"/>
              <a:t> </a:t>
            </a:r>
            <a:r>
              <a:rPr lang="pt-BR" dirty="0"/>
              <a:t>é utilizado para estilizar elementos escritos em uma linguagem de marcação como HTML</a:t>
            </a:r>
          </a:p>
        </p:txBody>
      </p:sp>
    </p:spTree>
    <p:extLst>
      <p:ext uri="{BB962C8B-B14F-4D97-AF65-F5344CB8AC3E}">
        <p14:creationId xmlns:p14="http://schemas.microsoft.com/office/powerpoint/2010/main" val="44774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B11612-F3C6-4582-B4FA-3A699BD98075}"/>
              </a:ext>
            </a:extLst>
          </p:cNvPr>
          <p:cNvSpPr/>
          <p:nvPr/>
        </p:nvSpPr>
        <p:spPr>
          <a:xfrm>
            <a:off x="1170974" y="3434917"/>
            <a:ext cx="211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https://clorova.com/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C593CB-BBE7-48A0-B590-1EF12D89061A}"/>
              </a:ext>
            </a:extLst>
          </p:cNvPr>
          <p:cNvSpPr/>
          <p:nvPr/>
        </p:nvSpPr>
        <p:spPr>
          <a:xfrm>
            <a:off x="1170974" y="4206182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https://camille-pawlak.com/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A21522-37B6-4FA8-AE79-9ABDFFF7739C}"/>
              </a:ext>
            </a:extLst>
          </p:cNvPr>
          <p:cNvSpPr/>
          <p:nvPr/>
        </p:nvSpPr>
        <p:spPr>
          <a:xfrm>
            <a:off x="1176744" y="5078891"/>
            <a:ext cx="172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http://dataf.org/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AAB84A8-E547-40BA-821B-2F89D2FC0695}"/>
              </a:ext>
            </a:extLst>
          </p:cNvPr>
          <p:cNvSpPr/>
          <p:nvPr/>
        </p:nvSpPr>
        <p:spPr>
          <a:xfrm>
            <a:off x="1170974" y="5748712"/>
            <a:ext cx="291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http://ogis.vympel.group/en/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B6F88A-7739-46C0-BFE9-8A71BD92FB3A}"/>
              </a:ext>
            </a:extLst>
          </p:cNvPr>
          <p:cNvSpPr/>
          <p:nvPr/>
        </p:nvSpPr>
        <p:spPr>
          <a:xfrm>
            <a:off x="1170974" y="1995223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6"/>
              </a:rPr>
              <a:t>https://rallyinteractive.com/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44B7FC7-C1E3-4B0B-881A-8E24BA8848CC}"/>
              </a:ext>
            </a:extLst>
          </p:cNvPr>
          <p:cNvSpPr/>
          <p:nvPr/>
        </p:nvSpPr>
        <p:spPr>
          <a:xfrm>
            <a:off x="1176167" y="2660723"/>
            <a:ext cx="2739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7"/>
              </a:rPr>
              <a:t>http://www.sotran.com.br/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97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CSS </a:t>
            </a:r>
            <a:br>
              <a:rPr lang="pt-BR" dirty="0"/>
            </a:br>
            <a:r>
              <a:rPr lang="pt-BR" dirty="0"/>
              <a:t>	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05208-FBDF-496A-B689-019257F6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638145"/>
            <a:ext cx="10233800" cy="28857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3600" dirty="0"/>
              <a:t>[SELETOR] {</a:t>
            </a:r>
          </a:p>
          <a:p>
            <a:pPr marL="0" indent="0">
              <a:buNone/>
            </a:pPr>
            <a:r>
              <a:rPr lang="pt-BR" sz="3600" dirty="0"/>
              <a:t>	[propriedade 1] : [valor];</a:t>
            </a:r>
          </a:p>
          <a:p>
            <a:pPr marL="0" indent="0">
              <a:buNone/>
            </a:pPr>
            <a:r>
              <a:rPr lang="pt-BR" sz="3600" dirty="0"/>
              <a:t>	[propriedade 2] : [valor];</a:t>
            </a:r>
          </a:p>
          <a:p>
            <a:pPr marL="0" indent="0">
              <a:buNone/>
            </a:pPr>
            <a:r>
              <a:rPr lang="pt-BR" sz="3600" dirty="0"/>
              <a:t>		...</a:t>
            </a:r>
          </a:p>
          <a:p>
            <a:pPr marL="0" indent="0">
              <a:buNone/>
            </a:pPr>
            <a:r>
              <a:rPr lang="pt-BR" sz="3600" dirty="0"/>
              <a:t>	[propriedade n] : [valor];</a:t>
            </a:r>
          </a:p>
          <a:p>
            <a:pPr marL="0" indent="0">
              <a:buNone/>
            </a:pPr>
            <a:r>
              <a:rPr lang="pt-BR" sz="3600" dirty="0"/>
              <a:t>}</a:t>
            </a:r>
            <a:endParaRPr lang="pt-BR" sz="3600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1C9D34-07D8-4D13-8DD9-82C2AA2824E1}"/>
              </a:ext>
            </a:extLst>
          </p:cNvPr>
          <p:cNvSpPr/>
          <p:nvPr/>
        </p:nvSpPr>
        <p:spPr>
          <a:xfrm>
            <a:off x="2039815" y="4044462"/>
            <a:ext cx="2611316" cy="465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7556B3-F5C9-423F-BC74-5DACCC71F111}"/>
              </a:ext>
            </a:extLst>
          </p:cNvPr>
          <p:cNvSpPr/>
          <p:nvPr/>
        </p:nvSpPr>
        <p:spPr>
          <a:xfrm>
            <a:off x="4848611" y="4044462"/>
            <a:ext cx="1077403" cy="465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27CFC0-E66E-4DC0-BDFE-2D5F3C3E8258}"/>
              </a:ext>
            </a:extLst>
          </p:cNvPr>
          <p:cNvSpPr/>
          <p:nvPr/>
        </p:nvSpPr>
        <p:spPr>
          <a:xfrm>
            <a:off x="1120000" y="3578470"/>
            <a:ext cx="1974892" cy="46599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42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6969" cy="2358620"/>
          </a:xfrm>
        </p:spPr>
        <p:txBody>
          <a:bodyPr>
            <a:normAutofit/>
          </a:bodyPr>
          <a:lstStyle/>
          <a:p>
            <a:r>
              <a:rPr lang="pt-BR" dirty="0"/>
              <a:t>CSS </a:t>
            </a:r>
            <a:br>
              <a:rPr lang="pt-BR" dirty="0"/>
            </a:br>
            <a:r>
              <a:rPr lang="pt-BR" dirty="0"/>
              <a:t>	Dentro do HTML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A27349B-B4BB-49FA-941C-9F5E977B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99036"/>
            <a:ext cx="5238750" cy="300037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96848F1-1E9D-49BB-BA85-A2F7CC997571}"/>
              </a:ext>
            </a:extLst>
          </p:cNvPr>
          <p:cNvSpPr/>
          <p:nvPr/>
        </p:nvSpPr>
        <p:spPr>
          <a:xfrm>
            <a:off x="587963" y="3793275"/>
            <a:ext cx="5733705" cy="166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0FF7B58-27C6-4623-AADF-F28E96C488ED}"/>
              </a:ext>
            </a:extLst>
          </p:cNvPr>
          <p:cNvSpPr/>
          <p:nvPr/>
        </p:nvSpPr>
        <p:spPr>
          <a:xfrm>
            <a:off x="2769576" y="4338398"/>
            <a:ext cx="1160585" cy="2718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06068F3-7229-4F53-9472-09220C2B9712}"/>
              </a:ext>
            </a:extLst>
          </p:cNvPr>
          <p:cNvSpPr/>
          <p:nvPr/>
        </p:nvSpPr>
        <p:spPr>
          <a:xfrm>
            <a:off x="4352192" y="4338397"/>
            <a:ext cx="785446" cy="2718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4DF2985-5769-4BBE-85C5-F8B2E971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87" y="3564673"/>
            <a:ext cx="3705225" cy="1819275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92A83E3-06E8-4C66-94DD-8D423B09F3DF}"/>
              </a:ext>
            </a:extLst>
          </p:cNvPr>
          <p:cNvSpPr/>
          <p:nvPr/>
        </p:nvSpPr>
        <p:spPr>
          <a:xfrm>
            <a:off x="2218957" y="4106008"/>
            <a:ext cx="305900" cy="2323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32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FCF954-ECB7-485E-877A-1EA4BFE0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669" y="3684305"/>
            <a:ext cx="5905500" cy="18859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E77741-52DD-4153-B914-3444627D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84305"/>
            <a:ext cx="4019550" cy="1819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6969" cy="2358620"/>
          </a:xfrm>
        </p:spPr>
        <p:txBody>
          <a:bodyPr>
            <a:normAutofit/>
          </a:bodyPr>
          <a:lstStyle/>
          <a:p>
            <a:r>
              <a:rPr lang="pt-BR" dirty="0"/>
              <a:t>CSS </a:t>
            </a:r>
            <a:br>
              <a:rPr lang="pt-BR" dirty="0"/>
            </a:br>
            <a:r>
              <a:rPr lang="pt-BR" dirty="0"/>
              <a:t>	Importando um arquivo </a:t>
            </a:r>
            <a:r>
              <a:rPr lang="pt-BR" i="1" dirty="0"/>
              <a:t>.</a:t>
            </a:r>
            <a:r>
              <a:rPr lang="pt-BR" i="1" dirty="0" err="1"/>
              <a:t>css</a:t>
            </a:r>
            <a:endParaRPr lang="pt-BR" i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6848F1-1E9D-49BB-BA85-A2F7CC997571}"/>
              </a:ext>
            </a:extLst>
          </p:cNvPr>
          <p:cNvSpPr/>
          <p:nvPr/>
        </p:nvSpPr>
        <p:spPr>
          <a:xfrm>
            <a:off x="5451231" y="4431323"/>
            <a:ext cx="6207369" cy="474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0FF7B58-27C6-4623-AADF-F28E96C488ED}"/>
              </a:ext>
            </a:extLst>
          </p:cNvPr>
          <p:cNvSpPr/>
          <p:nvPr/>
        </p:nvSpPr>
        <p:spPr>
          <a:xfrm>
            <a:off x="2168769" y="4431654"/>
            <a:ext cx="1160585" cy="2718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06068F3-7229-4F53-9472-09220C2B9712}"/>
              </a:ext>
            </a:extLst>
          </p:cNvPr>
          <p:cNvSpPr/>
          <p:nvPr/>
        </p:nvSpPr>
        <p:spPr>
          <a:xfrm>
            <a:off x="3751385" y="4431653"/>
            <a:ext cx="785446" cy="2718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92A83E3-06E8-4C66-94DD-8D423B09F3DF}"/>
              </a:ext>
            </a:extLst>
          </p:cNvPr>
          <p:cNvSpPr/>
          <p:nvPr/>
        </p:nvSpPr>
        <p:spPr>
          <a:xfrm>
            <a:off x="1618150" y="4199264"/>
            <a:ext cx="305900" cy="2323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4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355F3EA-A706-4B7A-8556-DD4BBD05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647" y="3630123"/>
            <a:ext cx="3686175" cy="1800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CSS </a:t>
            </a:r>
            <a:br>
              <a:rPr lang="pt-BR" dirty="0"/>
            </a:br>
            <a:r>
              <a:rPr lang="pt-BR" dirty="0"/>
              <a:t>	SELETOR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6A2A09-EC72-4461-B288-0BAB60D4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5" y="2629999"/>
            <a:ext cx="59150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D7BC9D0F-1C71-4D70-AD7F-73CF6C82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97" y="3862753"/>
            <a:ext cx="3771900" cy="26479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CSS </a:t>
            </a:r>
            <a:br>
              <a:rPr lang="pt-BR" dirty="0"/>
            </a:br>
            <a:r>
              <a:rPr lang="pt-BR" dirty="0"/>
              <a:t>	SELETOR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A45A53-CEFD-40DC-BC4F-92279520791D}"/>
              </a:ext>
            </a:extLst>
          </p:cNvPr>
          <p:cNvSpPr/>
          <p:nvPr/>
        </p:nvSpPr>
        <p:spPr>
          <a:xfrm>
            <a:off x="2259623" y="4281854"/>
            <a:ext cx="351692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131CB906-EF63-4551-BC06-8788496A5BCD}"/>
              </a:ext>
            </a:extLst>
          </p:cNvPr>
          <p:cNvSpPr txBox="1">
            <a:spLocks/>
          </p:cNvSpPr>
          <p:nvPr/>
        </p:nvSpPr>
        <p:spPr>
          <a:xfrm>
            <a:off x="688909" y="2463283"/>
            <a:ext cx="11226283" cy="69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SELECIONANDO UMA TAG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D51F125-0645-46A5-AD6D-1780FA450F45}"/>
              </a:ext>
            </a:extLst>
          </p:cNvPr>
          <p:cNvSpPr/>
          <p:nvPr/>
        </p:nvSpPr>
        <p:spPr>
          <a:xfrm>
            <a:off x="2259623" y="5608758"/>
            <a:ext cx="351692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BDE82BC-E462-410D-AF92-82EAD4B0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17" y="3862753"/>
            <a:ext cx="3695700" cy="165735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D4595A4-3B5B-4730-8404-479B834F52AB}"/>
              </a:ext>
            </a:extLst>
          </p:cNvPr>
          <p:cNvSpPr/>
          <p:nvPr/>
        </p:nvSpPr>
        <p:spPr>
          <a:xfrm>
            <a:off x="6796454" y="3930162"/>
            <a:ext cx="3982915" cy="351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9709BDA-A1A9-438A-B823-25F6DF227517}"/>
              </a:ext>
            </a:extLst>
          </p:cNvPr>
          <p:cNvSpPr/>
          <p:nvPr/>
        </p:nvSpPr>
        <p:spPr>
          <a:xfrm>
            <a:off x="6796454" y="4373440"/>
            <a:ext cx="3982915" cy="887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4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D2EF813-F78D-4597-A5C9-B769B07C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865" y="3996879"/>
            <a:ext cx="2819400" cy="17335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9D438B-707C-47B2-858A-62D84A39B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3"/>
          <a:stretch/>
        </p:blipFill>
        <p:spPr>
          <a:xfrm>
            <a:off x="5359302" y="3911155"/>
            <a:ext cx="3233737" cy="18097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CSS </a:t>
            </a:r>
            <a:br>
              <a:rPr lang="pt-BR" dirty="0"/>
            </a:br>
            <a:r>
              <a:rPr lang="pt-BR" dirty="0"/>
              <a:t>	SELETOR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A45A53-CEFD-40DC-BC4F-92279520791D}"/>
              </a:ext>
            </a:extLst>
          </p:cNvPr>
          <p:cNvSpPr/>
          <p:nvPr/>
        </p:nvSpPr>
        <p:spPr>
          <a:xfrm>
            <a:off x="5947472" y="4317024"/>
            <a:ext cx="1169649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131CB906-EF63-4551-BC06-8788496A5BCD}"/>
              </a:ext>
            </a:extLst>
          </p:cNvPr>
          <p:cNvSpPr txBox="1">
            <a:spLocks/>
          </p:cNvSpPr>
          <p:nvPr/>
        </p:nvSpPr>
        <p:spPr>
          <a:xfrm>
            <a:off x="688909" y="2463283"/>
            <a:ext cx="11226283" cy="69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SELECIONANDO CLASSES: </a:t>
            </a:r>
            <a:r>
              <a:rPr lang="pt-BR" b="1" i="1" dirty="0"/>
              <a:t>.[NOME_DA_CLASSE]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3E8FFC-8BE0-4168-B22A-01E0867CA477}"/>
              </a:ext>
            </a:extLst>
          </p:cNvPr>
          <p:cNvSpPr/>
          <p:nvPr/>
        </p:nvSpPr>
        <p:spPr>
          <a:xfrm>
            <a:off x="8605655" y="4598377"/>
            <a:ext cx="2683668" cy="41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70127F-6FE9-4985-93A7-C05350DD7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27" y="3033345"/>
            <a:ext cx="4552950" cy="35433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FF6A24D7-8CDC-4596-97D6-6265B9AA131E}"/>
              </a:ext>
            </a:extLst>
          </p:cNvPr>
          <p:cNvSpPr/>
          <p:nvPr/>
        </p:nvSpPr>
        <p:spPr>
          <a:xfrm>
            <a:off x="2202338" y="3259863"/>
            <a:ext cx="1922585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1B3D0CF-7011-4D7D-B498-438815843D45}"/>
              </a:ext>
            </a:extLst>
          </p:cNvPr>
          <p:cNvSpPr/>
          <p:nvPr/>
        </p:nvSpPr>
        <p:spPr>
          <a:xfrm>
            <a:off x="2131999" y="4352404"/>
            <a:ext cx="1852247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1C6EFD6-EA1F-470F-A34B-33B6C30E52C1}"/>
              </a:ext>
            </a:extLst>
          </p:cNvPr>
          <p:cNvSpPr/>
          <p:nvPr/>
        </p:nvSpPr>
        <p:spPr>
          <a:xfrm>
            <a:off x="8605655" y="4044464"/>
            <a:ext cx="2683668" cy="41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45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73F36AC-752C-46CF-9758-85B8DFB0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406" y="4174203"/>
            <a:ext cx="3048000" cy="1295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4151EA-9A19-4BD1-A1FE-49C46255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31" y="3015761"/>
            <a:ext cx="4610100" cy="35337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CSS </a:t>
            </a:r>
            <a:br>
              <a:rPr lang="pt-BR" dirty="0"/>
            </a:br>
            <a:r>
              <a:rPr lang="pt-BR" dirty="0"/>
              <a:t>	SELETOR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A45A53-CEFD-40DC-BC4F-92279520791D}"/>
              </a:ext>
            </a:extLst>
          </p:cNvPr>
          <p:cNvSpPr/>
          <p:nvPr/>
        </p:nvSpPr>
        <p:spPr>
          <a:xfrm>
            <a:off x="6189785" y="4578647"/>
            <a:ext cx="826477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131CB906-EF63-4551-BC06-8788496A5BCD}"/>
              </a:ext>
            </a:extLst>
          </p:cNvPr>
          <p:cNvSpPr txBox="1">
            <a:spLocks/>
          </p:cNvSpPr>
          <p:nvPr/>
        </p:nvSpPr>
        <p:spPr>
          <a:xfrm>
            <a:off x="688909" y="2463283"/>
            <a:ext cx="11226283" cy="69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SELECIONANDO </a:t>
            </a:r>
            <a:r>
              <a:rPr lang="pt-BR" dirty="0" err="1"/>
              <a:t>IDs</a:t>
            </a:r>
            <a:r>
              <a:rPr lang="pt-BR" dirty="0"/>
              <a:t>: </a:t>
            </a:r>
            <a:r>
              <a:rPr lang="pt-BR" b="1" i="1" dirty="0"/>
              <a:t>#[NOME_DO_ID]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1B3D0CF-7011-4D7D-B498-438815843D45}"/>
              </a:ext>
            </a:extLst>
          </p:cNvPr>
          <p:cNvSpPr/>
          <p:nvPr/>
        </p:nvSpPr>
        <p:spPr>
          <a:xfrm>
            <a:off x="2186358" y="4352404"/>
            <a:ext cx="1280747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97208ED-CB19-459E-AB8E-015F4A129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281" y="4119769"/>
            <a:ext cx="2381250" cy="14097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D3E8FFC-8BE0-4168-B22A-01E0867CA477}"/>
              </a:ext>
            </a:extLst>
          </p:cNvPr>
          <p:cNvSpPr/>
          <p:nvPr/>
        </p:nvSpPr>
        <p:spPr>
          <a:xfrm>
            <a:off x="8801099" y="4578647"/>
            <a:ext cx="589085" cy="369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508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9E1E225-C569-454E-A50F-3D3228A6E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90"/>
          <a:stretch/>
        </p:blipFill>
        <p:spPr>
          <a:xfrm>
            <a:off x="9290866" y="3893527"/>
            <a:ext cx="2637693" cy="1447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A0F6C9-FB54-4099-9FC3-096B8E16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544" y="3681045"/>
            <a:ext cx="2657475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8713E31-4541-4C6A-9F29-C303E2A73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09" y="3087930"/>
            <a:ext cx="5619750" cy="3267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CSS </a:t>
            </a:r>
            <a:br>
              <a:rPr lang="pt-BR" dirty="0"/>
            </a:br>
            <a:r>
              <a:rPr lang="pt-BR" dirty="0"/>
              <a:t>	SELETOR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A45A53-CEFD-40DC-BC4F-92279520791D}"/>
              </a:ext>
            </a:extLst>
          </p:cNvPr>
          <p:cNvSpPr/>
          <p:nvPr/>
        </p:nvSpPr>
        <p:spPr>
          <a:xfrm>
            <a:off x="6922804" y="4071051"/>
            <a:ext cx="758121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131CB906-EF63-4551-BC06-8788496A5BCD}"/>
              </a:ext>
            </a:extLst>
          </p:cNvPr>
          <p:cNvSpPr txBox="1">
            <a:spLocks/>
          </p:cNvSpPr>
          <p:nvPr/>
        </p:nvSpPr>
        <p:spPr>
          <a:xfrm>
            <a:off x="688909" y="2463283"/>
            <a:ext cx="11226283" cy="69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DENTRO DE UM ELEMENTO</a:t>
            </a:r>
            <a:endParaRPr lang="pt-BR" b="1" i="1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1B3D0CF-7011-4D7D-B498-438815843D45}"/>
              </a:ext>
            </a:extLst>
          </p:cNvPr>
          <p:cNvSpPr/>
          <p:nvPr/>
        </p:nvSpPr>
        <p:spPr>
          <a:xfrm>
            <a:off x="1710283" y="4141177"/>
            <a:ext cx="4519246" cy="1661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3E8FFC-8BE0-4168-B22A-01E0867CA477}"/>
              </a:ext>
            </a:extLst>
          </p:cNvPr>
          <p:cNvSpPr/>
          <p:nvPr/>
        </p:nvSpPr>
        <p:spPr>
          <a:xfrm>
            <a:off x="9220527" y="4352405"/>
            <a:ext cx="2827131" cy="908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2E6D5B1-2B94-46FA-9757-98E316F035FD}"/>
              </a:ext>
            </a:extLst>
          </p:cNvPr>
          <p:cNvSpPr/>
          <p:nvPr/>
        </p:nvSpPr>
        <p:spPr>
          <a:xfrm>
            <a:off x="6922804" y="5162550"/>
            <a:ext cx="1171359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73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51B9D-7E09-4AD6-82E4-9DDFC100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 Web funciona 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AFC230-3E1E-400A-B5A6-E1F316E9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778"/>
            <a:ext cx="10510378" cy="40474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91705C1-951B-4DD2-BEFF-1D3E6128900F}"/>
              </a:ext>
            </a:extLst>
          </p:cNvPr>
          <p:cNvSpPr/>
          <p:nvPr/>
        </p:nvSpPr>
        <p:spPr>
          <a:xfrm>
            <a:off x="838200" y="6130212"/>
            <a:ext cx="4939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https://www.youtube.com/watch?v=-p-6pEu2KKo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354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CSS </a:t>
            </a:r>
            <a:br>
              <a:rPr lang="pt-BR" dirty="0"/>
            </a:br>
            <a:r>
              <a:rPr lang="pt-BR" dirty="0"/>
              <a:t>	PRINCIPAIS PROPRIEDAES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B6707482-27A0-480B-9B43-32F9666D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575" y="3051693"/>
            <a:ext cx="1808485" cy="555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color</a:t>
            </a:r>
            <a:endParaRPr lang="pt-BR" sz="3000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FA6E73-305B-424E-BF27-C445E338C083}"/>
              </a:ext>
            </a:extLst>
          </p:cNvPr>
          <p:cNvSpPr txBox="1">
            <a:spLocks/>
          </p:cNvSpPr>
          <p:nvPr/>
        </p:nvSpPr>
        <p:spPr>
          <a:xfrm>
            <a:off x="4974163" y="3319805"/>
            <a:ext cx="2186354" cy="555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background</a:t>
            </a:r>
            <a:endParaRPr lang="pt-BR" sz="3000" b="1" dirty="0"/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F942E1BD-0986-47DE-8976-1F3EE04C609A}"/>
              </a:ext>
            </a:extLst>
          </p:cNvPr>
          <p:cNvSpPr txBox="1">
            <a:spLocks/>
          </p:cNvSpPr>
          <p:nvPr/>
        </p:nvSpPr>
        <p:spPr>
          <a:xfrm>
            <a:off x="8638591" y="3705861"/>
            <a:ext cx="1808485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/>
              <a:t>margin</a:t>
            </a:r>
            <a:endParaRPr lang="pt-BR" sz="3000" b="1" dirty="0"/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C1D2E6BD-9612-4897-9B4C-F45885042387}"/>
              </a:ext>
            </a:extLst>
          </p:cNvPr>
          <p:cNvSpPr txBox="1">
            <a:spLocks/>
          </p:cNvSpPr>
          <p:nvPr/>
        </p:nvSpPr>
        <p:spPr>
          <a:xfrm>
            <a:off x="1351384" y="5382784"/>
            <a:ext cx="1808485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/>
              <a:t>padding</a:t>
            </a:r>
            <a:endParaRPr lang="pt-BR" sz="3000" b="1" dirty="0"/>
          </a:p>
        </p:txBody>
      </p:sp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5E32B83A-58BA-400F-A86C-D703945BC414}"/>
              </a:ext>
            </a:extLst>
          </p:cNvPr>
          <p:cNvSpPr txBox="1">
            <a:spLocks/>
          </p:cNvSpPr>
          <p:nvPr/>
        </p:nvSpPr>
        <p:spPr>
          <a:xfrm>
            <a:off x="2740818" y="4141674"/>
            <a:ext cx="1808485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/>
              <a:t>width</a:t>
            </a:r>
            <a:endParaRPr lang="pt-BR" sz="3000" b="1" dirty="0"/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409CF3B1-A716-49F9-AF62-0C85DD2D3493}"/>
              </a:ext>
            </a:extLst>
          </p:cNvPr>
          <p:cNvSpPr txBox="1">
            <a:spLocks/>
          </p:cNvSpPr>
          <p:nvPr/>
        </p:nvSpPr>
        <p:spPr>
          <a:xfrm>
            <a:off x="8638592" y="5432235"/>
            <a:ext cx="1808485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position</a:t>
            </a:r>
            <a:endParaRPr lang="pt-BR" sz="3000" b="1" dirty="0"/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17513985-BF64-418D-8E2F-A4057E55DBA9}"/>
              </a:ext>
            </a:extLst>
          </p:cNvPr>
          <p:cNvSpPr txBox="1">
            <a:spLocks/>
          </p:cNvSpPr>
          <p:nvPr/>
        </p:nvSpPr>
        <p:spPr>
          <a:xfrm>
            <a:off x="5285891" y="4601600"/>
            <a:ext cx="1808485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/>
              <a:t>height</a:t>
            </a:r>
            <a:endParaRPr lang="pt-BR" sz="3000" b="1" dirty="0"/>
          </a:p>
        </p:txBody>
      </p:sp>
    </p:spTree>
    <p:extLst>
      <p:ext uri="{BB962C8B-B14F-4D97-AF65-F5344CB8AC3E}">
        <p14:creationId xmlns:p14="http://schemas.microsoft.com/office/powerpoint/2010/main" val="2540617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m para github icon">
            <a:extLst>
              <a:ext uri="{FF2B5EF4-FFF2-40B4-BE49-F238E27FC236}">
                <a16:creationId xmlns:a16="http://schemas.microsoft.com/office/drawing/2014/main" id="{D1040FF9-1D77-4FA9-95CF-AF151CCC6F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051180"/>
            <a:ext cx="1530220" cy="153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github icon">
            <a:extLst>
              <a:ext uri="{FF2B5EF4-FFF2-40B4-BE49-F238E27FC236}">
                <a16:creationId xmlns:a16="http://schemas.microsoft.com/office/drawing/2014/main" id="{791F9B72-1D75-48E6-8998-5AC3FD018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48951"/>
            <a:ext cx="3032449" cy="30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1600D6-B24A-41AF-AE99-522C5EAA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23" y="1580472"/>
            <a:ext cx="1470639" cy="147063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8C5E4CC-A86A-4177-8AD6-943845926E46}"/>
              </a:ext>
            </a:extLst>
          </p:cNvPr>
          <p:cNvSpPr txBox="1"/>
          <p:nvPr/>
        </p:nvSpPr>
        <p:spPr>
          <a:xfrm flipH="1">
            <a:off x="4524412" y="1961848"/>
            <a:ext cx="445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Github.com/Guihgo</a:t>
            </a:r>
          </a:p>
        </p:txBody>
      </p:sp>
      <p:pic>
        <p:nvPicPr>
          <p:cNvPr id="1036" name="Picture 12" descr="Resultado de imagem para gmail icon">
            <a:extLst>
              <a:ext uri="{FF2B5EF4-FFF2-40B4-BE49-F238E27FC236}">
                <a16:creationId xmlns:a16="http://schemas.microsoft.com/office/drawing/2014/main" id="{D5F4C39A-1E88-4033-97C4-DF323596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45" y="4141237"/>
            <a:ext cx="1925994" cy="192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A3EA098-7224-47A2-B251-DDA26CE10007}"/>
              </a:ext>
            </a:extLst>
          </p:cNvPr>
          <p:cNvSpPr txBox="1"/>
          <p:nvPr/>
        </p:nvSpPr>
        <p:spPr>
          <a:xfrm flipH="1">
            <a:off x="4524411" y="4729686"/>
            <a:ext cx="711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guioli.1998@alunos.utfpr.edu.br</a:t>
            </a:r>
          </a:p>
        </p:txBody>
      </p:sp>
    </p:spTree>
    <p:extLst>
      <p:ext uri="{BB962C8B-B14F-4D97-AF65-F5344CB8AC3E}">
        <p14:creationId xmlns:p14="http://schemas.microsoft.com/office/powerpoint/2010/main" val="32034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DAA14-D850-48BE-A87B-3B5A1B6B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22" y="29514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4014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AA468-F1C1-4F74-AC5A-B39FA2A6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1888"/>
          </a:xfrm>
        </p:spPr>
        <p:txBody>
          <a:bodyPr>
            <a:normAutofit fontScale="90000"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O que é ?</a:t>
            </a:r>
            <a:br>
              <a:rPr lang="pt-BR" dirty="0"/>
            </a:br>
            <a:r>
              <a:rPr lang="pt-BR" dirty="0"/>
              <a:t>	Para que serve 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EA00284-F466-4EBF-9044-D267DC04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3978612"/>
            <a:ext cx="10233800" cy="66148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Linguagem de marcação utilizada para estruturação de páginas web</a:t>
            </a:r>
          </a:p>
        </p:txBody>
      </p:sp>
    </p:spTree>
    <p:extLst>
      <p:ext uri="{BB962C8B-B14F-4D97-AF65-F5344CB8AC3E}">
        <p14:creationId xmlns:p14="http://schemas.microsoft.com/office/powerpoint/2010/main" val="219212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C97F1C-4C07-4670-9A27-A6DE975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9F03AA-5DAB-462B-9DCC-9DE63281C89F}"/>
              </a:ext>
            </a:extLst>
          </p:cNvPr>
          <p:cNvSpPr/>
          <p:nvPr/>
        </p:nvSpPr>
        <p:spPr>
          <a:xfrm>
            <a:off x="1170974" y="1995223"/>
            <a:ext cx="241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https://www.tesla.com/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A511C0-B2D9-4685-879F-796893D4739A}"/>
              </a:ext>
            </a:extLst>
          </p:cNvPr>
          <p:cNvSpPr/>
          <p:nvPr/>
        </p:nvSpPr>
        <p:spPr>
          <a:xfrm>
            <a:off x="1170974" y="2663652"/>
            <a:ext cx="2860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https://mercadolivre.com.br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B11612-F3C6-4582-B4FA-3A699BD98075}"/>
              </a:ext>
            </a:extLst>
          </p:cNvPr>
          <p:cNvSpPr/>
          <p:nvPr/>
        </p:nvSpPr>
        <p:spPr>
          <a:xfrm>
            <a:off x="1170974" y="3434917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http://google.com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C593CB-BBE7-48A0-B590-1EF12D89061A}"/>
              </a:ext>
            </a:extLst>
          </p:cNvPr>
          <p:cNvSpPr/>
          <p:nvPr/>
        </p:nvSpPr>
        <p:spPr>
          <a:xfrm>
            <a:off x="1170974" y="4206182"/>
            <a:ext cx="2749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https://www.youtube.com/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A21522-37B6-4FA8-AE79-9ABDFFF7739C}"/>
              </a:ext>
            </a:extLst>
          </p:cNvPr>
          <p:cNvSpPr/>
          <p:nvPr/>
        </p:nvSpPr>
        <p:spPr>
          <a:xfrm>
            <a:off x="1176744" y="5078891"/>
            <a:ext cx="2848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6"/>
              </a:rPr>
              <a:t>https://www.facebook.com/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AAB84A8-E547-40BA-821B-2F89D2FC0695}"/>
              </a:ext>
            </a:extLst>
          </p:cNvPr>
          <p:cNvSpPr/>
          <p:nvPr/>
        </p:nvSpPr>
        <p:spPr>
          <a:xfrm>
            <a:off x="1170974" y="5748712"/>
            <a:ext cx="250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7"/>
              </a:rPr>
              <a:t>https://www.netflix.com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84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05208-FBDF-496A-B689-019257F6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638145"/>
            <a:ext cx="10233800" cy="25388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300" b="1" dirty="0"/>
              <a:t>&lt;</a:t>
            </a:r>
            <a:r>
              <a:rPr lang="pt-BR" dirty="0"/>
              <a:t>NOME_DA_TAG</a:t>
            </a:r>
            <a:r>
              <a:rPr lang="pt-BR" sz="4300" b="1" dirty="0"/>
              <a:t>&gt;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4000" b="1" dirty="0"/>
              <a:t>&lt;/</a:t>
            </a:r>
            <a:r>
              <a:rPr lang="pt-BR" dirty="0"/>
              <a:t>NOME_DA_TAG</a:t>
            </a:r>
            <a:r>
              <a:rPr lang="pt-BR" sz="4000" b="1" dirty="0"/>
              <a:t>&gt;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4AE3443-1A41-48B2-B05A-7EE4C80D40BB}"/>
              </a:ext>
            </a:extLst>
          </p:cNvPr>
          <p:cNvSpPr/>
          <p:nvPr/>
        </p:nvSpPr>
        <p:spPr>
          <a:xfrm>
            <a:off x="1750979" y="4187706"/>
            <a:ext cx="4270443" cy="143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CONTEÚDO (Outras </a:t>
            </a:r>
            <a:r>
              <a:rPr lang="pt-BR" dirty="0" err="1"/>
              <a:t>Tags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241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496"/>
            <a:ext cx="1808485" cy="555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&lt;</a:t>
            </a:r>
            <a:r>
              <a:rPr lang="pt-BR" sz="3200" b="1" dirty="0" err="1"/>
              <a:t>html</a:t>
            </a:r>
            <a:r>
              <a:rPr lang="pt-BR" sz="3200" b="1" dirty="0"/>
              <a:t>&gt;</a:t>
            </a:r>
            <a:endParaRPr lang="pt-BR" sz="3000" b="1" dirty="0"/>
          </a:p>
        </p:txBody>
      </p:sp>
      <p:sp>
        <p:nvSpPr>
          <p:cNvPr id="94" name="Espaço Reservado para Conteúdo 5">
            <a:extLst>
              <a:ext uri="{FF2B5EF4-FFF2-40B4-BE49-F238E27FC236}">
                <a16:creationId xmlns:a16="http://schemas.microsoft.com/office/drawing/2014/main" id="{2F5B0D5C-1E69-4764-80AA-9FDBD0BED4B8}"/>
              </a:ext>
            </a:extLst>
          </p:cNvPr>
          <p:cNvSpPr txBox="1">
            <a:spLocks/>
          </p:cNvSpPr>
          <p:nvPr/>
        </p:nvSpPr>
        <p:spPr>
          <a:xfrm>
            <a:off x="1826342" y="2970716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</a:t>
            </a:r>
            <a:r>
              <a:rPr lang="pt-BR" sz="3200" b="1" dirty="0" err="1"/>
              <a:t>head</a:t>
            </a:r>
            <a:r>
              <a:rPr lang="pt-BR" sz="3200" b="1" dirty="0"/>
              <a:t>&gt;</a:t>
            </a:r>
            <a:endParaRPr lang="pt-BR" sz="3000" b="1" dirty="0"/>
          </a:p>
        </p:txBody>
      </p:sp>
      <p:sp>
        <p:nvSpPr>
          <p:cNvPr id="98" name="Espaço Reservado para Conteúdo 5">
            <a:extLst>
              <a:ext uri="{FF2B5EF4-FFF2-40B4-BE49-F238E27FC236}">
                <a16:creationId xmlns:a16="http://schemas.microsoft.com/office/drawing/2014/main" id="{2D972844-EFF0-4342-81A9-320ED0EB7F67}"/>
              </a:ext>
            </a:extLst>
          </p:cNvPr>
          <p:cNvSpPr txBox="1">
            <a:spLocks/>
          </p:cNvSpPr>
          <p:nvPr/>
        </p:nvSpPr>
        <p:spPr>
          <a:xfrm>
            <a:off x="1826341" y="3904758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</a:t>
            </a:r>
            <a:r>
              <a:rPr lang="pt-BR" sz="3200" b="1" dirty="0" err="1"/>
              <a:t>body</a:t>
            </a:r>
            <a:r>
              <a:rPr lang="pt-BR" sz="3200" b="1" dirty="0"/>
              <a:t>&gt;</a:t>
            </a:r>
            <a:endParaRPr lang="pt-BR" sz="3000" b="1" dirty="0"/>
          </a:p>
        </p:txBody>
      </p:sp>
      <p:sp>
        <p:nvSpPr>
          <p:cNvPr id="99" name="Espaço Reservado para Conteúdo 5">
            <a:extLst>
              <a:ext uri="{FF2B5EF4-FFF2-40B4-BE49-F238E27FC236}">
                <a16:creationId xmlns:a16="http://schemas.microsoft.com/office/drawing/2014/main" id="{39E8227C-454A-473B-8984-FA90236B786B}"/>
              </a:ext>
            </a:extLst>
          </p:cNvPr>
          <p:cNvSpPr txBox="1">
            <a:spLocks/>
          </p:cNvSpPr>
          <p:nvPr/>
        </p:nvSpPr>
        <p:spPr>
          <a:xfrm>
            <a:off x="3033089" y="3482180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</a:t>
            </a:r>
            <a:r>
              <a:rPr lang="pt-BR" sz="3200" b="1" dirty="0" err="1"/>
              <a:t>title</a:t>
            </a:r>
            <a:r>
              <a:rPr lang="pt-BR" sz="3200" b="1" dirty="0"/>
              <a:t>&gt;</a:t>
            </a:r>
            <a:endParaRPr lang="pt-BR" sz="3000" b="1" dirty="0"/>
          </a:p>
        </p:txBody>
      </p:sp>
      <p:sp>
        <p:nvSpPr>
          <p:cNvPr id="100" name="Espaço Reservado para Conteúdo 5">
            <a:extLst>
              <a:ext uri="{FF2B5EF4-FFF2-40B4-BE49-F238E27FC236}">
                <a16:creationId xmlns:a16="http://schemas.microsoft.com/office/drawing/2014/main" id="{550C9887-D3C7-4BB3-9636-2CA40A856032}"/>
              </a:ext>
            </a:extLst>
          </p:cNvPr>
          <p:cNvSpPr txBox="1">
            <a:spLocks/>
          </p:cNvSpPr>
          <p:nvPr/>
        </p:nvSpPr>
        <p:spPr>
          <a:xfrm>
            <a:off x="3033088" y="4378681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</a:t>
            </a:r>
            <a:r>
              <a:rPr lang="pt-BR" sz="3200" b="1" dirty="0" err="1"/>
              <a:t>div</a:t>
            </a:r>
            <a:r>
              <a:rPr lang="pt-BR" sz="3200" b="1" dirty="0"/>
              <a:t>&gt;</a:t>
            </a:r>
            <a:endParaRPr lang="pt-BR" sz="3000" b="1" dirty="0"/>
          </a:p>
        </p:txBody>
      </p:sp>
      <p:sp>
        <p:nvSpPr>
          <p:cNvPr id="101" name="Espaço Reservado para Conteúdo 5">
            <a:extLst>
              <a:ext uri="{FF2B5EF4-FFF2-40B4-BE49-F238E27FC236}">
                <a16:creationId xmlns:a16="http://schemas.microsoft.com/office/drawing/2014/main" id="{DDC7C5C9-3809-40DA-8BB0-99083406E715}"/>
              </a:ext>
            </a:extLst>
          </p:cNvPr>
          <p:cNvSpPr txBox="1">
            <a:spLocks/>
          </p:cNvSpPr>
          <p:nvPr/>
        </p:nvSpPr>
        <p:spPr>
          <a:xfrm>
            <a:off x="3033088" y="4919774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&lt;h1&gt;</a:t>
            </a:r>
            <a:endParaRPr lang="pt-BR" sz="3000" b="1" dirty="0"/>
          </a:p>
        </p:txBody>
      </p:sp>
      <p:sp>
        <p:nvSpPr>
          <p:cNvPr id="102" name="Espaço Reservado para Conteúdo 5">
            <a:extLst>
              <a:ext uri="{FF2B5EF4-FFF2-40B4-BE49-F238E27FC236}">
                <a16:creationId xmlns:a16="http://schemas.microsoft.com/office/drawing/2014/main" id="{0FD20EC5-4062-4903-A5EB-412EBBD013E8}"/>
              </a:ext>
            </a:extLst>
          </p:cNvPr>
          <p:cNvSpPr txBox="1">
            <a:spLocks/>
          </p:cNvSpPr>
          <p:nvPr/>
        </p:nvSpPr>
        <p:spPr>
          <a:xfrm>
            <a:off x="4130450" y="4919774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&lt;h2&gt;</a:t>
            </a:r>
            <a:endParaRPr lang="pt-BR" sz="3000" b="1" dirty="0"/>
          </a:p>
        </p:txBody>
      </p:sp>
      <p:sp>
        <p:nvSpPr>
          <p:cNvPr id="103" name="Espaço Reservado para Conteúdo 5">
            <a:extLst>
              <a:ext uri="{FF2B5EF4-FFF2-40B4-BE49-F238E27FC236}">
                <a16:creationId xmlns:a16="http://schemas.microsoft.com/office/drawing/2014/main" id="{C1488F5B-3270-4DA3-AFB7-40E699722A28}"/>
              </a:ext>
            </a:extLst>
          </p:cNvPr>
          <p:cNvSpPr txBox="1">
            <a:spLocks/>
          </p:cNvSpPr>
          <p:nvPr/>
        </p:nvSpPr>
        <p:spPr>
          <a:xfrm>
            <a:off x="5231394" y="4919774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&lt;h3&gt;</a:t>
            </a:r>
            <a:endParaRPr lang="pt-BR" sz="3000" b="1" dirty="0"/>
          </a:p>
        </p:txBody>
      </p:sp>
      <p:sp>
        <p:nvSpPr>
          <p:cNvPr id="104" name="Espaço Reservado para Conteúdo 5">
            <a:extLst>
              <a:ext uri="{FF2B5EF4-FFF2-40B4-BE49-F238E27FC236}">
                <a16:creationId xmlns:a16="http://schemas.microsoft.com/office/drawing/2014/main" id="{0400E3EF-7493-4A96-BE4B-82D5FD5948AA}"/>
              </a:ext>
            </a:extLst>
          </p:cNvPr>
          <p:cNvSpPr txBox="1">
            <a:spLocks/>
          </p:cNvSpPr>
          <p:nvPr/>
        </p:nvSpPr>
        <p:spPr>
          <a:xfrm>
            <a:off x="6328756" y="4919774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&lt;h4&gt;</a:t>
            </a:r>
            <a:endParaRPr lang="pt-BR" sz="3000" b="1" dirty="0"/>
          </a:p>
        </p:txBody>
      </p:sp>
      <p:sp>
        <p:nvSpPr>
          <p:cNvPr id="105" name="Espaço Reservado para Conteúdo 5">
            <a:extLst>
              <a:ext uri="{FF2B5EF4-FFF2-40B4-BE49-F238E27FC236}">
                <a16:creationId xmlns:a16="http://schemas.microsoft.com/office/drawing/2014/main" id="{F48BCD32-6117-498C-B3D2-E432D8467334}"/>
              </a:ext>
            </a:extLst>
          </p:cNvPr>
          <p:cNvSpPr txBox="1">
            <a:spLocks/>
          </p:cNvSpPr>
          <p:nvPr/>
        </p:nvSpPr>
        <p:spPr>
          <a:xfrm>
            <a:off x="7420404" y="4919774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&lt;h5&gt;</a:t>
            </a:r>
            <a:endParaRPr lang="pt-BR" sz="3000" b="1" dirty="0"/>
          </a:p>
        </p:txBody>
      </p:sp>
      <p:sp>
        <p:nvSpPr>
          <p:cNvPr id="106" name="Espaço Reservado para Conteúdo 5">
            <a:extLst>
              <a:ext uri="{FF2B5EF4-FFF2-40B4-BE49-F238E27FC236}">
                <a16:creationId xmlns:a16="http://schemas.microsoft.com/office/drawing/2014/main" id="{D4B7DABC-91CE-4F7D-AE40-D00CEE36F244}"/>
              </a:ext>
            </a:extLst>
          </p:cNvPr>
          <p:cNvSpPr txBox="1">
            <a:spLocks/>
          </p:cNvSpPr>
          <p:nvPr/>
        </p:nvSpPr>
        <p:spPr>
          <a:xfrm>
            <a:off x="8517766" y="4919774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&lt;h6&gt;</a:t>
            </a:r>
            <a:endParaRPr lang="pt-BR" sz="3000" b="1" dirty="0"/>
          </a:p>
        </p:txBody>
      </p:sp>
      <p:sp>
        <p:nvSpPr>
          <p:cNvPr id="107" name="Espaço Reservado para Conteúdo 5">
            <a:extLst>
              <a:ext uri="{FF2B5EF4-FFF2-40B4-BE49-F238E27FC236}">
                <a16:creationId xmlns:a16="http://schemas.microsoft.com/office/drawing/2014/main" id="{DEE2A2EA-82B1-4FD4-B9D9-60478F860EEC}"/>
              </a:ext>
            </a:extLst>
          </p:cNvPr>
          <p:cNvSpPr txBox="1">
            <a:spLocks/>
          </p:cNvSpPr>
          <p:nvPr/>
        </p:nvSpPr>
        <p:spPr>
          <a:xfrm>
            <a:off x="3042384" y="5399912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&lt;p&gt;</a:t>
            </a:r>
            <a:endParaRPr lang="pt-BR" sz="3000" b="1" dirty="0"/>
          </a:p>
        </p:txBody>
      </p:sp>
      <p:sp>
        <p:nvSpPr>
          <p:cNvPr id="108" name="Espaço Reservado para Conteúdo 5">
            <a:extLst>
              <a:ext uri="{FF2B5EF4-FFF2-40B4-BE49-F238E27FC236}">
                <a16:creationId xmlns:a16="http://schemas.microsoft.com/office/drawing/2014/main" id="{F8639F90-A7F5-4DD1-9D44-DC6E29BBC24D}"/>
              </a:ext>
            </a:extLst>
          </p:cNvPr>
          <p:cNvSpPr txBox="1">
            <a:spLocks/>
          </p:cNvSpPr>
          <p:nvPr/>
        </p:nvSpPr>
        <p:spPr>
          <a:xfrm>
            <a:off x="3033087" y="5855290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&lt;a&gt;</a:t>
            </a:r>
            <a:endParaRPr lang="pt-BR" sz="3000" b="1" dirty="0"/>
          </a:p>
        </p:txBody>
      </p:sp>
      <p:sp>
        <p:nvSpPr>
          <p:cNvPr id="109" name="Espaço Reservado para Conteúdo 5">
            <a:extLst>
              <a:ext uri="{FF2B5EF4-FFF2-40B4-BE49-F238E27FC236}">
                <a16:creationId xmlns:a16="http://schemas.microsoft.com/office/drawing/2014/main" id="{16A5D9D8-A29E-4D0B-8420-C071ADE0D782}"/>
              </a:ext>
            </a:extLst>
          </p:cNvPr>
          <p:cNvSpPr txBox="1">
            <a:spLocks/>
          </p:cNvSpPr>
          <p:nvPr/>
        </p:nvSpPr>
        <p:spPr>
          <a:xfrm>
            <a:off x="3042384" y="6232506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</a:t>
            </a:r>
            <a:r>
              <a:rPr lang="pt-BR" sz="3200" b="1" dirty="0" err="1"/>
              <a:t>ol</a:t>
            </a:r>
            <a:r>
              <a:rPr lang="pt-BR" sz="3200" b="1" dirty="0"/>
              <a:t>&gt;</a:t>
            </a:r>
            <a:endParaRPr lang="pt-BR" sz="3000" b="1" dirty="0"/>
          </a:p>
        </p:txBody>
      </p:sp>
      <p:sp>
        <p:nvSpPr>
          <p:cNvPr id="110" name="Espaço Reservado para Conteúdo 5">
            <a:extLst>
              <a:ext uri="{FF2B5EF4-FFF2-40B4-BE49-F238E27FC236}">
                <a16:creationId xmlns:a16="http://schemas.microsoft.com/office/drawing/2014/main" id="{03842159-38E2-4C52-A725-8E274836FE8A}"/>
              </a:ext>
            </a:extLst>
          </p:cNvPr>
          <p:cNvSpPr txBox="1">
            <a:spLocks/>
          </p:cNvSpPr>
          <p:nvPr/>
        </p:nvSpPr>
        <p:spPr>
          <a:xfrm>
            <a:off x="4130449" y="6232506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</a:t>
            </a:r>
            <a:r>
              <a:rPr lang="pt-BR" sz="3200" b="1" dirty="0" err="1"/>
              <a:t>ul</a:t>
            </a:r>
            <a:r>
              <a:rPr lang="pt-BR" sz="3200" b="1" dirty="0"/>
              <a:t>&gt;</a:t>
            </a:r>
            <a:endParaRPr lang="pt-BR" sz="3000" b="1" dirty="0"/>
          </a:p>
        </p:txBody>
      </p:sp>
      <p:sp>
        <p:nvSpPr>
          <p:cNvPr id="111" name="Espaço Reservado para Conteúdo 5">
            <a:extLst>
              <a:ext uri="{FF2B5EF4-FFF2-40B4-BE49-F238E27FC236}">
                <a16:creationId xmlns:a16="http://schemas.microsoft.com/office/drawing/2014/main" id="{78BEE928-6914-411A-AA49-5EF1E98866C8}"/>
              </a:ext>
            </a:extLst>
          </p:cNvPr>
          <p:cNvSpPr txBox="1">
            <a:spLocks/>
          </p:cNvSpPr>
          <p:nvPr/>
        </p:nvSpPr>
        <p:spPr>
          <a:xfrm>
            <a:off x="5231394" y="6232506"/>
            <a:ext cx="1538097" cy="5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&lt;li&gt;</a:t>
            </a:r>
            <a:endParaRPr lang="pt-BR" sz="3000" b="1" dirty="0"/>
          </a:p>
        </p:txBody>
      </p:sp>
    </p:spTree>
    <p:extLst>
      <p:ext uri="{BB962C8B-B14F-4D97-AF65-F5344CB8AC3E}">
        <p14:creationId xmlns:p14="http://schemas.microsoft.com/office/powerpoint/2010/main" val="73286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7C0D2-CF0C-48C0-B182-24D2706B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8620"/>
          </a:xfrm>
        </p:spPr>
        <p:txBody>
          <a:bodyPr>
            <a:normAutofit/>
          </a:bodyPr>
          <a:lstStyle/>
          <a:p>
            <a:r>
              <a:rPr lang="pt-BR" dirty="0"/>
              <a:t>HTML </a:t>
            </a:r>
            <a:br>
              <a:rPr lang="pt-BR" dirty="0"/>
            </a:br>
            <a:r>
              <a:rPr lang="pt-BR" dirty="0"/>
              <a:t>	Principais TAGS: </a:t>
            </a:r>
            <a:r>
              <a:rPr lang="pt-BR" b="1" dirty="0"/>
              <a:t>&lt;</a:t>
            </a:r>
            <a:r>
              <a:rPr lang="pt-BR" b="1" dirty="0" err="1"/>
              <a:t>html</a:t>
            </a:r>
            <a:r>
              <a:rPr lang="pt-BR" b="1" dirty="0"/>
              <a:t>&gt;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978E73-B6F8-4E77-A39B-B8253B2A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09" y="2463283"/>
            <a:ext cx="11226283" cy="699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Descrição: indica ao browser onde começa o documento </a:t>
            </a:r>
            <a:r>
              <a:rPr lang="pt-BR" dirty="0" err="1"/>
              <a:t>html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176400-3882-4F31-ADF5-4BAB76FB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3855115"/>
            <a:ext cx="7610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527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5D548A5E-88A7-41E7-8531-910637BA3B9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4707</TotalTime>
  <Words>380</Words>
  <Application>Microsoft Office PowerPoint</Application>
  <PresentationFormat>Widescreen</PresentationFormat>
  <Paragraphs>97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Arial</vt:lpstr>
      <vt:lpstr>Corbel</vt:lpstr>
      <vt:lpstr>Profundidade</vt:lpstr>
      <vt:lpstr>HTML &amp; CSS</vt:lpstr>
      <vt:lpstr>Apresentação do PowerPoint</vt:lpstr>
      <vt:lpstr>Como a Web funciona ?</vt:lpstr>
      <vt:lpstr>HTML</vt:lpstr>
      <vt:lpstr>HTML   O que é ?  Para que serve ?</vt:lpstr>
      <vt:lpstr>EXEMPLOS</vt:lpstr>
      <vt:lpstr>HTML   Estrutura</vt:lpstr>
      <vt:lpstr>HTML   Principais TAGS</vt:lpstr>
      <vt:lpstr>HTML   Principais TAGS: &lt;html&gt;</vt:lpstr>
      <vt:lpstr>HTML   Principais TAGS: &lt;head&gt;</vt:lpstr>
      <vt:lpstr>HTML   Principais TAGS: &lt;body&gt;</vt:lpstr>
      <vt:lpstr>HTML   Principais TAGS: &lt;title&gt;</vt:lpstr>
      <vt:lpstr>HTML   Principais TAGS: &lt;div&gt;</vt:lpstr>
      <vt:lpstr>HTML   Principais TAGS: &lt;h1&gt; até &lt;h6&gt;</vt:lpstr>
      <vt:lpstr>HTML   Principais TAGS: &lt;p&gt;</vt:lpstr>
      <vt:lpstr>HTML   Principais TAGS: &lt;a&gt;</vt:lpstr>
      <vt:lpstr>HTML   Principais TAGS: &lt;ol&gt;,&lt;ul&gt; e &lt;li&gt;</vt:lpstr>
      <vt:lpstr>HTML  ADICIONANDO ESTILO</vt:lpstr>
      <vt:lpstr>HTML  ADICIONANDO ESTILO</vt:lpstr>
      <vt:lpstr>CSS</vt:lpstr>
      <vt:lpstr>EXEMPLOS</vt:lpstr>
      <vt:lpstr>CSS   Estrutura</vt:lpstr>
      <vt:lpstr>CSS   Dentro do HTML</vt:lpstr>
      <vt:lpstr>CSS   Importando um arquivo .css</vt:lpstr>
      <vt:lpstr>CSS   SELETOR</vt:lpstr>
      <vt:lpstr>CSS   SELETOR</vt:lpstr>
      <vt:lpstr>CSS   SELETOR</vt:lpstr>
      <vt:lpstr>CSS   SELETOR</vt:lpstr>
      <vt:lpstr>CSS   SELETOR</vt:lpstr>
      <vt:lpstr>CSS   PRINCIPAIS PROPRIEDAES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Guilherme Ziin</dc:creator>
  <cp:lastModifiedBy>Guilherme Ziin</cp:lastModifiedBy>
  <cp:revision>46</cp:revision>
  <dcterms:created xsi:type="dcterms:W3CDTF">2019-04-30T19:13:26Z</dcterms:created>
  <dcterms:modified xsi:type="dcterms:W3CDTF">2019-05-04T13:57:20Z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