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66" r:id="rId5"/>
    <p:sldId id="272" r:id="rId6"/>
    <p:sldId id="260" r:id="rId7"/>
    <p:sldId id="264" r:id="rId8"/>
    <p:sldId id="273" r:id="rId9"/>
    <p:sldId id="261" r:id="rId10"/>
    <p:sldId id="265" r:id="rId11"/>
    <p:sldId id="263" r:id="rId12"/>
    <p:sldId id="277" r:id="rId13"/>
    <p:sldId id="278" r:id="rId14"/>
    <p:sldId id="275" r:id="rId15"/>
    <p:sldId id="276" r:id="rId16"/>
    <p:sldId id="267" r:id="rId17"/>
    <p:sldId id="262" r:id="rId18"/>
    <p:sldId id="283" r:id="rId19"/>
    <p:sldId id="279" r:id="rId20"/>
    <p:sldId id="284" r:id="rId21"/>
    <p:sldId id="285" r:id="rId22"/>
    <p:sldId id="280" r:id="rId23"/>
    <p:sldId id="281" r:id="rId2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1513"/>
    <a:srgbClr val="103B48"/>
    <a:srgbClr val="24575C"/>
    <a:srgbClr val="255A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7E450-F225-4801-A050-2EA7158FE733}" type="datetimeFigureOut">
              <a:rPr lang="nl-BE" smtClean="0"/>
              <a:t>17/12/2013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B3B20-1BF1-4680-9C4E-CBBB951B4D7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6345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B3B20-1BF1-4680-9C4E-CBBB951B4D7B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8103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E = </a:t>
            </a:r>
            <a:r>
              <a:rPr lang="nl-BE" dirty="0" err="1" smtClean="0"/>
              <a:t>startup</a:t>
            </a:r>
            <a:r>
              <a:rPr lang="nl-BE" dirty="0" smtClean="0"/>
              <a:t> </a:t>
            </a:r>
            <a:r>
              <a:rPr lang="nl-BE" dirty="0" err="1" smtClean="0"/>
              <a:t>cost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B3B20-1BF1-4680-9C4E-CBBB951B4D7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934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 smtClean="0"/>
              <a:t>CHP:</a:t>
            </a:r>
            <a:r>
              <a:rPr lang="en-GB" baseline="0" noProof="0" dirty="0" smtClean="0"/>
              <a:t> generates simultaneous heat and power -&gt; better overall efficiencies than separate power production</a:t>
            </a:r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B3B20-1BF1-4680-9C4E-CBBB951B4D7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27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 smtClean="0"/>
              <a:t>CHP:</a:t>
            </a:r>
            <a:r>
              <a:rPr lang="en-GB" baseline="0" noProof="0" dirty="0" smtClean="0"/>
              <a:t> generates simultaneous heat and power -&gt; better overall efficiencies than separate power production</a:t>
            </a:r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B3B20-1BF1-4680-9C4E-CBBB951B4D7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3320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 smtClean="0"/>
              <a:t>CHP:</a:t>
            </a:r>
            <a:r>
              <a:rPr lang="en-GB" baseline="0" noProof="0" dirty="0" smtClean="0"/>
              <a:t> generates simultaneous heat and power -&gt; better overall efficiencies than separate power production</a:t>
            </a:r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B3B20-1BF1-4680-9C4E-CBBB951B4D7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959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 smtClean="0"/>
              <a:t>CHP:</a:t>
            </a:r>
            <a:r>
              <a:rPr lang="en-GB" baseline="0" noProof="0" dirty="0" smtClean="0"/>
              <a:t> generates simultaneous heat and power -&gt; better overall efficiencies than separate power production</a:t>
            </a:r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B3B20-1BF1-4680-9C4E-CBBB951B4D7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2996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We make a </a:t>
            </a:r>
            <a:r>
              <a:rPr lang="nl-BE" dirty="0" err="1" smtClean="0"/>
              <a:t>bidding</a:t>
            </a:r>
            <a:r>
              <a:rPr lang="nl-BE" dirty="0" smtClean="0"/>
              <a:t>, </a:t>
            </a:r>
            <a:r>
              <a:rPr lang="nl-BE" dirty="0" err="1" smtClean="0"/>
              <a:t>then</a:t>
            </a:r>
            <a:r>
              <a:rPr lang="nl-BE" dirty="0" smtClean="0"/>
              <a:t> </a:t>
            </a:r>
            <a:r>
              <a:rPr lang="nl-BE" dirty="0" err="1" smtClean="0"/>
              <a:t>operate</a:t>
            </a:r>
            <a:r>
              <a:rPr lang="nl-BE" dirty="0" smtClean="0"/>
              <a:t> the </a:t>
            </a:r>
            <a:r>
              <a:rPr lang="nl-BE" dirty="0" err="1" smtClean="0"/>
              <a:t>CHP’s</a:t>
            </a:r>
            <a:r>
              <a:rPr lang="nl-BE" dirty="0" smtClean="0"/>
              <a:t> in </a:t>
            </a:r>
            <a:r>
              <a:rPr lang="nl-BE" dirty="0" err="1" smtClean="0"/>
              <a:t>such</a:t>
            </a:r>
            <a:r>
              <a:rPr lang="nl-BE" dirty="0" smtClean="0"/>
              <a:t> a </a:t>
            </a:r>
            <a:r>
              <a:rPr lang="nl-BE" dirty="0" err="1" smtClean="0"/>
              <a:t>manner</a:t>
            </a:r>
            <a:r>
              <a:rPr lang="nl-BE" dirty="0" smtClean="0"/>
              <a:t> </a:t>
            </a:r>
            <a:r>
              <a:rPr lang="nl-BE" dirty="0" err="1" smtClean="0"/>
              <a:t>that</a:t>
            </a:r>
            <a:r>
              <a:rPr lang="nl-BE" baseline="0" dirty="0" smtClean="0"/>
              <a:t> heat </a:t>
            </a:r>
            <a:r>
              <a:rPr lang="nl-BE" baseline="0" dirty="0" err="1" smtClean="0"/>
              <a:t>demand</a:t>
            </a:r>
            <a:r>
              <a:rPr lang="nl-BE" baseline="0" dirty="0" smtClean="0"/>
              <a:t> is met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the </a:t>
            </a:r>
            <a:r>
              <a:rPr lang="nl-BE" baseline="0" dirty="0" err="1" smtClean="0"/>
              <a:t>imbalance</a:t>
            </a:r>
            <a:r>
              <a:rPr lang="nl-BE" baseline="0" dirty="0" smtClean="0"/>
              <a:t> is </a:t>
            </a:r>
            <a:r>
              <a:rPr lang="nl-BE" baseline="0" dirty="0" err="1" smtClean="0"/>
              <a:t>reduced</a:t>
            </a:r>
            <a:r>
              <a:rPr lang="nl-BE" baseline="0" dirty="0" smtClean="0"/>
              <a:t> as </a:t>
            </a:r>
            <a:r>
              <a:rPr lang="nl-BE" baseline="0" dirty="0" err="1" smtClean="0"/>
              <a:t>much</a:t>
            </a:r>
            <a:r>
              <a:rPr lang="nl-BE" baseline="0" dirty="0" smtClean="0"/>
              <a:t> as </a:t>
            </a:r>
            <a:r>
              <a:rPr lang="nl-BE" baseline="0" dirty="0" err="1" smtClean="0"/>
              <a:t>possible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B3B20-1BF1-4680-9C4E-CBBB951B4D7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6582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E = </a:t>
            </a:r>
            <a:r>
              <a:rPr lang="nl-BE" dirty="0" err="1" smtClean="0"/>
              <a:t>startup</a:t>
            </a:r>
            <a:r>
              <a:rPr lang="nl-BE" dirty="0" smtClean="0"/>
              <a:t> </a:t>
            </a:r>
            <a:r>
              <a:rPr lang="nl-BE" dirty="0" err="1" smtClean="0"/>
              <a:t>cost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B3B20-1BF1-4680-9C4E-CBBB951B4D7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8779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E = </a:t>
            </a:r>
            <a:r>
              <a:rPr lang="nl-BE" dirty="0" err="1" smtClean="0"/>
              <a:t>startup</a:t>
            </a:r>
            <a:r>
              <a:rPr lang="nl-BE" dirty="0" smtClean="0"/>
              <a:t> </a:t>
            </a:r>
            <a:r>
              <a:rPr lang="nl-BE" dirty="0" err="1" smtClean="0"/>
              <a:t>cost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B3B20-1BF1-4680-9C4E-CBBB951B4D7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9027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E = </a:t>
            </a:r>
            <a:r>
              <a:rPr lang="nl-BE" dirty="0" err="1" smtClean="0"/>
              <a:t>startup</a:t>
            </a:r>
            <a:r>
              <a:rPr lang="nl-BE" dirty="0" smtClean="0"/>
              <a:t> </a:t>
            </a:r>
            <a:r>
              <a:rPr lang="nl-BE" dirty="0" err="1" smtClean="0"/>
              <a:t>cost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B3B20-1BF1-4680-9C4E-CBBB951B4D7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33595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0">
              <a:srgbClr val="24575C"/>
            </a:gs>
            <a:gs pos="100000">
              <a:srgbClr val="103B48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6114-952A-4251-85AE-9DB19828158A}" type="datetime1">
              <a:rPr lang="nl-BE" noProof="0" smtClean="0"/>
              <a:t>17/12/2013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4F9F-E916-4566-AFDB-39B11FF8D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91194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5828-7FEA-4417-8595-6F280C92DC32}" type="datetime1">
              <a:rPr lang="nl-BE" smtClean="0"/>
              <a:t>17/12/2013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4F9F-E916-4566-AFDB-39B11FF8D63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365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E22C-4584-4349-ABD2-166152E61642}" type="datetime1">
              <a:rPr lang="nl-BE" smtClean="0"/>
              <a:t>17/12/2013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4F9F-E916-4566-AFDB-39B11FF8D63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7153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DF683-2450-49B1-9799-628BFEAE498E}" type="datetime1">
              <a:rPr lang="nl-BE" smtClean="0"/>
              <a:t>17/12/2013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4F9F-E916-4566-AFDB-39B11FF8D63C}" type="slidenum">
              <a:rPr lang="nl-BE" smtClean="0"/>
              <a:t>‹#›</a:t>
            </a:fld>
            <a:endParaRPr lang="nl-B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6287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A809B-7B42-4867-81A2-1F5788F5E784}" type="datetime1">
              <a:rPr lang="nl-BE" smtClean="0"/>
              <a:t>17/12/2013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4F9F-E916-4566-AFDB-39B11FF8D63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979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006F-9619-44C6-8383-AF68E7DF84DC}" type="datetime1">
              <a:rPr lang="nl-BE" smtClean="0"/>
              <a:t>17/12/2013</a:t>
            </a:fld>
            <a:endParaRPr lang="nl-B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4F9F-E916-4566-AFDB-39B11FF8D63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3825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20C8-B08C-4A64-93BE-FDF40C11E951}" type="datetime1">
              <a:rPr lang="nl-BE" smtClean="0"/>
              <a:t>17/12/2013</a:t>
            </a:fld>
            <a:endParaRPr lang="nl-B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4F9F-E916-4566-AFDB-39B11FF8D63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7115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DF49-2E0F-4300-A5E6-282E4255BAE7}" type="datetime1">
              <a:rPr lang="nl-BE" smtClean="0"/>
              <a:t>17/12/2013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4F9F-E916-4566-AFDB-39B11FF8D63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0616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C2F7-D5EF-46E9-AF35-6381BA1FD24C}" type="datetime1">
              <a:rPr lang="nl-BE" smtClean="0"/>
              <a:t>17/12/2013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4F9F-E916-4566-AFDB-39B11FF8D63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091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56D3-72B9-45BF-AC90-F10CBE5D83A7}" type="datetime1">
              <a:rPr lang="nl-BE" smtClean="0"/>
              <a:t>17/12/2013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4F9F-E916-4566-AFDB-39B11FF8D63C}" type="slidenum">
              <a:rPr lang="en-GB" noProof="0" smtClean="0"/>
              <a:t>‹#›</a:t>
            </a:fld>
            <a:endParaRPr lang="en-GB" noProof="0" dirty="0"/>
          </a:p>
        </p:txBody>
      </p:sp>
      <p:cxnSp>
        <p:nvCxnSpPr>
          <p:cNvPr id="9" name="Straight Connector 8"/>
          <p:cNvCxnSpPr>
            <a:stCxn id="2" idx="1"/>
            <a:endCxn id="2" idx="3"/>
          </p:cNvCxnSpPr>
          <p:nvPr userDrawn="1"/>
        </p:nvCxnSpPr>
        <p:spPr>
          <a:xfrm>
            <a:off x="646111" y="1152983"/>
            <a:ext cx="9404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56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>
                <a:solidFill>
                  <a:srgbClr val="B0151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rgbClr val="103B4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0F1E-D2ED-48AC-AEE8-8241D0033255}" type="datetime1">
              <a:rPr lang="nl-BE" smtClean="0"/>
              <a:t>17/12/2013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4F9F-E916-4566-AFDB-39B11FF8D63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409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6EF0-D56D-498B-B028-1B5E5E0644F6}" type="datetime1">
              <a:rPr lang="nl-BE" smtClean="0"/>
              <a:t>17/12/2013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4F9F-E916-4566-AFDB-39B11FF8D63C}" type="slidenum">
              <a:rPr lang="nl-BE" smtClean="0"/>
              <a:t>‹#›</a:t>
            </a:fld>
            <a:endParaRPr lang="nl-BE"/>
          </a:p>
        </p:txBody>
      </p:sp>
      <p:cxnSp>
        <p:nvCxnSpPr>
          <p:cNvPr id="10" name="Straight Connector 9"/>
          <p:cNvCxnSpPr>
            <a:stCxn id="2" idx="1"/>
            <a:endCxn id="2" idx="3"/>
          </p:cNvCxnSpPr>
          <p:nvPr userDrawn="1"/>
        </p:nvCxnSpPr>
        <p:spPr>
          <a:xfrm>
            <a:off x="646111" y="1152983"/>
            <a:ext cx="9404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03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D56A-8996-4F0C-BF2D-2E107C891569}" type="datetime1">
              <a:rPr lang="nl-BE" smtClean="0"/>
              <a:t>17/12/2013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4F9F-E916-4566-AFDB-39B11FF8D63C}" type="slidenum">
              <a:rPr lang="nl-BE" smtClean="0"/>
              <a:t>‹#›</a:t>
            </a:fld>
            <a:endParaRPr lang="nl-BE"/>
          </a:p>
        </p:txBody>
      </p:sp>
      <p:cxnSp>
        <p:nvCxnSpPr>
          <p:cNvPr id="12" name="Straight Connector 11"/>
          <p:cNvCxnSpPr>
            <a:stCxn id="2" idx="1"/>
            <a:endCxn id="2" idx="3"/>
          </p:cNvCxnSpPr>
          <p:nvPr userDrawn="1"/>
        </p:nvCxnSpPr>
        <p:spPr>
          <a:xfrm>
            <a:off x="646111" y="1152983"/>
            <a:ext cx="9404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83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1D9A-D11D-4C77-B095-661BDFC821A3}" type="datetime1">
              <a:rPr lang="nl-BE" smtClean="0"/>
              <a:t>17/12/2013</a:t>
            </a:fld>
            <a:endParaRPr lang="nl-B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4F9F-E916-4566-AFDB-39B11FF8D63C}" type="slidenum">
              <a:rPr lang="nl-BE" smtClean="0"/>
              <a:t>‹#›</a:t>
            </a:fld>
            <a:endParaRPr lang="nl-BE"/>
          </a:p>
        </p:txBody>
      </p:sp>
      <p:cxnSp>
        <p:nvCxnSpPr>
          <p:cNvPr id="4" name="Straight Connector 3"/>
          <p:cNvCxnSpPr>
            <a:stCxn id="2" idx="1"/>
            <a:endCxn id="2" idx="3"/>
          </p:cNvCxnSpPr>
          <p:nvPr userDrawn="1"/>
        </p:nvCxnSpPr>
        <p:spPr>
          <a:xfrm>
            <a:off x="646111" y="1152983"/>
            <a:ext cx="9404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65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2D7B-BE13-4EF3-AA70-3E853BE8B992}" type="datetime1">
              <a:rPr lang="nl-BE" smtClean="0"/>
              <a:t>17/12/2013</a:t>
            </a:fld>
            <a:endParaRPr lang="nl-B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4F9F-E916-4566-AFDB-39B11FF8D63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089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359D-C40E-4703-BA2B-A91C1736C724}" type="datetime1">
              <a:rPr lang="nl-BE" smtClean="0"/>
              <a:t>17/12/2013</a:t>
            </a:fld>
            <a:endParaRPr lang="nl-B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4F9F-E916-4566-AFDB-39B11FF8D63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788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F91E2-ACF1-4011-BC46-EA459F027ED4}" type="datetime1">
              <a:rPr lang="nl-BE" smtClean="0"/>
              <a:t>17/12/2013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4F9F-E916-4566-AFDB-39B11FF8D63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570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F6AECA0-D275-48E3-8769-E71C8F1F3A4C}" type="datetime1">
              <a:rPr lang="nl-BE" smtClean="0"/>
              <a:t>17/12/2013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74F9F-E916-4566-AFDB-39B11FF8D63C}" type="slidenum">
              <a:rPr lang="nl-BE" smtClean="0"/>
              <a:t>‹#›</a:t>
            </a:fld>
            <a:endParaRPr lang="nl-BE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522" y="5855063"/>
            <a:ext cx="2848478" cy="101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3607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rgbClr val="103B48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rgbClr val="103B48"/>
        </a:buClr>
        <a:buSzPct val="80000"/>
        <a:buFont typeface="Wingdings 3" charset="2"/>
        <a:buChar char=""/>
        <a:defRPr sz="2800" b="0" i="0" kern="1200">
          <a:solidFill>
            <a:srgbClr val="103B48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rgbClr val="103B48"/>
        </a:buClr>
        <a:buSzPct val="80000"/>
        <a:buFont typeface="Wingdings 3" charset="2"/>
        <a:buChar char=""/>
        <a:defRPr sz="2200" b="0" i="0" kern="1200">
          <a:solidFill>
            <a:srgbClr val="103B48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103B48"/>
        </a:buClr>
        <a:buSzPct val="80000"/>
        <a:buFont typeface="Wingdings 3" charset="2"/>
        <a:buChar char=""/>
        <a:defRPr sz="1800" b="0" i="0" kern="1200">
          <a:solidFill>
            <a:srgbClr val="103B48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103B48"/>
        </a:buClr>
        <a:buSzPct val="80000"/>
        <a:buFont typeface="Wingdings 3" charset="2"/>
        <a:buChar char=""/>
        <a:defRPr sz="1400" b="0" i="0" kern="1200">
          <a:solidFill>
            <a:srgbClr val="103B48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103B48"/>
        </a:buClr>
        <a:buSzPct val="80000"/>
        <a:buFont typeface="Wingdings 3" charset="2"/>
        <a:buChar char=""/>
        <a:defRPr sz="1400" b="0" i="0" kern="1200">
          <a:solidFill>
            <a:srgbClr val="103B48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883" y="888240"/>
            <a:ext cx="8825658" cy="3329581"/>
          </a:xfrm>
        </p:spPr>
        <p:txBody>
          <a:bodyPr/>
          <a:lstStyle/>
          <a:p>
            <a:r>
              <a:rPr lang="en-GB" dirty="0" smtClean="0"/>
              <a:t>Intermediate thesis presentation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883" y="4217820"/>
            <a:ext cx="8825658" cy="86142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Optimal operation of CHP’s under uncertainty – Jef </a:t>
            </a:r>
            <a:r>
              <a:rPr lang="en-GB" dirty="0" err="1" smtClean="0"/>
              <a:t>Daniëls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149920" y="5528999"/>
            <a:ext cx="48510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BE" sz="2200" dirty="0" smtClean="0"/>
              <a:t>Promotor: Pr. Dr. Ir. W. </a:t>
            </a:r>
            <a:r>
              <a:rPr lang="nl-BE" sz="2200" dirty="0" err="1" smtClean="0"/>
              <a:t>D’haeselaer</a:t>
            </a:r>
            <a:endParaRPr lang="nl-BE" sz="2200" dirty="0" smtClean="0"/>
          </a:p>
          <a:p>
            <a:pPr algn="r"/>
            <a:r>
              <a:rPr lang="nl-BE" sz="2200" dirty="0" smtClean="0"/>
              <a:t>Assistant: Juliana </a:t>
            </a:r>
            <a:r>
              <a:rPr lang="nl-BE" sz="2200" dirty="0" err="1" smtClean="0"/>
              <a:t>Zapata</a:t>
            </a:r>
            <a:r>
              <a:rPr lang="nl-BE" sz="2200" dirty="0" smtClean="0"/>
              <a:t> </a:t>
            </a:r>
            <a:r>
              <a:rPr lang="nl-BE" sz="2200" dirty="0" err="1" smtClean="0"/>
              <a:t>Riveros</a:t>
            </a:r>
            <a:endParaRPr lang="nl-BE" sz="2200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3151163" cy="13082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84" y="129512"/>
            <a:ext cx="2848478" cy="101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7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Methodology – Uncertainty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4F9F-E916-4566-AFDB-39B11FF8D63C}" type="slidenum">
              <a:rPr lang="en-GB" noProof="0" smtClean="0"/>
              <a:t>10</a:t>
            </a:fld>
            <a:endParaRPr lang="en-GB" noProof="0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60" y="1853248"/>
            <a:ext cx="5657850" cy="4244975"/>
          </a:xfrm>
        </p:spPr>
      </p:pic>
      <p:pic>
        <p:nvPicPr>
          <p:cNvPr id="16" name="Content Placeholder 15"/>
          <p:cNvPicPr>
            <a:picLocks noGrp="1" noChangeAspect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016" y="1853453"/>
            <a:ext cx="5657850" cy="4244565"/>
          </a:xfrm>
        </p:spPr>
      </p:pic>
    </p:spTree>
    <p:extLst>
      <p:ext uri="{BB962C8B-B14F-4D97-AF65-F5344CB8AC3E}">
        <p14:creationId xmlns:p14="http://schemas.microsoft.com/office/powerpoint/2010/main" val="103139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Methodology – Deterministic model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490" y="2497540"/>
            <a:ext cx="11244756" cy="330595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4F9F-E916-4566-AFDB-39B11FF8D63C}" type="slidenum">
              <a:rPr lang="en-GB" noProof="0" smtClean="0"/>
              <a:t>11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8551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Methodology – Equations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4F9F-E916-4566-AFDB-39B11FF8D63C}" type="slidenum">
              <a:rPr lang="en-GB" noProof="0" smtClean="0"/>
              <a:t>12</a:t>
            </a:fld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GB" dirty="0" smtClean="0"/>
                  <a:t>Maximise investment cost (=objective)</a:t>
                </a:r>
              </a:p>
              <a:p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𝑖𝑛𝑣𝑒𝑠𝑡𝑚𝑒𝑛𝑡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𝑢𝑛𝑖𝑡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𝑝𝑟𝑜𝑓𝑖𝑡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𝑢𝑛𝑖𝑡𝑠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𝑅𝑒𝑣𝑒𝑛𝑢𝑒𝑠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𝑐𝑜𝑠𝑡𝑠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𝑢𝑛𝑖𝑡𝑠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𝑅𝑒𝑣𝑒𝑛𝑢𝑒𝑠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nl-B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BE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nl-B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BE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nl-BE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B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𝑠𝑖𝑔𝑛</m:t>
                              </m:r>
                              <m:d>
                                <m:dPr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nl-B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l-BE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nl-BE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nl-BE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B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m:rPr>
                              <m:nor/>
                            </m:rPr>
                            <a:rPr lang="en-GB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𝐶𝑜𝑠𝑡𝑠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nl-B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𝐶𝐻𝑃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nl-B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𝑏𝑜𝑖𝑙𝑒𝑟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nl-B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GB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45" t="-290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314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Methodology – Equations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4F9F-E916-4566-AFDB-39B11FF8D63C}" type="slidenum">
              <a:rPr lang="en-GB" noProof="0" smtClean="0"/>
              <a:t>13</a:t>
            </a:fld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nl-BE" dirty="0" smtClean="0"/>
                  <a:t>Grid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nl-B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𝐶𝐻𝑃</m:t>
                              </m:r>
                            </m:sub>
                          </m:sSub>
                          <m:d>
                            <m:d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  <m:r>
                        <a:rPr lang="nl-BE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nl-B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nl-BE" dirty="0" smtClean="0"/>
              </a:p>
              <a:p>
                <a:r>
                  <a:rPr lang="nl-BE" dirty="0" err="1" smtClean="0"/>
                  <a:t>Reduction</a:t>
                </a:r>
                <a:r>
                  <a:rPr lang="nl-BE" dirty="0" smtClean="0"/>
                  <a:t> of </a:t>
                </a:r>
                <a:r>
                  <a:rPr lang="nl-BE" dirty="0" err="1" smtClean="0"/>
                  <a:t>imbalance</a:t>
                </a:r>
                <a:endParaRPr lang="nl-BE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sub>
                          </m:s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sub>
                          </m:s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</a:p>
              <a:p>
                <a:endParaRPr lang="nl-BE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i="1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sub>
                          </m:s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nl-BE" dirty="0" smtClean="0"/>
              </a:p>
              <a:p>
                <a:pPr marL="0" indent="0">
                  <a:buNone/>
                </a:pPr>
                <a:endParaRPr lang="nl-BE" dirty="0" smtClean="0"/>
              </a:p>
              <a:p>
                <a:endParaRPr lang="nl-BE" dirty="0"/>
              </a:p>
              <a:p>
                <a:endParaRPr lang="nl-BE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86" t="-1599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4" t="4975" r="8209"/>
          <a:stretch/>
        </p:blipFill>
        <p:spPr>
          <a:xfrm>
            <a:off x="7847463" y="1269385"/>
            <a:ext cx="4344537" cy="288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13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Methodology – Stochastic model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4F9F-E916-4566-AFDB-39B11FF8D63C}" type="slidenum">
              <a:rPr lang="en-GB" noProof="0" smtClean="0"/>
              <a:t>14</a:t>
            </a:fld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Different </a:t>
            </a:r>
            <a:r>
              <a:rPr lang="en-GB" dirty="0" smtClean="0"/>
              <a:t>error scenario’s</a:t>
            </a:r>
          </a:p>
          <a:p>
            <a:pPr lvl="1"/>
            <a:r>
              <a:rPr lang="en-GB" dirty="0" smtClean="0"/>
              <a:t>Scenario generation via historical </a:t>
            </a:r>
            <a:br>
              <a:rPr lang="en-GB" dirty="0" smtClean="0"/>
            </a:br>
            <a:r>
              <a:rPr lang="en-GB" dirty="0" smtClean="0"/>
              <a:t>data</a:t>
            </a:r>
          </a:p>
          <a:p>
            <a:pPr lvl="1"/>
            <a:r>
              <a:rPr lang="en-GB" dirty="0" smtClean="0"/>
              <a:t>Scenario reduction and </a:t>
            </a:r>
            <a:br>
              <a:rPr lang="en-GB" dirty="0" smtClean="0"/>
            </a:br>
            <a:r>
              <a:rPr lang="en-GB" dirty="0" smtClean="0"/>
              <a:t>probabilities</a:t>
            </a:r>
          </a:p>
          <a:p>
            <a:pPr lvl="1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369444" y="5186146"/>
            <a:ext cx="4819815" cy="1062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Optimal number of CHP’s required</a:t>
            </a:r>
            <a:endParaRPr lang="en-GB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391" y="1296442"/>
            <a:ext cx="5657824" cy="424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2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Methodology – Data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4F9F-E916-4566-AFDB-39B11FF8D63C}" type="slidenum">
              <a:rPr lang="en-GB" noProof="0" smtClean="0"/>
              <a:t>15</a:t>
            </a:fld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Aggregated Belgian data</a:t>
            </a:r>
          </a:p>
          <a:p>
            <a:pPr lvl="1"/>
            <a:r>
              <a:rPr lang="en-GB" dirty="0" smtClean="0"/>
              <a:t>750MW</a:t>
            </a:r>
          </a:p>
          <a:p>
            <a:pPr lvl="1"/>
            <a:r>
              <a:rPr lang="en-GB" dirty="0" smtClean="0"/>
              <a:t>Simulate 1MW wind turbine</a:t>
            </a:r>
          </a:p>
          <a:p>
            <a:r>
              <a:rPr lang="en-GB" dirty="0" smtClean="0"/>
              <a:t>Order of 10-20kW CHP units</a:t>
            </a:r>
          </a:p>
          <a:p>
            <a:pPr lvl="1"/>
            <a:r>
              <a:rPr lang="en-GB" dirty="0" smtClean="0"/>
              <a:t>To make results computable</a:t>
            </a:r>
          </a:p>
          <a:p>
            <a:pPr lvl="1"/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169" y="2279176"/>
            <a:ext cx="5625831" cy="422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41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Methodology – Case studies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4F9F-E916-4566-AFDB-39B11FF8D63C}" type="slidenum">
              <a:rPr lang="en-GB" noProof="0" smtClean="0"/>
              <a:t>16</a:t>
            </a:fld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CHP + boiler (+ battery)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smtClean="0"/>
              <a:t>base case</a:t>
            </a:r>
          </a:p>
          <a:p>
            <a:r>
              <a:rPr lang="en-GB" dirty="0" smtClean="0"/>
              <a:t>Heat pump + boiler + battery</a:t>
            </a:r>
          </a:p>
          <a:p>
            <a:r>
              <a:rPr lang="en-GB" dirty="0" smtClean="0"/>
              <a:t>CHP + heat pump + battery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198848" y="3889603"/>
            <a:ext cx="5322628" cy="900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Decide how many CHP’s required to make minimal investment cost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9381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Semester planning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Deterministic model (end of January)</a:t>
            </a:r>
          </a:p>
          <a:p>
            <a:r>
              <a:rPr lang="en-GB" dirty="0" smtClean="0"/>
              <a:t>Stochastic model (end of March)</a:t>
            </a:r>
          </a:p>
          <a:p>
            <a:pPr lvl="1"/>
            <a:r>
              <a:rPr lang="en-GB" dirty="0" smtClean="0"/>
              <a:t>Scenario generation</a:t>
            </a:r>
          </a:p>
          <a:p>
            <a:pPr lvl="1"/>
            <a:r>
              <a:rPr lang="en-GB" dirty="0" smtClean="0"/>
              <a:t>Scenario reduction</a:t>
            </a:r>
          </a:p>
          <a:p>
            <a:r>
              <a:rPr lang="en-GB" dirty="0" smtClean="0"/>
              <a:t>Developing other case studies (April)</a:t>
            </a:r>
          </a:p>
          <a:p>
            <a:r>
              <a:rPr lang="en-GB" dirty="0" smtClean="0"/>
              <a:t>Writing (April)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4F9F-E916-4566-AFDB-39B11FF8D63C}" type="slidenum">
              <a:rPr lang="en-GB" noProof="0" smtClean="0"/>
              <a:t>17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2543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Analyse the cost and behaviour of wind uncertainty and the corresponding profitable investment cost for CHP’s and heat pumps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4F9F-E916-4566-AFDB-39B11FF8D63C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606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Methodology – Equations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4F9F-E916-4566-AFDB-39B11FF8D63C}" type="slidenum">
              <a:rPr lang="en-GB" noProof="0" smtClean="0"/>
              <a:t>19</a:t>
            </a:fld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Heat </a:t>
            </a:r>
            <a:r>
              <a:rPr lang="nl-BE" dirty="0" err="1" smtClean="0"/>
              <a:t>demand</a:t>
            </a:r>
            <a:r>
              <a:rPr lang="nl-BE" dirty="0" smtClean="0"/>
              <a:t> = HD</a:t>
            </a:r>
          </a:p>
          <a:p>
            <a:r>
              <a:rPr lang="nl-BE" dirty="0" smtClean="0"/>
              <a:t>Heat </a:t>
            </a:r>
            <a:r>
              <a:rPr lang="nl-BE" dirty="0" err="1" smtClean="0"/>
              <a:t>supply</a:t>
            </a:r>
            <a:r>
              <a:rPr lang="nl-BE" dirty="0" smtClean="0"/>
              <a:t> = HS</a:t>
            </a:r>
          </a:p>
          <a:p>
            <a:r>
              <a:rPr lang="nl-BE" dirty="0" err="1" smtClean="0"/>
              <a:t>Fuel</a:t>
            </a:r>
            <a:r>
              <a:rPr lang="nl-BE" dirty="0" smtClean="0"/>
              <a:t> </a:t>
            </a:r>
            <a:r>
              <a:rPr lang="nl-BE" dirty="0" err="1" smtClean="0"/>
              <a:t>supply</a:t>
            </a:r>
            <a:r>
              <a:rPr lang="nl-BE" dirty="0" smtClean="0"/>
              <a:t> = FS</a:t>
            </a:r>
          </a:p>
          <a:p>
            <a:r>
              <a:rPr lang="nl-BE" dirty="0" err="1" smtClean="0"/>
              <a:t>Elec</a:t>
            </a:r>
            <a:r>
              <a:rPr lang="nl-BE" dirty="0" smtClean="0"/>
              <a:t>. Supply = ES</a:t>
            </a:r>
          </a:p>
          <a:p>
            <a:r>
              <a:rPr lang="nl-BE" dirty="0" smtClean="0"/>
              <a:t>Time = set i</a:t>
            </a:r>
          </a:p>
          <a:p>
            <a:r>
              <a:rPr lang="nl-BE" dirty="0" err="1" smtClean="0"/>
              <a:t>Houses</a:t>
            </a:r>
            <a:r>
              <a:rPr lang="nl-BE" dirty="0" smtClean="0"/>
              <a:t> = set j</a:t>
            </a:r>
          </a:p>
          <a:p>
            <a:endParaRPr lang="nl-BE" dirty="0"/>
          </a:p>
          <a:p>
            <a:endParaRPr lang="nl-BE" b="0" dirty="0" smtClean="0"/>
          </a:p>
        </p:txBody>
      </p:sp>
    </p:spTree>
    <p:extLst>
      <p:ext uri="{BB962C8B-B14F-4D97-AF65-F5344CB8AC3E}">
        <p14:creationId xmlns:p14="http://schemas.microsoft.com/office/powerpoint/2010/main" val="151193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</a:p>
          <a:p>
            <a:r>
              <a:rPr lang="en-GB" dirty="0" smtClean="0"/>
              <a:t>Goal</a:t>
            </a:r>
          </a:p>
          <a:p>
            <a:r>
              <a:rPr lang="en-GB" dirty="0" smtClean="0"/>
              <a:t>Research questions</a:t>
            </a:r>
          </a:p>
          <a:p>
            <a:r>
              <a:rPr lang="en-GB" dirty="0" smtClean="0"/>
              <a:t>Methodology</a:t>
            </a:r>
          </a:p>
          <a:p>
            <a:r>
              <a:rPr lang="en-GB" dirty="0" smtClean="0"/>
              <a:t>Semester planning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4F9F-E916-4566-AFDB-39B11FF8D63C}" type="slidenum">
              <a:rPr lang="en-GB" noProof="0" smtClean="0"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533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Methodology – Equations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4F9F-E916-4566-AFDB-39B11FF8D63C}" type="slidenum">
              <a:rPr lang="en-GB" noProof="0" smtClean="0"/>
              <a:t>20</a:t>
            </a:fld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GB" dirty="0" smtClean="0"/>
                  <a:t>Maximise investment cost (=objective)</a:t>
                </a:r>
              </a:p>
              <a:p>
                <a:endParaRPr lang="en-GB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𝑖𝑛𝑣𝑒𝑠𝑡𝑚𝑒𝑛𝑡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𝑢𝑛𝑖𝑡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𝑝𝑟𝑜𝑓𝑖𝑡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𝑢𝑛𝑖𝑡𝑠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𝑅𝑒𝑣𝑒𝑛𝑢𝑒𝑠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𝑐𝑜𝑠𝑡𝑠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𝑢𝑛𝑖𝑡𝑠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𝑅𝑒𝑣𝑒𝑛𝑢𝑒𝑠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nl-B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d>
                            <m:d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nl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b>
                                  <m:r>
                                    <a:rPr lang="nl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nl-B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).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𝑠𝑖𝑔𝑛</m:t>
                              </m:r>
                              <m:d>
                                <m:dPr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nl-B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l-BE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nl-BE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nl-BE" i="1"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sub>
                                  </m:sSub>
                                  <m:r>
                                    <a:rPr lang="nl-BE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nl-B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nl-B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nl-BE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nl-BE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nl-B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nl-BE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GB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𝐶𝑜𝑠𝑡𝑠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nl-B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𝐶𝐻𝑃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nl-B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𝑏𝑜𝑖𝑙𝑒𝑟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nl-B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GB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45" t="-290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457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Methodology – Equations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4F9F-E916-4566-AFDB-39B11FF8D63C}" type="slidenum">
              <a:rPr lang="en-GB" noProof="0" smtClean="0"/>
              <a:t>21</a:t>
            </a:fld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nl-BE" dirty="0" smtClean="0"/>
                  <a:t>Grid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nl-BE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𝐶𝐻𝑃</m:t>
                              </m:r>
                            </m:sub>
                          </m:sSub>
                          <m:d>
                            <m:d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  <m:r>
                        <a:rPr lang="nl-BE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nl-B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nl-B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).</m:t>
                          </m:r>
                          <m:sSub>
                            <m:sSub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nl-B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nary>
                      <m:r>
                        <a:rPr lang="nl-B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  <a:p>
                <a:r>
                  <a:rPr lang="nl-BE" dirty="0" err="1"/>
                  <a:t>Reduction</a:t>
                </a:r>
                <a:r>
                  <a:rPr lang="nl-BE" dirty="0"/>
                  <a:t> of </a:t>
                </a:r>
                <a:r>
                  <a:rPr lang="nl-BE" dirty="0" err="1"/>
                  <a:t>imbalance</a:t>
                </a:r>
                <a:endParaRPr lang="nl-B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i="1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sub>
                          </m:s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B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nl-BE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B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nl-BE" i="1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sub>
                          </m:sSub>
                          <m:d>
                            <m:d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nl-B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nl-BE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BE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B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endParaRPr lang="nl-B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i="1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sub>
                          </m:s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B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nl-BE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B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nl-BE" dirty="0"/>
              </a:p>
              <a:p>
                <a:pPr marL="0" indent="0">
                  <a:buNone/>
                </a:pPr>
                <a:endParaRPr lang="nl-BE" dirty="0" smtClean="0"/>
              </a:p>
              <a:p>
                <a:endParaRPr lang="nl-BE" dirty="0"/>
              </a:p>
              <a:p>
                <a:endParaRPr lang="nl-BE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86" t="-1599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344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Methodology – Equations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4F9F-E916-4566-AFDB-39B11FF8D63C}" type="slidenum">
              <a:rPr lang="en-GB" noProof="0" smtClean="0"/>
              <a:t>22</a:t>
            </a:fld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nl-BE" dirty="0" smtClean="0"/>
                  <a:t>Heat </a:t>
                </a:r>
                <a:r>
                  <a:rPr lang="nl-BE" dirty="0" err="1"/>
                  <a:t>demand</a:t>
                </a:r>
                <a:r>
                  <a:rPr lang="nl-BE" dirty="0"/>
                  <a:t/>
                </a:r>
                <a:br>
                  <a:rPr lang="nl-BE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nl-BE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nl-BE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nl-BE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nl-BE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nl-BE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𝐶𝐻𝑃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nl-BE" b="0" dirty="0" smtClean="0"/>
              </a:p>
              <a:p>
                <a:r>
                  <a:rPr lang="nl-BE" dirty="0" smtClean="0"/>
                  <a:t>Storage</a:t>
                </a:r>
                <a:br>
                  <a:rPr lang="nl-BE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nl-BE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nl-BE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nl-BE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nl-BE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d>
                      <m:d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nl-BE" b="0" dirty="0" smtClean="0"/>
              </a:p>
              <a:p>
                <a:r>
                  <a:rPr lang="nl-BE" dirty="0" smtClean="0"/>
                  <a:t>CHP</a:t>
                </a:r>
                <a:br>
                  <a:rPr lang="nl-BE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𝐶𝐻𝑃</m:t>
                        </m:r>
                      </m:sub>
                    </m:sSub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𝐶𝐻𝑃</m:t>
                        </m:r>
                      </m:sub>
                    </m:sSub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nl-BE" i="1">
                        <a:latin typeface="Cambria Math" panose="02040503050406030204" pitchFamily="18" charset="0"/>
                      </a:rPr>
                      <m:t>. </m:t>
                    </m:r>
                    <m:sSub>
                      <m:sSubPr>
                        <m:ctrlPr>
                          <a:rPr lang="nl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nl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nl-BE" b="0" dirty="0" smtClean="0"/>
                  <a:t/>
                </a:r>
                <a:br>
                  <a:rPr lang="nl-BE" b="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nl-BE" i="1">
                            <a:latin typeface="Cambria Math" panose="02040503050406030204" pitchFamily="18" charset="0"/>
                          </a:rPr>
                          <m:t>𝐶𝐻𝑃</m:t>
                        </m:r>
                      </m:sub>
                    </m:sSub>
                    <m:d>
                      <m:d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nl-B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nl-BE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𝐶𝐻𝑃</m:t>
                        </m:r>
                      </m:sub>
                    </m:sSub>
                    <m:d>
                      <m:d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nl-BE" i="1">
                        <a:latin typeface="Cambria Math" panose="02040503050406030204" pitchFamily="18" charset="0"/>
                      </a:rPr>
                      <m:t>. </m:t>
                    </m:r>
                    <m:sSub>
                      <m:sSubPr>
                        <m:ctrlPr>
                          <a:rPr lang="nl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nl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endParaRPr lang="nl-BE" dirty="0" smtClean="0"/>
              </a:p>
              <a:p>
                <a:r>
                  <a:rPr lang="nl-BE" dirty="0" smtClean="0"/>
                  <a:t>On/off</a:t>
                </a:r>
                <a:br>
                  <a:rPr lang="nl-BE" dirty="0" smtClean="0"/>
                </a:b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𝐶𝐻𝑃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𝐸𝑆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𝐶𝐻𝑃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𝑐𝑎𝑝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𝐶𝐻𝑃𝑜𝑛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nl-BE" dirty="0" smtClean="0"/>
                  <a:t/>
                </a:r>
                <a:br>
                  <a:rPr lang="nl-BE" dirty="0" smtClean="0"/>
                </a:b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𝐵𝑜𝑖𝑙𝑒𝑟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𝐻𝑆</m:t>
                    </m:r>
                    <m:r>
                      <a:rPr lang="nl-BE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𝐵𝑜𝑖𝑙𝑒𝑟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𝑐𝑎𝑝</m:t>
                    </m:r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∗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𝐵𝑜𝑖𝑙𝑒𝑟𝑂</m:t>
                    </m:r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nl-BE" i="1" dirty="0"/>
              </a:p>
              <a:p>
                <a:endParaRPr lang="nl-BE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81" t="-2326" b="-29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398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Methodology – Equations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4F9F-E916-4566-AFDB-39B11FF8D63C}" type="slidenum">
              <a:rPr lang="en-GB" noProof="0" smtClean="0"/>
              <a:t>23</a:t>
            </a:fld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nl-BE" dirty="0" smtClean="0"/>
                  <a:t>Boiler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nl-BE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nl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nl-BE" dirty="0" smtClean="0"/>
              </a:p>
              <a:p>
                <a:r>
                  <a:rPr lang="nl-BE" dirty="0" smtClean="0"/>
                  <a:t>HP</a:t>
                </a:r>
                <a:br>
                  <a:rPr lang="nl-BE" dirty="0" smtClean="0"/>
                </a:b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𝑝𝐸𝑓𝑓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𝐻𝑃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𝐻𝑆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𝐻𝑃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𝐸𝐷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6" t="-1599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360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8518970" y="1323158"/>
            <a:ext cx="3294492" cy="4320045"/>
          </a:xfrm>
          <a:prstGeom prst="rect">
            <a:avLst/>
          </a:prstGeom>
          <a:solidFill>
            <a:srgbClr val="B01513">
              <a:alpha val="5098"/>
            </a:srgbClr>
          </a:solidFill>
          <a:ln w="19050">
            <a:solidFill>
              <a:srgbClr val="103B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tangle 11"/>
          <p:cNvSpPr/>
          <p:nvPr/>
        </p:nvSpPr>
        <p:spPr>
          <a:xfrm>
            <a:off x="5139285" y="1324348"/>
            <a:ext cx="3294492" cy="4318856"/>
          </a:xfrm>
          <a:prstGeom prst="rect">
            <a:avLst/>
          </a:prstGeom>
          <a:solidFill>
            <a:srgbClr val="B01513">
              <a:alpha val="5098"/>
            </a:srgbClr>
          </a:solidFill>
          <a:ln w="19050">
            <a:solidFill>
              <a:srgbClr val="103B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– CHP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Combined Heat &amp;</a:t>
            </a:r>
            <a:br>
              <a:rPr lang="en-GB" dirty="0" smtClean="0"/>
            </a:br>
            <a:r>
              <a:rPr lang="en-GB" dirty="0" smtClean="0"/>
              <a:t>Power</a:t>
            </a:r>
            <a:endParaRPr lang="en-GB" dirty="0" smtClean="0"/>
          </a:p>
          <a:p>
            <a:r>
              <a:rPr lang="en-GB" dirty="0" smtClean="0"/>
              <a:t>Micro-CHP &lt; 50 kW</a:t>
            </a:r>
          </a:p>
          <a:p>
            <a:r>
              <a:rPr lang="en-GB" dirty="0" smtClean="0"/>
              <a:t>Technologies</a:t>
            </a:r>
          </a:p>
          <a:p>
            <a:pPr lvl="1"/>
            <a:r>
              <a:rPr lang="en-GB" dirty="0" smtClean="0"/>
              <a:t>Stirling</a:t>
            </a:r>
          </a:p>
          <a:p>
            <a:pPr lvl="1"/>
            <a:r>
              <a:rPr lang="en-GB" dirty="0" smtClean="0"/>
              <a:t>Fuel cell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4F9F-E916-4566-AFDB-39B11FF8D63C}" type="slidenum">
              <a:rPr lang="en-GB" noProof="0" smtClean="0"/>
              <a:t>3</a:t>
            </a:fld>
            <a:endParaRPr lang="en-GB" noProof="0" dirty="0"/>
          </a:p>
        </p:txBody>
      </p:sp>
      <p:grpSp>
        <p:nvGrpSpPr>
          <p:cNvPr id="65" name="Group 64"/>
          <p:cNvGrpSpPr/>
          <p:nvPr/>
        </p:nvGrpSpPr>
        <p:grpSpPr>
          <a:xfrm>
            <a:off x="5278783" y="1853248"/>
            <a:ext cx="6419174" cy="3789955"/>
            <a:chOff x="3853317" y="1853248"/>
            <a:chExt cx="6419174" cy="3789955"/>
          </a:xfrm>
        </p:grpSpPr>
        <p:sp>
          <p:nvSpPr>
            <p:cNvPr id="6" name="Rectangle 5"/>
            <p:cNvSpPr/>
            <p:nvPr/>
          </p:nvSpPr>
          <p:spPr>
            <a:xfrm>
              <a:off x="4843505" y="1853248"/>
              <a:ext cx="1009934" cy="8461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err="1" smtClean="0"/>
                <a:t>Fuel</a:t>
              </a:r>
              <a:endParaRPr lang="nl-BE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53318" y="3227141"/>
              <a:ext cx="1339656" cy="7523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smtClean="0"/>
                <a:t>Power plant</a:t>
              </a:r>
              <a:endParaRPr lang="nl-BE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853317" y="4548181"/>
              <a:ext cx="1339655" cy="6550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smtClean="0"/>
                <a:t>Electricity</a:t>
              </a:r>
              <a:endParaRPr lang="nl-BE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235785" y="1853248"/>
              <a:ext cx="1009934" cy="8461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err="1" smtClean="0"/>
                <a:t>Fuel</a:t>
              </a:r>
              <a:endParaRPr lang="nl-BE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07981" y="3227140"/>
              <a:ext cx="1339656" cy="7523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smtClean="0"/>
                <a:t>Boiler</a:t>
              </a:r>
              <a:endParaRPr lang="nl-BE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07980" y="4548181"/>
              <a:ext cx="1339655" cy="6550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smtClean="0"/>
                <a:t>Heat</a:t>
              </a:r>
              <a:endParaRPr lang="nl-BE" dirty="0"/>
            </a:p>
          </p:txBody>
        </p:sp>
        <p:cxnSp>
          <p:nvCxnSpPr>
            <p:cNvPr id="13" name="Straight Connector 12"/>
            <p:cNvCxnSpPr>
              <a:stCxn id="6" idx="2"/>
              <a:endCxn id="7" idx="0"/>
            </p:cNvCxnSpPr>
            <p:nvPr/>
          </p:nvCxnSpPr>
          <p:spPr>
            <a:xfrm flipH="1">
              <a:off x="4523146" y="2699409"/>
              <a:ext cx="825326" cy="527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2"/>
              <a:endCxn id="8" idx="0"/>
            </p:cNvCxnSpPr>
            <p:nvPr/>
          </p:nvCxnSpPr>
          <p:spPr>
            <a:xfrm flipH="1">
              <a:off x="4523145" y="3979506"/>
              <a:ext cx="1" cy="568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6" idx="2"/>
              <a:endCxn id="10" idx="0"/>
            </p:cNvCxnSpPr>
            <p:nvPr/>
          </p:nvCxnSpPr>
          <p:spPr>
            <a:xfrm>
              <a:off x="5348472" y="2699409"/>
              <a:ext cx="829337" cy="5277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2"/>
              <a:endCxn id="11" idx="0"/>
            </p:cNvCxnSpPr>
            <p:nvPr/>
          </p:nvCxnSpPr>
          <p:spPr>
            <a:xfrm flipH="1">
              <a:off x="6177808" y="3979505"/>
              <a:ext cx="1" cy="5686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8070924" y="3221186"/>
              <a:ext cx="1339655" cy="7523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smtClean="0"/>
                <a:t>CHP</a:t>
              </a:r>
              <a:endParaRPr lang="nl-BE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273150" y="4548181"/>
              <a:ext cx="1339655" cy="6550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smtClean="0"/>
                <a:t>Electricity</a:t>
              </a:r>
              <a:endParaRPr lang="nl-BE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932836" y="4548181"/>
              <a:ext cx="1339655" cy="6550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smtClean="0"/>
                <a:t>Heat</a:t>
              </a:r>
              <a:endParaRPr lang="nl-BE" dirty="0"/>
            </a:p>
          </p:txBody>
        </p:sp>
        <p:cxnSp>
          <p:nvCxnSpPr>
            <p:cNvPr id="25" name="Straight Connector 24"/>
            <p:cNvCxnSpPr>
              <a:stCxn id="9" idx="2"/>
              <a:endCxn id="21" idx="0"/>
            </p:cNvCxnSpPr>
            <p:nvPr/>
          </p:nvCxnSpPr>
          <p:spPr>
            <a:xfrm>
              <a:off x="8740752" y="2699409"/>
              <a:ext cx="0" cy="5217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1" idx="2"/>
              <a:endCxn id="22" idx="0"/>
            </p:cNvCxnSpPr>
            <p:nvPr/>
          </p:nvCxnSpPr>
          <p:spPr>
            <a:xfrm flipH="1">
              <a:off x="7942978" y="3973551"/>
              <a:ext cx="797774" cy="5746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1" idx="2"/>
              <a:endCxn id="23" idx="0"/>
            </p:cNvCxnSpPr>
            <p:nvPr/>
          </p:nvCxnSpPr>
          <p:spPr>
            <a:xfrm>
              <a:off x="8740752" y="3973551"/>
              <a:ext cx="861912" cy="5746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461784" y="4079177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>
                  <a:solidFill>
                    <a:srgbClr val="103B48"/>
                  </a:solidFill>
                </a:rPr>
                <a:t>55%</a:t>
              </a:r>
              <a:endParaRPr lang="nl-BE" dirty="0">
                <a:solidFill>
                  <a:srgbClr val="103B48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129369" y="4079177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>
                  <a:solidFill>
                    <a:srgbClr val="103B48"/>
                  </a:solidFill>
                </a:rPr>
                <a:t>98%</a:t>
              </a:r>
              <a:endParaRPr lang="nl-BE" dirty="0">
                <a:solidFill>
                  <a:srgbClr val="103B48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632635" y="4076200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>
                  <a:solidFill>
                    <a:srgbClr val="103B48"/>
                  </a:solidFill>
                </a:rPr>
                <a:t>40%</a:t>
              </a:r>
              <a:endParaRPr lang="nl-BE" dirty="0">
                <a:solidFill>
                  <a:srgbClr val="103B48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228184" y="4076200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>
                  <a:solidFill>
                    <a:srgbClr val="103B48"/>
                  </a:solidFill>
                </a:rPr>
                <a:t>56%</a:t>
              </a:r>
              <a:endParaRPr lang="nl-BE" dirty="0">
                <a:solidFill>
                  <a:srgbClr val="103B48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300508" y="2778608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>
                  <a:solidFill>
                    <a:srgbClr val="103B48"/>
                  </a:solidFill>
                </a:rPr>
                <a:t>56%</a:t>
              </a:r>
              <a:endParaRPr lang="nl-BE" dirty="0">
                <a:solidFill>
                  <a:srgbClr val="103B48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824525" y="2781399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>
                  <a:solidFill>
                    <a:srgbClr val="103B48"/>
                  </a:solidFill>
                </a:rPr>
                <a:t>4</a:t>
              </a:r>
              <a:r>
                <a:rPr lang="nl-BE" dirty="0">
                  <a:solidFill>
                    <a:srgbClr val="103B48"/>
                  </a:solidFill>
                </a:rPr>
                <a:t>4</a:t>
              </a:r>
              <a:r>
                <a:rPr lang="nl-BE" dirty="0" smtClean="0">
                  <a:solidFill>
                    <a:srgbClr val="103B48"/>
                  </a:solidFill>
                </a:rPr>
                <a:t>%</a:t>
              </a:r>
              <a:endParaRPr lang="nl-BE" dirty="0">
                <a:solidFill>
                  <a:srgbClr val="103B48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696152" y="2743759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>
                  <a:solidFill>
                    <a:srgbClr val="103B48"/>
                  </a:solidFill>
                </a:rPr>
                <a:t>100%</a:t>
              </a:r>
              <a:endParaRPr lang="nl-BE" dirty="0">
                <a:solidFill>
                  <a:srgbClr val="103B48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991371" y="5273871"/>
              <a:ext cx="2747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b="1" dirty="0" smtClean="0">
                  <a:solidFill>
                    <a:srgbClr val="B01513"/>
                  </a:solidFill>
                </a:rPr>
                <a:t>Overall efficiency: 74%</a:t>
              </a:r>
              <a:endParaRPr lang="nl-BE" b="1" dirty="0">
                <a:solidFill>
                  <a:srgbClr val="B01513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366818" y="5262107"/>
              <a:ext cx="2747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b="1" dirty="0" smtClean="0">
                  <a:solidFill>
                    <a:srgbClr val="B01513"/>
                  </a:solidFill>
                </a:rPr>
                <a:t>Overall efficiency: 96%</a:t>
              </a:r>
              <a:endParaRPr lang="nl-BE" b="1" dirty="0">
                <a:solidFill>
                  <a:srgbClr val="B01513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126692" y="1364150"/>
            <a:ext cx="3294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B01513"/>
                </a:solidFill>
              </a:rPr>
              <a:t>Separate generation</a:t>
            </a:r>
            <a:endParaRPr lang="en-GB" sz="2400" dirty="0">
              <a:solidFill>
                <a:srgbClr val="B01513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047160" y="1323158"/>
            <a:ext cx="2238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B01513"/>
                </a:solidFill>
              </a:rPr>
              <a:t>cogeneration</a:t>
            </a:r>
            <a:endParaRPr lang="en-GB" sz="2400" dirty="0">
              <a:solidFill>
                <a:srgbClr val="B015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3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– Fuel cells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6024106"/>
              </p:ext>
            </p:extLst>
          </p:nvPr>
        </p:nvGraphicFramePr>
        <p:xfrm>
          <a:off x="505178" y="1789954"/>
          <a:ext cx="10942293" cy="22017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363"/>
                <a:gridCol w="190725"/>
                <a:gridCol w="1729333"/>
                <a:gridCol w="943272"/>
                <a:gridCol w="982575"/>
                <a:gridCol w="982575"/>
                <a:gridCol w="982575"/>
                <a:gridCol w="982575"/>
                <a:gridCol w="982575"/>
                <a:gridCol w="982575"/>
                <a:gridCol w="982575"/>
                <a:gridCol w="982575"/>
              </a:tblGrid>
              <a:tr h="280000">
                <a:tc gridSpan="2">
                  <a:txBody>
                    <a:bodyPr/>
                    <a:lstStyle/>
                    <a:p>
                      <a:pPr algn="l" fontAlgn="b"/>
                      <a:endParaRPr lang="nl-BE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3" marR="13143" marT="1314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nl-BE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3" marR="13143" marT="13143" marB="0" anchor="b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nl-BE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Heat engines</a:t>
                      </a:r>
                      <a:endParaRPr lang="nl-BE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3" marR="13143" marT="13143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nl-BE" sz="15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Fuel</a:t>
                      </a:r>
                      <a:r>
                        <a:rPr lang="nl-BE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nl-BE" sz="15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cells</a:t>
                      </a:r>
                      <a:endParaRPr lang="nl-BE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3" marR="13143" marT="13143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</a:tr>
              <a:tr h="2800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nl-BE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1kW-50kW</a:t>
                      </a:r>
                      <a:endParaRPr lang="nl-BE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3" marR="13143" marT="13143" marB="0" anchor="b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ICE</a:t>
                      </a:r>
                      <a:endParaRPr lang="nl-BE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3" marR="13143" marT="13143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Turbine</a:t>
                      </a:r>
                      <a:endParaRPr lang="nl-BE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3" marR="13143" marT="1314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5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Stirling</a:t>
                      </a:r>
                      <a:endParaRPr lang="nl-BE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3" marR="13143" marT="1314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PEMFC</a:t>
                      </a:r>
                      <a:endParaRPr lang="nl-BE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3" marR="13143" marT="13143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AFC</a:t>
                      </a:r>
                      <a:endParaRPr lang="nl-BE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3" marR="13143" marT="1314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PAFC</a:t>
                      </a:r>
                      <a:endParaRPr lang="nl-BE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3" marR="13143" marT="1314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MCFC</a:t>
                      </a:r>
                      <a:endParaRPr lang="nl-BE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3" marR="13143" marT="1314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SOFC</a:t>
                      </a:r>
                      <a:endParaRPr lang="nl-BE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3" marR="13143" marT="1314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DMFC</a:t>
                      </a:r>
                      <a:endParaRPr lang="nl-BE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3" marR="13143" marT="1314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/>
                    </a:solidFill>
                  </a:tcPr>
                </a:tc>
              </a:tr>
              <a:tr h="2800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nl-BE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Power range [kW]</a:t>
                      </a:r>
                      <a:endParaRPr lang="nl-BE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3" marR="13143" marT="13143" marB="0" anchor="b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1-50</a:t>
                      </a:r>
                    </a:p>
                  </a:txBody>
                  <a:tcPr marL="13143" marR="13143" marT="13143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10-50</a:t>
                      </a:r>
                    </a:p>
                  </a:txBody>
                  <a:tcPr marL="13143" marR="13143" marT="1314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1-50</a:t>
                      </a:r>
                    </a:p>
                  </a:txBody>
                  <a:tcPr marL="13143" marR="13143" marT="1314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1-50</a:t>
                      </a:r>
                    </a:p>
                  </a:txBody>
                  <a:tcPr marL="13143" marR="13143" marT="13143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10-50</a:t>
                      </a:r>
                    </a:p>
                  </a:txBody>
                  <a:tcPr marL="13143" marR="13143" marT="1314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5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&gt;50</a:t>
                      </a:r>
                    </a:p>
                  </a:txBody>
                  <a:tcPr marL="13143" marR="13143" marT="1314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5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&gt;50</a:t>
                      </a:r>
                    </a:p>
                  </a:txBody>
                  <a:tcPr marL="13143" marR="13143" marT="1314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1-50</a:t>
                      </a:r>
                    </a:p>
                  </a:txBody>
                  <a:tcPr marL="13143" marR="13143" marT="1314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1-50</a:t>
                      </a:r>
                    </a:p>
                  </a:txBody>
                  <a:tcPr marL="13143" marR="13143" marT="1314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00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nl-BE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Efficiency [%]</a:t>
                      </a:r>
                      <a:endParaRPr lang="nl-BE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3" marR="13143" marT="13143" marB="0" anchor="b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nl-BE" sz="15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143" marR="13143" marT="13143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BE" sz="1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143" marR="13143" marT="1314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BE" sz="1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143" marR="13143" marT="1314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BE" sz="1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143" marR="13143" marT="13143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BE" sz="15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143" marR="13143" marT="1314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BE" sz="15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143" marR="13143" marT="1314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BE" sz="15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143" marR="13143" marT="1314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BE" sz="15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143" marR="13143" marT="1314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BE" sz="1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143" marR="13143" marT="1314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0000">
                <a:tc>
                  <a:txBody>
                    <a:bodyPr/>
                    <a:lstStyle/>
                    <a:p>
                      <a:pPr algn="l" fontAlgn="b"/>
                      <a:endParaRPr lang="nl-BE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3" marR="13143" marT="1314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nl-BE" sz="15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Electrical</a:t>
                      </a:r>
                      <a:r>
                        <a:rPr lang="nl-BE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100% load</a:t>
                      </a:r>
                      <a:endParaRPr lang="nl-BE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3" marR="13143" marT="13143" marB="0" anchor="b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nl-BE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3" marR="13143" marT="13143" marB="0" anchor="b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500" u="none" strike="noStrike" kern="1200" dirty="0">
                          <a:solidFill>
                            <a:srgbClr val="B0151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20-30</a:t>
                      </a:r>
                    </a:p>
                  </a:txBody>
                  <a:tcPr marL="13143" marR="13143" marT="13143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500" u="none" strike="noStrike" kern="1200" dirty="0">
                          <a:solidFill>
                            <a:srgbClr val="B0151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20-25</a:t>
                      </a:r>
                    </a:p>
                  </a:txBody>
                  <a:tcPr marL="13143" marR="13143" marT="1314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500" u="none" strike="noStrike" kern="1200" dirty="0">
                          <a:solidFill>
                            <a:srgbClr val="B0151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15-30</a:t>
                      </a:r>
                    </a:p>
                  </a:txBody>
                  <a:tcPr marL="13143" marR="13143" marT="1314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500" u="none" strike="noStrike" kern="1200" dirty="0">
                          <a:solidFill>
                            <a:srgbClr val="B0151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</a:p>
                  </a:txBody>
                  <a:tcPr marL="13143" marR="13143" marT="13143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500" u="none" strike="noStrike" kern="1200" dirty="0">
                          <a:solidFill>
                            <a:srgbClr val="B0151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13143" marR="13143" marT="1314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500" u="none" strike="noStrike" kern="1200" dirty="0">
                          <a:solidFill>
                            <a:srgbClr val="B0151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13143" marR="13143" marT="1314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500" u="none" strike="noStrike" kern="1200" dirty="0">
                          <a:solidFill>
                            <a:srgbClr val="B0151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&gt;50</a:t>
                      </a:r>
                    </a:p>
                  </a:txBody>
                  <a:tcPr marL="13143" marR="13143" marT="1314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500" u="none" strike="noStrike" kern="1200" dirty="0">
                          <a:solidFill>
                            <a:srgbClr val="B0151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&gt;50</a:t>
                      </a:r>
                    </a:p>
                  </a:txBody>
                  <a:tcPr marL="13143" marR="13143" marT="1314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500" u="none" strike="noStrike" kern="1200" dirty="0">
                          <a:solidFill>
                            <a:srgbClr val="B0151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13143" marR="13143" marT="1314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nl-BE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3" marR="13143" marT="1314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nl-BE" sz="15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Electrical</a:t>
                      </a:r>
                      <a:r>
                        <a:rPr lang="nl-BE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50% load</a:t>
                      </a:r>
                      <a:endParaRPr lang="nl-BE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3" marR="13143" marT="13143" marB="0" anchor="b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nl-BE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3" marR="13143" marT="13143" marB="0" anchor="b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5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15-20</a:t>
                      </a:r>
                      <a:endParaRPr lang="nl-BE" sz="1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143" marR="13143" marT="13143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17-22,5</a:t>
                      </a:r>
                    </a:p>
                  </a:txBody>
                  <a:tcPr marL="13143" marR="13143" marT="1314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15-30</a:t>
                      </a:r>
                    </a:p>
                  </a:txBody>
                  <a:tcPr marL="13143" marR="13143" marT="1314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5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endParaRPr lang="nl-BE" sz="1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143" marR="13143" marT="13143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5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nl-BE" sz="1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143" marR="13143" marT="1314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5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nl-BE" sz="1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143" marR="13143" marT="1314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5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nl-BE" sz="1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143" marR="13143" marT="1314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5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nl-BE" sz="1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143" marR="13143" marT="1314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5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nl-BE" sz="1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143" marR="13143" marT="1314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0000">
                <a:tc>
                  <a:txBody>
                    <a:bodyPr/>
                    <a:lstStyle/>
                    <a:p>
                      <a:pPr algn="l" fontAlgn="b"/>
                      <a:endParaRPr lang="nl-BE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3" marR="13143" marT="1314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nl-BE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Overall</a:t>
                      </a:r>
                      <a:endParaRPr lang="nl-BE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3" marR="13143" marT="13143" marB="0" anchor="b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nl-BE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3" marR="13143" marT="13143" marB="0" anchor="b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5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85-90</a:t>
                      </a:r>
                    </a:p>
                  </a:txBody>
                  <a:tcPr marL="13143" marR="13143" marT="13143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5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80-90</a:t>
                      </a:r>
                    </a:p>
                  </a:txBody>
                  <a:tcPr marL="13143" marR="13143" marT="1314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80-95</a:t>
                      </a:r>
                    </a:p>
                  </a:txBody>
                  <a:tcPr marL="13143" marR="13143" marT="1314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3143" marR="13143" marT="13143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80-90</a:t>
                      </a:r>
                    </a:p>
                  </a:txBody>
                  <a:tcPr marL="13143" marR="13143" marT="1314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5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80-90</a:t>
                      </a:r>
                    </a:p>
                  </a:txBody>
                  <a:tcPr marL="13143" marR="13143" marT="1314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80-90</a:t>
                      </a:r>
                    </a:p>
                  </a:txBody>
                  <a:tcPr marL="13143" marR="13143" marT="1314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5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3143" marR="13143" marT="1314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80-90</a:t>
                      </a:r>
                    </a:p>
                  </a:txBody>
                  <a:tcPr marL="13143" marR="13143" marT="1314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00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nl-BE" sz="15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Capital</a:t>
                      </a:r>
                      <a:r>
                        <a:rPr lang="nl-BE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nl-BE" sz="15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costs</a:t>
                      </a:r>
                      <a:r>
                        <a:rPr lang="nl-BE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[$/kW]</a:t>
                      </a:r>
                      <a:endParaRPr lang="nl-BE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3" marR="13143" marT="13143" marB="0" anchor="b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5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1000-2500</a:t>
                      </a:r>
                    </a:p>
                  </a:txBody>
                  <a:tcPr marL="13143" marR="13143" marT="13143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5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1500-2500</a:t>
                      </a:r>
                    </a:p>
                  </a:txBody>
                  <a:tcPr marL="13143" marR="13143" marT="1314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5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5000</a:t>
                      </a:r>
                    </a:p>
                  </a:txBody>
                  <a:tcPr marL="13143" marR="13143" marT="1314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5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&lt;1500</a:t>
                      </a:r>
                    </a:p>
                  </a:txBody>
                  <a:tcPr marL="13143" marR="13143" marT="13143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5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1800</a:t>
                      </a:r>
                    </a:p>
                  </a:txBody>
                  <a:tcPr marL="13143" marR="13143" marT="1314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2100</a:t>
                      </a:r>
                    </a:p>
                  </a:txBody>
                  <a:tcPr marL="13143" marR="13143" marT="1314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5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2000-3000</a:t>
                      </a:r>
                    </a:p>
                  </a:txBody>
                  <a:tcPr marL="13143" marR="13143" marT="1314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 marL="13143" marR="13143" marT="1314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13143" marR="13143" marT="1314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4F9F-E916-4566-AFDB-39B11FF8D63C}" type="slidenum">
              <a:rPr lang="en-GB" noProof="0" smtClean="0"/>
              <a:t>4</a:t>
            </a:fld>
            <a:endParaRPr lang="en-GB" noProof="0" dirty="0"/>
          </a:p>
        </p:txBody>
      </p:sp>
      <p:sp>
        <p:nvSpPr>
          <p:cNvPr id="3" name="Rectangle 2"/>
          <p:cNvSpPr/>
          <p:nvPr/>
        </p:nvSpPr>
        <p:spPr>
          <a:xfrm>
            <a:off x="5472752" y="1501249"/>
            <a:ext cx="1146412" cy="2729553"/>
          </a:xfrm>
          <a:prstGeom prst="rect">
            <a:avLst/>
          </a:prstGeom>
          <a:noFill/>
          <a:ln w="57150">
            <a:solidFill>
              <a:srgbClr val="103B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9409388" y="1501249"/>
            <a:ext cx="1146412" cy="2729553"/>
          </a:xfrm>
          <a:prstGeom prst="rect">
            <a:avLst/>
          </a:prstGeom>
          <a:noFill/>
          <a:ln w="57150">
            <a:solidFill>
              <a:srgbClr val="103B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5846178" y="4449166"/>
            <a:ext cx="4442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rgbClr val="103B48"/>
                </a:solidFill>
              </a:rPr>
              <a:t>Proven track record – Ene-farm Japan</a:t>
            </a:r>
          </a:p>
          <a:p>
            <a:pPr algn="ctr"/>
            <a:r>
              <a:rPr lang="nl-BE" dirty="0" smtClean="0">
                <a:solidFill>
                  <a:srgbClr val="103B48"/>
                </a:solidFill>
              </a:rPr>
              <a:t>~50 000h; &gt;20 000 units</a:t>
            </a:r>
            <a:endParaRPr lang="nl-BE" dirty="0">
              <a:solidFill>
                <a:srgbClr val="103B48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75212" y="5581935"/>
            <a:ext cx="6141492" cy="1062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Fuel </a:t>
            </a:r>
            <a:r>
              <a:rPr lang="en-US" sz="2400" dirty="0"/>
              <a:t>cells promise </a:t>
            </a:r>
            <a:r>
              <a:rPr lang="en-US" sz="2400" dirty="0" smtClean="0"/>
              <a:t>the highest efficiency compared to other micro-CHP’s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240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</a:t>
            </a:r>
            <a:r>
              <a:rPr lang="en-GB" dirty="0" smtClean="0"/>
              <a:t>– Wind uncertainty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Others</a:t>
            </a:r>
          </a:p>
          <a:p>
            <a:pPr lvl="1"/>
            <a:r>
              <a:rPr lang="en-GB" dirty="0" smtClean="0"/>
              <a:t>Electricity</a:t>
            </a:r>
            <a:r>
              <a:rPr lang="en-GB" dirty="0" smtClean="0"/>
              <a:t>, heat</a:t>
            </a:r>
          </a:p>
          <a:p>
            <a:pPr lvl="1"/>
            <a:r>
              <a:rPr lang="en-GB" dirty="0" smtClean="0"/>
              <a:t>Wind, solar</a:t>
            </a:r>
          </a:p>
          <a:p>
            <a:r>
              <a:rPr lang="en-GB" dirty="0">
                <a:solidFill>
                  <a:srgbClr val="B01513"/>
                </a:solidFill>
              </a:rPr>
              <a:t>Forecasts reduce </a:t>
            </a:r>
            <a:r>
              <a:rPr lang="en-GB" dirty="0" smtClean="0">
                <a:solidFill>
                  <a:srgbClr val="B01513"/>
                </a:solidFill>
              </a:rPr>
              <a:t/>
            </a:r>
            <a:br>
              <a:rPr lang="en-GB" dirty="0" smtClean="0">
                <a:solidFill>
                  <a:srgbClr val="B01513"/>
                </a:solidFill>
              </a:rPr>
            </a:br>
            <a:r>
              <a:rPr lang="en-GB" dirty="0" smtClean="0">
                <a:solidFill>
                  <a:srgbClr val="B01513"/>
                </a:solidFill>
              </a:rPr>
              <a:t>uncertainty,</a:t>
            </a:r>
            <a:br>
              <a:rPr lang="en-GB" dirty="0" smtClean="0">
                <a:solidFill>
                  <a:srgbClr val="B01513"/>
                </a:solidFill>
              </a:rPr>
            </a:br>
            <a:r>
              <a:rPr lang="en-GB" dirty="0" smtClean="0">
                <a:solidFill>
                  <a:srgbClr val="B01513"/>
                </a:solidFill>
              </a:rPr>
              <a:t>but </a:t>
            </a:r>
            <a:r>
              <a:rPr lang="en-GB" dirty="0">
                <a:solidFill>
                  <a:srgbClr val="B01513"/>
                </a:solidFill>
              </a:rPr>
              <a:t>errors remain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4F9F-E916-4566-AFDB-39B11FF8D63C}" type="slidenum">
              <a:rPr lang="en-GB" noProof="0" smtClean="0"/>
              <a:t>5</a:t>
            </a:fld>
            <a:endParaRPr lang="en-GB" noProof="0" dirty="0"/>
          </a:p>
        </p:txBody>
      </p:sp>
      <p:sp>
        <p:nvSpPr>
          <p:cNvPr id="5" name="Rectangle 4"/>
          <p:cNvSpPr/>
          <p:nvPr/>
        </p:nvSpPr>
        <p:spPr>
          <a:xfrm>
            <a:off x="646111" y="5186146"/>
            <a:ext cx="4930471" cy="1062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How can we reduce this error uncertainty?</a:t>
            </a:r>
            <a:endParaRPr lang="en-GB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582" y="1323602"/>
            <a:ext cx="6564574" cy="492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43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Optimal operation of CHP’s under uncertainty</a:t>
            </a:r>
          </a:p>
          <a:p>
            <a:pPr lvl="1"/>
            <a:r>
              <a:rPr lang="en-GB" dirty="0" smtClean="0"/>
              <a:t>Focus </a:t>
            </a:r>
            <a:r>
              <a:rPr lang="en-GB" dirty="0" smtClean="0"/>
              <a:t>on residential and tertiary fuel cell cogeneration</a:t>
            </a:r>
          </a:p>
          <a:p>
            <a:pPr lvl="1"/>
            <a:r>
              <a:rPr lang="en-GB" dirty="0" smtClean="0"/>
              <a:t>Focus on wind energy</a:t>
            </a:r>
          </a:p>
          <a:p>
            <a:pPr lvl="1"/>
            <a:r>
              <a:rPr lang="en-GB" dirty="0" smtClean="0"/>
              <a:t>Virtual Power Plant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4F9F-E916-4566-AFDB-39B11FF8D63C}" type="slidenum">
              <a:rPr lang="en-GB" noProof="0" smtClean="0"/>
              <a:t>6</a:t>
            </a:fld>
            <a:endParaRPr lang="en-GB" noProof="0" dirty="0"/>
          </a:p>
        </p:txBody>
      </p:sp>
      <p:sp>
        <p:nvSpPr>
          <p:cNvPr id="5" name="Rectangle 4"/>
          <p:cNvSpPr/>
          <p:nvPr/>
        </p:nvSpPr>
        <p:spPr>
          <a:xfrm>
            <a:off x="1198848" y="5186146"/>
            <a:ext cx="5322628" cy="1062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Reduce wind forecast error uncertainty with CHP’s</a:t>
            </a:r>
          </a:p>
        </p:txBody>
      </p:sp>
    </p:spTree>
    <p:extLst>
      <p:ext uri="{BB962C8B-B14F-4D97-AF65-F5344CB8AC3E}">
        <p14:creationId xmlns:p14="http://schemas.microsoft.com/office/powerpoint/2010/main" val="182990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 – VPP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Aggregator</a:t>
            </a:r>
            <a:endParaRPr lang="en-GB" dirty="0" smtClean="0"/>
          </a:p>
          <a:p>
            <a:pPr lvl="1"/>
            <a:r>
              <a:rPr lang="en-GB" dirty="0" smtClean="0"/>
              <a:t>Wind turbines</a:t>
            </a:r>
          </a:p>
          <a:p>
            <a:pPr lvl="1"/>
            <a:r>
              <a:rPr lang="en-GB" dirty="0"/>
              <a:t>Distributed </a:t>
            </a:r>
            <a:r>
              <a:rPr lang="en-GB" dirty="0" smtClean="0"/>
              <a:t>cogeneration (CHP’s)</a:t>
            </a:r>
            <a:endParaRPr lang="en-GB" dirty="0"/>
          </a:p>
          <a:p>
            <a:pPr lvl="1"/>
            <a:r>
              <a:rPr lang="en-GB" dirty="0" smtClean="0"/>
              <a:t>(</a:t>
            </a:r>
            <a:r>
              <a:rPr lang="en-GB" dirty="0" smtClean="0"/>
              <a:t>Heat pumps)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4F9F-E916-4566-AFDB-39B11FF8D63C}" type="slidenum">
              <a:rPr lang="en-GB" noProof="0" smtClean="0"/>
              <a:t>7</a:t>
            </a:fld>
            <a:endParaRPr lang="en-GB" noProof="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7" t="2057" r="6555" b="3289"/>
          <a:stretch/>
        </p:blipFill>
        <p:spPr>
          <a:xfrm>
            <a:off x="6521477" y="2312698"/>
            <a:ext cx="5670524" cy="454530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98848" y="5186146"/>
            <a:ext cx="5322628" cy="1062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Reduce uncertainty by aggregating CHP’s and wind turbines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5699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 – Literature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Papers about cost reduction</a:t>
            </a:r>
          </a:p>
          <a:p>
            <a:pPr lvl="1"/>
            <a:r>
              <a:rPr lang="en-GB" dirty="0" smtClean="0"/>
              <a:t>Lack investment cost</a:t>
            </a:r>
          </a:p>
          <a:p>
            <a:pPr lvl="1"/>
            <a:r>
              <a:rPr lang="en-GB" dirty="0" smtClean="0"/>
              <a:t>Other way round</a:t>
            </a:r>
          </a:p>
          <a:p>
            <a:r>
              <a:rPr lang="en-GB" dirty="0" smtClean="0"/>
              <a:t>Almost no papers about CHP’s to compensate wind error</a:t>
            </a:r>
            <a:endParaRPr lang="en-GB" dirty="0"/>
          </a:p>
          <a:p>
            <a:r>
              <a:rPr lang="en-GB" dirty="0" smtClean="0"/>
              <a:t>No papers compare CHP with other techniques (type of uncertainty)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4F9F-E916-4566-AFDB-39B11FF8D63C}" type="slidenum">
              <a:rPr lang="en-GB" noProof="0" smtClean="0"/>
              <a:t>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678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Research 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the c</a:t>
            </a:r>
            <a:r>
              <a:rPr lang="en-GB" dirty="0" smtClean="0"/>
              <a:t>ost/type </a:t>
            </a:r>
            <a:r>
              <a:rPr lang="en-GB" dirty="0" smtClean="0"/>
              <a:t>of </a:t>
            </a:r>
            <a:r>
              <a:rPr lang="en-GB" dirty="0" smtClean="0"/>
              <a:t>uncertainty?</a:t>
            </a:r>
            <a:endParaRPr lang="en-GB" dirty="0" smtClean="0"/>
          </a:p>
          <a:p>
            <a:r>
              <a:rPr lang="en-GB" dirty="0" smtClean="0"/>
              <a:t>Amount of units necessary to reduce this </a:t>
            </a:r>
            <a:r>
              <a:rPr lang="en-GB" dirty="0" smtClean="0"/>
              <a:t>cost?</a:t>
            </a:r>
            <a:endParaRPr lang="en-GB" dirty="0" smtClean="0"/>
          </a:p>
          <a:p>
            <a:r>
              <a:rPr lang="en-GB" dirty="0" smtClean="0"/>
              <a:t>Profitable investment </a:t>
            </a:r>
            <a:r>
              <a:rPr lang="en-GB" dirty="0" smtClean="0"/>
              <a:t>cost/unit?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4F9F-E916-4566-AFDB-39B11FF8D63C}" type="slidenum">
              <a:rPr lang="en-GB" noProof="0" smtClean="0"/>
              <a:t>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7654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2306</TotalTime>
  <Words>648</Words>
  <Application>Microsoft Office PowerPoint</Application>
  <PresentationFormat>Widescreen</PresentationFormat>
  <Paragraphs>247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 Math</vt:lpstr>
      <vt:lpstr>Century Gothic</vt:lpstr>
      <vt:lpstr>Wingdings</vt:lpstr>
      <vt:lpstr>Wingdings 3</vt:lpstr>
      <vt:lpstr>Ion</vt:lpstr>
      <vt:lpstr>Intermediate thesis presentation</vt:lpstr>
      <vt:lpstr>Overview</vt:lpstr>
      <vt:lpstr>Introduction – CHP</vt:lpstr>
      <vt:lpstr>Introduction – Fuel cells</vt:lpstr>
      <vt:lpstr>Introduction – Wind uncertainty</vt:lpstr>
      <vt:lpstr>Goal</vt:lpstr>
      <vt:lpstr>Goal – VPP</vt:lpstr>
      <vt:lpstr>Goal – Literature</vt:lpstr>
      <vt:lpstr>Research questions</vt:lpstr>
      <vt:lpstr>Methodology – Uncertainty</vt:lpstr>
      <vt:lpstr>Methodology – Deterministic model</vt:lpstr>
      <vt:lpstr>Methodology – Equations</vt:lpstr>
      <vt:lpstr>Methodology – Equations</vt:lpstr>
      <vt:lpstr>Methodology – Stochastic model</vt:lpstr>
      <vt:lpstr>Methodology – Data</vt:lpstr>
      <vt:lpstr>Methodology – Case studies</vt:lpstr>
      <vt:lpstr>Semester planning</vt:lpstr>
      <vt:lpstr>Goal</vt:lpstr>
      <vt:lpstr>Methodology – Equations</vt:lpstr>
      <vt:lpstr>Methodology – Equations</vt:lpstr>
      <vt:lpstr>Methodology – Equations</vt:lpstr>
      <vt:lpstr>Methodology – Equations</vt:lpstr>
      <vt:lpstr>Methodology – Equations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 D</dc:creator>
  <cp:lastModifiedBy>Jef D</cp:lastModifiedBy>
  <cp:revision>75</cp:revision>
  <dcterms:created xsi:type="dcterms:W3CDTF">2013-12-06T22:08:19Z</dcterms:created>
  <dcterms:modified xsi:type="dcterms:W3CDTF">2013-12-17T09:57:07Z</dcterms:modified>
</cp:coreProperties>
</file>