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4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320" r:id="rId9"/>
    <p:sldId id="259" r:id="rId10"/>
    <p:sldId id="301" r:id="rId11"/>
    <p:sldId id="303" r:id="rId12"/>
    <p:sldId id="304" r:id="rId13"/>
    <p:sldId id="295" r:id="rId14"/>
    <p:sldId id="297" r:id="rId15"/>
    <p:sldId id="307" r:id="rId16"/>
    <p:sldId id="310" r:id="rId17"/>
    <p:sldId id="311" r:id="rId18"/>
    <p:sldId id="318" r:id="rId19"/>
    <p:sldId id="308" r:id="rId20"/>
    <p:sldId id="298" r:id="rId21"/>
    <p:sldId id="312" r:id="rId22"/>
    <p:sldId id="314" r:id="rId23"/>
    <p:sldId id="299" r:id="rId24"/>
    <p:sldId id="300" r:id="rId25"/>
    <p:sldId id="315" r:id="rId26"/>
    <p:sldId id="316" r:id="rId27"/>
    <p:sldId id="317" r:id="rId28"/>
    <p:sldId id="290" r:id="rId29"/>
    <p:sldId id="291" r:id="rId30"/>
    <p:sldId id="261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CompRep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x.gnu.org/" TargetMode="External"/><Relationship Id="rId3" Type="http://schemas.openxmlformats.org/officeDocument/2006/relationships/hyperlink" Target="https://singularity.hpcng.org/" TargetMode="External"/><Relationship Id="rId7" Type="http://schemas.openxmlformats.org/officeDocument/2006/relationships/hyperlink" Target="https://reproducible-builds.org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cker-org/rocker" TargetMode="External"/><Relationship Id="rId11" Type="http://schemas.openxmlformats.org/officeDocument/2006/relationships/hyperlink" Target="https://doi.org/10.1186/s41073-020-00095-y" TargetMode="External"/><Relationship Id="rId5" Type="http://schemas.openxmlformats.org/officeDocument/2006/relationships/hyperlink" Target="https://rstudio.github.io/renv/articles/renv.html" TargetMode="External"/><Relationship Id="rId10" Type="http://schemas.openxmlformats.org/officeDocument/2006/relationships/hyperlink" Target="https://cran.r-project.org/" TargetMode="External"/><Relationship Id="rId4" Type="http://schemas.openxmlformats.org/officeDocument/2006/relationships/hyperlink" Target="https://www.nersc.gov/research-and-development/user-defined-images/" TargetMode="External"/><Relationship Id="rId9" Type="http://schemas.openxmlformats.org/officeDocument/2006/relationships/hyperlink" Target="https://pypi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e.research-software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python-virtual-environments-made-easy-fe0c603fe601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slurm.schedmd.com/containers.html" TargetMode="External"/><Relationship Id="rId12" Type="http://schemas.openxmlformats.org/officeDocument/2006/relationships/hyperlink" Target="https://doi.org/10.7717/peerj-cs.86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11" Type="http://schemas.openxmlformats.org/officeDocument/2006/relationships/hyperlink" Target="https://gitlab.com/hifis/hifis-workshops/make-your-code-ready-for-publication/workshop-materials" TargetMode="External"/><Relationship Id="rId5" Type="http://schemas.openxmlformats.org/officeDocument/2006/relationships/hyperlink" Target="https://sciunit.run/" TargetMode="External"/><Relationship Id="rId10" Type="http://schemas.openxmlformats.org/officeDocument/2006/relationships/hyperlink" Target="https://github.com/danielskatz/repro-fdtd1d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towardsdatascience.com/comparing-python-virtual-environment-tools-9a6543643a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and-badging-current" TargetMode="External"/><Relationship Id="rId5" Type="http://schemas.openxmlformats.org/officeDocument/2006/relationships/hyperlink" Target="ht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www.wikihow.com/Open-Terminal-in-Windows#/Image:Windowsstart.png" TargetMode="External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https://www.wikihow.com/Image:Windowscmd1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4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4B1874BD-3556-814A-8A61-6669DC4C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59" y="6281149"/>
            <a:ext cx="1219200" cy="419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AEA13F-C3E8-6744-892E-AD830220F2A4}"/>
              </a:ext>
            </a:extLst>
          </p:cNvPr>
          <p:cNvSpPr/>
          <p:nvPr/>
        </p:nvSpPr>
        <p:spPr>
          <a:xfrm>
            <a:off x="5536059" y="6304191"/>
            <a:ext cx="4799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With thanks to many! See last slides for sources</a:t>
            </a: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/z274d/download -O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gapminder_copy.txt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/v3.0/0000-0001-5934-7525',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nbmake-action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GitHub Action for testing notebooks, runs them from top-to-bottom</a:t>
            </a:r>
          </a:p>
          <a:p>
            <a:pPr marL="1314450" lvl="2" indent="-514350"/>
            <a:r>
              <a:rPr lang="en-US" dirty="0"/>
              <a:t>Intended to raise the quality of scientific material through better automation</a:t>
            </a:r>
          </a:p>
          <a:p>
            <a:pPr marL="1314450" lvl="2" indent="-514350"/>
            <a:r>
              <a:rPr lang="en-US" dirty="0"/>
              <a:t>For scientists/developers who have written docs in notebooks and want to CI test them after every commit</a:t>
            </a:r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e.g.,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298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raw/%.jpg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1"/>
            <a:ext cx="5780654" cy="1859623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And make the automation as general as possible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This is in script/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hlinkClick r:id="rId2"/>
              </a:rPr>
              <a:t>docker</a:t>
            </a:r>
            <a:r>
              <a:rPr lang="en-US" sz="2000" dirty="0"/>
              <a:t> to ensure the exact same software environment everywhere; lightweight &amp; practical</a:t>
            </a:r>
          </a:p>
          <a:p>
            <a:pPr lvl="2"/>
            <a:r>
              <a:rPr lang="en-US" sz="1600" dirty="0"/>
              <a:t>For HPC, will likely need to use </a:t>
            </a:r>
            <a:r>
              <a:rPr lang="en-US" sz="1600" dirty="0">
                <a:hlinkClick r:id="rId3"/>
              </a:rPr>
              <a:t>singularity</a:t>
            </a:r>
            <a:r>
              <a:rPr lang="en-US" sz="1600" dirty="0"/>
              <a:t> or </a:t>
            </a:r>
            <a:r>
              <a:rPr lang="en-US" sz="1600" dirty="0">
                <a:hlinkClick r:id="rId4"/>
              </a:rPr>
              <a:t>shifter</a:t>
            </a:r>
            <a:r>
              <a:rPr lang="en-US" sz="1600" dirty="0"/>
              <a:t> instead</a:t>
            </a:r>
          </a:p>
          <a:p>
            <a:pPr lvl="1"/>
            <a:r>
              <a:rPr lang="en-US" sz="2000" dirty="0"/>
              <a:t>To specific an environment</a:t>
            </a:r>
          </a:p>
          <a:p>
            <a:pPr lvl="2"/>
            <a:r>
              <a:rPr lang="en-US" sz="1600" dirty="0"/>
              <a:t>In Python, use </a:t>
            </a:r>
            <a:r>
              <a:rPr lang="en-US" sz="1600" dirty="0" err="1"/>
              <a:t>virtualenv</a:t>
            </a:r>
            <a:r>
              <a:rPr lang="en-US" sz="1600" dirty="0"/>
              <a:t> (and `pip freeze &gt; </a:t>
            </a:r>
            <a:r>
              <a:rPr lang="en-US" sz="1600" dirty="0" err="1"/>
              <a:t>requirements.txt</a:t>
            </a:r>
            <a:r>
              <a:rPr lang="en-US" sz="1600" dirty="0"/>
              <a:t>`) or </a:t>
            </a:r>
            <a:r>
              <a:rPr lang="en-US" sz="1600" dirty="0" err="1"/>
              <a:t>pipenv</a:t>
            </a:r>
            <a:r>
              <a:rPr lang="en-US" sz="1600" dirty="0"/>
              <a:t> or </a:t>
            </a:r>
            <a:r>
              <a:rPr lang="en-US" sz="1600" dirty="0" err="1"/>
              <a:t>conda</a:t>
            </a:r>
            <a:endParaRPr lang="en-US" sz="1600" dirty="0"/>
          </a:p>
          <a:p>
            <a:pPr lvl="2"/>
            <a:r>
              <a:rPr lang="en-US" sz="1600" dirty="0"/>
              <a:t>In R, use </a:t>
            </a:r>
            <a:r>
              <a:rPr lang="en-US" sz="1600" dirty="0" err="1"/>
              <a:t>add_dependencies_to_description</a:t>
            </a:r>
            <a:r>
              <a:rPr lang="en-US" sz="1600" dirty="0"/>
              <a:t>() or use </a:t>
            </a:r>
            <a:r>
              <a:rPr lang="en-US" sz="1600" dirty="0">
                <a:hlinkClick r:id="rId5"/>
              </a:rPr>
              <a:t>renv package</a:t>
            </a:r>
            <a:r>
              <a:rPr lang="en-US" sz="1600" dirty="0"/>
              <a:t> or </a:t>
            </a:r>
            <a:r>
              <a:rPr lang="en-US" sz="1600" dirty="0">
                <a:hlinkClick r:id="rId6"/>
              </a:rPr>
              <a:t>rocker</a:t>
            </a:r>
            <a:endParaRPr lang="en-US" sz="16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7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8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9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10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11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2020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choosealicense.com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guides.github.com/activities/citable-code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cite.research-software.org</a:t>
            </a:r>
            <a:r>
              <a:rPr lang="en-US" sz="2000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  <a:p>
            <a:pPr lvl="1"/>
            <a:r>
              <a:rPr lang="en-US"/>
              <a:t>Plausible vs. </a:t>
            </a:r>
            <a:r>
              <a:rPr lang="en-US" dirty="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Container information - </a:t>
            </a:r>
            <a:r>
              <a:rPr lang="en-US" dirty="0">
                <a:hlinkClick r:id="rId7"/>
              </a:rPr>
              <a:t>https://slurm.schedmd.com/containers.html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/>
              <a:t>virtual environments: </a:t>
            </a:r>
            <a:r>
              <a:rPr lang="en-US" dirty="0">
                <a:hlinkClick r:id="rId8"/>
              </a:rPr>
              <a:t>https://towardsdatascience.com/python-virtual-environments-made-easy-fe0c603fe601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https://towardsdatascience.com/comparing-python-virtual-environment-tools-9a6543643a44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10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11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12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4422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pPr>
              <a:lnSpc>
                <a:spcPct val="120000"/>
              </a:lnSpc>
            </a:pPr>
            <a:r>
              <a:rPr lang="en-US" dirty="0"/>
              <a:t>Maybe these are getting to be more standardized?  But still, define what you mean!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8338"/>
              </p:ext>
            </p:extLst>
          </p:nvPr>
        </p:nvGraphicFramePr>
        <p:xfrm>
          <a:off x="406400" y="2743196"/>
          <a:ext cx="1151162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644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715346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  <a:gridCol w="2423816">
                  <a:extLst>
                    <a:ext uri="{9D8B030D-6E8A-4147-A177-3AD203B41FA5}">
                      <a16:colId xmlns:a16="http://schemas.microsoft.com/office/drawing/2014/main" val="31173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 (2020+)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AMC (2020-)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 (Version 1.1)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(or small)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confidence,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991C-4735-FF47-883B-FFBD4DBA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– get a terminal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17E06D-3CB8-814A-8F5B-A81D944D7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On a Mac</a:t>
            </a:r>
          </a:p>
          <a:p>
            <a:pPr lvl="1"/>
            <a:r>
              <a:rPr lang="en-US" sz="4700" dirty="0"/>
              <a:t>Click the Launchpad icon          in the Dock, type Terminal in the search field, then click Terminal.</a:t>
            </a:r>
          </a:p>
          <a:p>
            <a:pPr lvl="1"/>
            <a:r>
              <a:rPr lang="en-US" sz="4700" dirty="0"/>
              <a:t>In the Finder         , open the /Applications/Utilities folder, then double-click Terminal.</a:t>
            </a:r>
          </a:p>
          <a:p>
            <a:r>
              <a:rPr lang="en-US" sz="5100" dirty="0"/>
              <a:t>On Windows</a:t>
            </a:r>
          </a:p>
          <a:p>
            <a:pPr lvl="1"/>
            <a:r>
              <a:rPr lang="en-US" sz="4700" dirty="0"/>
              <a:t>Open your computer's Start menu. Click the Windows         icon on the bottom-left corner of your desktop or press the  ⊞ Win  key on your keyboard</a:t>
            </a:r>
          </a:p>
          <a:p>
            <a:pPr lvl="1"/>
            <a:r>
              <a:rPr lang="en-US" sz="4700" dirty="0"/>
              <a:t>Type </a:t>
            </a:r>
            <a:r>
              <a:rPr lang="en-US" sz="47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4700" dirty="0"/>
              <a:t> or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. After opening the Start menu, type this on your keyboard to search the menu items. Command Prompt will show up as the top result.</a:t>
            </a:r>
          </a:p>
          <a:p>
            <a:pPr lvl="1"/>
            <a:r>
              <a:rPr lang="en-US" sz="4700" dirty="0"/>
              <a:t>Click the          </a:t>
            </a:r>
            <a:r>
              <a:rPr lang="en-US" sz="4700" dirty="0">
                <a:latin typeface="Consolas" panose="020B0609020204030204" pitchFamily="49" charset="0"/>
                <a:cs typeface="Consolas" panose="020B0609020204030204" pitchFamily="49" charset="0"/>
              </a:rPr>
              <a:t>Command Prompt</a:t>
            </a:r>
            <a:r>
              <a:rPr lang="en-US" sz="4700" dirty="0"/>
              <a:t> app on the menu. This will open the Command Prompt terminal in a new window.</a:t>
            </a:r>
          </a:p>
          <a:p>
            <a:r>
              <a:rPr lang="en-US" sz="5100" dirty="0"/>
              <a:t>Using Binder</a:t>
            </a:r>
          </a:p>
          <a:p>
            <a:pPr lvl="1"/>
            <a:r>
              <a:rPr lang="en-US" sz="4700" dirty="0"/>
              <a:t>Go to </a:t>
            </a:r>
            <a:r>
              <a:rPr lang="en-US" sz="4700" dirty="0">
                <a:hlinkClick r:id="rId2"/>
              </a:rPr>
              <a:t>https://github.com/danielskatz/repro-fdtd1d</a:t>
            </a:r>
            <a:r>
              <a:rPr lang="en-US" sz="4700" dirty="0"/>
              <a:t>, click on</a:t>
            </a:r>
          </a:p>
          <a:p>
            <a:pPr lvl="1"/>
            <a:r>
              <a:rPr lang="en-US" sz="47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331A81-D0AD-E449-AC5D-2232B0A1C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997" y="5075433"/>
            <a:ext cx="1410804" cy="261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81D60-2EDD-D341-A105-125A5034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0" y="153065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ADD5-884A-A346-B3D0-74D4E23E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77" y="213938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hlinkClick r:id="rId7"/>
            <a:extLst>
              <a:ext uri="{FF2B5EF4-FFF2-40B4-BE49-F238E27FC236}">
                <a16:creationId xmlns:a16="http://schemas.microsoft.com/office/drawing/2014/main" id="{B1D89145-6A42-AC4F-99E8-1399EFF5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67" y="2808064"/>
            <a:ext cx="410967" cy="4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hlinkClick r:id="rId9"/>
            <a:extLst>
              <a:ext uri="{FF2B5EF4-FFF2-40B4-BE49-F238E27FC236}">
                <a16:creationId xmlns:a16="http://schemas.microsoft.com/office/drawing/2014/main" id="{DD60B3F1-BD8D-5444-931F-FE1F1C46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177" y="4028651"/>
            <a:ext cx="4572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18192</TotalTime>
  <Words>4739</Words>
  <Application>Microsoft Macintosh PowerPoint</Application>
  <PresentationFormat>Widescreen</PresentationFormat>
  <Paragraphs>401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FSCI2021)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First thing – get a terminal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131</cp:revision>
  <dcterms:created xsi:type="dcterms:W3CDTF">2020-06-24T15:09:39Z</dcterms:created>
  <dcterms:modified xsi:type="dcterms:W3CDTF">2021-07-27T18:27:40Z</dcterms:modified>
</cp:coreProperties>
</file>