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Lst>
  <p:notesMasterIdLst>
    <p:notesMasterId r:id="rId14"/>
  </p:notesMasterIdLst>
  <p:handoutMasterIdLst>
    <p:handoutMasterId r:id="rId15"/>
  </p:handoutMasterIdLst>
  <p:sldIdLst>
    <p:sldId id="260" r:id="rId2"/>
    <p:sldId id="261" r:id="rId3"/>
    <p:sldId id="262" r:id="rId4"/>
    <p:sldId id="263" r:id="rId5"/>
    <p:sldId id="270" r:id="rId6"/>
    <p:sldId id="271" r:id="rId7"/>
    <p:sldId id="265" r:id="rId8"/>
    <p:sldId id="268" r:id="rId9"/>
    <p:sldId id="267" r:id="rId10"/>
    <p:sldId id="272" r:id="rId11"/>
    <p:sldId id="269" r:id="rId12"/>
    <p:sldId id="26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lan Espinosa" initials="AM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67" autoAdjust="0"/>
    <p:restoredTop sz="76765" autoAdjust="0"/>
  </p:normalViewPr>
  <p:slideViewPr>
    <p:cSldViewPr snapToObjects="1" showGuides="1">
      <p:cViewPr varScale="1">
        <p:scale>
          <a:sx n="53" d="100"/>
          <a:sy n="53" d="100"/>
        </p:scale>
        <p:origin x="-24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253D6A-5627-BF44-9CAD-B86BEE129E21}" type="datetimeFigureOut">
              <a:rPr lang="en-US" smtClean="0"/>
              <a:pPr/>
              <a:t>12/10/14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C4C7F5-D946-CB43-A92C-91768EC921D4}" type="slidenum">
              <a:rPr lang="en-US" smtClean="0"/>
              <a:pPr/>
              <a:t>‹#›</a:t>
            </a:fld>
            <a:endParaRPr lang="en-US"/>
          </a:p>
        </p:txBody>
      </p:sp>
    </p:spTree>
    <p:extLst>
      <p:ext uri="{BB962C8B-B14F-4D97-AF65-F5344CB8AC3E}">
        <p14:creationId xmlns:p14="http://schemas.microsoft.com/office/powerpoint/2010/main" val="22504075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CC1586-5DF1-5445-B7E3-B7397490DD96}" type="datetimeFigureOut">
              <a:rPr lang="en-US" smtClean="0"/>
              <a:pPr/>
              <a:t>12/10/14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F04EF-D5D4-1240-9BA7-6DA9BC1548C3}" type="slidenum">
              <a:rPr lang="en-US" smtClean="0"/>
              <a:pPr/>
              <a:t>‹#›</a:t>
            </a:fld>
            <a:endParaRPr lang="en-US"/>
          </a:p>
        </p:txBody>
      </p:sp>
    </p:spTree>
    <p:extLst>
      <p:ext uri="{BB962C8B-B14F-4D97-AF65-F5344CB8AC3E}">
        <p14:creationId xmlns:p14="http://schemas.microsoft.com/office/powerpoint/2010/main" val="343857938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5.emf"/><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415968"/>
          </a:solidFill>
          <a:ln w="6350" cap="flat" cmpd="sng" algn="ctr">
            <a:no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r>
            <a:br>
              <a:rPr lang="en-US" dirty="0" smtClean="0"/>
            </a:br>
            <a:endParaRPr lang="en-US" dirty="0"/>
          </a:p>
        </p:txBody>
      </p:sp>
      <p:pic>
        <p:nvPicPr>
          <p:cNvPr id="19" name="Picture 18" descr="ci_logo.eps"/>
          <p:cNvPicPr>
            <a:picLocks noChangeAspect="1"/>
          </p:cNvPicPr>
          <p:nvPr userDrawn="1"/>
        </p:nvPicPr>
        <p:blipFill>
          <a:blip r:embed="rId2"/>
          <a:stretch>
            <a:fillRect/>
          </a:stretch>
        </p:blipFill>
        <p:spPr>
          <a:xfrm>
            <a:off x="114300" y="274638"/>
            <a:ext cx="1790700" cy="800100"/>
          </a:xfrm>
          <a:prstGeom prst="rect">
            <a:avLst/>
          </a:prstGeom>
        </p:spPr>
      </p:pic>
      <p:pic>
        <p:nvPicPr>
          <p:cNvPr id="20" name="Picture 19" descr="argonnlogo.eps"/>
          <p:cNvPicPr>
            <a:picLocks noChangeAspect="1"/>
          </p:cNvPicPr>
          <p:nvPr userDrawn="1"/>
        </p:nvPicPr>
        <p:blipFill>
          <a:blip r:embed="rId3"/>
          <a:stretch>
            <a:fillRect/>
          </a:stretch>
        </p:blipFill>
        <p:spPr>
          <a:xfrm>
            <a:off x="4572000" y="6400800"/>
            <a:ext cx="812800" cy="279400"/>
          </a:xfrm>
          <a:prstGeom prst="rect">
            <a:avLst/>
          </a:prstGeom>
        </p:spPr>
      </p:pic>
      <p:pic>
        <p:nvPicPr>
          <p:cNvPr id="21" name="Picture 20" descr="uofclogo.eps"/>
          <p:cNvPicPr>
            <a:picLocks noChangeAspect="1"/>
          </p:cNvPicPr>
          <p:nvPr userDrawn="1"/>
        </p:nvPicPr>
        <p:blipFill>
          <a:blip r:embed="rId4"/>
          <a:stretch>
            <a:fillRect/>
          </a:stretch>
        </p:blipFill>
        <p:spPr>
          <a:xfrm>
            <a:off x="6007100" y="6477000"/>
            <a:ext cx="1003300" cy="203200"/>
          </a:xfrm>
          <a:prstGeom prst="rect">
            <a:avLst/>
          </a:prstGeom>
        </p:spPr>
      </p:pic>
      <p:cxnSp>
        <p:nvCxnSpPr>
          <p:cNvPr id="22" name="Straight Connector 21"/>
          <p:cNvCxnSpPr/>
          <p:nvPr userDrawn="1"/>
        </p:nvCxnSpPr>
        <p:spPr>
          <a:xfrm rot="5400000">
            <a:off x="5561806" y="6553200"/>
            <a:ext cx="304800" cy="1588"/>
          </a:xfrm>
          <a:prstGeom prst="line">
            <a:avLst/>
          </a:prstGeom>
          <a:ln>
            <a:solidFill>
              <a:srgbClr val="B42E34"/>
            </a:solidFill>
          </a:ln>
          <a:effectLst/>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userDrawn="1"/>
        </p:nvCxnSpPr>
        <p:spPr>
          <a:xfrm rot="5400000">
            <a:off x="7163594" y="6553200"/>
            <a:ext cx="304800" cy="1588"/>
          </a:xfrm>
          <a:prstGeom prst="line">
            <a:avLst/>
          </a:prstGeom>
          <a:ln>
            <a:solidFill>
              <a:srgbClr val="B42E34"/>
            </a:solidFill>
          </a:ln>
          <a:effectLst/>
        </p:spPr>
        <p:style>
          <a:lnRef idx="2">
            <a:schemeClr val="accent2"/>
          </a:lnRef>
          <a:fillRef idx="0">
            <a:schemeClr val="accent2"/>
          </a:fillRef>
          <a:effectRef idx="1">
            <a:schemeClr val="accent2"/>
          </a:effectRef>
          <a:fontRef idx="minor">
            <a:schemeClr val="tx1"/>
          </a:fontRef>
        </p:style>
      </p:cxnSp>
      <p:sp>
        <p:nvSpPr>
          <p:cNvPr id="24" name="TextBox 23"/>
          <p:cNvSpPr txBox="1"/>
          <p:nvPr userDrawn="1"/>
        </p:nvSpPr>
        <p:spPr>
          <a:xfrm>
            <a:off x="7506811" y="6333282"/>
            <a:ext cx="1069524" cy="261610"/>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err="1" smtClean="0">
                <a:solidFill>
                  <a:schemeClr val="bg1">
                    <a:lumMod val="85000"/>
                  </a:schemeClr>
                </a:solidFill>
              </a:rPr>
              <a:t>www.ci.anl.gov</a:t>
            </a:r>
            <a:endParaRPr lang="en-US" sz="1050" dirty="0" smtClean="0">
              <a:solidFill>
                <a:schemeClr val="bg1">
                  <a:lumMod val="85000"/>
                </a:schemeClr>
              </a:solidFill>
            </a:endParaRPr>
          </a:p>
        </p:txBody>
      </p:sp>
      <p:sp>
        <p:nvSpPr>
          <p:cNvPr id="25" name="TextBox 24"/>
          <p:cNvSpPr txBox="1"/>
          <p:nvPr userDrawn="1"/>
        </p:nvSpPr>
        <p:spPr>
          <a:xfrm>
            <a:off x="7512746" y="6497350"/>
            <a:ext cx="1347291" cy="253916"/>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err="1" smtClean="0">
                <a:solidFill>
                  <a:schemeClr val="bg1">
                    <a:lumMod val="85000"/>
                  </a:schemeClr>
                </a:solidFill>
              </a:rPr>
              <a:t>www.ci.uchicago.edu</a:t>
            </a:r>
            <a:endParaRPr lang="en-US" sz="1050" dirty="0" smtClean="0">
              <a:solidFill>
                <a:schemeClr val="bg1">
                  <a:lumMod val="85000"/>
                </a:schemeClr>
              </a:solidFill>
            </a:endParaRPr>
          </a:p>
        </p:txBody>
      </p:sp>
      <p:sp>
        <p:nvSpPr>
          <p:cNvPr id="26" name="Title 1"/>
          <p:cNvSpPr>
            <a:spLocks noGrp="1"/>
          </p:cNvSpPr>
          <p:nvPr>
            <p:ph type="ctrTitle"/>
          </p:nvPr>
        </p:nvSpPr>
        <p:spPr>
          <a:xfrm>
            <a:off x="457200" y="2130425"/>
            <a:ext cx="5943600" cy="917575"/>
          </a:xfrm>
          <a:prstGeom prst="rect">
            <a:avLst/>
          </a:prstGeom>
        </p:spPr>
        <p:txBody>
          <a:bodyPr>
            <a:normAutofit/>
          </a:bodyPr>
          <a:lstStyle>
            <a:lvl1pPr algn="l">
              <a:defRPr sz="3600" b="0" i="0">
                <a:solidFill>
                  <a:schemeClr val="bg1"/>
                </a:solidFill>
                <a:latin typeface="Calibri"/>
                <a:cs typeface="Calibri"/>
              </a:defRPr>
            </a:lvl1pPr>
          </a:lstStyle>
          <a:p>
            <a:r>
              <a:rPr lang="en-US" dirty="0" smtClean="0"/>
              <a:t>Click to edit Master title style</a:t>
            </a:r>
            <a:endParaRPr lang="en-US" dirty="0"/>
          </a:p>
        </p:txBody>
      </p:sp>
      <p:sp>
        <p:nvSpPr>
          <p:cNvPr id="27" name="Subtitle 2"/>
          <p:cNvSpPr>
            <a:spLocks noGrp="1"/>
          </p:cNvSpPr>
          <p:nvPr>
            <p:ph type="subTitle" idx="1"/>
          </p:nvPr>
        </p:nvSpPr>
        <p:spPr>
          <a:xfrm>
            <a:off x="457200" y="3048000"/>
            <a:ext cx="6400800" cy="1752600"/>
          </a:xfrm>
          <a:prstGeom prst="rect">
            <a:avLst/>
          </a:prstGeom>
        </p:spPr>
        <p:txBody>
          <a:bodyPr>
            <a:normAutofit/>
          </a:bodyPr>
          <a:lstStyle>
            <a:lvl1pPr marL="0" indent="0" algn="l">
              <a:buNone/>
              <a:defRPr sz="2000" b="0" i="0">
                <a:solidFill>
                  <a:schemeClr val="bg1">
                    <a:lumMod val="75000"/>
                  </a:schemeClr>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1" name="Picture 10" descr="radiate.eps"/>
          <p:cNvPicPr>
            <a:picLocks noChangeAspect="1"/>
          </p:cNvPicPr>
          <p:nvPr userDrawn="1"/>
        </p:nvPicPr>
        <p:blipFill>
          <a:blip r:embed="rId5">
            <a:alphaModFix amt="50000"/>
          </a:blip>
          <a:stretch>
            <a:fillRect/>
          </a:stretch>
        </p:blipFill>
        <p:spPr>
          <a:xfrm>
            <a:off x="5410200" y="495300"/>
            <a:ext cx="3721100" cy="56769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e">
    <p:spTree>
      <p:nvGrpSpPr>
        <p:cNvPr id="1" name=""/>
        <p:cNvGrpSpPr/>
        <p:nvPr/>
      </p:nvGrpSpPr>
      <p:grpSpPr>
        <a:xfrm>
          <a:off x="0" y="0"/>
          <a:ext cx="0" cy="0"/>
          <a:chOff x="0" y="0"/>
          <a:chExt cx="0" cy="0"/>
        </a:xfrm>
      </p:grpSpPr>
      <p:sp>
        <p:nvSpPr>
          <p:cNvPr id="4" name="Rectangle 3"/>
          <p:cNvSpPr/>
          <p:nvPr userDrawn="1"/>
        </p:nvSpPr>
        <p:spPr>
          <a:xfrm>
            <a:off x="0" y="0"/>
            <a:ext cx="9144000" cy="838200"/>
          </a:xfrm>
          <a:prstGeom prst="rect">
            <a:avLst/>
          </a:prstGeom>
          <a:solidFill>
            <a:srgbClr val="41596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uofcicon.eps"/>
          <p:cNvPicPr>
            <a:picLocks noChangeAspect="1"/>
          </p:cNvPicPr>
          <p:nvPr userDrawn="1"/>
        </p:nvPicPr>
        <p:blipFill>
          <a:blip r:embed="rId2"/>
          <a:stretch>
            <a:fillRect/>
          </a:stretch>
        </p:blipFill>
        <p:spPr>
          <a:xfrm>
            <a:off x="8348492" y="108216"/>
            <a:ext cx="673100" cy="596900"/>
          </a:xfrm>
          <a:prstGeom prst="rect">
            <a:avLst/>
          </a:prstGeom>
        </p:spPr>
      </p:pic>
      <p:sp>
        <p:nvSpPr>
          <p:cNvPr id="2" name="Title 1"/>
          <p:cNvSpPr>
            <a:spLocks noGrp="1"/>
          </p:cNvSpPr>
          <p:nvPr>
            <p:ph type="ctrTitle"/>
          </p:nvPr>
        </p:nvSpPr>
        <p:spPr>
          <a:xfrm>
            <a:off x="228600" y="1"/>
            <a:ext cx="7772400" cy="838200"/>
          </a:xfrm>
          <a:prstGeom prst="rect">
            <a:avLst/>
          </a:prstGeom>
        </p:spPr>
        <p:txBody>
          <a:bodyPr tIns="91440" bIns="137160" anchor="ctr">
            <a:normAutofit/>
          </a:bodyPr>
          <a:lstStyle>
            <a:lvl1pPr algn="l">
              <a:spcBef>
                <a:spcPts val="0"/>
              </a:spcBef>
              <a:defRPr sz="3600" b="0" i="0">
                <a:solidFill>
                  <a:schemeClr val="bg1"/>
                </a:solidFill>
                <a:latin typeface="Calibri"/>
                <a:cs typeface="Calibri"/>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228600" y="990600"/>
            <a:ext cx="8553450" cy="5257800"/>
          </a:xfrm>
          <a:prstGeom prst="rect">
            <a:avLst/>
          </a:prstGeom>
        </p:spPr>
        <p:txBody>
          <a:bodyPr vert="horz">
            <a:normAutofit/>
          </a:bodyPr>
          <a:lstStyle>
            <a:lvl1pPr>
              <a:spcBef>
                <a:spcPts val="600"/>
              </a:spcBef>
              <a:buClr>
                <a:srgbClr val="800000"/>
              </a:buClr>
              <a:buSzPct val="80000"/>
              <a:buFont typeface="Lucida Grande"/>
              <a:buChar char="•"/>
              <a:defRPr sz="3200">
                <a:solidFill>
                  <a:schemeClr val="tx1">
                    <a:lumMod val="75000"/>
                    <a:lumOff val="25000"/>
                  </a:schemeClr>
                </a:solidFill>
              </a:defRPr>
            </a:lvl1pPr>
            <a:lvl2pPr>
              <a:spcBef>
                <a:spcPts val="600"/>
              </a:spcBef>
              <a:buClr>
                <a:srgbClr val="800000"/>
              </a:buClr>
              <a:buSzPct val="80000"/>
              <a:defRPr sz="2800">
                <a:solidFill>
                  <a:schemeClr val="tx1">
                    <a:lumMod val="75000"/>
                    <a:lumOff val="25000"/>
                  </a:schemeClr>
                </a:solidFill>
              </a:defRPr>
            </a:lvl2pPr>
            <a:lvl3pPr>
              <a:spcBef>
                <a:spcPts val="600"/>
              </a:spcBef>
              <a:buClr>
                <a:srgbClr val="800000"/>
              </a:buClr>
              <a:buSzPct val="80000"/>
              <a:buFont typeface="Courier New"/>
              <a:buChar char="o"/>
              <a:defRPr sz="2400">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Box 6"/>
          <p:cNvSpPr txBox="1"/>
          <p:nvPr userDrawn="1"/>
        </p:nvSpPr>
        <p:spPr>
          <a:xfrm>
            <a:off x="152400" y="6467445"/>
            <a:ext cx="533400" cy="276999"/>
          </a:xfrm>
          <a:prstGeom prst="rect">
            <a:avLst/>
          </a:prstGeom>
          <a:noFill/>
        </p:spPr>
        <p:txBody>
          <a:bodyPr wrap="square" rtlCol="0">
            <a:spAutoFit/>
          </a:bodyPr>
          <a:lstStyle/>
          <a:p>
            <a:fld id="{5ED12DC1-BB88-6B49-A914-5DE104335772}" type="slidenum">
              <a:rPr lang="en-US" sz="1200" smtClean="0">
                <a:solidFill>
                  <a:schemeClr val="bg1">
                    <a:lumMod val="95000"/>
                  </a:schemeClr>
                </a:solidFill>
              </a:rPr>
              <a:pPr/>
              <a:t>‹#›</a:t>
            </a:fld>
            <a:endParaRPr lang="en-US" sz="1200" dirty="0">
              <a:solidFill>
                <a:schemeClr val="bg1">
                  <a:lumMod val="95000"/>
                </a:schemeClr>
              </a:solidFill>
            </a:endParaRPr>
          </a:p>
        </p:txBody>
      </p:sp>
      <p:sp>
        <p:nvSpPr>
          <p:cNvPr id="9" name="Footer Placeholder 16"/>
          <p:cNvSpPr txBox="1">
            <a:spLocks/>
          </p:cNvSpPr>
          <p:nvPr userDrawn="1"/>
        </p:nvSpPr>
        <p:spPr>
          <a:xfrm>
            <a:off x="1143000" y="6477000"/>
            <a:ext cx="3352800"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95000"/>
                  </a:schemeClr>
                </a:solidFill>
                <a:effectLst/>
                <a:uLnTx/>
                <a:uFillTx/>
                <a:latin typeface="+mn-lt"/>
                <a:ea typeface="+mn-ea"/>
                <a:cs typeface="+mn-cs"/>
              </a:rPr>
              <a:t>Transitive Credit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Header">
    <p:spTree>
      <p:nvGrpSpPr>
        <p:cNvPr id="1" name=""/>
        <p:cNvGrpSpPr/>
        <p:nvPr/>
      </p:nvGrpSpPr>
      <p:grpSpPr>
        <a:xfrm>
          <a:off x="0" y="0"/>
          <a:ext cx="0" cy="0"/>
          <a:chOff x="0" y="0"/>
          <a:chExt cx="0" cy="0"/>
        </a:xfrm>
      </p:grpSpPr>
      <p:sp>
        <p:nvSpPr>
          <p:cNvPr id="2" name="Footer Placeholder 16"/>
          <p:cNvSpPr txBox="1">
            <a:spLocks/>
          </p:cNvSpPr>
          <p:nvPr userDrawn="1"/>
        </p:nvSpPr>
        <p:spPr>
          <a:xfrm>
            <a:off x="1143000" y="6477000"/>
            <a:ext cx="3352800" cy="276999"/>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95000"/>
                  </a:schemeClr>
                </a:solidFill>
                <a:effectLst/>
                <a:uLnTx/>
                <a:uFillTx/>
                <a:latin typeface="+mn-lt"/>
                <a:ea typeface="+mn-ea"/>
                <a:cs typeface="+mn-cs"/>
              </a:rPr>
              <a:t>Transitive Credit</a:t>
            </a:r>
          </a:p>
        </p:txBody>
      </p:sp>
      <p:sp>
        <p:nvSpPr>
          <p:cNvPr id="3" name="TextBox 2"/>
          <p:cNvSpPr txBox="1"/>
          <p:nvPr userDrawn="1"/>
        </p:nvSpPr>
        <p:spPr>
          <a:xfrm>
            <a:off x="152400" y="6467445"/>
            <a:ext cx="533400" cy="276999"/>
          </a:xfrm>
          <a:prstGeom prst="rect">
            <a:avLst/>
          </a:prstGeom>
          <a:noFill/>
        </p:spPr>
        <p:txBody>
          <a:bodyPr wrap="square" rtlCol="0">
            <a:spAutoFit/>
          </a:bodyPr>
          <a:lstStyle/>
          <a:p>
            <a:fld id="{5ED12DC1-BB88-6B49-A914-5DE104335772}" type="slidenum">
              <a:rPr lang="en-US" sz="1200" smtClean="0">
                <a:solidFill>
                  <a:schemeClr val="bg1">
                    <a:lumMod val="95000"/>
                  </a:schemeClr>
                </a:solidFill>
              </a:rPr>
              <a:pPr/>
              <a:t>‹#›</a:t>
            </a:fld>
            <a:endParaRPr lang="en-US" sz="1200" dirty="0">
              <a:solidFill>
                <a:schemeClr val="bg1">
                  <a:lumMod val="9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No Backgroun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emf"/><Relationship Id="rId7" Type="http://schemas.openxmlformats.org/officeDocument/2006/relationships/image" Target="../media/image2.emf"/><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400800"/>
            <a:ext cx="9144000" cy="457200"/>
          </a:xfrm>
          <a:prstGeom prst="rect">
            <a:avLst/>
          </a:prstGeom>
          <a:solidFill>
            <a:srgbClr val="41596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argonnlogo.eps"/>
          <p:cNvPicPr>
            <a:picLocks noChangeAspect="1"/>
          </p:cNvPicPr>
          <p:nvPr/>
        </p:nvPicPr>
        <p:blipFill>
          <a:blip r:embed="rId6"/>
          <a:stretch>
            <a:fillRect/>
          </a:stretch>
        </p:blipFill>
        <p:spPr>
          <a:xfrm>
            <a:off x="4876800" y="6477000"/>
            <a:ext cx="812800" cy="279400"/>
          </a:xfrm>
          <a:prstGeom prst="rect">
            <a:avLst/>
          </a:prstGeom>
        </p:spPr>
      </p:pic>
      <p:pic>
        <p:nvPicPr>
          <p:cNvPr id="10" name="Picture 9" descr="uofclogo.eps"/>
          <p:cNvPicPr>
            <a:picLocks noChangeAspect="1"/>
          </p:cNvPicPr>
          <p:nvPr/>
        </p:nvPicPr>
        <p:blipFill>
          <a:blip r:embed="rId7"/>
          <a:stretch>
            <a:fillRect/>
          </a:stretch>
        </p:blipFill>
        <p:spPr>
          <a:xfrm>
            <a:off x="6172200" y="6553200"/>
            <a:ext cx="1003300" cy="203200"/>
          </a:xfrm>
          <a:prstGeom prst="rect">
            <a:avLst/>
          </a:prstGeom>
        </p:spPr>
      </p:pic>
      <p:cxnSp>
        <p:nvCxnSpPr>
          <p:cNvPr id="12" name="Straight Connector 11"/>
          <p:cNvCxnSpPr/>
          <p:nvPr/>
        </p:nvCxnSpPr>
        <p:spPr>
          <a:xfrm rot="5400000">
            <a:off x="5791994" y="6629400"/>
            <a:ext cx="304800" cy="1588"/>
          </a:xfrm>
          <a:prstGeom prst="line">
            <a:avLst/>
          </a:prstGeom>
          <a:ln>
            <a:solidFill>
              <a:srgbClr val="B42E34"/>
            </a:solidFill>
          </a:ln>
          <a:effectLst/>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rot="5400000">
            <a:off x="7241382" y="6629400"/>
            <a:ext cx="304800" cy="1588"/>
          </a:xfrm>
          <a:prstGeom prst="line">
            <a:avLst/>
          </a:prstGeom>
          <a:ln>
            <a:solidFill>
              <a:srgbClr val="B42E34"/>
            </a:solidFill>
          </a:ln>
          <a:effectLst/>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7506811" y="6408000"/>
            <a:ext cx="1069524" cy="261610"/>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err="1" smtClean="0">
                <a:solidFill>
                  <a:schemeClr val="bg1">
                    <a:lumMod val="85000"/>
                  </a:schemeClr>
                </a:solidFill>
              </a:rPr>
              <a:t>www.ci.anl.gov</a:t>
            </a:r>
            <a:endParaRPr lang="en-US" sz="1050" dirty="0" smtClean="0">
              <a:solidFill>
                <a:schemeClr val="bg1">
                  <a:lumMod val="85000"/>
                </a:schemeClr>
              </a:solidFill>
            </a:endParaRPr>
          </a:p>
        </p:txBody>
      </p:sp>
      <p:sp>
        <p:nvSpPr>
          <p:cNvPr id="16" name="TextBox 15"/>
          <p:cNvSpPr txBox="1"/>
          <p:nvPr/>
        </p:nvSpPr>
        <p:spPr>
          <a:xfrm>
            <a:off x="7512746" y="6572068"/>
            <a:ext cx="1347291" cy="253916"/>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err="1" smtClean="0">
                <a:solidFill>
                  <a:schemeClr val="bg1">
                    <a:lumMod val="85000"/>
                  </a:schemeClr>
                </a:solidFill>
              </a:rPr>
              <a:t>www.ci.uchicago.edu</a:t>
            </a:r>
            <a:endParaRPr lang="en-US" sz="1050" dirty="0" smtClean="0">
              <a:solidFill>
                <a:schemeClr val="bg1">
                  <a:lumMod val="85000"/>
                </a:schemeClr>
              </a:solidFill>
            </a:endParaRPr>
          </a:p>
        </p:txBody>
      </p:sp>
      <p:pic>
        <p:nvPicPr>
          <p:cNvPr id="15" name="Picture 14" descr="radiateforwhite.eps"/>
          <p:cNvPicPr>
            <a:picLocks noChangeAspect="1"/>
          </p:cNvPicPr>
          <p:nvPr/>
        </p:nvPicPr>
        <p:blipFill>
          <a:blip r:embed="rId8">
            <a:alphaModFix amt="85000"/>
          </a:blip>
          <a:stretch>
            <a:fillRect/>
          </a:stretch>
        </p:blipFill>
        <p:spPr>
          <a:xfrm>
            <a:off x="5613400" y="838200"/>
            <a:ext cx="3530600" cy="5359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6" r:id="rId4"/>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49425"/>
            <a:ext cx="6553200" cy="1222375"/>
          </a:xfrm>
        </p:spPr>
        <p:txBody>
          <a:bodyPr>
            <a:normAutofit/>
          </a:bodyPr>
          <a:lstStyle/>
          <a:p>
            <a:r>
              <a:rPr lang="en-US" dirty="0" smtClean="0"/>
              <a:t>Transitive Credit</a:t>
            </a:r>
            <a:endParaRPr lang="en-US" dirty="0"/>
          </a:p>
        </p:txBody>
      </p:sp>
      <p:sp>
        <p:nvSpPr>
          <p:cNvPr id="3" name="Subtitle 2"/>
          <p:cNvSpPr>
            <a:spLocks noGrp="1"/>
          </p:cNvSpPr>
          <p:nvPr>
            <p:ph type="subTitle" idx="1"/>
          </p:nvPr>
        </p:nvSpPr>
        <p:spPr>
          <a:xfrm>
            <a:off x="457200" y="3200400"/>
            <a:ext cx="5334000" cy="1752600"/>
          </a:xfrm>
        </p:spPr>
        <p:txBody>
          <a:bodyPr>
            <a:normAutofit lnSpcReduction="10000"/>
          </a:bodyPr>
          <a:lstStyle/>
          <a:p>
            <a:r>
              <a:rPr lang="en-US" dirty="0" smtClean="0"/>
              <a:t>Daniel S. Katz</a:t>
            </a:r>
          </a:p>
          <a:p>
            <a:r>
              <a:rPr lang="en-US" dirty="0" smtClean="0"/>
              <a:t>Senior Fellow, Computation Institute (University of Chicago &amp; Argonne National Laboratory)</a:t>
            </a:r>
          </a:p>
          <a:p>
            <a:r>
              <a:rPr lang="en-US" dirty="0" smtClean="0"/>
              <a:t>Affiliate Faculty, CCT (LSU)</a:t>
            </a:r>
          </a:p>
          <a:p>
            <a:r>
              <a:rPr lang="en-US" dirty="0" smtClean="0"/>
              <a:t>Adjunct Associate Professor, ECE (LSU)</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lnSpcReduction="10000"/>
          </a:bodyPr>
          <a:lstStyle/>
          <a:p>
            <a:r>
              <a:rPr lang="en-US" dirty="0" smtClean="0"/>
              <a:t>Credit maps are related</a:t>
            </a:r>
          </a:p>
          <a:p>
            <a:r>
              <a:rPr lang="en-US" dirty="0" smtClean="0"/>
              <a:t>Allows weighted credit to flow down and up</a:t>
            </a:r>
          </a:p>
          <a:p>
            <a:endParaRPr lang="en-US" sz="3600" dirty="0"/>
          </a:p>
          <a:p>
            <a:endParaRPr lang="en-US" dirty="0" smtClean="0"/>
          </a:p>
          <a:p>
            <a:endParaRPr lang="en-US" dirty="0"/>
          </a:p>
          <a:p>
            <a:endParaRPr lang="en-US" dirty="0" smtClean="0"/>
          </a:p>
          <a:p>
            <a:endParaRPr lang="en-US" dirty="0"/>
          </a:p>
          <a:p>
            <a:r>
              <a:rPr lang="en-US" dirty="0" smtClean="0"/>
              <a:t>Credit for Software 12 in Paper is 0.2 * 0.3 (6%)</a:t>
            </a:r>
          </a:p>
          <a:p>
            <a:r>
              <a:rPr lang="en-US" dirty="0" smtClean="0"/>
              <a:t>Could also look at all papers Software 12 contributes to</a:t>
            </a:r>
            <a:endParaRPr lang="en-US" dirty="0"/>
          </a:p>
        </p:txBody>
      </p:sp>
      <p:grpSp>
        <p:nvGrpSpPr>
          <p:cNvPr id="28" name="Group 27"/>
          <p:cNvGrpSpPr/>
          <p:nvPr/>
        </p:nvGrpSpPr>
        <p:grpSpPr>
          <a:xfrm>
            <a:off x="2392410" y="3452178"/>
            <a:ext cx="4924310" cy="1180716"/>
            <a:chOff x="2392410" y="3088129"/>
            <a:chExt cx="4924310" cy="1180716"/>
          </a:xfrm>
        </p:grpSpPr>
        <p:cxnSp>
          <p:nvCxnSpPr>
            <p:cNvPr id="29" name="Straight Connector 28"/>
            <p:cNvCxnSpPr>
              <a:endCxn id="42" idx="0"/>
            </p:cNvCxnSpPr>
            <p:nvPr/>
          </p:nvCxnSpPr>
          <p:spPr>
            <a:xfrm flipH="1">
              <a:off x="2852423" y="3088129"/>
              <a:ext cx="2930082" cy="8006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a:endCxn id="40" idx="0"/>
            </p:cNvCxnSpPr>
            <p:nvPr/>
          </p:nvCxnSpPr>
          <p:spPr>
            <a:xfrm flipH="1">
              <a:off x="4594868" y="3088129"/>
              <a:ext cx="1187637" cy="8006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782505" y="3125844"/>
              <a:ext cx="515327" cy="70535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2" name="Group 31"/>
            <p:cNvGrpSpPr/>
            <p:nvPr/>
          </p:nvGrpSpPr>
          <p:grpSpPr>
            <a:xfrm>
              <a:off x="2392410" y="3826425"/>
              <a:ext cx="1299510" cy="442420"/>
              <a:chOff x="630017" y="1260093"/>
              <a:chExt cx="1299510" cy="442420"/>
            </a:xfrm>
          </p:grpSpPr>
          <p:sp>
            <p:nvSpPr>
              <p:cNvPr id="42" name="Rectangle 41"/>
              <p:cNvSpPr/>
              <p:nvPr/>
            </p:nvSpPr>
            <p:spPr>
              <a:xfrm>
                <a:off x="630017" y="1322485"/>
                <a:ext cx="920025" cy="380028"/>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Author </a:t>
                </a:r>
                <a:br>
                  <a:rPr lang="en-US" sz="1400" dirty="0" smtClean="0">
                    <a:solidFill>
                      <a:schemeClr val="tx1"/>
                    </a:solidFill>
                  </a:rPr>
                </a:br>
                <a:r>
                  <a:rPr lang="en-US" sz="1400" dirty="0" smtClean="0">
                    <a:solidFill>
                      <a:schemeClr val="tx1"/>
                    </a:solidFill>
                  </a:rPr>
                  <a:t>1</a:t>
                </a:r>
                <a:endParaRPr lang="en-US" sz="1400" dirty="0">
                  <a:solidFill>
                    <a:schemeClr val="tx1"/>
                  </a:solidFill>
                </a:endParaRPr>
              </a:p>
            </p:txBody>
          </p:sp>
          <p:sp>
            <p:nvSpPr>
              <p:cNvPr id="43" name="TextBox 42"/>
              <p:cNvSpPr txBox="1"/>
              <p:nvPr/>
            </p:nvSpPr>
            <p:spPr>
              <a:xfrm>
                <a:off x="1570046" y="1260093"/>
                <a:ext cx="359481" cy="369332"/>
              </a:xfrm>
              <a:prstGeom prst="rect">
                <a:avLst/>
              </a:prstGeom>
              <a:noFill/>
            </p:spPr>
            <p:txBody>
              <a:bodyPr wrap="none" rtlCol="0">
                <a:spAutoFit/>
              </a:bodyPr>
              <a:lstStyle/>
              <a:p>
                <a:r>
                  <a:rPr lang="en-US" dirty="0" smtClean="0"/>
                  <a:t>...</a:t>
                </a:r>
                <a:endParaRPr lang="en-US" dirty="0"/>
              </a:p>
            </p:txBody>
          </p:sp>
        </p:grpSp>
        <p:grpSp>
          <p:nvGrpSpPr>
            <p:cNvPr id="33" name="Group 32"/>
            <p:cNvGrpSpPr/>
            <p:nvPr/>
          </p:nvGrpSpPr>
          <p:grpSpPr>
            <a:xfrm>
              <a:off x="4054853" y="3828810"/>
              <a:ext cx="1449467" cy="440035"/>
              <a:chOff x="2352460" y="1262478"/>
              <a:chExt cx="1449467" cy="440035"/>
            </a:xfrm>
          </p:grpSpPr>
          <p:sp>
            <p:nvSpPr>
              <p:cNvPr id="40" name="Oval 39"/>
              <p:cNvSpPr/>
              <p:nvPr/>
            </p:nvSpPr>
            <p:spPr>
              <a:xfrm>
                <a:off x="2352460" y="1322485"/>
                <a:ext cx="1080029" cy="380028"/>
              </a:xfrm>
              <a:prstGeom prst="ellipse">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Paper</a:t>
                </a:r>
                <a:br>
                  <a:rPr lang="en-US" sz="1400" dirty="0" smtClean="0">
                    <a:solidFill>
                      <a:schemeClr val="tx1"/>
                    </a:solidFill>
                  </a:rPr>
                </a:br>
                <a:r>
                  <a:rPr lang="en-US" sz="1400" dirty="0" smtClean="0">
                    <a:solidFill>
                      <a:schemeClr val="tx1"/>
                    </a:solidFill>
                  </a:rPr>
                  <a:t>4</a:t>
                </a:r>
                <a:endParaRPr lang="en-US" sz="1400" dirty="0">
                  <a:solidFill>
                    <a:schemeClr val="tx1"/>
                  </a:solidFill>
                </a:endParaRPr>
              </a:p>
            </p:txBody>
          </p:sp>
          <p:sp>
            <p:nvSpPr>
              <p:cNvPr id="41" name="TextBox 40"/>
              <p:cNvSpPr txBox="1"/>
              <p:nvPr/>
            </p:nvSpPr>
            <p:spPr>
              <a:xfrm>
                <a:off x="3442446" y="1262478"/>
                <a:ext cx="359481" cy="369332"/>
              </a:xfrm>
              <a:prstGeom prst="rect">
                <a:avLst/>
              </a:prstGeom>
              <a:noFill/>
            </p:spPr>
            <p:txBody>
              <a:bodyPr wrap="none" rtlCol="0">
                <a:spAutoFit/>
              </a:bodyPr>
              <a:lstStyle/>
              <a:p>
                <a:r>
                  <a:rPr lang="en-US" dirty="0" smtClean="0"/>
                  <a:t>...</a:t>
                </a:r>
                <a:endParaRPr lang="en-US" dirty="0"/>
              </a:p>
            </p:txBody>
          </p:sp>
        </p:grpSp>
        <p:grpSp>
          <p:nvGrpSpPr>
            <p:cNvPr id="34" name="Group 33"/>
            <p:cNvGrpSpPr/>
            <p:nvPr/>
          </p:nvGrpSpPr>
          <p:grpSpPr>
            <a:xfrm>
              <a:off x="5782505" y="3826425"/>
              <a:ext cx="1534215" cy="442420"/>
              <a:chOff x="4020112" y="1260093"/>
              <a:chExt cx="1534215" cy="442420"/>
            </a:xfrm>
          </p:grpSpPr>
          <p:sp>
            <p:nvSpPr>
              <p:cNvPr id="38" name="Hexagon 37"/>
              <p:cNvSpPr/>
              <p:nvPr/>
            </p:nvSpPr>
            <p:spPr>
              <a:xfrm>
                <a:off x="4020112" y="1260093"/>
                <a:ext cx="1180032" cy="442420"/>
              </a:xfrm>
              <a:prstGeom prst="hexagon">
                <a:avLst/>
              </a:prstGeom>
              <a:solidFill>
                <a:srgbClr val="E6E0E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Software 12</a:t>
                </a:r>
                <a:endParaRPr lang="en-US" sz="1400" dirty="0">
                  <a:solidFill>
                    <a:schemeClr val="tx1"/>
                  </a:solidFill>
                </a:endParaRPr>
              </a:p>
            </p:txBody>
          </p:sp>
          <p:sp>
            <p:nvSpPr>
              <p:cNvPr id="39" name="TextBox 38"/>
              <p:cNvSpPr txBox="1"/>
              <p:nvPr/>
            </p:nvSpPr>
            <p:spPr>
              <a:xfrm>
                <a:off x="5194846" y="1264863"/>
                <a:ext cx="359481" cy="369332"/>
              </a:xfrm>
              <a:prstGeom prst="rect">
                <a:avLst/>
              </a:prstGeom>
              <a:noFill/>
            </p:spPr>
            <p:txBody>
              <a:bodyPr wrap="none" rtlCol="0">
                <a:spAutoFit/>
              </a:bodyPr>
              <a:lstStyle/>
              <a:p>
                <a:r>
                  <a:rPr lang="en-US" dirty="0" smtClean="0"/>
                  <a:t>...</a:t>
                </a:r>
                <a:endParaRPr lang="en-US" dirty="0"/>
              </a:p>
            </p:txBody>
          </p:sp>
        </p:grpSp>
        <p:sp>
          <p:nvSpPr>
            <p:cNvPr id="35" name="TextBox 34"/>
            <p:cNvSpPr txBox="1"/>
            <p:nvPr/>
          </p:nvSpPr>
          <p:spPr>
            <a:xfrm>
              <a:off x="4554868" y="3088129"/>
              <a:ext cx="411979" cy="307777"/>
            </a:xfrm>
            <a:prstGeom prst="rect">
              <a:avLst/>
            </a:prstGeom>
            <a:noFill/>
          </p:spPr>
          <p:txBody>
            <a:bodyPr wrap="none" rtlCol="0">
              <a:spAutoFit/>
            </a:bodyPr>
            <a:lstStyle/>
            <a:p>
              <a:r>
                <a:rPr lang="en-US" sz="1400" dirty="0" smtClean="0"/>
                <a:t>0.1</a:t>
              </a:r>
              <a:endParaRPr lang="en-US" sz="1400" dirty="0"/>
            </a:p>
          </p:txBody>
        </p:sp>
        <p:sp>
          <p:nvSpPr>
            <p:cNvPr id="36" name="TextBox 35"/>
            <p:cNvSpPr txBox="1"/>
            <p:nvPr/>
          </p:nvSpPr>
          <p:spPr>
            <a:xfrm>
              <a:off x="5182341" y="3370267"/>
              <a:ext cx="411979" cy="307777"/>
            </a:xfrm>
            <a:prstGeom prst="rect">
              <a:avLst/>
            </a:prstGeom>
            <a:noFill/>
          </p:spPr>
          <p:txBody>
            <a:bodyPr wrap="none" rtlCol="0">
              <a:spAutoFit/>
            </a:bodyPr>
            <a:lstStyle/>
            <a:p>
              <a:r>
                <a:rPr lang="en-US" sz="1400" dirty="0" smtClean="0"/>
                <a:t>0.1</a:t>
              </a:r>
              <a:endParaRPr lang="en-US" sz="1400" dirty="0"/>
            </a:p>
          </p:txBody>
        </p:sp>
        <p:sp>
          <p:nvSpPr>
            <p:cNvPr id="37" name="TextBox 36"/>
            <p:cNvSpPr txBox="1"/>
            <p:nvPr/>
          </p:nvSpPr>
          <p:spPr>
            <a:xfrm>
              <a:off x="5982336" y="3276384"/>
              <a:ext cx="415498" cy="307777"/>
            </a:xfrm>
            <a:prstGeom prst="rect">
              <a:avLst/>
            </a:prstGeom>
            <a:noFill/>
          </p:spPr>
          <p:txBody>
            <a:bodyPr wrap="none" rtlCol="0">
              <a:spAutoFit/>
            </a:bodyPr>
            <a:lstStyle/>
            <a:p>
              <a:r>
                <a:rPr lang="en-US" sz="1400" dirty="0" smtClean="0"/>
                <a:t>0.3</a:t>
              </a:r>
              <a:endParaRPr lang="en-US" sz="1400" dirty="0"/>
            </a:p>
          </p:txBody>
        </p:sp>
      </p:grpSp>
      <p:sp>
        <p:nvSpPr>
          <p:cNvPr id="2" name="Title 1"/>
          <p:cNvSpPr>
            <a:spLocks noGrp="1"/>
          </p:cNvSpPr>
          <p:nvPr>
            <p:ph type="ctrTitle"/>
          </p:nvPr>
        </p:nvSpPr>
        <p:spPr/>
        <p:txBody>
          <a:bodyPr/>
          <a:lstStyle/>
          <a:p>
            <a:r>
              <a:rPr lang="en-US" dirty="0" smtClean="0"/>
              <a:t>Transitive Credit</a:t>
            </a:r>
            <a:endParaRPr lang="en-US" dirty="0"/>
          </a:p>
        </p:txBody>
      </p:sp>
      <p:grpSp>
        <p:nvGrpSpPr>
          <p:cNvPr id="27" name="Group 26"/>
          <p:cNvGrpSpPr/>
          <p:nvPr/>
        </p:nvGrpSpPr>
        <p:grpSpPr>
          <a:xfrm>
            <a:off x="640056" y="2057400"/>
            <a:ext cx="7399726" cy="1432494"/>
            <a:chOff x="640056" y="2529906"/>
            <a:chExt cx="7399726" cy="1432494"/>
          </a:xfrm>
        </p:grpSpPr>
        <p:cxnSp>
          <p:nvCxnSpPr>
            <p:cNvPr id="4" name="Straight Connector 3"/>
            <p:cNvCxnSpPr>
              <a:stCxn id="9" idx="4"/>
              <a:endCxn id="11" idx="0"/>
            </p:cNvCxnSpPr>
            <p:nvPr/>
          </p:nvCxnSpPr>
          <p:spPr>
            <a:xfrm flipH="1">
              <a:off x="2187718" y="2909934"/>
              <a:ext cx="2776588" cy="6676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a:stCxn id="9" idx="4"/>
              <a:endCxn id="14" idx="0"/>
            </p:cNvCxnSpPr>
            <p:nvPr/>
          </p:nvCxnSpPr>
          <p:spPr>
            <a:xfrm flipH="1">
              <a:off x="3930163" y="2909934"/>
              <a:ext cx="1034143" cy="6676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a:stCxn id="9" idx="4"/>
              <a:endCxn id="22" idx="0"/>
            </p:cNvCxnSpPr>
            <p:nvPr/>
          </p:nvCxnSpPr>
          <p:spPr>
            <a:xfrm flipH="1">
              <a:off x="1100069" y="2909934"/>
              <a:ext cx="3864237" cy="67243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9" idx="4"/>
              <a:endCxn id="24" idx="1"/>
            </p:cNvCxnSpPr>
            <p:nvPr/>
          </p:nvCxnSpPr>
          <p:spPr>
            <a:xfrm>
              <a:off x="4964306" y="2909934"/>
              <a:ext cx="2304765" cy="55610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9" idx="4"/>
            </p:cNvCxnSpPr>
            <p:nvPr/>
          </p:nvCxnSpPr>
          <p:spPr>
            <a:xfrm>
              <a:off x="4964306" y="2909934"/>
              <a:ext cx="743508" cy="61004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4424291" y="2529906"/>
              <a:ext cx="1080029" cy="380028"/>
            </a:xfrm>
            <a:prstGeom prst="ellips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Paper</a:t>
              </a:r>
              <a:endParaRPr lang="en-US" sz="1400" dirty="0">
                <a:solidFill>
                  <a:schemeClr val="tx1"/>
                </a:solidFill>
              </a:endParaRPr>
            </a:p>
          </p:txBody>
        </p:sp>
        <p:grpSp>
          <p:nvGrpSpPr>
            <p:cNvPr id="10" name="Group 9"/>
            <p:cNvGrpSpPr/>
            <p:nvPr/>
          </p:nvGrpSpPr>
          <p:grpSpPr>
            <a:xfrm>
              <a:off x="1727705" y="3515210"/>
              <a:ext cx="1299510" cy="442420"/>
              <a:chOff x="630017" y="1260093"/>
              <a:chExt cx="1299510" cy="442420"/>
            </a:xfrm>
          </p:grpSpPr>
          <p:sp>
            <p:nvSpPr>
              <p:cNvPr id="11" name="Rectangle 10"/>
              <p:cNvSpPr/>
              <p:nvPr/>
            </p:nvSpPr>
            <p:spPr>
              <a:xfrm>
                <a:off x="630017" y="1322485"/>
                <a:ext cx="920025" cy="380028"/>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Author </a:t>
                </a:r>
                <a:br>
                  <a:rPr lang="en-US" sz="1400" dirty="0" smtClean="0">
                    <a:solidFill>
                      <a:schemeClr val="tx1"/>
                    </a:solidFill>
                  </a:rPr>
                </a:br>
                <a:r>
                  <a:rPr lang="en-US" sz="1400" dirty="0" smtClean="0">
                    <a:solidFill>
                      <a:schemeClr val="tx1"/>
                    </a:solidFill>
                  </a:rPr>
                  <a:t>B</a:t>
                </a:r>
                <a:endParaRPr lang="en-US" sz="1400" dirty="0">
                  <a:solidFill>
                    <a:schemeClr val="tx1"/>
                  </a:solidFill>
                </a:endParaRPr>
              </a:p>
            </p:txBody>
          </p:sp>
          <p:sp>
            <p:nvSpPr>
              <p:cNvPr id="12" name="TextBox 11"/>
              <p:cNvSpPr txBox="1"/>
              <p:nvPr/>
            </p:nvSpPr>
            <p:spPr>
              <a:xfrm>
                <a:off x="1570046" y="1260093"/>
                <a:ext cx="359481" cy="369332"/>
              </a:xfrm>
              <a:prstGeom prst="rect">
                <a:avLst/>
              </a:prstGeom>
              <a:noFill/>
            </p:spPr>
            <p:txBody>
              <a:bodyPr wrap="none" rtlCol="0">
                <a:spAutoFit/>
              </a:bodyPr>
              <a:lstStyle/>
              <a:p>
                <a:r>
                  <a:rPr lang="en-US" dirty="0" smtClean="0"/>
                  <a:t>...</a:t>
                </a:r>
                <a:endParaRPr lang="en-US" dirty="0"/>
              </a:p>
            </p:txBody>
          </p:sp>
        </p:grpSp>
        <p:grpSp>
          <p:nvGrpSpPr>
            <p:cNvPr id="13" name="Group 12"/>
            <p:cNvGrpSpPr/>
            <p:nvPr/>
          </p:nvGrpSpPr>
          <p:grpSpPr>
            <a:xfrm>
              <a:off x="3390148" y="3517595"/>
              <a:ext cx="1449467" cy="440035"/>
              <a:chOff x="2352460" y="1262478"/>
              <a:chExt cx="1449467" cy="440035"/>
            </a:xfrm>
          </p:grpSpPr>
          <p:sp>
            <p:nvSpPr>
              <p:cNvPr id="14" name="Oval 13"/>
              <p:cNvSpPr/>
              <p:nvPr/>
            </p:nvSpPr>
            <p:spPr>
              <a:xfrm>
                <a:off x="2352460" y="1322485"/>
                <a:ext cx="1080029" cy="380028"/>
              </a:xfrm>
              <a:prstGeom prst="ellipse">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Paper</a:t>
                </a:r>
                <a:br>
                  <a:rPr lang="en-US" sz="1400" dirty="0" smtClean="0">
                    <a:solidFill>
                      <a:schemeClr val="tx1"/>
                    </a:solidFill>
                  </a:rPr>
                </a:br>
                <a:r>
                  <a:rPr lang="en-US" sz="1400" dirty="0" smtClean="0">
                    <a:solidFill>
                      <a:schemeClr val="tx1"/>
                    </a:solidFill>
                  </a:rPr>
                  <a:t>M</a:t>
                </a:r>
                <a:endParaRPr lang="en-US" sz="1400" dirty="0">
                  <a:solidFill>
                    <a:schemeClr val="tx1"/>
                  </a:solidFill>
                </a:endParaRPr>
              </a:p>
            </p:txBody>
          </p:sp>
          <p:sp>
            <p:nvSpPr>
              <p:cNvPr id="15" name="TextBox 14"/>
              <p:cNvSpPr txBox="1"/>
              <p:nvPr/>
            </p:nvSpPr>
            <p:spPr>
              <a:xfrm>
                <a:off x="3442446" y="1262478"/>
                <a:ext cx="359481" cy="369332"/>
              </a:xfrm>
              <a:prstGeom prst="rect">
                <a:avLst/>
              </a:prstGeom>
              <a:noFill/>
            </p:spPr>
            <p:txBody>
              <a:bodyPr wrap="none" rtlCol="0">
                <a:spAutoFit/>
              </a:bodyPr>
              <a:lstStyle/>
              <a:p>
                <a:r>
                  <a:rPr lang="en-US" dirty="0" smtClean="0"/>
                  <a:t>...</a:t>
                </a:r>
                <a:endParaRPr lang="en-US" dirty="0"/>
              </a:p>
            </p:txBody>
          </p:sp>
        </p:grpSp>
        <p:grpSp>
          <p:nvGrpSpPr>
            <p:cNvPr id="16" name="Group 15"/>
            <p:cNvGrpSpPr/>
            <p:nvPr/>
          </p:nvGrpSpPr>
          <p:grpSpPr>
            <a:xfrm>
              <a:off x="5117800" y="3515210"/>
              <a:ext cx="1534215" cy="442420"/>
              <a:chOff x="4020112" y="1260093"/>
              <a:chExt cx="1534215" cy="442420"/>
            </a:xfrm>
          </p:grpSpPr>
          <p:sp>
            <p:nvSpPr>
              <p:cNvPr id="17" name="Hexagon 16"/>
              <p:cNvSpPr/>
              <p:nvPr/>
            </p:nvSpPr>
            <p:spPr>
              <a:xfrm>
                <a:off x="4020112" y="1260093"/>
                <a:ext cx="1180032" cy="442420"/>
              </a:xfrm>
              <a:prstGeom prst="hexagon">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Software X</a:t>
                </a:r>
                <a:endParaRPr lang="en-US" sz="1400" dirty="0">
                  <a:solidFill>
                    <a:schemeClr val="tx1"/>
                  </a:solidFill>
                </a:endParaRPr>
              </a:p>
            </p:txBody>
          </p:sp>
          <p:sp>
            <p:nvSpPr>
              <p:cNvPr id="18" name="TextBox 17"/>
              <p:cNvSpPr txBox="1"/>
              <p:nvPr/>
            </p:nvSpPr>
            <p:spPr>
              <a:xfrm>
                <a:off x="5194846" y="1264863"/>
                <a:ext cx="359481" cy="369332"/>
              </a:xfrm>
              <a:prstGeom prst="rect">
                <a:avLst/>
              </a:prstGeom>
              <a:noFill/>
            </p:spPr>
            <p:txBody>
              <a:bodyPr wrap="none" rtlCol="0">
                <a:spAutoFit/>
              </a:bodyPr>
              <a:lstStyle/>
              <a:p>
                <a:r>
                  <a:rPr lang="en-US" dirty="0" smtClean="0"/>
                  <a:t>...</a:t>
                </a:r>
                <a:endParaRPr lang="en-US" dirty="0"/>
              </a:p>
            </p:txBody>
          </p:sp>
        </p:grpSp>
        <p:sp>
          <p:nvSpPr>
            <p:cNvPr id="19" name="TextBox 18"/>
            <p:cNvSpPr txBox="1"/>
            <p:nvPr/>
          </p:nvSpPr>
          <p:spPr>
            <a:xfrm>
              <a:off x="2842556" y="3300773"/>
              <a:ext cx="415498" cy="307777"/>
            </a:xfrm>
            <a:prstGeom prst="rect">
              <a:avLst/>
            </a:prstGeom>
            <a:noFill/>
          </p:spPr>
          <p:txBody>
            <a:bodyPr wrap="none" rtlCol="0">
              <a:spAutoFit/>
            </a:bodyPr>
            <a:lstStyle/>
            <a:p>
              <a:r>
                <a:rPr lang="en-US" sz="1400" dirty="0" smtClean="0"/>
                <a:t>0.2</a:t>
              </a:r>
              <a:endParaRPr lang="en-US" sz="1400" dirty="0"/>
            </a:p>
          </p:txBody>
        </p:sp>
        <p:sp>
          <p:nvSpPr>
            <p:cNvPr id="20" name="TextBox 19"/>
            <p:cNvSpPr txBox="1"/>
            <p:nvPr/>
          </p:nvSpPr>
          <p:spPr>
            <a:xfrm>
              <a:off x="3740290" y="3158264"/>
              <a:ext cx="502975" cy="307777"/>
            </a:xfrm>
            <a:prstGeom prst="rect">
              <a:avLst/>
            </a:prstGeom>
            <a:noFill/>
          </p:spPr>
          <p:txBody>
            <a:bodyPr wrap="none" rtlCol="0">
              <a:spAutoFit/>
            </a:bodyPr>
            <a:lstStyle/>
            <a:p>
              <a:r>
                <a:rPr lang="en-US" sz="1400" dirty="0" smtClean="0"/>
                <a:t>0.05</a:t>
              </a:r>
              <a:endParaRPr lang="en-US" sz="1400" dirty="0"/>
            </a:p>
          </p:txBody>
        </p:sp>
        <p:sp>
          <p:nvSpPr>
            <p:cNvPr id="21" name="TextBox 20"/>
            <p:cNvSpPr txBox="1"/>
            <p:nvPr/>
          </p:nvSpPr>
          <p:spPr>
            <a:xfrm>
              <a:off x="4964306" y="3111191"/>
              <a:ext cx="415498" cy="307777"/>
            </a:xfrm>
            <a:prstGeom prst="rect">
              <a:avLst/>
            </a:prstGeom>
            <a:noFill/>
          </p:spPr>
          <p:txBody>
            <a:bodyPr wrap="none" rtlCol="0">
              <a:spAutoFit/>
            </a:bodyPr>
            <a:lstStyle/>
            <a:p>
              <a:r>
                <a:rPr lang="en-US" sz="1400" dirty="0" smtClean="0"/>
                <a:t>0.2</a:t>
              </a:r>
              <a:endParaRPr lang="en-US" sz="1400" dirty="0"/>
            </a:p>
          </p:txBody>
        </p:sp>
        <p:sp>
          <p:nvSpPr>
            <p:cNvPr id="22" name="Rectangle 21"/>
            <p:cNvSpPr/>
            <p:nvPr/>
          </p:nvSpPr>
          <p:spPr>
            <a:xfrm>
              <a:off x="640056" y="3582372"/>
              <a:ext cx="920025" cy="380028"/>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Author </a:t>
              </a:r>
              <a:br>
                <a:rPr lang="en-US" sz="1400" dirty="0" smtClean="0">
                  <a:solidFill>
                    <a:schemeClr val="tx1"/>
                  </a:solidFill>
                </a:rPr>
              </a:br>
              <a:r>
                <a:rPr lang="en-US" sz="1400" dirty="0" smtClean="0">
                  <a:solidFill>
                    <a:schemeClr val="tx1"/>
                  </a:solidFill>
                </a:rPr>
                <a:t>A</a:t>
              </a:r>
              <a:endParaRPr lang="en-US" sz="1400" dirty="0">
                <a:solidFill>
                  <a:schemeClr val="tx1"/>
                </a:solidFill>
              </a:endParaRPr>
            </a:p>
          </p:txBody>
        </p:sp>
        <p:sp>
          <p:nvSpPr>
            <p:cNvPr id="23" name="TextBox 22"/>
            <p:cNvSpPr txBox="1"/>
            <p:nvPr/>
          </p:nvSpPr>
          <p:spPr>
            <a:xfrm>
              <a:off x="2392410" y="3016086"/>
              <a:ext cx="415498" cy="307777"/>
            </a:xfrm>
            <a:prstGeom prst="rect">
              <a:avLst/>
            </a:prstGeom>
            <a:noFill/>
          </p:spPr>
          <p:txBody>
            <a:bodyPr wrap="none" rtlCol="0">
              <a:spAutoFit/>
            </a:bodyPr>
            <a:lstStyle/>
            <a:p>
              <a:r>
                <a:rPr lang="en-US" sz="1400" dirty="0" smtClean="0"/>
                <a:t>0.2</a:t>
              </a:r>
              <a:endParaRPr lang="en-US" sz="1400" dirty="0"/>
            </a:p>
          </p:txBody>
        </p:sp>
        <p:sp>
          <p:nvSpPr>
            <p:cNvPr id="24" name="Can 23"/>
            <p:cNvSpPr/>
            <p:nvPr/>
          </p:nvSpPr>
          <p:spPr>
            <a:xfrm>
              <a:off x="6957239" y="3466040"/>
              <a:ext cx="623663" cy="496359"/>
            </a:xfrm>
            <a:prstGeom prst="can">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Data K</a:t>
              </a:r>
              <a:endParaRPr lang="en-US" sz="1400" dirty="0">
                <a:solidFill>
                  <a:srgbClr val="000000"/>
                </a:solidFill>
              </a:endParaRPr>
            </a:p>
          </p:txBody>
        </p:sp>
        <p:sp>
          <p:nvSpPr>
            <p:cNvPr id="25" name="TextBox 24"/>
            <p:cNvSpPr txBox="1"/>
            <p:nvPr/>
          </p:nvSpPr>
          <p:spPr>
            <a:xfrm>
              <a:off x="7680301" y="3499783"/>
              <a:ext cx="359481" cy="369332"/>
            </a:xfrm>
            <a:prstGeom prst="rect">
              <a:avLst/>
            </a:prstGeom>
            <a:noFill/>
          </p:spPr>
          <p:txBody>
            <a:bodyPr wrap="none" rtlCol="0">
              <a:spAutoFit/>
            </a:bodyPr>
            <a:lstStyle/>
            <a:p>
              <a:r>
                <a:rPr lang="en-US" dirty="0" smtClean="0"/>
                <a:t>...</a:t>
              </a:r>
              <a:endParaRPr lang="en-US" dirty="0"/>
            </a:p>
          </p:txBody>
        </p:sp>
        <p:sp>
          <p:nvSpPr>
            <p:cNvPr id="26" name="TextBox 25"/>
            <p:cNvSpPr txBox="1"/>
            <p:nvPr/>
          </p:nvSpPr>
          <p:spPr>
            <a:xfrm>
              <a:off x="5928514" y="2900636"/>
              <a:ext cx="415498" cy="307777"/>
            </a:xfrm>
            <a:prstGeom prst="rect">
              <a:avLst/>
            </a:prstGeom>
            <a:noFill/>
          </p:spPr>
          <p:txBody>
            <a:bodyPr wrap="none" rtlCol="0">
              <a:spAutoFit/>
            </a:bodyPr>
            <a:lstStyle/>
            <a:p>
              <a:r>
                <a:rPr lang="en-US" sz="1400" dirty="0" smtClean="0"/>
                <a:t>0.1</a:t>
              </a:r>
              <a:endParaRPr lang="en-US" sz="1400" dirty="0"/>
            </a:p>
          </p:txBody>
        </p:sp>
      </p:grpSp>
    </p:spTree>
    <p:extLst>
      <p:ext uri="{BB962C8B-B14F-4D97-AF65-F5344CB8AC3E}">
        <p14:creationId xmlns:p14="http://schemas.microsoft.com/office/powerpoint/2010/main" val="22756388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Issues &amp; future work</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smtClean="0"/>
              <a:t>Scientific sociotechnical system is moving to make this work</a:t>
            </a:r>
          </a:p>
          <a:p>
            <a:pPr lvl="1"/>
            <a:r>
              <a:rPr lang="en-US" dirty="0" smtClean="0"/>
              <a:t>Need unique IDs for people &amp; products</a:t>
            </a:r>
          </a:p>
          <a:p>
            <a:pPr lvl="2"/>
            <a:r>
              <a:rPr lang="en-US" dirty="0" smtClean="0"/>
              <a:t>ORCID &amp; DOIs?</a:t>
            </a:r>
          </a:p>
          <a:p>
            <a:pPr lvl="1"/>
            <a:r>
              <a:rPr lang="en-US" dirty="0" smtClean="0"/>
              <a:t>Registering credit maps</a:t>
            </a:r>
          </a:p>
          <a:p>
            <a:pPr lvl="2"/>
            <a:r>
              <a:rPr lang="en-US" dirty="0"/>
              <a:t>I</a:t>
            </a:r>
            <a:r>
              <a:rPr lang="en-US" dirty="0" smtClean="0"/>
              <a:t>mplement within </a:t>
            </a:r>
            <a:r>
              <a:rPr lang="en-US" dirty="0"/>
              <a:t>handle/DOI</a:t>
            </a:r>
            <a:r>
              <a:rPr lang="en-US" dirty="0" smtClean="0"/>
              <a:t>?</a:t>
            </a:r>
          </a:p>
          <a:p>
            <a:pPr lvl="1"/>
            <a:r>
              <a:rPr lang="en-US" dirty="0" smtClean="0"/>
              <a:t>Tracking product usage to make generating credit maps easier</a:t>
            </a:r>
          </a:p>
          <a:p>
            <a:pPr lvl="2"/>
            <a:r>
              <a:rPr lang="en-US" dirty="0" smtClean="0"/>
              <a:t>Provenance systems?</a:t>
            </a:r>
          </a:p>
          <a:p>
            <a:r>
              <a:rPr lang="en-US" dirty="0" smtClean="0"/>
              <a:t>Standards </a:t>
            </a:r>
            <a:r>
              <a:rPr lang="en-US" dirty="0"/>
              <a:t>(e.g. </a:t>
            </a:r>
            <a:r>
              <a:rPr lang="en-US" dirty="0" smtClean="0"/>
              <a:t>CASRAI, VIVO)</a:t>
            </a:r>
            <a:r>
              <a:rPr lang="en-US" dirty="0" smtClean="0"/>
              <a:t>?</a:t>
            </a:r>
          </a:p>
          <a:p>
            <a:r>
              <a:rPr lang="en-US" dirty="0" smtClean="0"/>
              <a:t>Social</a:t>
            </a:r>
            <a:r>
              <a:rPr lang="en-US" dirty="0"/>
              <a:t>/cultural acceptance</a:t>
            </a:r>
            <a:r>
              <a:rPr lang="en-US" dirty="0" smtClean="0"/>
              <a:t>?</a:t>
            </a:r>
          </a:p>
          <a:p>
            <a:r>
              <a:rPr lang="en-US" dirty="0" smtClean="0"/>
              <a:t>Test in a domain to see what is learned?</a:t>
            </a:r>
            <a:endParaRPr lang="en-US" dirty="0"/>
          </a:p>
          <a:p>
            <a:endParaRPr lang="en-US" dirty="0"/>
          </a:p>
        </p:txBody>
      </p:sp>
    </p:spTree>
    <p:extLst>
      <p:ext uri="{BB962C8B-B14F-4D97-AF65-F5344CB8AC3E}">
        <p14:creationId xmlns:p14="http://schemas.microsoft.com/office/powerpoint/2010/main" val="31720076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Credits</a:t>
            </a:r>
            <a:endParaRPr lang="en-US" dirty="0"/>
          </a:p>
        </p:txBody>
      </p:sp>
      <p:sp>
        <p:nvSpPr>
          <p:cNvPr id="3" name="Content Placeholder 2"/>
          <p:cNvSpPr>
            <a:spLocks noGrp="1"/>
          </p:cNvSpPr>
          <p:nvPr>
            <p:ph sz="quarter" idx="10"/>
          </p:nvPr>
        </p:nvSpPr>
        <p:spPr/>
        <p:txBody>
          <a:bodyPr>
            <a:normAutofit fontScale="70000" lnSpcReduction="20000"/>
          </a:bodyPr>
          <a:lstStyle/>
          <a:p>
            <a:r>
              <a:rPr lang="en-US" dirty="0" smtClean="0"/>
              <a:t>Initial </a:t>
            </a:r>
            <a:r>
              <a:rPr lang="en-US" dirty="0"/>
              <a:t>discussions about this </a:t>
            </a:r>
            <a:r>
              <a:rPr lang="en-US" dirty="0" smtClean="0"/>
              <a:t>in </a:t>
            </a:r>
            <a:r>
              <a:rPr lang="en-US" dirty="0"/>
              <a:t>2010 Institute for Computing in Science (</a:t>
            </a:r>
            <a:r>
              <a:rPr lang="en-US" dirty="0" err="1"/>
              <a:t>ICiS</a:t>
            </a:r>
            <a:r>
              <a:rPr lang="en-US" dirty="0"/>
              <a:t>) workshop breakout session with Jacob Foster (U Chicago) </a:t>
            </a:r>
            <a:r>
              <a:rPr lang="en-US" dirty="0" smtClean="0"/>
              <a:t>&amp; Robert </a:t>
            </a:r>
            <a:r>
              <a:rPr lang="en-US" dirty="0"/>
              <a:t>Stevens (U Manchester</a:t>
            </a:r>
            <a:r>
              <a:rPr lang="en-US" dirty="0" smtClean="0"/>
              <a:t>)</a:t>
            </a:r>
            <a:endParaRPr lang="en-US" dirty="0"/>
          </a:p>
          <a:p>
            <a:r>
              <a:rPr lang="en-US" dirty="0" smtClean="0"/>
              <a:t>Further discussions with </a:t>
            </a:r>
            <a:r>
              <a:rPr lang="en-US" dirty="0"/>
              <a:t>David Proctor (NSF) </a:t>
            </a:r>
            <a:r>
              <a:rPr lang="en-US" dirty="0" smtClean="0"/>
              <a:t>&amp; Ian </a:t>
            </a:r>
            <a:r>
              <a:rPr lang="en-US" dirty="0"/>
              <a:t>Foster (U Chicago</a:t>
            </a:r>
            <a:r>
              <a:rPr lang="en-US" dirty="0" smtClean="0"/>
              <a:t>)</a:t>
            </a:r>
            <a:endParaRPr lang="en-US" dirty="0"/>
          </a:p>
          <a:p>
            <a:r>
              <a:rPr lang="en-US" dirty="0" smtClean="0"/>
              <a:t>D</a:t>
            </a:r>
            <a:r>
              <a:rPr lang="en-US" dirty="0"/>
              <a:t>. S. Katz, "Citation and Attribution of Digital Products: Social and Technological Concerns," </a:t>
            </a:r>
            <a:r>
              <a:rPr lang="en-US" dirty="0" smtClean="0"/>
              <a:t>1st Workshop </a:t>
            </a:r>
            <a:r>
              <a:rPr lang="en-US" dirty="0"/>
              <a:t>on Sustainable Software for Science: Practice and Experiences (</a:t>
            </a:r>
            <a:r>
              <a:rPr lang="en-US" dirty="0" smtClean="0"/>
              <a:t>WSSSPE1)</a:t>
            </a:r>
            <a:r>
              <a:rPr lang="en-US" dirty="0"/>
              <a:t>, in conjunction with SC13, </a:t>
            </a:r>
            <a:r>
              <a:rPr lang="en-US" dirty="0" err="1"/>
              <a:t>figshare</a:t>
            </a:r>
            <a:r>
              <a:rPr lang="en-US" dirty="0"/>
              <a:t>, DOI: 10.6084/m9.figshare.791606, </a:t>
            </a:r>
            <a:r>
              <a:rPr lang="en-US" dirty="0" smtClean="0"/>
              <a:t>2013</a:t>
            </a:r>
            <a:endParaRPr lang="en-US" dirty="0"/>
          </a:p>
          <a:p>
            <a:r>
              <a:rPr lang="en-US" dirty="0" smtClean="0"/>
              <a:t>D</a:t>
            </a:r>
            <a:r>
              <a:rPr lang="en-US" dirty="0"/>
              <a:t>. S. Katz, "Transitive Credit as a Means to Address Social and Technological Concerns Stemming from Citation and Attribution of Digital Products," Journal of Open Research Software, v.2(1): e20, pp. 1-4, 2014 (DOI: 10.5334/</a:t>
            </a:r>
            <a:r>
              <a:rPr lang="en-US" dirty="0" err="1" smtClean="0"/>
              <a:t>jors.be</a:t>
            </a:r>
            <a:r>
              <a:rPr lang="en-US" dirty="0" smtClean="0"/>
              <a:t>)</a:t>
            </a:r>
          </a:p>
          <a:p>
            <a:r>
              <a:rPr lang="en-US" dirty="0"/>
              <a:t>D. S. Katz, A. M. Smith, "Implementing Transitive Credit with JSON-LD," 2nd Workshop on Sustainable Software for Science: Practice and Experiences (WSSSPE2), in conjunction with SC14, arXiv:1407.5117 [</a:t>
            </a:r>
            <a:r>
              <a:rPr lang="en-US" dirty="0" err="1"/>
              <a:t>cs.CY</a:t>
            </a:r>
            <a:r>
              <a:rPr lang="en-US" dirty="0"/>
              <a:t>], </a:t>
            </a:r>
            <a:r>
              <a:rPr lang="en-US" dirty="0" smtClean="0"/>
              <a:t>2014</a:t>
            </a:r>
          </a:p>
          <a:p>
            <a:endParaRPr lang="en-US" dirty="0"/>
          </a:p>
        </p:txBody>
      </p:sp>
    </p:spTree>
    <p:extLst>
      <p:ext uri="{BB962C8B-B14F-4D97-AF65-F5344CB8AC3E}">
        <p14:creationId xmlns:p14="http://schemas.microsoft.com/office/powerpoint/2010/main" val="21025168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Motivation</a:t>
            </a:r>
            <a:endParaRPr lang="en-US" dirty="0"/>
          </a:p>
        </p:txBody>
      </p:sp>
      <p:sp>
        <p:nvSpPr>
          <p:cNvPr id="3" name="Content Placeholder 2"/>
          <p:cNvSpPr>
            <a:spLocks noGrp="1"/>
          </p:cNvSpPr>
          <p:nvPr>
            <p:ph sz="quarter" idx="10"/>
          </p:nvPr>
        </p:nvSpPr>
        <p:spPr>
          <a:xfrm>
            <a:off x="228600" y="990600"/>
            <a:ext cx="8553450" cy="5410200"/>
          </a:xfrm>
        </p:spPr>
        <p:txBody>
          <a:bodyPr>
            <a:normAutofit fontScale="77500" lnSpcReduction="20000"/>
          </a:bodyPr>
          <a:lstStyle/>
          <a:p>
            <a:r>
              <a:rPr lang="en-US" dirty="0"/>
              <a:t>S</a:t>
            </a:r>
            <a:r>
              <a:rPr lang="en-US" dirty="0" smtClean="0"/>
              <a:t>cience relies </a:t>
            </a:r>
            <a:r>
              <a:rPr lang="en-US" dirty="0"/>
              <a:t>on activities that </a:t>
            </a:r>
            <a:r>
              <a:rPr lang="en-US" dirty="0" smtClean="0"/>
              <a:t>are </a:t>
            </a:r>
            <a:r>
              <a:rPr lang="en-US" dirty="0"/>
              <a:t>not </a:t>
            </a:r>
            <a:r>
              <a:rPr lang="en-US" dirty="0" smtClean="0"/>
              <a:t>fully recognized</a:t>
            </a:r>
          </a:p>
          <a:p>
            <a:pPr lvl="1"/>
            <a:r>
              <a:rPr lang="en-US" dirty="0" smtClean="0"/>
              <a:t>Sharing </a:t>
            </a:r>
            <a:r>
              <a:rPr lang="en-US" dirty="0"/>
              <a:t>of </a:t>
            </a:r>
            <a:r>
              <a:rPr lang="en-US" dirty="0" smtClean="0"/>
              <a:t>data; development </a:t>
            </a:r>
            <a:r>
              <a:rPr lang="en-US" dirty="0"/>
              <a:t>of common data resources, software and </a:t>
            </a:r>
            <a:r>
              <a:rPr lang="en-US" dirty="0" smtClean="0"/>
              <a:t>methodologies; annotation </a:t>
            </a:r>
            <a:r>
              <a:rPr lang="en-US" dirty="0"/>
              <a:t>of data and </a:t>
            </a:r>
            <a:r>
              <a:rPr lang="en-US" dirty="0" smtClean="0"/>
              <a:t>publications; creating education modules &amp; tools</a:t>
            </a:r>
            <a:endParaRPr lang="en-US" dirty="0" smtClean="0"/>
          </a:p>
          <a:p>
            <a:r>
              <a:rPr lang="en-US" dirty="0"/>
              <a:t>A</a:t>
            </a:r>
            <a:r>
              <a:rPr lang="en-US" dirty="0" smtClean="0"/>
              <a:t>ccepted problem: </a:t>
            </a:r>
            <a:r>
              <a:rPr lang="en-US" dirty="0"/>
              <a:t>m</a:t>
            </a:r>
            <a:r>
              <a:rPr lang="en-US" dirty="0" smtClean="0"/>
              <a:t>any </a:t>
            </a:r>
            <a:r>
              <a:rPr lang="en-US" dirty="0"/>
              <a:t>r</a:t>
            </a:r>
            <a:r>
              <a:rPr lang="en-US" dirty="0" smtClean="0"/>
              <a:t>ecent reports</a:t>
            </a:r>
          </a:p>
          <a:p>
            <a:r>
              <a:rPr lang="en-US" dirty="0" smtClean="0"/>
              <a:t>‘Solutions’: e.g., NSF </a:t>
            </a:r>
            <a:r>
              <a:rPr lang="en-US" dirty="0" err="1" smtClean="0"/>
              <a:t>biosketch</a:t>
            </a:r>
            <a:r>
              <a:rPr lang="en-US" dirty="0" smtClean="0"/>
              <a:t> “</a:t>
            </a:r>
            <a:r>
              <a:rPr lang="en-US" dirty="0"/>
              <a:t>products</a:t>
            </a:r>
            <a:r>
              <a:rPr lang="en-US" dirty="0" smtClean="0"/>
              <a:t>”, not publications</a:t>
            </a:r>
            <a:endParaRPr lang="en-US" dirty="0"/>
          </a:p>
          <a:p>
            <a:r>
              <a:rPr lang="en-US" dirty="0" smtClean="0"/>
              <a:t>To </a:t>
            </a:r>
            <a:r>
              <a:rPr lang="en-US" dirty="0"/>
              <a:t>promote </a:t>
            </a:r>
            <a:r>
              <a:rPr lang="en-US" dirty="0" smtClean="0"/>
              <a:t>new scientific activities</a:t>
            </a:r>
            <a:r>
              <a:rPr lang="en-US" dirty="0"/>
              <a:t>, we </a:t>
            </a:r>
            <a:r>
              <a:rPr lang="en-US" dirty="0" smtClean="0"/>
              <a:t>must:</a:t>
            </a:r>
          </a:p>
          <a:p>
            <a:pPr lvl="1"/>
            <a:r>
              <a:rPr lang="en-US" dirty="0"/>
              <a:t>D</a:t>
            </a:r>
            <a:r>
              <a:rPr lang="en-US" dirty="0" smtClean="0"/>
              <a:t>evelop </a:t>
            </a:r>
            <a:r>
              <a:rPr lang="en-US" dirty="0"/>
              <a:t>mechanisms for assigning </a:t>
            </a:r>
            <a:r>
              <a:rPr lang="en-US" dirty="0" smtClean="0"/>
              <a:t>credit</a:t>
            </a:r>
            <a:endParaRPr lang="en-US" dirty="0"/>
          </a:p>
          <a:p>
            <a:pPr lvl="1"/>
            <a:r>
              <a:rPr lang="en-US" dirty="0" smtClean="0"/>
              <a:t>Facilitate </a:t>
            </a:r>
            <a:r>
              <a:rPr lang="en-US" dirty="0"/>
              <a:t>the appropriate attribution of research </a:t>
            </a:r>
            <a:r>
              <a:rPr lang="en-US" dirty="0" smtClean="0"/>
              <a:t>outcomes</a:t>
            </a:r>
            <a:endParaRPr lang="en-US" dirty="0"/>
          </a:p>
          <a:p>
            <a:pPr lvl="1"/>
            <a:r>
              <a:rPr lang="en-US" dirty="0"/>
              <a:t>D</a:t>
            </a:r>
            <a:r>
              <a:rPr lang="en-US" dirty="0" smtClean="0"/>
              <a:t>evise </a:t>
            </a:r>
            <a:r>
              <a:rPr lang="en-US" dirty="0"/>
              <a:t>incentives for activities that facilitate </a:t>
            </a:r>
            <a:r>
              <a:rPr lang="en-US" dirty="0" smtClean="0"/>
              <a:t>research</a:t>
            </a:r>
            <a:endParaRPr lang="en-US" dirty="0"/>
          </a:p>
          <a:p>
            <a:pPr lvl="1"/>
            <a:r>
              <a:rPr lang="en-US" dirty="0" smtClean="0"/>
              <a:t>Allocate </a:t>
            </a:r>
            <a:r>
              <a:rPr lang="en-US" dirty="0"/>
              <a:t>funds to maximize return on </a:t>
            </a:r>
            <a:r>
              <a:rPr lang="en-US" dirty="0" smtClean="0"/>
              <a:t>investment</a:t>
            </a:r>
          </a:p>
          <a:p>
            <a:r>
              <a:rPr lang="en-US" dirty="0" smtClean="0"/>
              <a:t>This talk</a:t>
            </a:r>
          </a:p>
          <a:p>
            <a:pPr lvl="1"/>
            <a:r>
              <a:rPr lang="en-US" dirty="0" smtClean="0"/>
              <a:t>New idea, </a:t>
            </a:r>
            <a:r>
              <a:rPr lang="en-US" i="1" dirty="0" smtClean="0"/>
              <a:t>transitive </a:t>
            </a:r>
            <a:r>
              <a:rPr lang="en-US" i="1" dirty="0"/>
              <a:t>credit</a:t>
            </a:r>
            <a:r>
              <a:rPr lang="en-US" dirty="0"/>
              <a:t>, </a:t>
            </a:r>
            <a:r>
              <a:rPr lang="en-US" dirty="0" smtClean="0"/>
              <a:t>to address </a:t>
            </a:r>
            <a:r>
              <a:rPr lang="en-US" dirty="0"/>
              <a:t>the issue of crediting indirect </a:t>
            </a:r>
            <a:r>
              <a:rPr lang="en-US" dirty="0" smtClean="0"/>
              <a:t>contributions</a:t>
            </a:r>
          </a:p>
          <a:p>
            <a:pPr lvl="1"/>
            <a:r>
              <a:rPr lang="en-US" dirty="0" smtClean="0"/>
              <a:t>Leads to potential </a:t>
            </a:r>
            <a:r>
              <a:rPr lang="en-US" dirty="0"/>
              <a:t>solutions to </a:t>
            </a:r>
            <a:r>
              <a:rPr lang="en-US" dirty="0" smtClean="0"/>
              <a:t>other problems</a:t>
            </a:r>
            <a:endParaRPr lang="en-US" dirty="0"/>
          </a:p>
        </p:txBody>
      </p:sp>
    </p:spTree>
    <p:extLst>
      <p:ext uri="{BB962C8B-B14F-4D97-AF65-F5344CB8AC3E}">
        <p14:creationId xmlns:p14="http://schemas.microsoft.com/office/powerpoint/2010/main" val="18653652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History of citation</a:t>
            </a:r>
            <a:endParaRPr lang="en-US" dirty="0"/>
          </a:p>
        </p:txBody>
      </p:sp>
      <p:sp>
        <p:nvSpPr>
          <p:cNvPr id="3" name="Content Placeholder 2"/>
          <p:cNvSpPr>
            <a:spLocks noGrp="1"/>
          </p:cNvSpPr>
          <p:nvPr>
            <p:ph sz="quarter" idx="10"/>
          </p:nvPr>
        </p:nvSpPr>
        <p:spPr/>
        <p:txBody>
          <a:bodyPr>
            <a:normAutofit fontScale="70000" lnSpcReduction="20000"/>
          </a:bodyPr>
          <a:lstStyle/>
          <a:p>
            <a:r>
              <a:rPr lang="en-US" dirty="0" smtClean="0"/>
              <a:t>Formal </a:t>
            </a:r>
            <a:r>
              <a:rPr lang="en-US" dirty="0"/>
              <a:t>citation </a:t>
            </a:r>
            <a:r>
              <a:rPr lang="en-US" dirty="0" smtClean="0"/>
              <a:t>originally for </a:t>
            </a:r>
            <a:r>
              <a:rPr lang="en-US" dirty="0"/>
              <a:t>authentication and authority, rather than for </a:t>
            </a:r>
            <a:r>
              <a:rPr lang="en-US" dirty="0" smtClean="0"/>
              <a:t>credit </a:t>
            </a:r>
            <a:r>
              <a:rPr lang="en-US" dirty="0"/>
              <a:t>and acknowledgment or </a:t>
            </a:r>
            <a:r>
              <a:rPr lang="en-US" dirty="0" smtClean="0"/>
              <a:t>attribution</a:t>
            </a:r>
          </a:p>
          <a:p>
            <a:r>
              <a:rPr lang="en-US" dirty="0" smtClean="0"/>
              <a:t>Late 1500s: scientific </a:t>
            </a:r>
            <a:r>
              <a:rPr lang="en-US" dirty="0"/>
              <a:t>citation in Western history </a:t>
            </a:r>
            <a:r>
              <a:rPr lang="en-US" dirty="0" smtClean="0"/>
              <a:t>appears</a:t>
            </a:r>
            <a:endParaRPr lang="en-US" baseline="30000" dirty="0"/>
          </a:p>
          <a:p>
            <a:r>
              <a:rPr lang="en-US" dirty="0" smtClean="0"/>
              <a:t>Early 1700s: </a:t>
            </a:r>
            <a:r>
              <a:rPr lang="en-US" dirty="0"/>
              <a:t>legal </a:t>
            </a:r>
            <a:r>
              <a:rPr lang="en-US" dirty="0" smtClean="0"/>
              <a:t>citation for understanding precedents</a:t>
            </a:r>
          </a:p>
          <a:p>
            <a:pPr lvl="1"/>
            <a:r>
              <a:rPr lang="en-US" dirty="0" smtClean="0"/>
              <a:t>Copyright (recognizing </a:t>
            </a:r>
            <a:r>
              <a:rPr lang="en-US" dirty="0"/>
              <a:t>authors’ </a:t>
            </a:r>
            <a:r>
              <a:rPr lang="en-US" dirty="0" smtClean="0"/>
              <a:t>rights) </a:t>
            </a:r>
            <a:r>
              <a:rPr lang="en-US" dirty="0"/>
              <a:t>also </a:t>
            </a:r>
            <a:r>
              <a:rPr lang="en-US" dirty="0" smtClean="0"/>
              <a:t>(1710 Statute </a:t>
            </a:r>
            <a:r>
              <a:rPr lang="en-US" dirty="0"/>
              <a:t>of </a:t>
            </a:r>
            <a:r>
              <a:rPr lang="en-US" dirty="0" smtClean="0"/>
              <a:t>Anne)</a:t>
            </a:r>
          </a:p>
          <a:p>
            <a:pPr lvl="1"/>
            <a:r>
              <a:rPr lang="en-US" dirty="0" smtClean="0"/>
              <a:t>Maybe tied to </a:t>
            </a:r>
            <a:r>
              <a:rPr lang="en-US" dirty="0"/>
              <a:t>slow societal </a:t>
            </a:r>
            <a:r>
              <a:rPr lang="en-US" dirty="0" smtClean="0"/>
              <a:t>recognition of </a:t>
            </a:r>
            <a:r>
              <a:rPr lang="en-US" dirty="0"/>
              <a:t>intellectual property, </a:t>
            </a:r>
            <a:r>
              <a:rPr lang="en-US" dirty="0" smtClean="0"/>
              <a:t>which </a:t>
            </a:r>
            <a:r>
              <a:rPr lang="en-US" dirty="0"/>
              <a:t>developed alongside the printing </a:t>
            </a:r>
            <a:r>
              <a:rPr lang="en-US" dirty="0" smtClean="0"/>
              <a:t>press</a:t>
            </a:r>
          </a:p>
          <a:p>
            <a:pPr lvl="1"/>
            <a:r>
              <a:rPr lang="en-US" dirty="0" smtClean="0"/>
              <a:t>Note: </a:t>
            </a:r>
            <a:r>
              <a:rPr lang="en-US" dirty="0"/>
              <a:t>science </a:t>
            </a:r>
            <a:r>
              <a:rPr lang="en-US" dirty="0" smtClean="0"/>
              <a:t>paper </a:t>
            </a:r>
            <a:r>
              <a:rPr lang="en-US" dirty="0"/>
              <a:t>authorship </a:t>
            </a:r>
            <a:r>
              <a:rPr lang="en-US" dirty="0" smtClean="0"/>
              <a:t>is for </a:t>
            </a:r>
            <a:r>
              <a:rPr lang="en-US" dirty="0"/>
              <a:t>both </a:t>
            </a:r>
            <a:r>
              <a:rPr lang="en-US" dirty="0" smtClean="0"/>
              <a:t>authors and contributors</a:t>
            </a:r>
            <a:endParaRPr lang="en-US" dirty="0"/>
          </a:p>
          <a:p>
            <a:r>
              <a:rPr lang="en-US" dirty="0" smtClean="0"/>
              <a:t>Backward citing: looking </a:t>
            </a:r>
            <a:r>
              <a:rPr lang="en-US" dirty="0"/>
              <a:t>for the predecessors of an </a:t>
            </a:r>
            <a:r>
              <a:rPr lang="en-US" dirty="0" smtClean="0"/>
              <a:t>idea.</a:t>
            </a:r>
          </a:p>
          <a:p>
            <a:pPr lvl="1"/>
            <a:r>
              <a:rPr lang="en-US" dirty="0" smtClean="0"/>
              <a:t>E.g., when </a:t>
            </a:r>
            <a:r>
              <a:rPr lang="en-US" dirty="0"/>
              <a:t>multiple groups claim credit for the same advance, backward citing may be used—by looking at which groups are cited and how this changes over time—to ascertain how the larger scientific community assigns </a:t>
            </a:r>
            <a:r>
              <a:rPr lang="en-US" dirty="0" smtClean="0"/>
              <a:t>credit</a:t>
            </a:r>
            <a:endParaRPr lang="en-US" dirty="0"/>
          </a:p>
          <a:p>
            <a:r>
              <a:rPr lang="en-US" dirty="0" smtClean="0"/>
              <a:t>Forward citing: understanding </a:t>
            </a:r>
            <a:r>
              <a:rPr lang="en-US" dirty="0"/>
              <a:t>how an idea </a:t>
            </a:r>
            <a:r>
              <a:rPr lang="en-US" dirty="0" smtClean="0"/>
              <a:t>is used</a:t>
            </a:r>
          </a:p>
          <a:p>
            <a:pPr lvl="1"/>
            <a:r>
              <a:rPr lang="en-US" dirty="0" smtClean="0"/>
              <a:t>Often through </a:t>
            </a:r>
            <a:r>
              <a:rPr lang="en-US" dirty="0"/>
              <a:t>citation indices, </a:t>
            </a:r>
            <a:r>
              <a:rPr lang="en-US" dirty="0" smtClean="0"/>
              <a:t>e.g. to the Bible from the 1100s</a:t>
            </a:r>
          </a:p>
          <a:p>
            <a:pPr lvl="1"/>
            <a:r>
              <a:rPr lang="en-US" dirty="0"/>
              <a:t>U</a:t>
            </a:r>
            <a:r>
              <a:rPr lang="en-US" dirty="0" smtClean="0"/>
              <a:t>se </a:t>
            </a:r>
            <a:r>
              <a:rPr lang="en-US" dirty="0"/>
              <a:t>of citations indices in science is much more recent, </a:t>
            </a:r>
            <a:r>
              <a:rPr lang="en-US" dirty="0" smtClean="0"/>
              <a:t>e.g. by Garfield </a:t>
            </a:r>
            <a:r>
              <a:rPr lang="en-US" dirty="0"/>
              <a:t>in the </a:t>
            </a:r>
            <a:r>
              <a:rPr lang="en-US" dirty="0" smtClean="0"/>
              <a:t>1950s: Science </a:t>
            </a:r>
            <a:r>
              <a:rPr lang="en-US" dirty="0"/>
              <a:t>Citation Index</a:t>
            </a:r>
            <a:r>
              <a:rPr lang="en-US" dirty="0" smtClean="0"/>
              <a:t>.</a:t>
            </a:r>
            <a:endParaRPr lang="en-US" dirty="0"/>
          </a:p>
        </p:txBody>
      </p:sp>
    </p:spTree>
    <p:extLst>
      <p:ext uri="{BB962C8B-B14F-4D97-AF65-F5344CB8AC3E}">
        <p14:creationId xmlns:p14="http://schemas.microsoft.com/office/powerpoint/2010/main" val="21653496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traditional citation is failing</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New </a:t>
            </a:r>
            <a:r>
              <a:rPr lang="en-US" dirty="0"/>
              <a:t>knowledge clearly builds on past </a:t>
            </a:r>
            <a:r>
              <a:rPr lang="en-US" dirty="0" smtClean="0"/>
              <a:t>knowledge</a:t>
            </a:r>
          </a:p>
          <a:p>
            <a:r>
              <a:rPr lang="en-US" dirty="0" smtClean="0"/>
              <a:t>Traditionally</a:t>
            </a:r>
            <a:r>
              <a:rPr lang="en-US" dirty="0"/>
              <a:t>, </a:t>
            </a:r>
            <a:r>
              <a:rPr lang="en-US" dirty="0" smtClean="0"/>
              <a:t>author </a:t>
            </a:r>
            <a:r>
              <a:rPr lang="en-US" dirty="0"/>
              <a:t>cites </a:t>
            </a:r>
            <a:r>
              <a:rPr lang="en-US" dirty="0" smtClean="0"/>
              <a:t>previous </a:t>
            </a:r>
            <a:r>
              <a:rPr lang="en-US" dirty="0"/>
              <a:t>paper by adding </a:t>
            </a:r>
            <a:r>
              <a:rPr lang="en-US" dirty="0" smtClean="0"/>
              <a:t>a reference </a:t>
            </a:r>
            <a:r>
              <a:rPr lang="en-US" dirty="0"/>
              <a:t>to the author, title, place of </a:t>
            </a:r>
            <a:r>
              <a:rPr lang="en-US" dirty="0" smtClean="0"/>
              <a:t>publication etc.</a:t>
            </a:r>
          </a:p>
          <a:p>
            <a:r>
              <a:rPr lang="en-US" dirty="0" smtClean="0"/>
              <a:t>Doesn’t </a:t>
            </a:r>
            <a:r>
              <a:rPr lang="en-US" dirty="0"/>
              <a:t>work well for digital products such as software, which are often dependent on libraries (assembled software packages), code fragments, and </a:t>
            </a:r>
            <a:r>
              <a:rPr lang="en-US" dirty="0" smtClean="0"/>
              <a:t>algorithms</a:t>
            </a:r>
          </a:p>
          <a:p>
            <a:r>
              <a:rPr lang="en-US" dirty="0" smtClean="0"/>
              <a:t>For these</a:t>
            </a:r>
            <a:r>
              <a:rPr lang="en-US" dirty="0"/>
              <a:t>, </a:t>
            </a:r>
            <a:r>
              <a:rPr lang="en-US" dirty="0" smtClean="0"/>
              <a:t>identifier (“</a:t>
            </a:r>
            <a:r>
              <a:rPr lang="en-US" dirty="0"/>
              <a:t>name” that refers to a unique product) that should be cited is not </a:t>
            </a:r>
            <a:r>
              <a:rPr lang="en-US" dirty="0" smtClean="0"/>
              <a:t>clear</a:t>
            </a:r>
          </a:p>
          <a:p>
            <a:r>
              <a:rPr lang="en-US" dirty="0" smtClean="0"/>
              <a:t>And, </a:t>
            </a:r>
            <a:r>
              <a:rPr lang="en-US" dirty="0"/>
              <a:t>if a cited library depends on another library, the contribution of this second library is not </a:t>
            </a:r>
            <a:r>
              <a:rPr lang="en-US" dirty="0" smtClean="0"/>
              <a:t>captured</a:t>
            </a:r>
          </a:p>
          <a:p>
            <a:r>
              <a:rPr lang="en-US" dirty="0" smtClean="0"/>
              <a:t>Similarly</a:t>
            </a:r>
            <a:r>
              <a:rPr lang="en-US" dirty="0"/>
              <a:t>, citation of a dataset should perhaps give credit to the people who gathered the data, as well as those who curated it, but the paper author may not know or be able to find these </a:t>
            </a:r>
            <a:r>
              <a:rPr lang="en-US" dirty="0" smtClean="0"/>
              <a:t>details</a:t>
            </a:r>
            <a:endParaRPr lang="en-US" dirty="0"/>
          </a:p>
        </p:txBody>
      </p:sp>
    </p:spTree>
    <p:extLst>
      <p:ext uri="{BB962C8B-B14F-4D97-AF65-F5344CB8AC3E}">
        <p14:creationId xmlns:p14="http://schemas.microsoft.com/office/powerpoint/2010/main" val="33089514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Motivation</a:t>
            </a:r>
            <a:endParaRPr lang="en-US" dirty="0"/>
          </a:p>
        </p:txBody>
      </p:sp>
      <p:sp>
        <p:nvSpPr>
          <p:cNvPr id="3" name="Content Placeholder 2"/>
          <p:cNvSpPr>
            <a:spLocks noGrp="1"/>
          </p:cNvSpPr>
          <p:nvPr>
            <p:ph sz="quarter" idx="10"/>
          </p:nvPr>
        </p:nvSpPr>
        <p:spPr>
          <a:xfrm>
            <a:off x="202942" y="940057"/>
            <a:ext cx="8686800" cy="5486399"/>
          </a:xfrm>
        </p:spPr>
        <p:txBody>
          <a:bodyPr>
            <a:normAutofit fontScale="62500" lnSpcReduction="20000"/>
          </a:bodyPr>
          <a:lstStyle/>
          <a:p>
            <a:r>
              <a:rPr lang="en-US" dirty="0"/>
              <a:t>To promote </a:t>
            </a:r>
            <a:r>
              <a:rPr lang="en-US" dirty="0" smtClean="0"/>
              <a:t>creation</a:t>
            </a:r>
            <a:r>
              <a:rPr lang="en-US" dirty="0"/>
              <a:t>, maintenance, and use of digital products, </a:t>
            </a:r>
            <a:r>
              <a:rPr lang="en-US" dirty="0" smtClean="0"/>
              <a:t>must </a:t>
            </a:r>
            <a:r>
              <a:rPr lang="en-US" dirty="0"/>
              <a:t>measure </a:t>
            </a:r>
            <a:r>
              <a:rPr lang="en-US" dirty="0" smtClean="0"/>
              <a:t>these activities, </a:t>
            </a:r>
            <a:r>
              <a:rPr lang="en-US" dirty="0"/>
              <a:t>and provide credit to those who </a:t>
            </a:r>
            <a:r>
              <a:rPr lang="en-US" dirty="0" smtClean="0"/>
              <a:t>do them</a:t>
            </a:r>
          </a:p>
          <a:p>
            <a:r>
              <a:rPr lang="en-US" dirty="0" smtClean="0"/>
              <a:t>Lack </a:t>
            </a:r>
            <a:r>
              <a:rPr lang="en-US" dirty="0"/>
              <a:t>of credit </a:t>
            </a:r>
            <a:r>
              <a:rPr lang="en-US" dirty="0" smtClean="0"/>
              <a:t>currently is </a:t>
            </a:r>
            <a:r>
              <a:rPr lang="en-US" dirty="0"/>
              <a:t>a negative force that stops sharing of digital </a:t>
            </a:r>
            <a:r>
              <a:rPr lang="en-US" dirty="0" smtClean="0"/>
              <a:t>products (cf. </a:t>
            </a:r>
            <a:r>
              <a:rPr lang="en-US" dirty="0" err="1" smtClean="0"/>
              <a:t>Lewin’s</a:t>
            </a:r>
            <a:r>
              <a:rPr lang="en-US" dirty="0" smtClean="0"/>
              <a:t> principle </a:t>
            </a:r>
            <a:r>
              <a:rPr lang="en-US" dirty="0"/>
              <a:t>of force field </a:t>
            </a:r>
            <a:r>
              <a:rPr lang="en-US" dirty="0" smtClean="0"/>
              <a:t>analysis).</a:t>
            </a:r>
          </a:p>
          <a:p>
            <a:r>
              <a:rPr lang="en-US" dirty="0" smtClean="0"/>
              <a:t>Creating </a:t>
            </a:r>
            <a:r>
              <a:rPr lang="en-US" dirty="0"/>
              <a:t>a credit mechanism would </a:t>
            </a:r>
            <a:r>
              <a:rPr lang="en-US" dirty="0" smtClean="0"/>
              <a:t>both remove </a:t>
            </a:r>
            <a:r>
              <a:rPr lang="en-US" dirty="0"/>
              <a:t>the negative force and create a positive </a:t>
            </a:r>
            <a:r>
              <a:rPr lang="en-US" dirty="0" smtClean="0"/>
              <a:t>force</a:t>
            </a:r>
            <a:endParaRPr lang="en-US" dirty="0"/>
          </a:p>
          <a:p>
            <a:r>
              <a:rPr lang="en-US" dirty="0" smtClean="0"/>
              <a:t>Could </a:t>
            </a:r>
            <a:r>
              <a:rPr lang="en-US" dirty="0"/>
              <a:t>change </a:t>
            </a:r>
            <a:r>
              <a:rPr lang="en-US" dirty="0" smtClean="0"/>
              <a:t>culture</a:t>
            </a:r>
            <a:r>
              <a:rPr lang="en-US" dirty="0"/>
              <a:t>, </a:t>
            </a:r>
            <a:r>
              <a:rPr lang="en-US" dirty="0" smtClean="0"/>
              <a:t>since act </a:t>
            </a:r>
            <a:r>
              <a:rPr lang="en-US" dirty="0"/>
              <a:t>of measuring an item and publicizing that measure leads to a focus on improving </a:t>
            </a:r>
            <a:r>
              <a:rPr lang="en-US" dirty="0" smtClean="0"/>
              <a:t>the measure</a:t>
            </a:r>
            <a:r>
              <a:rPr lang="en-US" dirty="0"/>
              <a:t>, thus improving the </a:t>
            </a:r>
            <a:r>
              <a:rPr lang="en-US" dirty="0" smtClean="0"/>
              <a:t>item</a:t>
            </a:r>
          </a:p>
          <a:p>
            <a:pPr lvl="1"/>
            <a:r>
              <a:rPr lang="en-US" dirty="0" smtClean="0"/>
              <a:t>Intentional, e.g. Check </a:t>
            </a:r>
            <a:r>
              <a:rPr lang="en-US" dirty="0"/>
              <a:t>portion of the Deming </a:t>
            </a:r>
            <a:r>
              <a:rPr lang="en-US" dirty="0" smtClean="0"/>
              <a:t>Cycle</a:t>
            </a:r>
            <a:endParaRPr lang="en-US" dirty="0"/>
          </a:p>
          <a:p>
            <a:pPr lvl="1"/>
            <a:r>
              <a:rPr lang="en-US" dirty="0" smtClean="0"/>
              <a:t>Unintentional</a:t>
            </a:r>
            <a:r>
              <a:rPr lang="en-US" dirty="0"/>
              <a:t>, </a:t>
            </a:r>
            <a:r>
              <a:rPr lang="en-US" dirty="0" smtClean="0"/>
              <a:t>e.g. </a:t>
            </a:r>
            <a:r>
              <a:rPr lang="en-US" dirty="0"/>
              <a:t>teachers teach students to answer specific questions rather than the material that the questions </a:t>
            </a:r>
            <a:r>
              <a:rPr lang="en-US" dirty="0" smtClean="0"/>
              <a:t>cover; gaming </a:t>
            </a:r>
            <a:r>
              <a:rPr lang="en-US" dirty="0"/>
              <a:t>h-</a:t>
            </a:r>
            <a:r>
              <a:rPr lang="en-US" dirty="0" smtClean="0"/>
              <a:t>index, impact factor, etc.</a:t>
            </a:r>
            <a:endParaRPr lang="en-US" dirty="0"/>
          </a:p>
          <a:p>
            <a:r>
              <a:rPr lang="en-US" dirty="0" smtClean="0"/>
              <a:t>In commercial </a:t>
            </a:r>
            <a:r>
              <a:rPr lang="en-US" dirty="0"/>
              <a:t>world, </a:t>
            </a:r>
            <a:r>
              <a:rPr lang="en-US" dirty="0" smtClean="0"/>
              <a:t>credit </a:t>
            </a:r>
            <a:r>
              <a:rPr lang="en-US" dirty="0"/>
              <a:t>is </a:t>
            </a:r>
            <a:r>
              <a:rPr lang="en-US" dirty="0" smtClean="0"/>
              <a:t>generally monetized</a:t>
            </a:r>
            <a:r>
              <a:rPr lang="en-US" dirty="0"/>
              <a:t>, with software and data commercialized as products that must be </a:t>
            </a:r>
            <a:r>
              <a:rPr lang="en-US" dirty="0" smtClean="0"/>
              <a:t>purchased</a:t>
            </a:r>
          </a:p>
          <a:p>
            <a:pPr lvl="1"/>
            <a:r>
              <a:rPr lang="en-US" dirty="0" smtClean="0"/>
              <a:t>Alternative </a:t>
            </a:r>
            <a:r>
              <a:rPr lang="en-US" dirty="0"/>
              <a:t>solution </a:t>
            </a:r>
            <a:r>
              <a:rPr lang="en-US" dirty="0" smtClean="0"/>
              <a:t>that recognizes producers </a:t>
            </a:r>
            <a:r>
              <a:rPr lang="en-US" dirty="0"/>
              <a:t>of </a:t>
            </a:r>
            <a:r>
              <a:rPr lang="en-US" dirty="0" smtClean="0"/>
              <a:t>products</a:t>
            </a:r>
            <a:r>
              <a:rPr lang="en-US" dirty="0"/>
              <a:t>, </a:t>
            </a:r>
            <a:r>
              <a:rPr lang="en-US" dirty="0" smtClean="0"/>
              <a:t>but doesn’t </a:t>
            </a:r>
            <a:r>
              <a:rPr lang="en-US" dirty="0"/>
              <a:t>help </a:t>
            </a:r>
            <a:r>
              <a:rPr lang="en-US" dirty="0" smtClean="0"/>
              <a:t>understanding </a:t>
            </a:r>
            <a:r>
              <a:rPr lang="en-US" dirty="0"/>
              <a:t>their use in later scientific </a:t>
            </a:r>
            <a:r>
              <a:rPr lang="en-US" dirty="0" smtClean="0"/>
              <a:t>discoveries</a:t>
            </a:r>
            <a:endParaRPr lang="en-US" dirty="0"/>
          </a:p>
          <a:p>
            <a:r>
              <a:rPr lang="en-US" dirty="0" smtClean="0"/>
              <a:t>Motivation is of great concern </a:t>
            </a:r>
            <a:r>
              <a:rPr lang="en-US" dirty="0"/>
              <a:t>today as science becomes more collaborative (aka team science), and as collaboration leads to more — and better — </a:t>
            </a:r>
            <a:r>
              <a:rPr lang="en-US" dirty="0" smtClean="0"/>
              <a:t>science</a:t>
            </a:r>
          </a:p>
          <a:p>
            <a:pPr lvl="1"/>
            <a:r>
              <a:rPr lang="en-US" dirty="0" smtClean="0"/>
              <a:t>Average </a:t>
            </a:r>
            <a:r>
              <a:rPr lang="en-US" dirty="0"/>
              <a:t>number of authors per paper </a:t>
            </a:r>
            <a:r>
              <a:rPr lang="en-US" dirty="0" smtClean="0"/>
              <a:t>increasing; collaborative </a:t>
            </a:r>
            <a:r>
              <a:rPr lang="en-US" dirty="0"/>
              <a:t>projects are becoming </a:t>
            </a:r>
            <a:r>
              <a:rPr lang="en-US" dirty="0" smtClean="0"/>
              <a:t>common</a:t>
            </a:r>
            <a:endParaRPr lang="en-US" dirty="0"/>
          </a:p>
        </p:txBody>
      </p:sp>
    </p:spTree>
    <p:extLst>
      <p:ext uri="{BB962C8B-B14F-4D97-AF65-F5344CB8AC3E}">
        <p14:creationId xmlns:p14="http://schemas.microsoft.com/office/powerpoint/2010/main" val="3030453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Credit Map</a:t>
            </a:r>
            <a:endParaRPr lang="en-US" dirty="0"/>
          </a:p>
        </p:txBody>
      </p:sp>
      <p:sp>
        <p:nvSpPr>
          <p:cNvPr id="3" name="Content Placeholder 2"/>
          <p:cNvSpPr>
            <a:spLocks noGrp="1"/>
          </p:cNvSpPr>
          <p:nvPr>
            <p:ph sz="quarter" idx="10"/>
          </p:nvPr>
        </p:nvSpPr>
        <p:spPr/>
        <p:txBody>
          <a:bodyPr>
            <a:normAutofit fontScale="85000" lnSpcReduction="20000"/>
          </a:bodyPr>
          <a:lstStyle/>
          <a:p>
            <a:pPr marL="0" indent="0">
              <a:buNone/>
            </a:pPr>
            <a:r>
              <a:rPr lang="en-US" dirty="0" smtClean="0"/>
              <a:t>Basic idea:</a:t>
            </a:r>
          </a:p>
          <a:p>
            <a:pPr marL="0" indent="0">
              <a:buNone/>
            </a:pPr>
            <a:r>
              <a:rPr lang="en-US" dirty="0"/>
              <a:t>F</a:t>
            </a:r>
            <a:r>
              <a:rPr lang="en-US" dirty="0" smtClean="0"/>
              <a:t>or a new product</a:t>
            </a:r>
          </a:p>
          <a:p>
            <a:pPr marL="514350" indent="-514350">
              <a:buFont typeface="+mj-lt"/>
              <a:buAutoNum type="arabicPeriod"/>
            </a:pPr>
            <a:r>
              <a:rPr lang="en-US" dirty="0"/>
              <a:t>D</a:t>
            </a:r>
            <a:r>
              <a:rPr lang="en-US" dirty="0" smtClean="0"/>
              <a:t>ecide what to credit</a:t>
            </a:r>
          </a:p>
          <a:p>
            <a:pPr marL="914400" lvl="1" indent="-514350"/>
            <a:r>
              <a:rPr lang="en-US" dirty="0" smtClean="0"/>
              <a:t>People and things: Authors, papers, software, data, systems</a:t>
            </a:r>
          </a:p>
          <a:p>
            <a:pPr marL="1314450" lvl="2" indent="-514350"/>
            <a:r>
              <a:rPr lang="en-US" dirty="0" smtClean="0"/>
              <a:t>Traditionally listed in author list, paper body, acknowledgements, citations, etc.</a:t>
            </a:r>
          </a:p>
          <a:p>
            <a:pPr marL="1314450" lvl="2" indent="-514350"/>
            <a:r>
              <a:rPr lang="en-US" dirty="0" smtClean="0"/>
              <a:t>All identified uniquely: using ORCIDs, DOIs, etc.</a:t>
            </a:r>
          </a:p>
          <a:p>
            <a:pPr marL="514350" indent="-514350">
              <a:buFont typeface="+mj-lt"/>
              <a:buAutoNum type="arabicPeriod"/>
            </a:pPr>
            <a:r>
              <a:rPr lang="en-US" dirty="0" smtClean="0"/>
              <a:t>Determine how much credit for each</a:t>
            </a:r>
          </a:p>
          <a:p>
            <a:pPr marL="914400" lvl="1" indent="-514350"/>
            <a:r>
              <a:rPr lang="en-US" dirty="0" smtClean="0"/>
              <a:t>Not straightforward</a:t>
            </a:r>
          </a:p>
          <a:p>
            <a:pPr marL="1314450" lvl="2" indent="-514350"/>
            <a:r>
              <a:rPr lang="en-US" dirty="0" smtClean="0"/>
              <a:t>Perhaps hierarchical: determine credit for authors and how to split it, credit for software and how to split it, etc.</a:t>
            </a:r>
          </a:p>
          <a:p>
            <a:pPr marL="1314450" lvl="2" indent="-514350"/>
            <a:r>
              <a:rPr lang="en-US" dirty="0" smtClean="0"/>
              <a:t>We’ve figured out author ordering in all published papers, we can figure this out too</a:t>
            </a:r>
          </a:p>
          <a:p>
            <a:pPr marL="514350" indent="-514350">
              <a:buFont typeface="+mj-lt"/>
              <a:buAutoNum type="arabicPeriod"/>
            </a:pPr>
            <a:r>
              <a:rPr lang="en-US" dirty="0" smtClean="0"/>
              <a:t>Person who registers product also registers credit </a:t>
            </a:r>
            <a:r>
              <a:rPr lang="en-US" dirty="0" smtClean="0"/>
              <a:t>map</a:t>
            </a:r>
          </a:p>
          <a:p>
            <a:pPr marL="914400" lvl="1" indent="-514350"/>
            <a:r>
              <a:rPr lang="en-US" dirty="0" smtClean="0"/>
              <a:t>Affirmed by registration agency? (cf. Lynch intro)</a:t>
            </a:r>
            <a:endParaRPr lang="en-US" dirty="0" smtClean="0"/>
          </a:p>
          <a:p>
            <a:pPr marL="514350" indent="-514350"/>
            <a:endParaRPr lang="en-US" dirty="0"/>
          </a:p>
        </p:txBody>
      </p:sp>
    </p:spTree>
    <p:extLst>
      <p:ext uri="{BB962C8B-B14F-4D97-AF65-F5344CB8AC3E}">
        <p14:creationId xmlns:p14="http://schemas.microsoft.com/office/powerpoint/2010/main" val="22090948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 Credit Map</a:t>
            </a:r>
            <a:endParaRPr lang="en-US" dirty="0"/>
          </a:p>
        </p:txBody>
      </p:sp>
      <p:cxnSp>
        <p:nvCxnSpPr>
          <p:cNvPr id="4" name="Straight Connector 3"/>
          <p:cNvCxnSpPr>
            <a:stCxn id="12" idx="4"/>
            <a:endCxn id="14" idx="0"/>
          </p:cNvCxnSpPr>
          <p:nvPr/>
        </p:nvCxnSpPr>
        <p:spPr>
          <a:xfrm flipH="1">
            <a:off x="2187718" y="2138681"/>
            <a:ext cx="2776588" cy="6676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a:stCxn id="12" idx="4"/>
            <a:endCxn id="17" idx="0"/>
          </p:cNvCxnSpPr>
          <p:nvPr/>
        </p:nvCxnSpPr>
        <p:spPr>
          <a:xfrm flipH="1">
            <a:off x="3930163" y="2138681"/>
            <a:ext cx="1034143" cy="6676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a:stCxn id="12" idx="4"/>
            <a:endCxn id="37" idx="0"/>
          </p:cNvCxnSpPr>
          <p:nvPr/>
        </p:nvCxnSpPr>
        <p:spPr>
          <a:xfrm flipH="1">
            <a:off x="1100069" y="2138681"/>
            <a:ext cx="3864237" cy="67243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2" idx="4"/>
            <a:endCxn id="39" idx="1"/>
          </p:cNvCxnSpPr>
          <p:nvPr/>
        </p:nvCxnSpPr>
        <p:spPr>
          <a:xfrm>
            <a:off x="4964306" y="2138681"/>
            <a:ext cx="2304765" cy="55610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2" idx="4"/>
          </p:cNvCxnSpPr>
          <p:nvPr/>
        </p:nvCxnSpPr>
        <p:spPr>
          <a:xfrm>
            <a:off x="4964306" y="2138681"/>
            <a:ext cx="743508" cy="61004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4424291" y="1758653"/>
            <a:ext cx="1080029" cy="380028"/>
          </a:xfrm>
          <a:prstGeom prst="ellips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Paper</a:t>
            </a:r>
            <a:endParaRPr lang="en-US" sz="1400" dirty="0">
              <a:solidFill>
                <a:schemeClr val="tx1"/>
              </a:solidFill>
            </a:endParaRPr>
          </a:p>
        </p:txBody>
      </p:sp>
      <p:grpSp>
        <p:nvGrpSpPr>
          <p:cNvPr id="13" name="Group 12"/>
          <p:cNvGrpSpPr/>
          <p:nvPr/>
        </p:nvGrpSpPr>
        <p:grpSpPr>
          <a:xfrm>
            <a:off x="1727705" y="2743957"/>
            <a:ext cx="1299510" cy="442420"/>
            <a:chOff x="630017" y="1260093"/>
            <a:chExt cx="1299510" cy="442420"/>
          </a:xfrm>
        </p:grpSpPr>
        <p:sp>
          <p:nvSpPr>
            <p:cNvPr id="14" name="Rectangle 13"/>
            <p:cNvSpPr/>
            <p:nvPr/>
          </p:nvSpPr>
          <p:spPr>
            <a:xfrm>
              <a:off x="630017" y="1322485"/>
              <a:ext cx="920025" cy="380028"/>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Author </a:t>
              </a:r>
              <a:br>
                <a:rPr lang="en-US" sz="1400" dirty="0" smtClean="0">
                  <a:solidFill>
                    <a:schemeClr val="tx1"/>
                  </a:solidFill>
                </a:rPr>
              </a:br>
              <a:r>
                <a:rPr lang="en-US" sz="1400" dirty="0" smtClean="0">
                  <a:solidFill>
                    <a:schemeClr val="tx1"/>
                  </a:solidFill>
                </a:rPr>
                <a:t>B</a:t>
              </a:r>
              <a:endParaRPr lang="en-US" sz="1400" dirty="0">
                <a:solidFill>
                  <a:schemeClr val="tx1"/>
                </a:solidFill>
              </a:endParaRPr>
            </a:p>
          </p:txBody>
        </p:sp>
        <p:sp>
          <p:nvSpPr>
            <p:cNvPr id="15" name="TextBox 14"/>
            <p:cNvSpPr txBox="1"/>
            <p:nvPr/>
          </p:nvSpPr>
          <p:spPr>
            <a:xfrm>
              <a:off x="1570046" y="1260093"/>
              <a:ext cx="359481" cy="369332"/>
            </a:xfrm>
            <a:prstGeom prst="rect">
              <a:avLst/>
            </a:prstGeom>
            <a:noFill/>
          </p:spPr>
          <p:txBody>
            <a:bodyPr wrap="none" rtlCol="0">
              <a:spAutoFit/>
            </a:bodyPr>
            <a:lstStyle/>
            <a:p>
              <a:r>
                <a:rPr lang="en-US" dirty="0" smtClean="0"/>
                <a:t>...</a:t>
              </a:r>
              <a:endParaRPr lang="en-US" dirty="0"/>
            </a:p>
          </p:txBody>
        </p:sp>
      </p:grpSp>
      <p:grpSp>
        <p:nvGrpSpPr>
          <p:cNvPr id="16" name="Group 15"/>
          <p:cNvGrpSpPr/>
          <p:nvPr/>
        </p:nvGrpSpPr>
        <p:grpSpPr>
          <a:xfrm>
            <a:off x="3390148" y="2746342"/>
            <a:ext cx="1449467" cy="440035"/>
            <a:chOff x="2352460" y="1262478"/>
            <a:chExt cx="1449467" cy="440035"/>
          </a:xfrm>
        </p:grpSpPr>
        <p:sp>
          <p:nvSpPr>
            <p:cNvPr id="17" name="Oval 16"/>
            <p:cNvSpPr/>
            <p:nvPr/>
          </p:nvSpPr>
          <p:spPr>
            <a:xfrm>
              <a:off x="2352460" y="1322485"/>
              <a:ext cx="1080029" cy="380028"/>
            </a:xfrm>
            <a:prstGeom prst="ellipse">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Paper</a:t>
              </a:r>
              <a:br>
                <a:rPr lang="en-US" sz="1400" dirty="0" smtClean="0">
                  <a:solidFill>
                    <a:schemeClr val="tx1"/>
                  </a:solidFill>
                </a:rPr>
              </a:br>
              <a:r>
                <a:rPr lang="en-US" sz="1400" dirty="0" smtClean="0">
                  <a:solidFill>
                    <a:schemeClr val="tx1"/>
                  </a:solidFill>
                </a:rPr>
                <a:t>M</a:t>
              </a:r>
              <a:endParaRPr lang="en-US" sz="1400" dirty="0">
                <a:solidFill>
                  <a:schemeClr val="tx1"/>
                </a:solidFill>
              </a:endParaRPr>
            </a:p>
          </p:txBody>
        </p:sp>
        <p:sp>
          <p:nvSpPr>
            <p:cNvPr id="18" name="TextBox 17"/>
            <p:cNvSpPr txBox="1"/>
            <p:nvPr/>
          </p:nvSpPr>
          <p:spPr>
            <a:xfrm>
              <a:off x="3442446" y="1262478"/>
              <a:ext cx="359481" cy="369332"/>
            </a:xfrm>
            <a:prstGeom prst="rect">
              <a:avLst/>
            </a:prstGeom>
            <a:noFill/>
          </p:spPr>
          <p:txBody>
            <a:bodyPr wrap="none" rtlCol="0">
              <a:spAutoFit/>
            </a:bodyPr>
            <a:lstStyle/>
            <a:p>
              <a:r>
                <a:rPr lang="en-US" dirty="0" smtClean="0"/>
                <a:t>...</a:t>
              </a:r>
              <a:endParaRPr lang="en-US" dirty="0"/>
            </a:p>
          </p:txBody>
        </p:sp>
      </p:grpSp>
      <p:grpSp>
        <p:nvGrpSpPr>
          <p:cNvPr id="19" name="Group 18"/>
          <p:cNvGrpSpPr/>
          <p:nvPr/>
        </p:nvGrpSpPr>
        <p:grpSpPr>
          <a:xfrm>
            <a:off x="5117800" y="2743957"/>
            <a:ext cx="1534215" cy="442420"/>
            <a:chOff x="4020112" y="1260093"/>
            <a:chExt cx="1534215" cy="442420"/>
          </a:xfrm>
        </p:grpSpPr>
        <p:sp>
          <p:nvSpPr>
            <p:cNvPr id="20" name="Hexagon 19"/>
            <p:cNvSpPr/>
            <p:nvPr/>
          </p:nvSpPr>
          <p:spPr>
            <a:xfrm>
              <a:off x="4020112" y="1260093"/>
              <a:ext cx="1180032" cy="442420"/>
            </a:xfrm>
            <a:prstGeom prst="hexagon">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Software X</a:t>
              </a:r>
              <a:endParaRPr lang="en-US" sz="1400" dirty="0">
                <a:solidFill>
                  <a:schemeClr val="tx1"/>
                </a:solidFill>
              </a:endParaRPr>
            </a:p>
          </p:txBody>
        </p:sp>
        <p:sp>
          <p:nvSpPr>
            <p:cNvPr id="21" name="TextBox 20"/>
            <p:cNvSpPr txBox="1"/>
            <p:nvPr/>
          </p:nvSpPr>
          <p:spPr>
            <a:xfrm>
              <a:off x="5194846" y="1264863"/>
              <a:ext cx="359481" cy="369332"/>
            </a:xfrm>
            <a:prstGeom prst="rect">
              <a:avLst/>
            </a:prstGeom>
            <a:noFill/>
          </p:spPr>
          <p:txBody>
            <a:bodyPr wrap="none" rtlCol="0">
              <a:spAutoFit/>
            </a:bodyPr>
            <a:lstStyle/>
            <a:p>
              <a:r>
                <a:rPr lang="en-US" dirty="0" smtClean="0"/>
                <a:t>...</a:t>
              </a:r>
              <a:endParaRPr lang="en-US" dirty="0"/>
            </a:p>
          </p:txBody>
        </p:sp>
      </p:grpSp>
      <p:sp>
        <p:nvSpPr>
          <p:cNvPr id="31" name="TextBox 30"/>
          <p:cNvSpPr txBox="1"/>
          <p:nvPr/>
        </p:nvSpPr>
        <p:spPr>
          <a:xfrm>
            <a:off x="2842556" y="2529520"/>
            <a:ext cx="415498" cy="307777"/>
          </a:xfrm>
          <a:prstGeom prst="rect">
            <a:avLst/>
          </a:prstGeom>
          <a:noFill/>
        </p:spPr>
        <p:txBody>
          <a:bodyPr wrap="none" rtlCol="0">
            <a:spAutoFit/>
          </a:bodyPr>
          <a:lstStyle/>
          <a:p>
            <a:r>
              <a:rPr lang="en-US" sz="1400" dirty="0" smtClean="0"/>
              <a:t>0.2</a:t>
            </a:r>
            <a:endParaRPr lang="en-US" sz="1400" dirty="0"/>
          </a:p>
        </p:txBody>
      </p:sp>
      <p:sp>
        <p:nvSpPr>
          <p:cNvPr id="32" name="TextBox 31"/>
          <p:cNvSpPr txBox="1"/>
          <p:nvPr/>
        </p:nvSpPr>
        <p:spPr>
          <a:xfrm>
            <a:off x="3740290" y="2387011"/>
            <a:ext cx="502975" cy="307777"/>
          </a:xfrm>
          <a:prstGeom prst="rect">
            <a:avLst/>
          </a:prstGeom>
          <a:noFill/>
        </p:spPr>
        <p:txBody>
          <a:bodyPr wrap="none" rtlCol="0">
            <a:spAutoFit/>
          </a:bodyPr>
          <a:lstStyle/>
          <a:p>
            <a:r>
              <a:rPr lang="en-US" sz="1400" dirty="0" smtClean="0"/>
              <a:t>0.05</a:t>
            </a:r>
            <a:endParaRPr lang="en-US" sz="1400" dirty="0"/>
          </a:p>
        </p:txBody>
      </p:sp>
      <p:sp>
        <p:nvSpPr>
          <p:cNvPr id="33" name="TextBox 32"/>
          <p:cNvSpPr txBox="1"/>
          <p:nvPr/>
        </p:nvSpPr>
        <p:spPr>
          <a:xfrm>
            <a:off x="4964306" y="2339938"/>
            <a:ext cx="415498" cy="307777"/>
          </a:xfrm>
          <a:prstGeom prst="rect">
            <a:avLst/>
          </a:prstGeom>
          <a:noFill/>
        </p:spPr>
        <p:txBody>
          <a:bodyPr wrap="none" rtlCol="0">
            <a:spAutoFit/>
          </a:bodyPr>
          <a:lstStyle/>
          <a:p>
            <a:r>
              <a:rPr lang="en-US" sz="1400" dirty="0" smtClean="0"/>
              <a:t>0.2</a:t>
            </a:r>
            <a:endParaRPr lang="en-US" sz="1400" dirty="0"/>
          </a:p>
        </p:txBody>
      </p:sp>
      <p:sp>
        <p:nvSpPr>
          <p:cNvPr id="37" name="Rectangle 36"/>
          <p:cNvSpPr/>
          <p:nvPr/>
        </p:nvSpPr>
        <p:spPr>
          <a:xfrm>
            <a:off x="640056" y="2811119"/>
            <a:ext cx="920025" cy="380028"/>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Author </a:t>
            </a:r>
            <a:br>
              <a:rPr lang="en-US" sz="1400" dirty="0" smtClean="0">
                <a:solidFill>
                  <a:schemeClr val="tx1"/>
                </a:solidFill>
              </a:rPr>
            </a:br>
            <a:r>
              <a:rPr lang="en-US" sz="1400" dirty="0" smtClean="0">
                <a:solidFill>
                  <a:schemeClr val="tx1"/>
                </a:solidFill>
              </a:rPr>
              <a:t>A</a:t>
            </a:r>
            <a:endParaRPr lang="en-US" sz="1400" dirty="0">
              <a:solidFill>
                <a:schemeClr val="tx1"/>
              </a:solidFill>
            </a:endParaRPr>
          </a:p>
        </p:txBody>
      </p:sp>
      <p:sp>
        <p:nvSpPr>
          <p:cNvPr id="38" name="TextBox 37"/>
          <p:cNvSpPr txBox="1"/>
          <p:nvPr/>
        </p:nvSpPr>
        <p:spPr>
          <a:xfrm>
            <a:off x="2392410" y="2244833"/>
            <a:ext cx="415498" cy="307777"/>
          </a:xfrm>
          <a:prstGeom prst="rect">
            <a:avLst/>
          </a:prstGeom>
          <a:noFill/>
        </p:spPr>
        <p:txBody>
          <a:bodyPr wrap="none" rtlCol="0">
            <a:spAutoFit/>
          </a:bodyPr>
          <a:lstStyle/>
          <a:p>
            <a:r>
              <a:rPr lang="en-US" sz="1400" dirty="0" smtClean="0"/>
              <a:t>0.2</a:t>
            </a:r>
            <a:endParaRPr lang="en-US" sz="1400" dirty="0"/>
          </a:p>
        </p:txBody>
      </p:sp>
      <p:sp>
        <p:nvSpPr>
          <p:cNvPr id="39" name="Can 38"/>
          <p:cNvSpPr/>
          <p:nvPr/>
        </p:nvSpPr>
        <p:spPr>
          <a:xfrm>
            <a:off x="6957239" y="2694787"/>
            <a:ext cx="623663" cy="496359"/>
          </a:xfrm>
          <a:prstGeom prst="can">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Data K</a:t>
            </a:r>
            <a:endParaRPr lang="en-US" sz="1400" dirty="0">
              <a:solidFill>
                <a:srgbClr val="000000"/>
              </a:solidFill>
            </a:endParaRPr>
          </a:p>
        </p:txBody>
      </p:sp>
      <p:sp>
        <p:nvSpPr>
          <p:cNvPr id="40" name="TextBox 39"/>
          <p:cNvSpPr txBox="1"/>
          <p:nvPr/>
        </p:nvSpPr>
        <p:spPr>
          <a:xfrm>
            <a:off x="7680301" y="2728530"/>
            <a:ext cx="359481" cy="369332"/>
          </a:xfrm>
          <a:prstGeom prst="rect">
            <a:avLst/>
          </a:prstGeom>
          <a:noFill/>
        </p:spPr>
        <p:txBody>
          <a:bodyPr wrap="none" rtlCol="0">
            <a:spAutoFit/>
          </a:bodyPr>
          <a:lstStyle/>
          <a:p>
            <a:r>
              <a:rPr lang="en-US" dirty="0" smtClean="0"/>
              <a:t>...</a:t>
            </a:r>
            <a:endParaRPr lang="en-US" dirty="0"/>
          </a:p>
        </p:txBody>
      </p:sp>
      <p:sp>
        <p:nvSpPr>
          <p:cNvPr id="41" name="TextBox 40"/>
          <p:cNvSpPr txBox="1"/>
          <p:nvPr/>
        </p:nvSpPr>
        <p:spPr>
          <a:xfrm>
            <a:off x="5928514" y="2129383"/>
            <a:ext cx="415498" cy="307777"/>
          </a:xfrm>
          <a:prstGeom prst="rect">
            <a:avLst/>
          </a:prstGeom>
          <a:noFill/>
        </p:spPr>
        <p:txBody>
          <a:bodyPr wrap="none" rtlCol="0">
            <a:spAutoFit/>
          </a:bodyPr>
          <a:lstStyle/>
          <a:p>
            <a:r>
              <a:rPr lang="en-US" sz="1400" dirty="0" smtClean="0"/>
              <a:t>0.1</a:t>
            </a:r>
            <a:endParaRPr lang="en-US" sz="1400" dirty="0"/>
          </a:p>
        </p:txBody>
      </p:sp>
    </p:spTree>
    <p:extLst>
      <p:ext uri="{BB962C8B-B14F-4D97-AF65-F5344CB8AC3E}">
        <p14:creationId xmlns:p14="http://schemas.microsoft.com/office/powerpoint/2010/main" val="143475709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JSON-LD</a:t>
            </a:r>
            <a:endParaRPr lang="en-US" dirty="0"/>
          </a:p>
        </p:txBody>
      </p:sp>
      <p:sp>
        <p:nvSpPr>
          <p:cNvPr id="3" name="Content Placeholder 2"/>
          <p:cNvSpPr>
            <a:spLocks noGrp="1"/>
          </p:cNvSpPr>
          <p:nvPr>
            <p:ph sz="quarter" idx="10"/>
          </p:nvPr>
        </p:nvSpPr>
        <p:spPr/>
        <p:txBody>
          <a:bodyPr/>
          <a:lstStyle/>
          <a:p>
            <a:pPr marL="285750" indent="-285750">
              <a:buFont typeface="Arial"/>
              <a:buChar char="•"/>
            </a:pPr>
            <a:r>
              <a:rPr lang="en-US" dirty="0" smtClean="0"/>
              <a:t>JavaScript </a:t>
            </a:r>
            <a:r>
              <a:rPr lang="en-US" dirty="0"/>
              <a:t>Object Notation for Linked Data</a:t>
            </a:r>
          </a:p>
          <a:p>
            <a:pPr marL="285750" indent="-285750">
              <a:buFont typeface="Arial"/>
              <a:buChar char="•"/>
            </a:pPr>
            <a:r>
              <a:rPr lang="en-US" dirty="0"/>
              <a:t>http://</a:t>
            </a:r>
            <a:r>
              <a:rPr lang="en-US" dirty="0" err="1"/>
              <a:t>json-ld.org</a:t>
            </a:r>
            <a:r>
              <a:rPr lang="en-US" dirty="0"/>
              <a:t>/</a:t>
            </a:r>
          </a:p>
          <a:p>
            <a:pPr marL="285750" indent="-285750">
              <a:buFont typeface="Arial"/>
              <a:buChar char="•"/>
            </a:pPr>
            <a:r>
              <a:rPr lang="en-US" dirty="0"/>
              <a:t>Extension of the key-value based JSON document format</a:t>
            </a:r>
          </a:p>
          <a:p>
            <a:pPr marL="285750" indent="-285750">
              <a:buFont typeface="Arial"/>
              <a:buChar char="•"/>
            </a:pPr>
            <a:r>
              <a:rPr lang="en-US" dirty="0"/>
              <a:t>Provides a way of describing machine-readable information with semantic context</a:t>
            </a:r>
          </a:p>
          <a:p>
            <a:endParaRPr lang="en-US" dirty="0"/>
          </a:p>
        </p:txBody>
      </p:sp>
    </p:spTree>
    <p:extLst>
      <p:ext uri="{BB962C8B-B14F-4D97-AF65-F5344CB8AC3E}">
        <p14:creationId xmlns:p14="http://schemas.microsoft.com/office/powerpoint/2010/main" val="20754011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JSON-LD </a:t>
            </a:r>
            <a:r>
              <a:rPr lang="en-US" dirty="0" smtClean="0"/>
              <a:t>example:</a:t>
            </a:r>
            <a:endParaRPr lang="en-US" dirty="0"/>
          </a:p>
        </p:txBody>
      </p:sp>
      <p:sp>
        <p:nvSpPr>
          <p:cNvPr id="3" name="Content Placeholder 2"/>
          <p:cNvSpPr>
            <a:spLocks noGrp="1"/>
          </p:cNvSpPr>
          <p:nvPr>
            <p:ph sz="quarter" idx="10"/>
          </p:nvPr>
        </p:nvSpPr>
        <p:spPr>
          <a:xfrm>
            <a:off x="228600" y="990600"/>
            <a:ext cx="4267200" cy="5257800"/>
          </a:xfrm>
        </p:spPr>
        <p:txBody>
          <a:bodyPr>
            <a:normAutofit lnSpcReduction="10000"/>
          </a:bodyPr>
          <a:lstStyle/>
          <a:p>
            <a:pPr marL="0" indent="0">
              <a:buNone/>
            </a:pPr>
            <a:r>
              <a:rPr lang="en-US" sz="1400" dirty="0" smtClean="0">
                <a:latin typeface="American Typewriter"/>
                <a:cs typeface="American Typewriter"/>
              </a:rPr>
              <a:t>{</a:t>
            </a:r>
            <a:r>
              <a:rPr lang="en-US" sz="1400" dirty="0">
                <a:latin typeface="American Typewriter"/>
                <a:cs typeface="American Typewriter"/>
              </a:rPr>
              <a:t/>
            </a:r>
            <a:br>
              <a:rPr lang="en-US" sz="1400" dirty="0">
                <a:latin typeface="American Typewriter"/>
                <a:cs typeface="American Typewriter"/>
              </a:rPr>
            </a:br>
            <a:r>
              <a:rPr lang="en-US" sz="1400" dirty="0">
                <a:latin typeface="American Typewriter"/>
                <a:cs typeface="American Typewriter"/>
              </a:rPr>
              <a:t>  "@context": "http://</a:t>
            </a:r>
            <a:r>
              <a:rPr lang="en-US" sz="1400" dirty="0" err="1">
                <a:latin typeface="American Typewriter"/>
                <a:cs typeface="American Typewriter"/>
              </a:rPr>
              <a:t>schema.org</a:t>
            </a:r>
            <a:r>
              <a:rPr lang="en-US" sz="1400" dirty="0">
                <a:latin typeface="American Typewriter"/>
                <a:cs typeface="American Typewriter"/>
              </a:rPr>
              <a:t>",</a:t>
            </a:r>
            <a:br>
              <a:rPr lang="en-US" sz="1400" dirty="0">
                <a:latin typeface="American Typewriter"/>
                <a:cs typeface="American Typewriter"/>
              </a:rPr>
            </a:br>
            <a:r>
              <a:rPr lang="en-US" sz="1400" dirty="0">
                <a:latin typeface="American Typewriter"/>
                <a:cs typeface="American Typewriter"/>
              </a:rPr>
              <a:t>  "@type": "</a:t>
            </a:r>
            <a:r>
              <a:rPr lang="en-US" sz="1400" dirty="0" err="1">
                <a:latin typeface="American Typewriter"/>
                <a:cs typeface="American Typewriter"/>
              </a:rPr>
              <a:t>ScholarlyArticle</a:t>
            </a:r>
            <a:r>
              <a:rPr lang="en-US" sz="1400" dirty="0">
                <a:latin typeface="American Typewriter"/>
                <a:cs typeface="American Typewriter"/>
              </a:rPr>
              <a:t>",</a:t>
            </a:r>
            <a:br>
              <a:rPr lang="en-US" sz="1400" dirty="0">
                <a:latin typeface="American Typewriter"/>
                <a:cs typeface="American Typewriter"/>
              </a:rPr>
            </a:br>
            <a:r>
              <a:rPr lang="en-US" sz="1400" dirty="0">
                <a:latin typeface="American Typewriter"/>
                <a:cs typeface="American Typewriter"/>
              </a:rPr>
              <a:t>  "headline": "Implementing Transitive Credit with JSON-LD",</a:t>
            </a:r>
            <a:br>
              <a:rPr lang="en-US" sz="1400" dirty="0">
                <a:latin typeface="American Typewriter"/>
                <a:cs typeface="American Typewriter"/>
              </a:rPr>
            </a:br>
            <a:r>
              <a:rPr lang="en-US" sz="1400" dirty="0">
                <a:latin typeface="American Typewriter"/>
                <a:cs typeface="American Typewriter"/>
              </a:rPr>
              <a:t>  "</a:t>
            </a:r>
            <a:r>
              <a:rPr lang="en-US" sz="1400" dirty="0" err="1">
                <a:latin typeface="American Typewriter"/>
                <a:cs typeface="American Typewriter"/>
              </a:rPr>
              <a:t>dateCreated</a:t>
            </a:r>
            <a:r>
              <a:rPr lang="en-US" sz="1400" dirty="0">
                <a:latin typeface="American Typewriter"/>
                <a:cs typeface="American Typewriter"/>
              </a:rPr>
              <a:t>": "2014-07-10",</a:t>
            </a:r>
            <a:br>
              <a:rPr lang="en-US" sz="1400" dirty="0">
                <a:latin typeface="American Typewriter"/>
                <a:cs typeface="American Typewriter"/>
              </a:rPr>
            </a:br>
            <a:r>
              <a:rPr lang="en-US" sz="1400" dirty="0">
                <a:latin typeface="American Typewriter"/>
                <a:cs typeface="American Typewriter"/>
              </a:rPr>
              <a:t>  "keywords": "transitive credit, </a:t>
            </a:r>
            <a:r>
              <a:rPr lang="en-US" sz="1400" dirty="0" err="1">
                <a:latin typeface="American Typewriter"/>
                <a:cs typeface="American Typewriter"/>
              </a:rPr>
              <a:t>json-ld</a:t>
            </a:r>
            <a:r>
              <a:rPr lang="en-US" sz="1400" dirty="0">
                <a:latin typeface="American Typewriter"/>
                <a:cs typeface="American Typewriter"/>
              </a:rPr>
              <a:t>, linked data”,</a:t>
            </a:r>
            <a:br>
              <a:rPr lang="en-US" sz="1400" dirty="0">
                <a:latin typeface="American Typewriter"/>
                <a:cs typeface="American Typewriter"/>
              </a:rPr>
            </a:br>
            <a:r>
              <a:rPr lang="en-US" sz="1400" dirty="0">
                <a:latin typeface="American Typewriter"/>
                <a:cs typeface="American Typewriter"/>
              </a:rPr>
              <a:t>  "author": [ </a:t>
            </a:r>
          </a:p>
          <a:p>
            <a:pPr marL="0" indent="0">
              <a:buNone/>
            </a:pPr>
            <a:r>
              <a:rPr lang="en-US" sz="1400" dirty="0">
                <a:latin typeface="American Typewriter"/>
                <a:cs typeface="American Typewriter"/>
              </a:rPr>
              <a:t>    {</a:t>
            </a:r>
            <a:br>
              <a:rPr lang="en-US" sz="1400" dirty="0">
                <a:latin typeface="American Typewriter"/>
                <a:cs typeface="American Typewriter"/>
              </a:rPr>
            </a:br>
            <a:r>
              <a:rPr lang="en-US" sz="1400" dirty="0">
                <a:latin typeface="American Typewriter"/>
                <a:cs typeface="American Typewriter"/>
              </a:rPr>
              <a:t>      "@type": "Person",</a:t>
            </a:r>
            <a:br>
              <a:rPr lang="en-US" sz="1400" dirty="0">
                <a:latin typeface="American Typewriter"/>
                <a:cs typeface="American Typewriter"/>
              </a:rPr>
            </a:br>
            <a:r>
              <a:rPr lang="en-US" sz="1400" dirty="0">
                <a:latin typeface="American Typewriter"/>
                <a:cs typeface="American Typewriter"/>
              </a:rPr>
              <a:t>      "name": "Daniel S. Katz",</a:t>
            </a:r>
            <a:br>
              <a:rPr lang="en-US" sz="1400" dirty="0">
                <a:latin typeface="American Typewriter"/>
                <a:cs typeface="American Typewriter"/>
              </a:rPr>
            </a:br>
            <a:r>
              <a:rPr lang="en-US" sz="1400" dirty="0">
                <a:latin typeface="American Typewriter"/>
                <a:cs typeface="American Typewriter"/>
              </a:rPr>
              <a:t>      "@id": "http://</a:t>
            </a:r>
            <a:r>
              <a:rPr lang="en-US" sz="1400" dirty="0" err="1">
                <a:latin typeface="American Typewriter"/>
                <a:cs typeface="American Typewriter"/>
              </a:rPr>
              <a:t>orcid.org</a:t>
            </a:r>
            <a:r>
              <a:rPr lang="en-US" sz="1400" dirty="0">
                <a:latin typeface="American Typewriter"/>
                <a:cs typeface="American Typewriter"/>
              </a:rPr>
              <a:t>/0000-0001-5934-7525”,</a:t>
            </a:r>
            <a:br>
              <a:rPr lang="en-US" sz="1400" dirty="0">
                <a:latin typeface="American Typewriter"/>
                <a:cs typeface="American Typewriter"/>
              </a:rPr>
            </a:br>
            <a:r>
              <a:rPr lang="en-US" sz="1400" dirty="0">
                <a:latin typeface="American Typewriter"/>
                <a:cs typeface="American Typewriter"/>
              </a:rPr>
              <a:t>      "email”: "</a:t>
            </a:r>
            <a:r>
              <a:rPr lang="en-US" sz="1400" dirty="0" err="1">
                <a:latin typeface="American Typewriter"/>
                <a:cs typeface="American Typewriter"/>
              </a:rPr>
              <a:t>d.katz@ieee.org</a:t>
            </a:r>
            <a:r>
              <a:rPr lang="en-US" sz="1400" dirty="0">
                <a:latin typeface="American Typewriter"/>
                <a:cs typeface="American Typewriter"/>
              </a:rPr>
              <a:t>"</a:t>
            </a:r>
            <a:br>
              <a:rPr lang="en-US" sz="1400" dirty="0">
                <a:latin typeface="American Typewriter"/>
                <a:cs typeface="American Typewriter"/>
              </a:rPr>
            </a:br>
            <a:r>
              <a:rPr lang="en-US" sz="1400" dirty="0">
                <a:latin typeface="American Typewriter"/>
                <a:cs typeface="American Typewriter"/>
              </a:rPr>
              <a:t>      "</a:t>
            </a:r>
            <a:r>
              <a:rPr lang="en-US" sz="1400" dirty="0" err="1">
                <a:latin typeface="American Typewriter"/>
                <a:cs typeface="American Typewriter"/>
              </a:rPr>
              <a:t>creditWeight</a:t>
            </a:r>
            <a:r>
              <a:rPr lang="en-US" sz="1400" dirty="0">
                <a:latin typeface="American Typewriter"/>
                <a:cs typeface="American Typewriter"/>
              </a:rPr>
              <a:t>": "0.25"</a:t>
            </a:r>
            <a:br>
              <a:rPr lang="en-US" sz="1400" dirty="0">
                <a:latin typeface="American Typewriter"/>
                <a:cs typeface="American Typewriter"/>
              </a:rPr>
            </a:br>
            <a:r>
              <a:rPr lang="en-US" sz="1400" dirty="0">
                <a:latin typeface="American Typewriter"/>
                <a:cs typeface="American Typewriter"/>
              </a:rPr>
              <a:t>    },</a:t>
            </a:r>
            <a:br>
              <a:rPr lang="en-US" sz="1400" dirty="0">
                <a:latin typeface="American Typewriter"/>
                <a:cs typeface="American Typewriter"/>
              </a:rPr>
            </a:br>
            <a:r>
              <a:rPr lang="en-US" sz="1400" dirty="0">
                <a:latin typeface="American Typewriter"/>
                <a:cs typeface="American Typewriter"/>
              </a:rPr>
              <a:t>    {</a:t>
            </a:r>
            <a:br>
              <a:rPr lang="en-US" sz="1400" dirty="0">
                <a:latin typeface="American Typewriter"/>
                <a:cs typeface="American Typewriter"/>
              </a:rPr>
            </a:br>
            <a:r>
              <a:rPr lang="en-US" sz="1400" dirty="0">
                <a:latin typeface="American Typewriter"/>
                <a:cs typeface="American Typewriter"/>
              </a:rPr>
              <a:t>      "@type": "Person",</a:t>
            </a:r>
            <a:br>
              <a:rPr lang="en-US" sz="1400" dirty="0">
                <a:latin typeface="American Typewriter"/>
                <a:cs typeface="American Typewriter"/>
              </a:rPr>
            </a:br>
            <a:r>
              <a:rPr lang="en-US" sz="1400" dirty="0">
                <a:latin typeface="American Typewriter"/>
                <a:cs typeface="American Typewriter"/>
              </a:rPr>
              <a:t>      "name": "</a:t>
            </a:r>
            <a:r>
              <a:rPr lang="en-US" sz="1400" dirty="0" err="1">
                <a:latin typeface="American Typewriter"/>
                <a:cs typeface="American Typewriter"/>
              </a:rPr>
              <a:t>Arfon</a:t>
            </a:r>
            <a:r>
              <a:rPr lang="en-US" sz="1400" dirty="0">
                <a:latin typeface="American Typewriter"/>
                <a:cs typeface="American Typewriter"/>
              </a:rPr>
              <a:t> Smith",</a:t>
            </a:r>
            <a:br>
              <a:rPr lang="en-US" sz="1400" dirty="0">
                <a:latin typeface="American Typewriter"/>
                <a:cs typeface="American Typewriter"/>
              </a:rPr>
            </a:br>
            <a:r>
              <a:rPr lang="en-US" sz="1400" dirty="0">
                <a:latin typeface="American Typewriter"/>
                <a:cs typeface="American Typewriter"/>
              </a:rPr>
              <a:t>      "@id": "http://</a:t>
            </a:r>
            <a:r>
              <a:rPr lang="en-US" sz="1400" dirty="0" err="1">
                <a:latin typeface="American Typewriter"/>
                <a:cs typeface="American Typewriter"/>
              </a:rPr>
              <a:t>orcid.org</a:t>
            </a:r>
            <a:r>
              <a:rPr lang="en-US" sz="1400" dirty="0">
                <a:latin typeface="American Typewriter"/>
                <a:cs typeface="American Typewriter"/>
              </a:rPr>
              <a:t>/0000-0002-7217-4494", </a:t>
            </a:r>
            <a:br>
              <a:rPr lang="en-US" sz="1400" dirty="0">
                <a:latin typeface="American Typewriter"/>
                <a:cs typeface="American Typewriter"/>
              </a:rPr>
            </a:br>
            <a:r>
              <a:rPr lang="en-US" sz="1400" dirty="0">
                <a:latin typeface="American Typewriter"/>
                <a:cs typeface="American Typewriter"/>
              </a:rPr>
              <a:t>      "email": "</a:t>
            </a:r>
            <a:r>
              <a:rPr lang="en-US" sz="1400" dirty="0" err="1">
                <a:latin typeface="American Typewriter"/>
                <a:cs typeface="American Typewriter"/>
              </a:rPr>
              <a:t>arfon@github.com</a:t>
            </a:r>
            <a:r>
              <a:rPr lang="en-US" sz="1400" dirty="0">
                <a:latin typeface="American Typewriter"/>
                <a:cs typeface="American Typewriter"/>
              </a:rPr>
              <a:t>",</a:t>
            </a:r>
            <a:br>
              <a:rPr lang="en-US" sz="1400" dirty="0">
                <a:latin typeface="American Typewriter"/>
                <a:cs typeface="American Typewriter"/>
              </a:rPr>
            </a:br>
            <a:r>
              <a:rPr lang="en-US" sz="1400" dirty="0">
                <a:latin typeface="American Typewriter"/>
                <a:cs typeface="American Typewriter"/>
              </a:rPr>
              <a:t>      "</a:t>
            </a:r>
            <a:r>
              <a:rPr lang="en-US" sz="1400" dirty="0" err="1">
                <a:latin typeface="American Typewriter"/>
                <a:cs typeface="American Typewriter"/>
              </a:rPr>
              <a:t>creditWeight</a:t>
            </a:r>
            <a:r>
              <a:rPr lang="en-US" sz="1400" dirty="0">
                <a:latin typeface="American Typewriter"/>
                <a:cs typeface="American Typewriter"/>
              </a:rPr>
              <a:t>": "0.25"</a:t>
            </a:r>
            <a:br>
              <a:rPr lang="en-US" sz="1400" dirty="0">
                <a:latin typeface="American Typewriter"/>
                <a:cs typeface="American Typewriter"/>
              </a:rPr>
            </a:br>
            <a:r>
              <a:rPr lang="en-US" sz="1400" dirty="0">
                <a:latin typeface="American Typewriter"/>
                <a:cs typeface="American Typewriter"/>
              </a:rPr>
              <a:t>    } </a:t>
            </a:r>
          </a:p>
          <a:p>
            <a:pPr marL="0" indent="0">
              <a:buNone/>
            </a:pPr>
            <a:r>
              <a:rPr lang="en-US" sz="1400" dirty="0">
                <a:latin typeface="American Typewriter"/>
                <a:cs typeface="American Typewriter"/>
              </a:rPr>
              <a:t>  ], </a:t>
            </a:r>
          </a:p>
          <a:p>
            <a:pPr marL="0" indent="0">
              <a:buNone/>
            </a:pPr>
            <a:endParaRPr lang="en-US" sz="1400" dirty="0">
              <a:latin typeface="American Typewriter"/>
              <a:cs typeface="American Typewriter"/>
            </a:endParaRPr>
          </a:p>
        </p:txBody>
      </p:sp>
      <p:sp>
        <p:nvSpPr>
          <p:cNvPr id="4" name="Content Placeholder 2"/>
          <p:cNvSpPr txBox="1">
            <a:spLocks/>
          </p:cNvSpPr>
          <p:nvPr/>
        </p:nvSpPr>
        <p:spPr>
          <a:xfrm>
            <a:off x="4724400" y="990600"/>
            <a:ext cx="4267200" cy="5257800"/>
          </a:xfrm>
          <a:prstGeom prst="rect">
            <a:avLst/>
          </a:prstGeom>
        </p:spPr>
        <p:txBody>
          <a:bodyPr vert="horz">
            <a:noAutofit/>
          </a:bodyPr>
          <a:lstStyle>
            <a:lvl1pPr marL="342900" indent="-342900" algn="l" defTabSz="457200" rtl="0" eaLnBrk="1" latinLnBrk="0" hangingPunct="1">
              <a:spcBef>
                <a:spcPts val="600"/>
              </a:spcBef>
              <a:buClr>
                <a:srgbClr val="800000"/>
              </a:buClr>
              <a:buSzPct val="80000"/>
              <a:buFont typeface="Lucida Grande"/>
              <a:buChar char="•"/>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600"/>
              </a:spcBef>
              <a:buClr>
                <a:srgbClr val="800000"/>
              </a:buClr>
              <a:buSzPct val="80000"/>
              <a:buFont typeface="Arial"/>
              <a:buChar char="–"/>
              <a:defRPr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600"/>
              </a:spcBef>
              <a:buClr>
                <a:srgbClr val="800000"/>
              </a:buClr>
              <a:buSzPct val="80000"/>
              <a:buFont typeface="Courier New"/>
              <a:buChar char="o"/>
              <a:defRPr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Lucida Grande"/>
              <a:buNone/>
            </a:pPr>
            <a:r>
              <a:rPr lang="en-US" sz="1400" dirty="0" smtClean="0">
                <a:latin typeface="American Typewriter"/>
                <a:cs typeface="American Typewriter"/>
              </a:rPr>
              <a:t>"citation": { </a:t>
            </a:r>
          </a:p>
          <a:p>
            <a:pPr marL="0" indent="0">
              <a:spcBef>
                <a:spcPts val="0"/>
              </a:spcBef>
              <a:buFont typeface="Lucida Grande"/>
              <a:buNone/>
            </a:pPr>
            <a:r>
              <a:rPr lang="en-US" sz="1400" dirty="0" smtClean="0">
                <a:latin typeface="American Typewriter"/>
                <a:cs typeface="American Typewriter"/>
              </a:rPr>
              <a:t>    "articles": [</a:t>
            </a:r>
          </a:p>
          <a:p>
            <a:pPr marL="0" indent="0">
              <a:spcBef>
                <a:spcPts val="0"/>
              </a:spcBef>
              <a:buFont typeface="Lucida Grande"/>
              <a:buNone/>
            </a:pPr>
            <a:r>
              <a:rPr lang="en-US" sz="1400" dirty="0" smtClean="0">
                <a:latin typeface="American Typewriter"/>
                <a:cs typeface="American Typewriter"/>
              </a:rPr>
              <a:t>      { </a:t>
            </a:r>
          </a:p>
          <a:p>
            <a:pPr marL="0" indent="0">
              <a:spcBef>
                <a:spcPts val="0"/>
              </a:spcBef>
              <a:buFont typeface="Lucida Grande"/>
              <a:buNone/>
            </a:pPr>
            <a:r>
              <a:rPr lang="en-US" sz="1400" dirty="0" smtClean="0">
                <a:latin typeface="American Typewriter"/>
                <a:cs typeface="American Typewriter"/>
              </a:rPr>
              <a:t>        "@type": "</a:t>
            </a:r>
            <a:r>
              <a:rPr lang="en-US" sz="1400" dirty="0" err="1" smtClean="0">
                <a:latin typeface="American Typewriter"/>
                <a:cs typeface="American Typewriter"/>
              </a:rPr>
              <a:t>ScholarlyArticle</a:t>
            </a:r>
            <a:r>
              <a:rPr lang="en-US" sz="1400" dirty="0" smtClean="0">
                <a:latin typeface="American Typewriter"/>
                <a:cs typeface="American Typewriter"/>
              </a:rPr>
              <a:t>",</a:t>
            </a:r>
            <a:br>
              <a:rPr lang="en-US" sz="1400" dirty="0" smtClean="0">
                <a:latin typeface="American Typewriter"/>
                <a:cs typeface="American Typewriter"/>
              </a:rPr>
            </a:br>
            <a:r>
              <a:rPr lang="en-US" sz="1400" dirty="0" smtClean="0">
                <a:latin typeface="American Typewriter"/>
                <a:cs typeface="American Typewriter"/>
              </a:rPr>
              <a:t>        "headline": "Transitive credit ...”,</a:t>
            </a:r>
          </a:p>
          <a:p>
            <a:pPr marL="0" indent="0">
              <a:spcBef>
                <a:spcPts val="0"/>
              </a:spcBef>
              <a:buFont typeface="Lucida Grande"/>
              <a:buNone/>
            </a:pPr>
            <a:r>
              <a:rPr lang="en-US" sz="1400" dirty="0" smtClean="0">
                <a:latin typeface="American Typewriter"/>
                <a:cs typeface="American Typewriter"/>
              </a:rPr>
              <a:t>        "</a:t>
            </a:r>
            <a:r>
              <a:rPr lang="en-US" sz="1400" dirty="0" err="1" smtClean="0">
                <a:latin typeface="American Typewriter"/>
                <a:cs typeface="American Typewriter"/>
              </a:rPr>
              <a:t>doi</a:t>
            </a:r>
            <a:r>
              <a:rPr lang="en-US" sz="1400" dirty="0" smtClean="0">
                <a:latin typeface="American Typewriter"/>
                <a:cs typeface="American Typewriter"/>
              </a:rPr>
              <a:t>": "10.5334/</a:t>
            </a:r>
            <a:r>
              <a:rPr lang="en-US" sz="1400" dirty="0" err="1" smtClean="0">
                <a:latin typeface="American Typewriter"/>
                <a:cs typeface="American Typewriter"/>
              </a:rPr>
              <a:t>jors.be</a:t>
            </a:r>
            <a:r>
              <a:rPr lang="en-US" sz="1400" dirty="0" smtClean="0">
                <a:latin typeface="American Typewriter"/>
                <a:cs typeface="American Typewriter"/>
              </a:rPr>
              <a:t>",</a:t>
            </a:r>
            <a:br>
              <a:rPr lang="en-US" sz="1400" dirty="0" smtClean="0">
                <a:latin typeface="American Typewriter"/>
                <a:cs typeface="American Typewriter"/>
              </a:rPr>
            </a:br>
            <a:r>
              <a:rPr lang="en-US" sz="1400" dirty="0" smtClean="0">
                <a:latin typeface="American Typewriter"/>
                <a:cs typeface="American Typewriter"/>
              </a:rPr>
              <a:t>        "</a:t>
            </a:r>
            <a:r>
              <a:rPr lang="en-US" sz="1400" dirty="0" err="1" smtClean="0">
                <a:latin typeface="American Typewriter"/>
                <a:cs typeface="American Typewriter"/>
              </a:rPr>
              <a:t>creditWeight</a:t>
            </a:r>
            <a:r>
              <a:rPr lang="en-US" sz="1400" dirty="0" smtClean="0">
                <a:latin typeface="American Typewriter"/>
                <a:cs typeface="American Typewriter"/>
              </a:rPr>
              <a:t>": "0.3" </a:t>
            </a:r>
          </a:p>
          <a:p>
            <a:pPr marL="0" indent="0">
              <a:spcBef>
                <a:spcPts val="0"/>
              </a:spcBef>
              <a:buFont typeface="Lucida Grande"/>
              <a:buNone/>
            </a:pPr>
            <a:r>
              <a:rPr lang="en-US" sz="1400" dirty="0" smtClean="0">
                <a:latin typeface="American Typewriter"/>
                <a:cs typeface="American Typewriter"/>
              </a:rPr>
              <a:t>      }</a:t>
            </a:r>
          </a:p>
          <a:p>
            <a:pPr marL="0" indent="0">
              <a:spcBef>
                <a:spcPts val="0"/>
              </a:spcBef>
              <a:buFont typeface="Lucida Grande"/>
              <a:buNone/>
            </a:pPr>
            <a:r>
              <a:rPr lang="en-US" sz="1400" dirty="0" smtClean="0">
                <a:latin typeface="American Typewriter"/>
                <a:cs typeface="American Typewriter"/>
              </a:rPr>
              <a:t>...</a:t>
            </a:r>
          </a:p>
          <a:p>
            <a:pPr marL="0" indent="0">
              <a:spcBef>
                <a:spcPts val="0"/>
              </a:spcBef>
              <a:buFont typeface="Lucida Grande"/>
              <a:buNone/>
            </a:pPr>
            <a:r>
              <a:rPr lang="en-US" sz="1400" dirty="0" smtClean="0">
                <a:latin typeface="American Typewriter"/>
                <a:cs typeface="American Typewriter"/>
              </a:rPr>
              <a:t>    ], </a:t>
            </a:r>
          </a:p>
          <a:p>
            <a:pPr marL="0" indent="0">
              <a:spcBef>
                <a:spcPts val="0"/>
              </a:spcBef>
              <a:buFont typeface="Lucida Grande"/>
              <a:buNone/>
            </a:pPr>
            <a:r>
              <a:rPr lang="en-US" sz="1400" dirty="0" smtClean="0">
                <a:latin typeface="American Typewriter"/>
                <a:cs typeface="American Typewriter"/>
              </a:rPr>
              <a:t>    "software": [</a:t>
            </a:r>
          </a:p>
          <a:p>
            <a:pPr marL="0" indent="0">
              <a:spcBef>
                <a:spcPts val="0"/>
              </a:spcBef>
              <a:buFont typeface="Lucida Grande"/>
              <a:buNone/>
            </a:pPr>
            <a:r>
              <a:rPr lang="en-US" sz="1400" dirty="0" smtClean="0">
                <a:latin typeface="American Typewriter"/>
                <a:cs typeface="American Typewriter"/>
              </a:rPr>
              <a:t>      { </a:t>
            </a:r>
          </a:p>
          <a:p>
            <a:pPr marL="0" indent="0">
              <a:spcBef>
                <a:spcPts val="0"/>
              </a:spcBef>
              <a:buFont typeface="Lucida Grande"/>
              <a:buNone/>
            </a:pPr>
            <a:r>
              <a:rPr lang="en-US" sz="1400" dirty="0" smtClean="0">
                <a:latin typeface="American Typewriter"/>
                <a:cs typeface="American Typewriter"/>
              </a:rPr>
              <a:t>        "@type": "Code",</a:t>
            </a:r>
            <a:br>
              <a:rPr lang="en-US" sz="1400" dirty="0" smtClean="0">
                <a:latin typeface="American Typewriter"/>
                <a:cs typeface="American Typewriter"/>
              </a:rPr>
            </a:br>
            <a:r>
              <a:rPr lang="en-US" sz="1400" dirty="0" smtClean="0">
                <a:latin typeface="American Typewriter"/>
                <a:cs typeface="American Typewriter"/>
              </a:rPr>
              <a:t>        "name": "</a:t>
            </a:r>
            <a:r>
              <a:rPr lang="en-US" sz="1400" dirty="0" err="1" smtClean="0">
                <a:latin typeface="American Typewriter"/>
                <a:cs typeface="American Typewriter"/>
              </a:rPr>
              <a:t>Fidgit</a:t>
            </a:r>
            <a:r>
              <a:rPr lang="en-US" sz="1400" dirty="0" smtClean="0">
                <a:latin typeface="American Typewriter"/>
                <a:cs typeface="American Typewriter"/>
              </a:rPr>
              <a:t>",</a:t>
            </a:r>
            <a:br>
              <a:rPr lang="en-US" sz="1400" dirty="0" smtClean="0">
                <a:latin typeface="American Typewriter"/>
                <a:cs typeface="American Typewriter"/>
              </a:rPr>
            </a:br>
            <a:r>
              <a:rPr lang="en-US" sz="1400" dirty="0" smtClean="0">
                <a:latin typeface="American Typewriter"/>
                <a:cs typeface="American Typewriter"/>
              </a:rPr>
              <a:t>        "</a:t>
            </a:r>
            <a:r>
              <a:rPr lang="en-US" sz="1400" dirty="0" err="1" smtClean="0">
                <a:latin typeface="American Typewriter"/>
                <a:cs typeface="American Typewriter"/>
              </a:rPr>
              <a:t>codeRepository</a:t>
            </a:r>
            <a:r>
              <a:rPr lang="en-US" sz="1400" dirty="0" smtClean="0">
                <a:latin typeface="American Typewriter"/>
                <a:cs typeface="American Typewriter"/>
              </a:rPr>
              <a:t>": "https://</a:t>
            </a:r>
            <a:r>
              <a:rPr lang="en-US" sz="1400" dirty="0" err="1" smtClean="0">
                <a:latin typeface="American Typewriter"/>
                <a:cs typeface="American Typewriter"/>
              </a:rPr>
              <a:t>github.com</a:t>
            </a:r>
            <a:r>
              <a:rPr lang="en-US" sz="1400" dirty="0" smtClean="0">
                <a:latin typeface="American Typewriter"/>
                <a:cs typeface="American Typewriter"/>
              </a:rPr>
              <a:t>/</a:t>
            </a:r>
            <a:r>
              <a:rPr lang="en-US" sz="1400" dirty="0" err="1" smtClean="0">
                <a:latin typeface="American Typewriter"/>
                <a:cs typeface="American Typewriter"/>
              </a:rPr>
              <a:t>arfon</a:t>
            </a:r>
            <a:r>
              <a:rPr lang="en-US" sz="1400" dirty="0" smtClean="0">
                <a:latin typeface="American Typewriter"/>
                <a:cs typeface="American Typewriter"/>
              </a:rPr>
              <a:t>/</a:t>
            </a:r>
            <a:r>
              <a:rPr lang="en-US" sz="1400" dirty="0" err="1" smtClean="0">
                <a:latin typeface="American Typewriter"/>
                <a:cs typeface="American Typewriter"/>
              </a:rPr>
              <a:t>fidgit</a:t>
            </a:r>
            <a:r>
              <a:rPr lang="en-US" sz="1400" dirty="0" smtClean="0">
                <a:latin typeface="American Typewriter"/>
                <a:cs typeface="American Typewriter"/>
              </a:rPr>
              <a:t>", </a:t>
            </a:r>
            <a:br>
              <a:rPr lang="en-US" sz="1400" dirty="0" smtClean="0">
                <a:latin typeface="American Typewriter"/>
                <a:cs typeface="American Typewriter"/>
              </a:rPr>
            </a:br>
            <a:r>
              <a:rPr lang="en-US" sz="1400" dirty="0" smtClean="0">
                <a:latin typeface="American Typewriter"/>
                <a:cs typeface="American Typewriter"/>
              </a:rPr>
              <a:t>        "license": "http://</a:t>
            </a:r>
            <a:r>
              <a:rPr lang="en-US" sz="1400" dirty="0" err="1" smtClean="0">
                <a:latin typeface="American Typewriter"/>
                <a:cs typeface="American Typewriter"/>
              </a:rPr>
              <a:t>opensource.org</a:t>
            </a:r>
            <a:r>
              <a:rPr lang="en-US" sz="1400" dirty="0" smtClean="0">
                <a:latin typeface="American Typewriter"/>
                <a:cs typeface="American Typewriter"/>
              </a:rPr>
              <a:t>/licenses/MIT", </a:t>
            </a:r>
          </a:p>
          <a:p>
            <a:pPr marL="0" indent="0">
              <a:spcBef>
                <a:spcPts val="0"/>
              </a:spcBef>
              <a:buFont typeface="Lucida Grande"/>
              <a:buNone/>
            </a:pPr>
            <a:r>
              <a:rPr lang="en-US" sz="1400" dirty="0" smtClean="0">
                <a:latin typeface="American Typewriter"/>
                <a:cs typeface="American Typewriter"/>
              </a:rPr>
              <a:t>        "</a:t>
            </a:r>
            <a:r>
              <a:rPr lang="en-US" sz="1400" dirty="0" err="1" smtClean="0">
                <a:latin typeface="American Typewriter"/>
                <a:cs typeface="American Typewriter"/>
              </a:rPr>
              <a:t>creditWeight</a:t>
            </a:r>
            <a:r>
              <a:rPr lang="en-US" sz="1400" dirty="0" smtClean="0">
                <a:latin typeface="American Typewriter"/>
                <a:cs typeface="American Typewriter"/>
              </a:rPr>
              <a:t>": "0.04" </a:t>
            </a:r>
          </a:p>
          <a:p>
            <a:pPr marL="0" indent="0">
              <a:spcBef>
                <a:spcPts val="0"/>
              </a:spcBef>
              <a:buFont typeface="Lucida Grande"/>
              <a:buNone/>
            </a:pPr>
            <a:r>
              <a:rPr lang="en-US" sz="1400" dirty="0" smtClean="0">
                <a:latin typeface="American Typewriter"/>
                <a:cs typeface="American Typewriter"/>
              </a:rPr>
              <a:t>      }</a:t>
            </a:r>
          </a:p>
          <a:p>
            <a:pPr marL="0" indent="0">
              <a:spcBef>
                <a:spcPts val="0"/>
              </a:spcBef>
              <a:buFont typeface="Lucida Grande"/>
              <a:buNone/>
            </a:pPr>
            <a:r>
              <a:rPr lang="en-US" sz="1400" dirty="0" smtClean="0">
                <a:latin typeface="American Typewriter"/>
                <a:cs typeface="American Typewriter"/>
              </a:rPr>
              <a:t>... </a:t>
            </a:r>
          </a:p>
          <a:p>
            <a:pPr marL="0" indent="0">
              <a:spcBef>
                <a:spcPts val="0"/>
              </a:spcBef>
              <a:buNone/>
            </a:pPr>
            <a:r>
              <a:rPr lang="en-US" sz="1400" dirty="0" smtClean="0">
                <a:latin typeface="American Typewriter"/>
                <a:cs typeface="American Typewriter"/>
              </a:rPr>
              <a:t>    </a:t>
            </a:r>
            <a:r>
              <a:rPr lang="en-US" sz="1400" dirty="0">
                <a:latin typeface="American Typewriter"/>
                <a:cs typeface="American Typewriter"/>
              </a:rPr>
              <a:t>"</a:t>
            </a:r>
            <a:r>
              <a:rPr lang="en-US" sz="1400" dirty="0" smtClean="0">
                <a:latin typeface="American Typewriter"/>
                <a:cs typeface="American Typewriter"/>
              </a:rPr>
              <a:t>data"</a:t>
            </a:r>
            <a:r>
              <a:rPr lang="en-US" sz="1400" dirty="0">
                <a:latin typeface="American Typewriter"/>
                <a:cs typeface="American Typewriter"/>
              </a:rPr>
              <a:t>: </a:t>
            </a:r>
            <a:r>
              <a:rPr lang="en-US" sz="1400" dirty="0" smtClean="0">
                <a:latin typeface="American Typewriter"/>
                <a:cs typeface="American Typewriter"/>
              </a:rPr>
              <a:t>[</a:t>
            </a:r>
          </a:p>
          <a:p>
            <a:pPr marL="0" indent="0">
              <a:spcBef>
                <a:spcPts val="0"/>
              </a:spcBef>
              <a:buNone/>
            </a:pPr>
            <a:r>
              <a:rPr lang="en-US" sz="1400" dirty="0" smtClean="0">
                <a:latin typeface="American Typewriter"/>
                <a:cs typeface="American Typewriter"/>
              </a:rPr>
              <a:t>      </a:t>
            </a:r>
            <a:r>
              <a:rPr lang="en-US" sz="1400" dirty="0">
                <a:latin typeface="American Typewriter"/>
                <a:cs typeface="American Typewriter"/>
              </a:rPr>
              <a:t>{ </a:t>
            </a:r>
          </a:p>
          <a:p>
            <a:pPr marL="0" indent="0">
              <a:spcBef>
                <a:spcPts val="0"/>
              </a:spcBef>
              <a:buNone/>
            </a:pPr>
            <a:r>
              <a:rPr lang="en-US" sz="1400" dirty="0">
                <a:latin typeface="American Typewriter"/>
                <a:cs typeface="American Typewriter"/>
              </a:rPr>
              <a:t>        </a:t>
            </a:r>
            <a:r>
              <a:rPr lang="en-US" sz="1400" dirty="0" smtClean="0">
                <a:latin typeface="American Typewriter"/>
                <a:cs typeface="American Typewriter"/>
              </a:rPr>
              <a:t>    .....</a:t>
            </a:r>
            <a:endParaRPr lang="en-US" sz="1400" dirty="0">
              <a:latin typeface="American Typewriter"/>
              <a:cs typeface="American Typewriter"/>
            </a:endParaRPr>
          </a:p>
          <a:p>
            <a:pPr marL="0" indent="0">
              <a:spcBef>
                <a:spcPts val="0"/>
              </a:spcBef>
              <a:buNone/>
            </a:pPr>
            <a:r>
              <a:rPr lang="en-US" sz="1400" dirty="0">
                <a:latin typeface="American Typewriter"/>
                <a:cs typeface="American Typewriter"/>
              </a:rPr>
              <a:t>     </a:t>
            </a:r>
          </a:p>
        </p:txBody>
      </p:sp>
    </p:spTree>
    <p:extLst>
      <p:ext uri="{BB962C8B-B14F-4D97-AF65-F5344CB8AC3E}">
        <p14:creationId xmlns:p14="http://schemas.microsoft.com/office/powerpoint/2010/main" val="190993228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I_blue_template_V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CI_blue_template_V3.potx</Template>
  <TotalTime>3409</TotalTime>
  <Words>1250</Words>
  <Application>Microsoft Macintosh PowerPoint</Application>
  <PresentationFormat>On-screen Show (4:3)</PresentationFormat>
  <Paragraphs>156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CI_blue_template_V3</vt:lpstr>
      <vt:lpstr>Transitive Credit</vt:lpstr>
      <vt:lpstr>Motivation</vt:lpstr>
      <vt:lpstr>History of citation</vt:lpstr>
      <vt:lpstr>Why traditional citation is failing</vt:lpstr>
      <vt:lpstr>Social Motivation</vt:lpstr>
      <vt:lpstr>Credit Map</vt:lpstr>
      <vt:lpstr>Example Credit Map</vt:lpstr>
      <vt:lpstr>JSON-LD</vt:lpstr>
      <vt:lpstr>JSON-LD example:</vt:lpstr>
      <vt:lpstr>Transitive Credit</vt:lpstr>
      <vt:lpstr>Issues &amp; future work</vt:lpstr>
      <vt:lpstr>Credits</vt:lpstr>
    </vt:vector>
  </TitlesOfParts>
  <Company>Computation Institute, University of Chicago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Vas Vasiliadis</dc:creator>
  <cp:lastModifiedBy>Daniel S. Katz</cp:lastModifiedBy>
  <cp:revision>185</cp:revision>
  <cp:lastPrinted>2014-05-30T22:20:39Z</cp:lastPrinted>
  <dcterms:created xsi:type="dcterms:W3CDTF">2011-02-23T18:07:51Z</dcterms:created>
  <dcterms:modified xsi:type="dcterms:W3CDTF">2014-12-10T14:26:30Z</dcterms:modified>
</cp:coreProperties>
</file>