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811700" cy="30275213"/>
  <p:notesSz cx="6858000" cy="9144000"/>
  <p:defaultTextStyle>
    <a:defPPr>
      <a:defRPr lang="en-US"/>
    </a:defPPr>
    <a:lvl1pPr marL="0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64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28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193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257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321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385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450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514" algn="l" defTabSz="208806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" d="100"/>
          <a:sy n="22" d="100"/>
        </p:scale>
        <p:origin x="-192" y="-240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A4A1-DA1E-6544-879E-7441DDB3A363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4741-C901-B547-8B61-174DDDD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064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128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193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257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321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385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450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514" algn="l" defTabSz="208806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878" y="9404941"/>
            <a:ext cx="36389945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756" y="17155954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262477" y="5354230"/>
            <a:ext cx="45078642" cy="1140015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9128" y="5354230"/>
            <a:ext cx="134529821" cy="1140015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9" y="19454630"/>
            <a:ext cx="36389945" cy="6012994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9" y="12831930"/>
            <a:ext cx="36389945" cy="662270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6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2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19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2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3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3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45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9129" y="31179269"/>
            <a:ext cx="89800514" cy="8817655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33171" y="31179269"/>
            <a:ext cx="89807949" cy="8817655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6776885"/>
            <a:ext cx="18915935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64" indent="0">
              <a:buNone/>
              <a:defRPr sz="9100" b="1"/>
            </a:lvl2pPr>
            <a:lvl3pPr marL="4176128" indent="0">
              <a:buNone/>
              <a:defRPr sz="8200" b="1"/>
            </a:lvl3pPr>
            <a:lvl4pPr marL="6264193" indent="0">
              <a:buNone/>
              <a:defRPr sz="7300" b="1"/>
            </a:lvl4pPr>
            <a:lvl5pPr marL="8352257" indent="0">
              <a:buNone/>
              <a:defRPr sz="7300" b="1"/>
            </a:lvl5pPr>
            <a:lvl6pPr marL="10440321" indent="0">
              <a:buNone/>
              <a:defRPr sz="7300" b="1"/>
            </a:lvl6pPr>
            <a:lvl7pPr marL="12528385" indent="0">
              <a:buNone/>
              <a:defRPr sz="7300" b="1"/>
            </a:lvl7pPr>
            <a:lvl8pPr marL="14616450" indent="0">
              <a:buNone/>
              <a:defRPr sz="7300" b="1"/>
            </a:lvl8pPr>
            <a:lvl9pPr marL="1670451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585" y="9601168"/>
            <a:ext cx="18915935" cy="1744329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752" y="6776885"/>
            <a:ext cx="18923366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64" indent="0">
              <a:buNone/>
              <a:defRPr sz="9100" b="1"/>
            </a:lvl2pPr>
            <a:lvl3pPr marL="4176128" indent="0">
              <a:buNone/>
              <a:defRPr sz="8200" b="1"/>
            </a:lvl3pPr>
            <a:lvl4pPr marL="6264193" indent="0">
              <a:buNone/>
              <a:defRPr sz="7300" b="1"/>
            </a:lvl4pPr>
            <a:lvl5pPr marL="8352257" indent="0">
              <a:buNone/>
              <a:defRPr sz="7300" b="1"/>
            </a:lvl5pPr>
            <a:lvl6pPr marL="10440321" indent="0">
              <a:buNone/>
              <a:defRPr sz="7300" b="1"/>
            </a:lvl6pPr>
            <a:lvl7pPr marL="12528385" indent="0">
              <a:buNone/>
              <a:defRPr sz="7300" b="1"/>
            </a:lvl7pPr>
            <a:lvl8pPr marL="14616450" indent="0">
              <a:buNone/>
              <a:defRPr sz="7300" b="1"/>
            </a:lvl8pPr>
            <a:lvl9pPr marL="1670451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752" y="9601168"/>
            <a:ext cx="18923366" cy="1744329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8" y="1205402"/>
            <a:ext cx="14084754" cy="51299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185" y="1205404"/>
            <a:ext cx="23932930" cy="2583905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588" y="6335372"/>
            <a:ext cx="14084754" cy="20709089"/>
          </a:xfrm>
        </p:spPr>
        <p:txBody>
          <a:bodyPr/>
          <a:lstStyle>
            <a:lvl1pPr marL="0" indent="0">
              <a:buNone/>
              <a:defRPr sz="6400"/>
            </a:lvl1pPr>
            <a:lvl2pPr marL="2088064" indent="0">
              <a:buNone/>
              <a:defRPr sz="5500"/>
            </a:lvl2pPr>
            <a:lvl3pPr marL="4176128" indent="0">
              <a:buNone/>
              <a:defRPr sz="4600"/>
            </a:lvl3pPr>
            <a:lvl4pPr marL="6264193" indent="0">
              <a:buNone/>
              <a:defRPr sz="4100"/>
            </a:lvl4pPr>
            <a:lvl5pPr marL="8352257" indent="0">
              <a:buNone/>
              <a:defRPr sz="4100"/>
            </a:lvl5pPr>
            <a:lvl6pPr marL="10440321" indent="0">
              <a:buNone/>
              <a:defRPr sz="4100"/>
            </a:lvl6pPr>
            <a:lvl7pPr marL="12528385" indent="0">
              <a:buNone/>
              <a:defRPr sz="4100"/>
            </a:lvl7pPr>
            <a:lvl8pPr marL="14616450" indent="0">
              <a:buNone/>
              <a:defRPr sz="4100"/>
            </a:lvl8pPr>
            <a:lvl9pPr marL="1670451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93" y="21192650"/>
            <a:ext cx="25687020" cy="25019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393" y="2705147"/>
            <a:ext cx="25687020" cy="18165128"/>
          </a:xfrm>
        </p:spPr>
        <p:txBody>
          <a:bodyPr/>
          <a:lstStyle>
            <a:lvl1pPr marL="0" indent="0">
              <a:buNone/>
              <a:defRPr sz="14600"/>
            </a:lvl1pPr>
            <a:lvl2pPr marL="2088064" indent="0">
              <a:buNone/>
              <a:defRPr sz="12800"/>
            </a:lvl2pPr>
            <a:lvl3pPr marL="4176128" indent="0">
              <a:buNone/>
              <a:defRPr sz="11000"/>
            </a:lvl3pPr>
            <a:lvl4pPr marL="6264193" indent="0">
              <a:buNone/>
              <a:defRPr sz="9100"/>
            </a:lvl4pPr>
            <a:lvl5pPr marL="8352257" indent="0">
              <a:buNone/>
              <a:defRPr sz="9100"/>
            </a:lvl5pPr>
            <a:lvl6pPr marL="10440321" indent="0">
              <a:buNone/>
              <a:defRPr sz="9100"/>
            </a:lvl6pPr>
            <a:lvl7pPr marL="12528385" indent="0">
              <a:buNone/>
              <a:defRPr sz="9100"/>
            </a:lvl7pPr>
            <a:lvl8pPr marL="14616450" indent="0">
              <a:buNone/>
              <a:defRPr sz="9100"/>
            </a:lvl8pPr>
            <a:lvl9pPr marL="1670451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93" y="23694562"/>
            <a:ext cx="25687020" cy="3553131"/>
          </a:xfrm>
        </p:spPr>
        <p:txBody>
          <a:bodyPr/>
          <a:lstStyle>
            <a:lvl1pPr marL="0" indent="0">
              <a:buNone/>
              <a:defRPr sz="6400"/>
            </a:lvl1pPr>
            <a:lvl2pPr marL="2088064" indent="0">
              <a:buNone/>
              <a:defRPr sz="5500"/>
            </a:lvl2pPr>
            <a:lvl3pPr marL="4176128" indent="0">
              <a:buNone/>
              <a:defRPr sz="4600"/>
            </a:lvl3pPr>
            <a:lvl4pPr marL="6264193" indent="0">
              <a:buNone/>
              <a:defRPr sz="4100"/>
            </a:lvl4pPr>
            <a:lvl5pPr marL="8352257" indent="0">
              <a:buNone/>
              <a:defRPr sz="4100"/>
            </a:lvl5pPr>
            <a:lvl6pPr marL="10440321" indent="0">
              <a:buNone/>
              <a:defRPr sz="4100"/>
            </a:lvl6pPr>
            <a:lvl7pPr marL="12528385" indent="0">
              <a:buNone/>
              <a:defRPr sz="4100"/>
            </a:lvl7pPr>
            <a:lvl8pPr marL="14616450" indent="0">
              <a:buNone/>
              <a:defRPr sz="4100"/>
            </a:lvl8pPr>
            <a:lvl9pPr marL="1670451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9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  <a:prstGeom prst="rect">
            <a:avLst/>
          </a:prstGeom>
        </p:spPr>
        <p:txBody>
          <a:bodyPr vert="horz" lIns="417613" tIns="208807" rIns="417613" bIns="2088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7064219"/>
            <a:ext cx="38530530" cy="19980241"/>
          </a:xfrm>
          <a:prstGeom prst="rect">
            <a:avLst/>
          </a:prstGeom>
        </p:spPr>
        <p:txBody>
          <a:bodyPr vert="horz" lIns="417613" tIns="208807" rIns="417613" bIns="2088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585" y="28060639"/>
            <a:ext cx="9989396" cy="1611875"/>
          </a:xfrm>
          <a:prstGeom prst="rect">
            <a:avLst/>
          </a:prstGeom>
        </p:spPr>
        <p:txBody>
          <a:bodyPr vert="horz" lIns="417613" tIns="208807" rIns="417613" bIns="20880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C52A-15B6-3D47-8C17-604C27305D2B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7332" y="28060639"/>
            <a:ext cx="13557039" cy="1611875"/>
          </a:xfrm>
          <a:prstGeom prst="rect">
            <a:avLst/>
          </a:prstGeom>
        </p:spPr>
        <p:txBody>
          <a:bodyPr vert="horz" lIns="417613" tIns="208807" rIns="417613" bIns="20880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81719" y="28060639"/>
            <a:ext cx="9989396" cy="1611875"/>
          </a:xfrm>
          <a:prstGeom prst="rect">
            <a:avLst/>
          </a:prstGeom>
        </p:spPr>
        <p:txBody>
          <a:bodyPr vert="horz" lIns="417613" tIns="208807" rIns="417613" bIns="20880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DEAE-4D06-7341-9E29-2D16F992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06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49" indent="-1566049" algn="l" defTabSz="208806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05" indent="-1305040" algn="l" defTabSz="208806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61" indent="-1044032" algn="l" defTabSz="2088064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25" indent="-1044032" algn="l" defTabSz="208806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289" indent="-1044032" algn="l" defTabSz="208806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353" indent="-1044032" algn="l" defTabSz="208806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418" indent="-1044032" algn="l" defTabSz="208806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482" indent="-1044032" algn="l" defTabSz="208806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546" indent="-1044032" algn="l" defTabSz="208806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64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28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93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257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321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385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450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514" algn="l" defTabSz="20880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1689" y="0"/>
            <a:ext cx="21664766" cy="3817430"/>
          </a:xfrm>
          <a:prstGeom prst="rect">
            <a:avLst/>
          </a:prstGeom>
          <a:noFill/>
        </p:spPr>
        <p:txBody>
          <a:bodyPr wrap="square" lIns="91467" tIns="45734" rIns="91467" bIns="45734" rtlCol="0">
            <a:spAutoFit/>
          </a:bodyPr>
          <a:lstStyle/>
          <a:p>
            <a:pPr algn="ctr"/>
            <a:r>
              <a:rPr lang="en-US" sz="8000" dirty="0"/>
              <a:t>Implementing Transitive Credit with JSON-LD</a:t>
            </a:r>
          </a:p>
          <a:p>
            <a:pPr algn="ctr"/>
            <a:r>
              <a:rPr lang="en-US" sz="8000" dirty="0"/>
              <a:t>Daniel S. Katz &amp; </a:t>
            </a:r>
            <a:r>
              <a:rPr lang="en-US" sz="8000" dirty="0" err="1"/>
              <a:t>Arfon</a:t>
            </a:r>
            <a:r>
              <a:rPr lang="en-US" sz="8000" dirty="0"/>
              <a:t> M. Smith</a:t>
            </a:r>
          </a:p>
          <a:p>
            <a:pPr algn="ctr"/>
            <a:r>
              <a:rPr lang="en-US" sz="8000" dirty="0"/>
              <a:t>http://</a:t>
            </a:r>
            <a:r>
              <a:rPr lang="en-US" sz="8000" dirty="0" err="1"/>
              <a:t>arxiv.org</a:t>
            </a:r>
            <a:r>
              <a:rPr lang="en-US" sz="8000" dirty="0"/>
              <a:t>/abs/1407.5117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3993378" y="10099444"/>
            <a:ext cx="10500956" cy="618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67" tIns="45734" rIns="91467" bIns="45734" rtlCol="0">
            <a:spAutoFit/>
          </a:bodyPr>
          <a:lstStyle/>
          <a:p>
            <a:r>
              <a:rPr lang="en-US" sz="4400" dirty="0"/>
              <a:t>Transitive Credit Concept: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Record “credit map” for products (papers, software, data,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Credit map assigns weighted credit to authors, “</a:t>
            </a:r>
            <a:r>
              <a:rPr lang="en-US" sz="4400" dirty="0" err="1"/>
              <a:t>contriponents</a:t>
            </a:r>
            <a:r>
              <a:rPr lang="en-US" sz="4400" dirty="0"/>
              <a:t>” (items/people acknowledged, credited,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Allows (weighted) credit to flow down (e.g. from paper to cited software application to software library)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85711" y="10099444"/>
            <a:ext cx="9582040" cy="618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67" tIns="45734" rIns="91467" bIns="45734" rtlCol="0">
            <a:spAutoFit/>
          </a:bodyPr>
          <a:lstStyle/>
          <a:p>
            <a:r>
              <a:rPr lang="en-US" sz="4400" dirty="0"/>
              <a:t>JSON-LD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JavaScript Object Notation for Linked Data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http://</a:t>
            </a:r>
            <a:r>
              <a:rPr lang="en-US" sz="4400" dirty="0" err="1"/>
              <a:t>json-ld.org</a:t>
            </a:r>
            <a:r>
              <a:rPr lang="en-US" sz="4400" dirty="0"/>
              <a:t>/</a:t>
            </a:r>
            <a:endParaRPr lang="en-US" sz="4400" dirty="0"/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Extension of the key-value based </a:t>
            </a:r>
            <a:r>
              <a:rPr lang="en-US" sz="4400" dirty="0"/>
              <a:t>J</a:t>
            </a:r>
            <a:r>
              <a:rPr lang="en-US" sz="4400" dirty="0"/>
              <a:t>SON document format</a:t>
            </a:r>
          </a:p>
          <a:p>
            <a:pPr marL="285836" indent="-285836">
              <a:buFont typeface="Arial"/>
              <a:buChar char="•"/>
            </a:pPr>
            <a:r>
              <a:rPr lang="en-US" sz="4400" dirty="0"/>
              <a:t>P</a:t>
            </a:r>
            <a:r>
              <a:rPr lang="en-US" sz="4400" dirty="0"/>
              <a:t>rovides a way of describing machine-readable information with semantic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70299" y="4626745"/>
            <a:ext cx="12029609" cy="23920501"/>
          </a:xfrm>
          <a:prstGeom prst="rect">
            <a:avLst/>
          </a:prstGeom>
          <a:solidFill>
            <a:schemeClr val="bg2"/>
          </a:solidFill>
        </p:spPr>
        <p:txBody>
          <a:bodyPr wrap="square" lIns="91467" tIns="45734" rIns="91467" bIns="45734" rtlCol="0">
            <a:spAutoFit/>
          </a:bodyPr>
          <a:lstStyle/>
          <a:p>
            <a:r>
              <a:rPr lang="en-US" sz="3600" dirty="0"/>
              <a:t>JSON-LD for Credit Example:</a:t>
            </a:r>
          </a:p>
          <a:p>
            <a:endParaRPr lang="en-US" sz="3600" dirty="0"/>
          </a:p>
          <a:p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/>
              <a:t>@context": "http://</a:t>
            </a:r>
            <a:r>
              <a:rPr lang="en-US" sz="3600" dirty="0" err="1"/>
              <a:t>schema.org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/>
              <a:t>@type": "</a:t>
            </a:r>
            <a:r>
              <a:rPr lang="en-US" sz="3600" dirty="0" err="1"/>
              <a:t>ScholarlyArticle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/>
              <a:t>headline": "Implementing Transitive Credit with JSON-LD"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 err="1"/>
              <a:t>dateCreated</a:t>
            </a:r>
            <a:r>
              <a:rPr lang="en-US" sz="3600" dirty="0"/>
              <a:t>": "2014-07-10",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/>
              <a:t>keywords": "transitive credit, </a:t>
            </a:r>
            <a:r>
              <a:rPr lang="en-US" sz="3600" dirty="0" err="1"/>
              <a:t>json</a:t>
            </a:r>
            <a:r>
              <a:rPr lang="en-US" sz="3600" dirty="0" err="1"/>
              <a:t>-ld</a:t>
            </a:r>
            <a:r>
              <a:rPr lang="en-US" sz="3600" dirty="0"/>
              <a:t>, </a:t>
            </a:r>
            <a:r>
              <a:rPr lang="en-US" sz="3600" dirty="0"/>
              <a:t>linked data”,</a:t>
            </a:r>
            <a:br>
              <a:rPr lang="en-US" sz="3600" dirty="0"/>
            </a:br>
            <a:r>
              <a:rPr lang="en-US" sz="3600" dirty="0"/>
              <a:t>  "</a:t>
            </a:r>
            <a:r>
              <a:rPr lang="en-US" sz="3600" dirty="0"/>
              <a:t>author": [ </a:t>
            </a:r>
            <a:endParaRPr lang="en-US" sz="3600" dirty="0"/>
          </a:p>
          <a:p>
            <a:r>
              <a:rPr lang="en-US" sz="3600" dirty="0"/>
              <a:t>    {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@type": "Person",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name": "Daniel S. Katz",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@id": "http://</a:t>
            </a:r>
            <a:r>
              <a:rPr lang="en-US" sz="3600" dirty="0" err="1"/>
              <a:t>orcid.org</a:t>
            </a:r>
            <a:r>
              <a:rPr lang="en-US" sz="3600" dirty="0"/>
              <a:t>/0000-0001-5934-</a:t>
            </a:r>
            <a:r>
              <a:rPr lang="en-US" sz="3600" dirty="0"/>
              <a:t>7525”,</a:t>
            </a:r>
            <a:br>
              <a:rPr lang="en-US" sz="3600" dirty="0"/>
            </a:br>
            <a:r>
              <a:rPr lang="en-US" sz="3600" dirty="0"/>
              <a:t>      "email”: "</a:t>
            </a:r>
            <a:r>
              <a:rPr lang="en-US" sz="3600" dirty="0" err="1"/>
              <a:t>d.katz@ieee.org</a:t>
            </a:r>
            <a:r>
              <a:rPr lang="en-US" sz="3600" dirty="0"/>
              <a:t>"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 err="1"/>
              <a:t>creditWeight</a:t>
            </a:r>
            <a:r>
              <a:rPr lang="en-US" sz="3600" dirty="0"/>
              <a:t>": "0.25"</a:t>
            </a:r>
            <a:br>
              <a:rPr lang="en-US" sz="3600" dirty="0"/>
            </a:br>
            <a:r>
              <a:rPr lang="en-US" sz="3600" dirty="0"/>
              <a:t>    }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   {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@type": "Person",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name": "</a:t>
            </a:r>
            <a:r>
              <a:rPr lang="en-US" sz="3600" dirty="0" err="1"/>
              <a:t>Arfon</a:t>
            </a:r>
            <a:r>
              <a:rPr lang="en-US" sz="3600" dirty="0"/>
              <a:t> Smith",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@id": "http://</a:t>
            </a:r>
            <a:r>
              <a:rPr lang="en-US" sz="3600" dirty="0" err="1"/>
              <a:t>orcid.org</a:t>
            </a:r>
            <a:r>
              <a:rPr lang="en-US" sz="3600" dirty="0"/>
              <a:t>/0000-0002-7217-4494",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/>
              <a:t>email": "</a:t>
            </a:r>
            <a:r>
              <a:rPr lang="en-US" sz="3600" dirty="0" err="1"/>
              <a:t>arfon@github.com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    "</a:t>
            </a:r>
            <a:r>
              <a:rPr lang="en-US" sz="3600" dirty="0" err="1"/>
              <a:t>creditWeight</a:t>
            </a:r>
            <a:r>
              <a:rPr lang="en-US" sz="3600" dirty="0"/>
              <a:t>": "0.25"</a:t>
            </a:r>
            <a:br>
              <a:rPr lang="en-US" sz="3600" dirty="0"/>
            </a:br>
            <a:r>
              <a:rPr lang="en-US" sz="3600" dirty="0"/>
              <a:t>    } </a:t>
            </a:r>
          </a:p>
          <a:p>
            <a:r>
              <a:rPr lang="en-US" sz="3600" dirty="0"/>
              <a:t>  ]</a:t>
            </a:r>
            <a:r>
              <a:rPr lang="en-US" sz="3600" dirty="0"/>
              <a:t>, </a:t>
            </a: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/>
              <a:t> "</a:t>
            </a:r>
            <a:r>
              <a:rPr lang="en-US" sz="3600" dirty="0"/>
              <a:t>citation": { </a:t>
            </a:r>
            <a:endParaRPr lang="en-US" sz="3600" dirty="0"/>
          </a:p>
          <a:p>
            <a:r>
              <a:rPr lang="en-US" sz="3600" dirty="0"/>
              <a:t>    "</a:t>
            </a:r>
            <a:r>
              <a:rPr lang="en-US" sz="3600" dirty="0"/>
              <a:t>articles": </a:t>
            </a:r>
            <a:r>
              <a:rPr lang="en-US" sz="3600" dirty="0"/>
              <a:t>[</a:t>
            </a:r>
          </a:p>
          <a:p>
            <a:r>
              <a:rPr lang="en-US" sz="3600" dirty="0"/>
              <a:t> </a:t>
            </a:r>
            <a:r>
              <a:rPr lang="en-US" sz="3600" dirty="0"/>
              <a:t>     { </a:t>
            </a:r>
          </a:p>
          <a:p>
            <a:r>
              <a:rPr lang="en-US" sz="3600" dirty="0"/>
              <a:t>        "</a:t>
            </a:r>
            <a:r>
              <a:rPr lang="en-US" sz="3600" dirty="0"/>
              <a:t>@type": "</a:t>
            </a:r>
            <a:r>
              <a:rPr lang="en-US" sz="3600" dirty="0" err="1"/>
              <a:t>ScholarlyArticle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      "</a:t>
            </a:r>
            <a:r>
              <a:rPr lang="en-US" sz="3600" dirty="0"/>
              <a:t>headline": "Transitive credit </a:t>
            </a:r>
            <a:r>
              <a:rPr lang="en-US" sz="3600" dirty="0"/>
              <a:t>...”,</a:t>
            </a:r>
          </a:p>
          <a:p>
            <a:r>
              <a:rPr lang="en-US" sz="3600" dirty="0"/>
              <a:t> </a:t>
            </a:r>
            <a:r>
              <a:rPr lang="en-US" sz="3600" dirty="0"/>
              <a:t>       "</a:t>
            </a:r>
            <a:r>
              <a:rPr lang="en-US" sz="3600" dirty="0" err="1"/>
              <a:t>doi</a:t>
            </a:r>
            <a:r>
              <a:rPr lang="en-US" sz="3600" dirty="0"/>
              <a:t>": "10.5334/</a:t>
            </a:r>
            <a:r>
              <a:rPr lang="en-US" sz="3600" dirty="0" err="1"/>
              <a:t>jors.be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      "</a:t>
            </a:r>
            <a:r>
              <a:rPr lang="en-US" sz="3600" dirty="0" err="1"/>
              <a:t>creditWeight</a:t>
            </a:r>
            <a:r>
              <a:rPr lang="en-US" sz="3600" dirty="0"/>
              <a:t>": "0.3" </a:t>
            </a:r>
            <a:endParaRPr lang="en-US" sz="3600" dirty="0"/>
          </a:p>
          <a:p>
            <a:r>
              <a:rPr lang="en-US" sz="3600" dirty="0"/>
              <a:t>      }</a:t>
            </a:r>
          </a:p>
          <a:p>
            <a:r>
              <a:rPr lang="en-US" sz="3600" dirty="0"/>
              <a:t>...</a:t>
            </a:r>
          </a:p>
          <a:p>
            <a:r>
              <a:rPr lang="en-US" sz="3600" dirty="0"/>
              <a:t> </a:t>
            </a:r>
            <a:r>
              <a:rPr lang="en-US" sz="3600" dirty="0"/>
              <a:t>   ]</a:t>
            </a:r>
            <a:r>
              <a:rPr lang="en-US" sz="3600" dirty="0"/>
              <a:t>, </a:t>
            </a:r>
            <a:endParaRPr lang="en-US" sz="3600" dirty="0"/>
          </a:p>
          <a:p>
            <a:r>
              <a:rPr lang="en-US" sz="3600" dirty="0"/>
              <a:t>    "</a:t>
            </a:r>
            <a:r>
              <a:rPr lang="en-US" sz="3600" dirty="0"/>
              <a:t>software": </a:t>
            </a:r>
            <a:r>
              <a:rPr lang="en-US" sz="3600" dirty="0"/>
              <a:t>[</a:t>
            </a:r>
          </a:p>
          <a:p>
            <a:r>
              <a:rPr lang="en-US" sz="3600" dirty="0"/>
              <a:t> </a:t>
            </a:r>
            <a:r>
              <a:rPr lang="en-US" sz="3600" dirty="0"/>
              <a:t>     { </a:t>
            </a:r>
          </a:p>
          <a:p>
            <a:r>
              <a:rPr lang="en-US" sz="3600" dirty="0"/>
              <a:t>        "</a:t>
            </a:r>
            <a:r>
              <a:rPr lang="en-US" sz="3600" dirty="0"/>
              <a:t>@type": "Code",</a:t>
            </a:r>
            <a:br>
              <a:rPr lang="en-US" sz="3600" dirty="0"/>
            </a:br>
            <a:r>
              <a:rPr lang="en-US" sz="3600" dirty="0"/>
              <a:t>        "</a:t>
            </a:r>
            <a:r>
              <a:rPr lang="en-US" sz="3600" dirty="0"/>
              <a:t>name": "</a:t>
            </a:r>
            <a:r>
              <a:rPr lang="en-US" sz="3600" dirty="0" err="1"/>
              <a:t>Fidgit</a:t>
            </a:r>
            <a:r>
              <a:rPr lang="en-US" sz="3600" dirty="0"/>
              <a:t>",</a:t>
            </a:r>
            <a:br>
              <a:rPr lang="en-US" sz="3600" dirty="0"/>
            </a:br>
            <a:r>
              <a:rPr lang="en-US" sz="3600" dirty="0"/>
              <a:t>        "</a:t>
            </a:r>
            <a:r>
              <a:rPr lang="en-US" sz="3600" dirty="0" err="1"/>
              <a:t>codeRepository</a:t>
            </a:r>
            <a:r>
              <a:rPr lang="en-US" sz="3600" dirty="0"/>
              <a:t>": "https://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arfon</a:t>
            </a:r>
            <a:r>
              <a:rPr lang="en-US" sz="3600" dirty="0"/>
              <a:t>/</a:t>
            </a:r>
            <a:r>
              <a:rPr lang="en-US" sz="3600" dirty="0" err="1"/>
              <a:t>fidgit</a:t>
            </a:r>
            <a:r>
              <a:rPr lang="en-US" sz="3600" dirty="0"/>
              <a:t>",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       "</a:t>
            </a:r>
            <a:r>
              <a:rPr lang="en-US" sz="3600" dirty="0"/>
              <a:t>license": "http://</a:t>
            </a:r>
            <a:r>
              <a:rPr lang="en-US" sz="3600" dirty="0" err="1"/>
              <a:t>opensource.org</a:t>
            </a:r>
            <a:r>
              <a:rPr lang="en-US" sz="3600" dirty="0"/>
              <a:t>/licenses/MIT", </a:t>
            </a: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/>
              <a:t>       "</a:t>
            </a:r>
            <a:r>
              <a:rPr lang="en-US" sz="3600" dirty="0" err="1"/>
              <a:t>creditWeight</a:t>
            </a:r>
            <a:r>
              <a:rPr lang="en-US" sz="3600" dirty="0"/>
              <a:t>": "0.04" </a:t>
            </a:r>
            <a:endParaRPr lang="en-US" sz="3600" dirty="0"/>
          </a:p>
          <a:p>
            <a:r>
              <a:rPr lang="en-US" sz="3600" dirty="0"/>
              <a:t>      }</a:t>
            </a:r>
          </a:p>
          <a:p>
            <a:r>
              <a:rPr lang="en-US" sz="3600" dirty="0"/>
              <a:t>...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4079" y="26254640"/>
            <a:ext cx="9752919" cy="2801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67" tIns="45734" rIns="91467" bIns="45734" rtlCol="0">
            <a:spAutoFit/>
          </a:bodyPr>
          <a:lstStyle/>
          <a:p>
            <a:r>
              <a:rPr lang="en-US" sz="4400" dirty="0"/>
              <a:t>Issues:</a:t>
            </a:r>
          </a:p>
          <a:p>
            <a:r>
              <a:rPr lang="en-US" sz="4400" dirty="0"/>
              <a:t>How to implement with handle/DOI? </a:t>
            </a:r>
          </a:p>
          <a:p>
            <a:r>
              <a:rPr lang="en-US" sz="4400" dirty="0"/>
              <a:t>Standards (e.g. CASRAI, VIVO)? </a:t>
            </a:r>
          </a:p>
          <a:p>
            <a:r>
              <a:rPr lang="en-US" sz="4400" dirty="0"/>
              <a:t>Social/cultural acceptance?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3379" y="4561965"/>
            <a:ext cx="21874372" cy="4351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67" tIns="45734" rIns="91467" bIns="45734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5400" dirty="0"/>
              <a:t>Hypothesis: better measurement of </a:t>
            </a:r>
            <a:r>
              <a:rPr lang="en-US" sz="5400" dirty="0"/>
              <a:t>scientific contributions will lead to</a:t>
            </a:r>
          </a:p>
          <a:p>
            <a:pPr algn="ctr">
              <a:spcBef>
                <a:spcPts val="200"/>
              </a:spcBef>
            </a:pPr>
            <a:r>
              <a:rPr lang="en-US" sz="5400" dirty="0"/>
              <a:t>rewards (</a:t>
            </a:r>
            <a:r>
              <a:rPr lang="en-US" sz="5400" dirty="0"/>
              <a:t>incentives), leading to </a:t>
            </a:r>
            <a:endParaRPr lang="en-US" sz="5400" dirty="0"/>
          </a:p>
          <a:p>
            <a:pPr algn="ctr">
              <a:spcBef>
                <a:spcPts val="200"/>
              </a:spcBef>
            </a:pPr>
            <a:r>
              <a:rPr lang="en-US" sz="5400" dirty="0"/>
              <a:t>better career paths</a:t>
            </a:r>
            <a:r>
              <a:rPr lang="en-US" sz="5400" dirty="0"/>
              <a:t>,</a:t>
            </a:r>
            <a:r>
              <a:rPr lang="en-US" sz="5400" dirty="0"/>
              <a:t> leading to </a:t>
            </a:r>
          </a:p>
          <a:p>
            <a:pPr algn="ctr">
              <a:spcBef>
                <a:spcPts val="200"/>
              </a:spcBef>
            </a:pPr>
            <a:r>
              <a:rPr lang="en-US" sz="5400" dirty="0"/>
              <a:t>more willingness </a:t>
            </a:r>
            <a:r>
              <a:rPr lang="en-US" sz="5400" dirty="0"/>
              <a:t>to join communities, leading to </a:t>
            </a:r>
            <a:endParaRPr lang="en-US" sz="5400" dirty="0"/>
          </a:p>
          <a:p>
            <a:pPr algn="ctr">
              <a:spcBef>
                <a:spcPts val="200"/>
              </a:spcBef>
            </a:pPr>
            <a:r>
              <a:rPr lang="en-US" sz="5400" dirty="0"/>
              <a:t>more </a:t>
            </a:r>
            <a:r>
              <a:rPr lang="en-US" sz="5400" dirty="0"/>
              <a:t>sustainable software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72" y="17103725"/>
            <a:ext cx="21841563" cy="77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192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S. Katz</dc:creator>
  <cp:lastModifiedBy>Daniel S. Katz</cp:lastModifiedBy>
  <cp:revision>4</cp:revision>
  <dcterms:created xsi:type="dcterms:W3CDTF">2014-12-17T03:50:22Z</dcterms:created>
  <dcterms:modified xsi:type="dcterms:W3CDTF">2014-12-29T12:57:36Z</dcterms:modified>
</cp:coreProperties>
</file>