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8" r:id="rId10"/>
    <p:sldId id="266" r:id="rId11"/>
    <p:sldId id="269" r:id="rId12"/>
    <p:sldId id="267" r:id="rId13"/>
    <p:sldId id="270" r:id="rId14"/>
    <p:sldId id="271" r:id="rId15"/>
    <p:sldId id="272" r:id="rId16"/>
    <p:sldId id="274" r:id="rId17"/>
    <p:sldId id="273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6370" autoAdjust="0"/>
  </p:normalViewPr>
  <p:slideViewPr>
    <p:cSldViewPr snapToGrid="0">
      <p:cViewPr varScale="1">
        <p:scale>
          <a:sx n="106" d="100"/>
          <a:sy n="106" d="100"/>
        </p:scale>
        <p:origin x="1746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2B841-7D93-490C-A5ED-82F271D21774}" type="datetimeFigureOut">
              <a:rPr lang="en-GB" smtClean="0"/>
              <a:t>08/01/17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31459-F69E-46DE-95A2-A06EEC111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173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31459-F69E-46DE-95A2-A06EEC11152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545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295400"/>
            <a:ext cx="82296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cs typeface="+mn-cs"/>
              </a:rPr>
              <a:t>Jack Brookes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B39D0E86-E08E-4A99-A3F1-6C1F9DF9C5E3}" type="datetimeFigureOut">
              <a:rPr lang="en-GB" smtClean="0"/>
              <a:t>08/01/17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4290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University of Leeds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31DCE31B-3F1B-4B72-A486-5BD98A847B1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9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9D0E86-E08E-4A99-A3F1-6C1F9DF9C5E3}" type="datetimeFigureOut">
              <a:rPr lang="en-GB" smtClean="0"/>
              <a:t>08/01/17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CE31B-3F1B-4B72-A486-5BD98A847B1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729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9D0E86-E08E-4A99-A3F1-6C1F9DF9C5E3}" type="datetimeFigureOut">
              <a:rPr lang="en-GB" smtClean="0"/>
              <a:t>08/01/17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CE31B-3F1B-4B72-A486-5BD98A847B1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437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516880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02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9D0E86-E08E-4A99-A3F1-6C1F9DF9C5E3}" type="datetimeFigureOut">
              <a:rPr lang="en-GB" smtClean="0"/>
              <a:t>08/01/17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CE31B-3F1B-4B72-A486-5BD98A847B1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61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673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037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359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800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9D0E86-E08E-4A99-A3F1-6C1F9DF9C5E3}" type="datetimeFigureOut">
              <a:rPr lang="en-GB" smtClean="0"/>
              <a:t>08/01/17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CE31B-3F1B-4B72-A486-5BD98A847B1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88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9D0E86-E08E-4A99-A3F1-6C1F9DF9C5E3}" type="datetimeFigureOut">
              <a:rPr lang="en-GB" smtClean="0"/>
              <a:t>08/01/17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CE31B-3F1B-4B72-A486-5BD98A847B1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200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B39D0E86-E08E-4A99-A3F1-6C1F9DF9C5E3}" type="datetimeFigureOut">
              <a:rPr lang="en-GB" smtClean="0"/>
              <a:t>08/01/17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31DCE31B-3F1B-4B72-A486-5BD98A847B1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98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ckbrook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Jack Brookes</a:t>
            </a:r>
          </a:p>
        </p:txBody>
      </p:sp>
    </p:spTree>
    <p:extLst>
      <p:ext uri="{BB962C8B-B14F-4D97-AF65-F5344CB8AC3E}">
        <p14:creationId xmlns:p14="http://schemas.microsoft.com/office/powerpoint/2010/main" val="160843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Script setup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0927" y="989249"/>
            <a:ext cx="8584473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ask_for_name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rawText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input(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"Please enter your name: 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rawText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ask_for_age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rawText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input(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"Please enter your age in years: 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rawText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Participant: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name, age):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fields to values passed via arguments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self.name = name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age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Stimulus: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number, shape, weight):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fields to values passed via arguments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self.number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number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self.shape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shape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weight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Trial: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number, participant, question):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fields to values passed via arguments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self.number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number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self.participant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participant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self.question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question</a:t>
            </a:r>
          </a:p>
        </p:txBody>
      </p:sp>
    </p:spTree>
    <p:extLst>
      <p:ext uri="{BB962C8B-B14F-4D97-AF65-F5344CB8AC3E}">
        <p14:creationId xmlns:p14="http://schemas.microsoft.com/office/powerpoint/2010/main" val="1404382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Script body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8677" y="1015375"/>
            <a:ext cx="8584473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Question: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left_stimulus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right_stimulus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fields to values passed via arguments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self.left_stimulus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left_stimulus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self.right_stimulus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right_stimulus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calculate heaviest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left_stimulus.weight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right_stimulus.weight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self.heaviestPosition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"L"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self.heaviestPosition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"R"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calculate weight difference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self.weightDifference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left_stimulus.weight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right_stimulus.weight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ask_question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rawText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""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rawText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!= 'L' and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rawText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!= 'R':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"\n\r\n\r* Object %d vs %d * 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 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self.left_stimulus.number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self.right_stimulus.number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rawText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input(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"Which is heaver? Type (L) or (R): 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).upper()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self.answer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rawText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self.correct = 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self.answer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self.heaviestPosition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present_feedback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self.correct: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message =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"Correct!"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message = (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"Incorrect! %s was heavier by %dg"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% 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self.heaviestPosition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self.weightDifference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print(message)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750787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Script body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7386" y="771531"/>
            <a:ext cx="8584473" cy="6370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GB" sz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participant details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entered_name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ask_for_name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entered_age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ask_for_age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our new class!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participant = Participant(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entered_name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entered_age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our stimuli here (could be created dynamically from file later)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s1 = Stimulus(1,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'cube'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140)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s2 = Stimulus(2,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'cube'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90)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s3 = Stimulus(3,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'cube'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70)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s4 = Stimulus(4,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'sphere'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150)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s5 = Stimulus(5,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'sphere'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100)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s6 = Stimulus(6,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'sphere'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stimuli = [s1,s2,s3,s4,s5,s6]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random.shuffle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(stimuli)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our 'questions' from our 'stimuli'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questions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create_questions_from_stimuli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(stimuli)</a:t>
            </a: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random.shuffle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(questions)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our 'trials' from our 'questions'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trials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create_trials_from_questions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(participant, questions)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614986"/>
              </p:ext>
            </p:extLst>
          </p:nvPr>
        </p:nvGraphicFramePr>
        <p:xfrm>
          <a:off x="6395400" y="2525491"/>
          <a:ext cx="2520000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838078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04366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331903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059507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372527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125460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4404242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2375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0697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059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6364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2848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8819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411124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endCxn id="2" idx="1"/>
          </p:cNvCxnSpPr>
          <p:nvPr/>
        </p:nvCxnSpPr>
        <p:spPr>
          <a:xfrm flipV="1">
            <a:off x="4162697" y="3805651"/>
            <a:ext cx="2232703" cy="5399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49189" y="5259977"/>
            <a:ext cx="2546211" cy="463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95401" y="5465095"/>
            <a:ext cx="2520000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i="1" dirty="0"/>
              <a:t>Loops through all questions…</a:t>
            </a:r>
          </a:p>
          <a:p>
            <a:endParaRPr lang="en-GB" sz="1600" dirty="0"/>
          </a:p>
          <a:p>
            <a:r>
              <a:rPr lang="en-GB" sz="1600" dirty="0"/>
              <a:t>trial = Trial(n, p, question)</a:t>
            </a:r>
          </a:p>
        </p:txBody>
      </p:sp>
    </p:spTree>
    <p:extLst>
      <p:ext uri="{BB962C8B-B14F-4D97-AF65-F5344CB8AC3E}">
        <p14:creationId xmlns:p14="http://schemas.microsoft.com/office/powerpoint/2010/main" val="49757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Script body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4799" y="2800628"/>
            <a:ext cx="5085802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GB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 the experiment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t in trials:</a:t>
            </a:r>
          </a:p>
          <a:p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ask question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t.question.ask_question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present feedback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t.question.present_feedback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793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Logging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4631" y="1128583"/>
            <a:ext cx="6191792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OPTION 1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t in trials:</a:t>
            </a:r>
          </a:p>
          <a:p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ask question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t.question.ask_question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present feedback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t.question.present_feedback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 all data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log_all_trials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(trials,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“output_data.csv”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4631" y="3955838"/>
            <a:ext cx="6191792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OPTION 2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t in trials:</a:t>
            </a:r>
          </a:p>
          <a:p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ask question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t.question.ask_question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present feedback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t.question.present_feedback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 this trial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t.log_data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“output_data.csv”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518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Logging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49831" y="1642389"/>
            <a:ext cx="6583678" cy="40318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OPTION 3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Logger instance, will create file &amp;</a:t>
            </a:r>
          </a:p>
          <a:p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&amp; write headers if it doesn’t exist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logger = Logger(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“output_data.csv”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t in trials:</a:t>
            </a:r>
          </a:p>
          <a:p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ask question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t.question.ask_question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present feedback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t.question.present_feedback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trial data and write to file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trial_data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t.get_data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logger.log(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trial_data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logger.close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46163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966119"/>
              </p:ext>
            </p:extLst>
          </p:nvPr>
        </p:nvGraphicFramePr>
        <p:xfrm>
          <a:off x="130172" y="923116"/>
          <a:ext cx="8785224" cy="7779417"/>
        </p:xfrm>
        <a:graphic>
          <a:graphicData uri="http://schemas.openxmlformats.org/drawingml/2006/table">
            <a:tbl>
              <a:tblPr/>
              <a:tblGrid>
                <a:gridCol w="732102">
                  <a:extLst>
                    <a:ext uri="{9D8B030D-6E8A-4147-A177-3AD203B41FA5}">
                      <a16:colId xmlns:a16="http://schemas.microsoft.com/office/drawing/2014/main" val="1540135580"/>
                    </a:ext>
                  </a:extLst>
                </a:gridCol>
                <a:gridCol w="732102">
                  <a:extLst>
                    <a:ext uri="{9D8B030D-6E8A-4147-A177-3AD203B41FA5}">
                      <a16:colId xmlns:a16="http://schemas.microsoft.com/office/drawing/2014/main" val="304161291"/>
                    </a:ext>
                  </a:extLst>
                </a:gridCol>
                <a:gridCol w="732102">
                  <a:extLst>
                    <a:ext uri="{9D8B030D-6E8A-4147-A177-3AD203B41FA5}">
                      <a16:colId xmlns:a16="http://schemas.microsoft.com/office/drawing/2014/main" val="3493955618"/>
                    </a:ext>
                  </a:extLst>
                </a:gridCol>
                <a:gridCol w="732102">
                  <a:extLst>
                    <a:ext uri="{9D8B030D-6E8A-4147-A177-3AD203B41FA5}">
                      <a16:colId xmlns:a16="http://schemas.microsoft.com/office/drawing/2014/main" val="3093436181"/>
                    </a:ext>
                  </a:extLst>
                </a:gridCol>
                <a:gridCol w="732102">
                  <a:extLst>
                    <a:ext uri="{9D8B030D-6E8A-4147-A177-3AD203B41FA5}">
                      <a16:colId xmlns:a16="http://schemas.microsoft.com/office/drawing/2014/main" val="926836902"/>
                    </a:ext>
                  </a:extLst>
                </a:gridCol>
                <a:gridCol w="732102">
                  <a:extLst>
                    <a:ext uri="{9D8B030D-6E8A-4147-A177-3AD203B41FA5}">
                      <a16:colId xmlns:a16="http://schemas.microsoft.com/office/drawing/2014/main" val="276112803"/>
                    </a:ext>
                  </a:extLst>
                </a:gridCol>
                <a:gridCol w="732102">
                  <a:extLst>
                    <a:ext uri="{9D8B030D-6E8A-4147-A177-3AD203B41FA5}">
                      <a16:colId xmlns:a16="http://schemas.microsoft.com/office/drawing/2014/main" val="210724436"/>
                    </a:ext>
                  </a:extLst>
                </a:gridCol>
                <a:gridCol w="732102">
                  <a:extLst>
                    <a:ext uri="{9D8B030D-6E8A-4147-A177-3AD203B41FA5}">
                      <a16:colId xmlns:a16="http://schemas.microsoft.com/office/drawing/2014/main" val="1555808646"/>
                    </a:ext>
                  </a:extLst>
                </a:gridCol>
                <a:gridCol w="732102">
                  <a:extLst>
                    <a:ext uri="{9D8B030D-6E8A-4147-A177-3AD203B41FA5}">
                      <a16:colId xmlns:a16="http://schemas.microsoft.com/office/drawing/2014/main" val="4288885534"/>
                    </a:ext>
                  </a:extLst>
                </a:gridCol>
                <a:gridCol w="732102">
                  <a:extLst>
                    <a:ext uri="{9D8B030D-6E8A-4147-A177-3AD203B41FA5}">
                      <a16:colId xmlns:a16="http://schemas.microsoft.com/office/drawing/2014/main" val="4206846212"/>
                    </a:ext>
                  </a:extLst>
                </a:gridCol>
                <a:gridCol w="732102">
                  <a:extLst>
                    <a:ext uri="{9D8B030D-6E8A-4147-A177-3AD203B41FA5}">
                      <a16:colId xmlns:a16="http://schemas.microsoft.com/office/drawing/2014/main" val="815758350"/>
                    </a:ext>
                  </a:extLst>
                </a:gridCol>
                <a:gridCol w="732102">
                  <a:extLst>
                    <a:ext uri="{9D8B030D-6E8A-4147-A177-3AD203B41FA5}">
                      <a16:colId xmlns:a16="http://schemas.microsoft.com/office/drawing/2014/main" val="956947908"/>
                    </a:ext>
                  </a:extLst>
                </a:gridCol>
              </a:tblGrid>
              <a:tr h="1132107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TrialNumber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7" marR="8217" marT="821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ParticipantName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7" marR="8217" marT="821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ParticipantAge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7" marR="8217" marT="821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TrialResult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7" marR="8217" marT="821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LeftStimulusNumber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7" marR="8217" marT="821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LeftStimulusShape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7" marR="8217" marT="821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LeftStimulusWeight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7" marR="8217" marT="821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RightStimulusNumber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7" marR="8217" marT="821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RightStimulusShape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7" marR="8217" marT="821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RightStimulusWeight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7" marR="8217" marT="821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WeightDifference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7" marR="8217" marT="821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HeaviestPosition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7" marR="8217" marT="8217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802487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Becca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False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186440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Becca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False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865344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Becca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False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540860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Becca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False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610085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Becca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True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624158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Becca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True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640983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Becca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False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276430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Becca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True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116088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Becca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False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986480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Becca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False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36305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Becca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True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85109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Becca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False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702842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Becca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False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807633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Becca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True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582572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Becca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True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152539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Jack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False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742884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Jack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False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042195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Jack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True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308766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Jack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True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698873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Jack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False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26551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Jack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False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257403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Jack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False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024218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Jack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True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079938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Jack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False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234620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Jack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True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789777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Jack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False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7393384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Jack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False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059290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Jack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True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271203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Jack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True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cube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372031"/>
                  </a:ext>
                </a:extLst>
              </a:tr>
              <a:tr h="204669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Jack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True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sphere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</a:t>
                      </a:r>
                    </a:p>
                  </a:txBody>
                  <a:tcPr marL="8217" marR="8217" marT="821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366405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828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58158"/>
            <a:ext cx="8382000" cy="5516880"/>
          </a:xfrm>
        </p:spPr>
        <p:txBody>
          <a:bodyPr/>
          <a:lstStyle/>
          <a:p>
            <a:pPr marL="0" indent="0">
              <a:buNone/>
            </a:pPr>
            <a:r>
              <a:rPr lang="en-GB" sz="2800" i="1" dirty="0">
                <a:solidFill>
                  <a:srgbClr val="00B050"/>
                </a:solidFill>
              </a:rPr>
              <a:t>Modify details…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Change how the question was asked</a:t>
            </a:r>
          </a:p>
          <a:p>
            <a:pPr marL="457200" lvl="1" indent="0">
              <a:buNone/>
            </a:pPr>
            <a:r>
              <a:rPr lang="en-GB" sz="2400" dirty="0"/>
              <a:t>Edit “</a:t>
            </a:r>
            <a:r>
              <a:rPr lang="en-GB" sz="2400" dirty="0" err="1"/>
              <a:t>ask_question</a:t>
            </a:r>
            <a:r>
              <a:rPr lang="en-GB" sz="2400" dirty="0"/>
              <a:t>” method in </a:t>
            </a:r>
            <a:r>
              <a:rPr lang="en-GB" sz="2400" b="1" dirty="0"/>
              <a:t>Question</a:t>
            </a:r>
          </a:p>
          <a:p>
            <a:pPr marL="57150" indent="0">
              <a:buNone/>
            </a:pPr>
            <a:r>
              <a:rPr lang="en-GB" sz="2800" i="1" dirty="0">
                <a:solidFill>
                  <a:srgbClr val="00B050"/>
                </a:solidFill>
              </a:rPr>
              <a:t>Add depth…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Introduce stimulus colour as a variable</a:t>
            </a:r>
          </a:p>
          <a:p>
            <a:pPr marL="457200" lvl="1" indent="0">
              <a:buNone/>
            </a:pPr>
            <a:r>
              <a:rPr lang="en-GB" sz="2400" dirty="0"/>
              <a:t>Add a “colour” property to </a:t>
            </a:r>
            <a:r>
              <a:rPr lang="en-GB" sz="2400" b="1" dirty="0"/>
              <a:t>Stimulus</a:t>
            </a:r>
          </a:p>
          <a:p>
            <a:pPr marL="457200" lvl="1" indent="0">
              <a:buNone/>
            </a:pPr>
            <a:r>
              <a:rPr lang="en-GB" sz="2400" dirty="0"/>
              <a:t>Also log colour when logging other data</a:t>
            </a:r>
          </a:p>
          <a:p>
            <a:pPr marL="57150" indent="0">
              <a:buNone/>
            </a:pPr>
            <a:r>
              <a:rPr lang="en-GB" sz="2800" i="1" dirty="0">
                <a:solidFill>
                  <a:srgbClr val="00B050"/>
                </a:solidFill>
              </a:rPr>
              <a:t>Add breadth…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en-GB" sz="2800" dirty="0"/>
              <a:t>Measure finger forces</a:t>
            </a:r>
          </a:p>
          <a:p>
            <a:pPr marL="457200" lvl="1" indent="0">
              <a:buNone/>
            </a:pPr>
            <a:r>
              <a:rPr lang="en-GB" sz="2400" dirty="0"/>
              <a:t>Create a </a:t>
            </a:r>
            <a:r>
              <a:rPr lang="en-GB" sz="2400" b="1" dirty="0" err="1"/>
              <a:t>FingerForceMeasurer</a:t>
            </a:r>
            <a:r>
              <a:rPr lang="en-GB" sz="2400" dirty="0"/>
              <a:t> class which connects to hardware, measures force, does calculations</a:t>
            </a:r>
          </a:p>
          <a:p>
            <a:pPr marL="457200" lvl="1" indent="0">
              <a:buNone/>
            </a:pPr>
            <a:r>
              <a:rPr lang="en-GB" sz="2400" dirty="0"/>
              <a:t>Add </a:t>
            </a:r>
            <a:r>
              <a:rPr lang="en-GB" sz="2400" dirty="0" err="1"/>
              <a:t>measured_finger_force</a:t>
            </a:r>
            <a:r>
              <a:rPr lang="en-GB" sz="2400" dirty="0"/>
              <a:t> as a property in </a:t>
            </a:r>
            <a:r>
              <a:rPr lang="en-GB" sz="2400" b="1" dirty="0"/>
              <a:t>Trial</a:t>
            </a:r>
          </a:p>
          <a:p>
            <a:pPr marL="57150" indent="0">
              <a:buNone/>
            </a:pPr>
            <a:endParaRPr lang="en-GB" sz="2800" i="1" dirty="0"/>
          </a:p>
          <a:p>
            <a:pPr marL="514350" indent="-457200">
              <a:buFont typeface="Arial" panose="020B0604020202020204" pitchFamily="34" charset="0"/>
              <a:buChar char="•"/>
            </a:pPr>
            <a:endParaRPr lang="en-GB" sz="2800" i="1" dirty="0"/>
          </a:p>
          <a:p>
            <a:pPr marL="457200" lvl="1" indent="0">
              <a:buNone/>
            </a:pPr>
            <a:endParaRPr lang="en-GB" sz="2400" dirty="0"/>
          </a:p>
          <a:p>
            <a:pPr marL="457200" lvl="1" indent="0">
              <a:buNone/>
            </a:pPr>
            <a:endParaRPr lang="en-GB" sz="1800" dirty="0"/>
          </a:p>
          <a:p>
            <a:pPr marL="457200" lvl="1" indent="0">
              <a:buNone/>
            </a:pPr>
            <a:endParaRPr lang="en-GB" sz="2400" dirty="0"/>
          </a:p>
          <a:p>
            <a:pPr lvl="1"/>
            <a:endParaRPr lang="en-GB" sz="2400" b="1" dirty="0"/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if we wanted to…</a:t>
            </a:r>
          </a:p>
        </p:txBody>
      </p:sp>
    </p:spTree>
    <p:extLst>
      <p:ext uri="{BB962C8B-B14F-4D97-AF65-F5344CB8AC3E}">
        <p14:creationId xmlns:p14="http://schemas.microsoft.com/office/powerpoint/2010/main" val="37486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58158"/>
            <a:ext cx="8382000" cy="5516880"/>
          </a:xfrm>
        </p:spPr>
        <p:txBody>
          <a:bodyPr/>
          <a:lstStyle/>
          <a:p>
            <a:pPr marL="57150" indent="0">
              <a:buNone/>
            </a:pPr>
            <a:endParaRPr lang="en-GB" sz="2800" i="1" dirty="0"/>
          </a:p>
          <a:p>
            <a:pPr marL="514350" indent="-457200">
              <a:buFont typeface="Arial" panose="020B0604020202020204" pitchFamily="34" charset="0"/>
              <a:buChar char="•"/>
            </a:pPr>
            <a:endParaRPr lang="en-GB" sz="2800" i="1" dirty="0"/>
          </a:p>
          <a:p>
            <a:pPr marL="457200" lvl="1" indent="0">
              <a:buNone/>
            </a:pPr>
            <a:endParaRPr lang="en-GB" sz="2400" dirty="0"/>
          </a:p>
          <a:p>
            <a:pPr marL="457200" lvl="1" indent="0">
              <a:buNone/>
            </a:pPr>
            <a:endParaRPr lang="en-GB" sz="1800" dirty="0"/>
          </a:p>
          <a:p>
            <a:pPr marL="457200" lvl="1" indent="0">
              <a:buNone/>
            </a:pPr>
            <a:endParaRPr lang="en-GB" sz="2400" dirty="0"/>
          </a:p>
          <a:p>
            <a:pPr lvl="1"/>
            <a:endParaRPr lang="en-GB" sz="2400" b="1" dirty="0"/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code with OOP in mind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434159"/>
            <a:ext cx="8305046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psychopy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visual, core</a:t>
            </a:r>
          </a:p>
          <a:p>
            <a:r>
              <a:rPr lang="en-GB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 some libraries from </a:t>
            </a:r>
            <a:r>
              <a:rPr lang="en-GB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PsychoPy</a:t>
            </a:r>
            <a:endParaRPr lang="en-GB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window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mywin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visual.Window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([800,600], monitor=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testMonitor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units=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deg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some stimuli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grating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visual.GratingStim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(win=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mywin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mask=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"circle"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size=3,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=[-4,0], sf=3)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fixation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visual.GratingStim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(win=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mywin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size=0.5,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=[0,0], sf=0,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=-1)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draw the stimuli and update the window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grating.draw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fixation.draw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mywin.update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pause, so you get a chance to see it!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core.wait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(5.0)</a:t>
            </a:r>
          </a:p>
        </p:txBody>
      </p:sp>
    </p:spTree>
    <p:extLst>
      <p:ext uri="{BB962C8B-B14F-4D97-AF65-F5344CB8AC3E}">
        <p14:creationId xmlns:p14="http://schemas.microsoft.com/office/powerpoint/2010/main" val="3034786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2800" dirty="0"/>
              <a:t>Presentation and shape/weight script on my </a:t>
            </a:r>
            <a:r>
              <a:rPr lang="en-GB" sz="2800" dirty="0" err="1"/>
              <a:t>github</a:t>
            </a:r>
            <a:endParaRPr lang="en-GB" sz="2800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>
                <a:hlinkClick r:id="rId2"/>
              </a:rPr>
              <a:t>github.com/</a:t>
            </a:r>
            <a:r>
              <a:rPr lang="en-GB" dirty="0" err="1">
                <a:hlinkClick r:id="rId2"/>
              </a:rPr>
              <a:t>jackbrookes</a:t>
            </a:r>
            <a:endParaRPr lang="en-GB" dirty="0"/>
          </a:p>
          <a:p>
            <a:pPr marL="0" indent="0" algn="ctr">
              <a:buNone/>
            </a:pPr>
            <a:r>
              <a:rPr lang="en-GB" sz="2400" dirty="0"/>
              <a:t>Find “python-</a:t>
            </a:r>
            <a:r>
              <a:rPr lang="en-GB" sz="2400" dirty="0" err="1"/>
              <a:t>oop</a:t>
            </a:r>
            <a:r>
              <a:rPr lang="en-GB" sz="2400" dirty="0"/>
              <a:t>-</a:t>
            </a:r>
            <a:r>
              <a:rPr lang="en-GB" sz="2400" dirty="0" err="1"/>
              <a:t>shapeweight</a:t>
            </a:r>
            <a:r>
              <a:rPr lang="en-GB" sz="2400" dirty="0"/>
              <a:t>-illusion”</a:t>
            </a:r>
          </a:p>
          <a:p>
            <a:pPr marL="0" indent="0" algn="ctr">
              <a:buNone/>
            </a:pPr>
            <a:endParaRPr lang="en-GB" sz="2400" dirty="0"/>
          </a:p>
          <a:p>
            <a:pPr marL="0" indent="0" algn="ctr">
              <a:buNone/>
            </a:pPr>
            <a:endParaRPr lang="en-GB" sz="2400" dirty="0"/>
          </a:p>
          <a:p>
            <a:pPr marL="0" indent="0" algn="ctr">
              <a:buNone/>
            </a:pPr>
            <a:r>
              <a:rPr lang="en-GB" sz="4000" dirty="0"/>
              <a:t>Thank you!</a:t>
            </a:r>
          </a:p>
          <a:p>
            <a:pPr marL="0" indent="0" algn="ctr">
              <a:buNone/>
            </a:pPr>
            <a:endParaRPr lang="en-GB" sz="2400" dirty="0"/>
          </a:p>
          <a:p>
            <a:pPr marL="0" indent="0" algn="ctr">
              <a:buNone/>
            </a:pPr>
            <a:r>
              <a:rPr lang="en-GB" sz="2400" dirty="0"/>
              <a:t>Jack Brookes</a:t>
            </a:r>
          </a:p>
        </p:txBody>
      </p:sp>
    </p:spTree>
    <p:extLst>
      <p:ext uri="{BB962C8B-B14F-4D97-AF65-F5344CB8AC3E}">
        <p14:creationId xmlns:p14="http://schemas.microsoft.com/office/powerpoint/2010/main" val="389661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25041"/>
            <a:ext cx="8382000" cy="2164080"/>
          </a:xfrm>
        </p:spPr>
        <p:txBody>
          <a:bodyPr/>
          <a:lstStyle/>
          <a:p>
            <a:r>
              <a:rPr lang="en-GB" dirty="0"/>
              <a:t>Wikipedia – “A programming paradigm based on the concept of </a:t>
            </a:r>
            <a:r>
              <a:rPr lang="en-GB" i="1" dirty="0"/>
              <a:t>objects </a:t>
            </a:r>
            <a:r>
              <a:rPr lang="en-GB" dirty="0"/>
              <a:t>which can contain data – </a:t>
            </a:r>
            <a:r>
              <a:rPr lang="en-GB" i="1" dirty="0"/>
              <a:t>fields</a:t>
            </a:r>
            <a:r>
              <a:rPr lang="en-GB" dirty="0"/>
              <a:t> or </a:t>
            </a:r>
            <a:r>
              <a:rPr lang="en-GB" i="1" dirty="0"/>
              <a:t>attributes</a:t>
            </a:r>
            <a:r>
              <a:rPr lang="en-GB" dirty="0"/>
              <a:t>, and code – </a:t>
            </a:r>
            <a:r>
              <a:rPr lang="en-GB" i="1" dirty="0"/>
              <a:t>procedures</a:t>
            </a:r>
            <a:r>
              <a:rPr lang="en-GB" dirty="0"/>
              <a:t> or </a:t>
            </a:r>
            <a:r>
              <a:rPr lang="en-GB" i="1" dirty="0"/>
              <a:t>methods</a:t>
            </a:r>
            <a:r>
              <a:rPr lang="en-GB" dirty="0"/>
              <a:t>”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OOP?</a:t>
            </a:r>
          </a:p>
        </p:txBody>
      </p:sp>
    </p:spTree>
    <p:extLst>
      <p:ext uri="{BB962C8B-B14F-4D97-AF65-F5344CB8AC3E}">
        <p14:creationId xmlns:p14="http://schemas.microsoft.com/office/powerpoint/2010/main" val="180137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Representations of real-world entities</a:t>
            </a:r>
          </a:p>
          <a:p>
            <a:r>
              <a:rPr lang="en-GB" dirty="0"/>
              <a:t>Abstract concepts within a computer program</a:t>
            </a:r>
          </a:p>
          <a:p>
            <a:r>
              <a:rPr lang="en-GB" i="1" dirty="0"/>
              <a:t>Class</a:t>
            </a:r>
            <a:r>
              <a:rPr lang="en-GB" dirty="0"/>
              <a:t> vs </a:t>
            </a:r>
            <a:r>
              <a:rPr lang="en-GB" i="1" dirty="0"/>
              <a:t>instance</a:t>
            </a:r>
          </a:p>
          <a:p>
            <a:endParaRPr lang="en-GB" i="1" dirty="0"/>
          </a:p>
          <a:p>
            <a:endParaRPr lang="en-GB" i="1" dirty="0"/>
          </a:p>
          <a:p>
            <a:endParaRPr lang="en-GB" i="1" dirty="0"/>
          </a:p>
          <a:p>
            <a:endParaRPr lang="en-GB" i="1" dirty="0"/>
          </a:p>
          <a:p>
            <a:r>
              <a:rPr lang="en-GB" i="1" dirty="0"/>
              <a:t>To access attributes: &gt;&gt; bigBen.location</a:t>
            </a:r>
            <a:br>
              <a:rPr lang="en-GB" i="1" dirty="0"/>
            </a:br>
            <a:r>
              <a:rPr lang="en-GB" i="1" dirty="0"/>
              <a:t>Returns: “London” </a:t>
            </a:r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“Objects”?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32497"/>
              </p:ext>
            </p:extLst>
          </p:nvPr>
        </p:nvGraphicFramePr>
        <p:xfrm>
          <a:off x="478968" y="2856412"/>
          <a:ext cx="7776756" cy="2326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900">
                  <a:extLst>
                    <a:ext uri="{9D8B030D-6E8A-4147-A177-3AD203B41FA5}">
                      <a16:colId xmlns:a16="http://schemas.microsoft.com/office/drawing/2014/main" val="2234945967"/>
                    </a:ext>
                  </a:extLst>
                </a:gridCol>
                <a:gridCol w="3918856">
                  <a:extLst>
                    <a:ext uri="{9D8B030D-6E8A-4147-A177-3AD203B41FA5}">
                      <a16:colId xmlns:a16="http://schemas.microsoft.com/office/drawing/2014/main" val="918091825"/>
                    </a:ext>
                  </a:extLst>
                </a:gridCol>
              </a:tblGrid>
              <a:tr h="362843">
                <a:tc>
                  <a:txBody>
                    <a:bodyPr/>
                    <a:lstStyle/>
                    <a:p>
                      <a:r>
                        <a:rPr lang="en-US" dirty="0"/>
                        <a:t>Class &amp; attributes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instances &amp; attributes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537728"/>
                  </a:ext>
                </a:extLst>
              </a:tr>
              <a:tr h="907107">
                <a:tc>
                  <a:txBody>
                    <a:bodyPr/>
                    <a:lstStyle/>
                    <a:p>
                      <a:r>
                        <a:rPr lang="en-US" dirty="0"/>
                        <a:t>Building (location,</a:t>
                      </a:r>
                      <a:r>
                        <a:rPr lang="en-US" baseline="0" dirty="0"/>
                        <a:t> height)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parkinsonBuilding: (“Leeds”, 57)</a:t>
                      </a:r>
                    </a:p>
                    <a:p>
                      <a:r>
                        <a:rPr lang="en-US" dirty="0"/>
                        <a:t>bigBen: (</a:t>
                      </a:r>
                      <a:r>
                        <a:rPr lang="en-GB" dirty="0"/>
                        <a:t>“London”, 98)</a:t>
                      </a:r>
                      <a:endParaRPr lang="en-US" dirty="0"/>
                    </a:p>
                    <a:p>
                      <a:r>
                        <a:rPr lang="en-US" dirty="0"/>
                        <a:t>fredsHouse: (“Leeds”, 9)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723302"/>
                  </a:ext>
                </a:extLst>
              </a:tr>
              <a:tr h="376990">
                <a:tc>
                  <a:txBody>
                    <a:bodyPr/>
                    <a:lstStyle/>
                    <a:p>
                      <a:r>
                        <a:rPr lang="en-GB" baseline="0" dirty="0"/>
                        <a:t>Measurement (time, value)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  <a:r>
                        <a:rPr lang="en-GB" baseline="0" dirty="0"/>
                        <a:t>: (0.05, 86.4)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306544"/>
                  </a:ext>
                </a:extLst>
              </a:tr>
              <a:tr h="669540">
                <a:tc>
                  <a:txBody>
                    <a:bodyPr/>
                    <a:lstStyle/>
                    <a:p>
                      <a:r>
                        <a:rPr lang="en-GB" dirty="0"/>
                        <a:t>Participant (name, age,</a:t>
                      </a:r>
                      <a:r>
                        <a:rPr lang="en-GB" baseline="0" dirty="0"/>
                        <a:t> handedness)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p1</a:t>
                      </a:r>
                      <a:r>
                        <a:rPr lang="en-GB" baseline="0" dirty="0"/>
                        <a:t>: (“John”, 30, “right”)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p2</a:t>
                      </a:r>
                      <a:r>
                        <a:rPr lang="en-GB" baseline="0" dirty="0"/>
                        <a:t>: (“Mary”, 35, “right”)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505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71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OOP in experiments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672" y="3930726"/>
            <a:ext cx="44640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Stimulus 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s1Name = “Star”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s1DisplayTime = 2.0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s1Size = 500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Stimulus 2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s2Name = “Circle”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s2DisplayTime = 3.5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s2Size = 300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10328" y="3930726"/>
            <a:ext cx="44640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‘Stimulus’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Stimulus: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def __init__(name, time, size):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self.name = name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self.time = time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self.size </a:t>
            </a: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= size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s1 = Stimulus(“Star”, 2.0, 500)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 = Stimulus(“Circle”, 3.5, 300)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056" y="1846218"/>
            <a:ext cx="177654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Stimulus 1 name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3987" y="2400216"/>
            <a:ext cx="138030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Stimulus 1 display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8426" y="1991734"/>
            <a:ext cx="159802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Stimulus 1 size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46513" y="2519140"/>
            <a:ext cx="177654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Stimulus 2 name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58426" y="3090816"/>
            <a:ext cx="138030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Stimulus 2 display 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5318" y="3249878"/>
            <a:ext cx="159802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Stimulus 2 size</a:t>
            </a:r>
          </a:p>
        </p:txBody>
      </p:sp>
      <p:sp>
        <p:nvSpPr>
          <p:cNvPr id="21" name="Content Placeholder 1"/>
          <p:cNvSpPr>
            <a:spLocks noGrp="1"/>
          </p:cNvSpPr>
          <p:nvPr>
            <p:ph idx="1"/>
          </p:nvPr>
        </p:nvSpPr>
        <p:spPr>
          <a:xfrm>
            <a:off x="343987" y="1065590"/>
            <a:ext cx="8382000" cy="563527"/>
          </a:xfrm>
        </p:spPr>
        <p:txBody>
          <a:bodyPr numCol="2"/>
          <a:lstStyle/>
          <a:p>
            <a:pPr marL="0" indent="0">
              <a:buNone/>
            </a:pPr>
            <a:r>
              <a:rPr lang="en-GB" dirty="0"/>
              <a:t>Non OOP</a:t>
            </a:r>
          </a:p>
          <a:p>
            <a:pPr marL="0" indent="0">
              <a:buNone/>
            </a:pPr>
            <a:r>
              <a:rPr lang="en-GB" dirty="0"/>
              <a:t>OOP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10328" y="2067145"/>
            <a:ext cx="1699260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Stimulus 1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name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display time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size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34921" y="2063927"/>
            <a:ext cx="1860141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Stimulus 2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name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display time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size</a:t>
            </a:r>
          </a:p>
        </p:txBody>
      </p:sp>
    </p:spTree>
    <p:extLst>
      <p:ext uri="{BB962C8B-B14F-4D97-AF65-F5344CB8AC3E}">
        <p14:creationId xmlns:p14="http://schemas.microsoft.com/office/powerpoint/2010/main" val="366640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model the real world</a:t>
            </a:r>
          </a:p>
          <a:p>
            <a:r>
              <a:rPr lang="en-GB" dirty="0"/>
              <a:t>Code is more readable, hierarchical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Easy to expand code by adding new attributes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of OOP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2608150"/>
            <a:ext cx="2481943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cs typeface="Courier New" panose="02070309020205020404" pitchFamily="49" charset="0"/>
              </a:rPr>
              <a:t>Trial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  number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  stimulus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    name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    size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    display time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  run_trial()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cs typeface="Courier New" panose="02070309020205020404" pitchFamily="49" charset="0"/>
              </a:rPr>
              <a:t>    (displays stimulus, waits for input and reports score)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35672" y="3044473"/>
            <a:ext cx="5800771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our trial using our Stimulus (s1)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thisTrial = Trial(num, s1)</a:t>
            </a:r>
          </a:p>
          <a:p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 our trial, which returns the user score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score = thisTrial.run_trial()</a:t>
            </a:r>
          </a:p>
          <a:p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Log score to file, and display to user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display_message(“You scored {score} points!”)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log_trial_data(thisTrial)</a:t>
            </a:r>
          </a:p>
        </p:txBody>
      </p:sp>
    </p:spTree>
    <p:extLst>
      <p:ext uri="{BB962C8B-B14F-4D97-AF65-F5344CB8AC3E}">
        <p14:creationId xmlns:p14="http://schemas.microsoft.com/office/powerpoint/2010/main" val="401741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6 objects, different shapes &amp; weights</a:t>
            </a:r>
          </a:p>
          <a:p>
            <a:r>
              <a:rPr lang="en-GB" dirty="0"/>
              <a:t>Present two objects</a:t>
            </a:r>
          </a:p>
          <a:p>
            <a:r>
              <a:rPr lang="en-GB" dirty="0"/>
              <a:t>Participant holds them</a:t>
            </a:r>
          </a:p>
          <a:p>
            <a:r>
              <a:rPr lang="en-GB" dirty="0"/>
              <a:t>Which is heaviest?</a:t>
            </a:r>
          </a:p>
          <a:p>
            <a:r>
              <a:rPr lang="en-GB" dirty="0"/>
              <a:t>Participant gets feedback about the difference in weight</a:t>
            </a:r>
          </a:p>
          <a:p>
            <a:r>
              <a:rPr lang="en-GB" dirty="0"/>
              <a:t>Repeat until all combinations exhausted</a:t>
            </a:r>
          </a:p>
          <a:p>
            <a:endParaRPr lang="en-GB" dirty="0"/>
          </a:p>
          <a:p>
            <a:r>
              <a:rPr lang="en-GB" dirty="0"/>
              <a:t>Must be random to remove order and L/R bias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– Shape/Weight illusion</a:t>
            </a:r>
          </a:p>
        </p:txBody>
      </p:sp>
    </p:spTree>
    <p:extLst>
      <p:ext uri="{BB962C8B-B14F-4D97-AF65-F5344CB8AC3E}">
        <p14:creationId xmlns:p14="http://schemas.microsoft.com/office/powerpoint/2010/main" val="118350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our script need to do?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3651" y="1581434"/>
            <a:ext cx="7368098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Ask for participant details</a:t>
            </a:r>
          </a:p>
          <a:p>
            <a:endParaRPr lang="en-GB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our Stimuli</a:t>
            </a:r>
          </a:p>
          <a:p>
            <a:endParaRPr lang="en-GB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questions (all combinations, random order)</a:t>
            </a:r>
          </a:p>
          <a:p>
            <a:endParaRPr lang="en-GB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trials from questions</a:t>
            </a:r>
          </a:p>
          <a:p>
            <a:endParaRPr lang="en-GB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Create/open our output file</a:t>
            </a:r>
          </a:p>
          <a:p>
            <a:endParaRPr lang="en-GB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 every trial...</a:t>
            </a: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 Ask the question</a:t>
            </a: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 Present the feedback</a:t>
            </a: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 Log result</a:t>
            </a:r>
          </a:p>
          <a:p>
            <a:endParaRPr lang="en-GB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Finish</a:t>
            </a:r>
          </a:p>
        </p:txBody>
      </p:sp>
    </p:spTree>
    <p:extLst>
      <p:ext uri="{BB962C8B-B14F-4D97-AF65-F5344CB8AC3E}">
        <p14:creationId xmlns:p14="http://schemas.microsoft.com/office/powerpoint/2010/main" val="211179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Shape/Weight illusion objects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48706" y="1545031"/>
            <a:ext cx="1254033" cy="923330"/>
            <a:chOff x="164230" y="1358802"/>
            <a:chExt cx="1254033" cy="923330"/>
          </a:xfrm>
        </p:grpSpPr>
        <p:sp>
          <p:nvSpPr>
            <p:cNvPr id="30" name="TextBox 29"/>
            <p:cNvSpPr txBox="1"/>
            <p:nvPr/>
          </p:nvSpPr>
          <p:spPr>
            <a:xfrm>
              <a:off x="164230" y="1358802"/>
              <a:ext cx="1254033" cy="9233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Participant</a:t>
              </a:r>
            </a:p>
            <a:p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ourier New" panose="02070309020205020404" pitchFamily="49" charset="0"/>
                </a:rPr>
                <a:t>  name</a:t>
              </a:r>
            </a:p>
            <a:p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ourier New" panose="02070309020205020404" pitchFamily="49" charset="0"/>
                </a:rPr>
                <a:t>  age</a:t>
              </a:r>
            </a:p>
          </p:txBody>
        </p:sp>
        <p:pic>
          <p:nvPicPr>
            <p:cNvPr id="1026" name="Picture 2" descr="Image result for us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780" y="1871649"/>
              <a:ext cx="393065" cy="393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Group 57"/>
          <p:cNvGrpSpPr/>
          <p:nvPr/>
        </p:nvGrpSpPr>
        <p:grpSpPr>
          <a:xfrm>
            <a:off x="1644832" y="1010269"/>
            <a:ext cx="2169523" cy="1204776"/>
            <a:chOff x="1644832" y="1010269"/>
            <a:chExt cx="2169523" cy="1204776"/>
          </a:xfrm>
        </p:grpSpPr>
        <p:sp>
          <p:nvSpPr>
            <p:cNvPr id="37" name="TextBox 36"/>
            <p:cNvSpPr txBox="1"/>
            <p:nvPr/>
          </p:nvSpPr>
          <p:spPr>
            <a:xfrm>
              <a:off x="1644832" y="1010269"/>
              <a:ext cx="2169523" cy="120032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Stimulus</a:t>
              </a:r>
            </a:p>
            <a:p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ourier New" panose="02070309020205020404" pitchFamily="49" charset="0"/>
                </a:rPr>
                <a:t>  number</a:t>
              </a:r>
            </a:p>
            <a:p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ourier New" panose="02070309020205020404" pitchFamily="49" charset="0"/>
                </a:rPr>
                <a:t>  shape</a:t>
              </a:r>
            </a:p>
            <a:p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ourier New" panose="02070309020205020404" pitchFamily="49" charset="0"/>
                </a:rPr>
                <a:t>  weight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02063" y="1845713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Wingdings" panose="05000000000000000000" pitchFamily="2" charset="2"/>
                </a:rPr>
                <a:t>u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055052" y="1014717"/>
            <a:ext cx="3505474" cy="2308324"/>
            <a:chOff x="5055052" y="1014717"/>
            <a:chExt cx="3505474" cy="2308324"/>
          </a:xfrm>
        </p:grpSpPr>
        <p:sp>
          <p:nvSpPr>
            <p:cNvPr id="32" name="TextBox 31"/>
            <p:cNvSpPr txBox="1"/>
            <p:nvPr/>
          </p:nvSpPr>
          <p:spPr>
            <a:xfrm>
              <a:off x="5055052" y="1014717"/>
              <a:ext cx="3505474" cy="230832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Question</a:t>
              </a:r>
            </a:p>
            <a:p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ourier New" panose="02070309020205020404" pitchFamily="49" charset="0"/>
                </a:rPr>
                <a:t>  leftStimulus</a:t>
              </a:r>
            </a:p>
            <a:p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ourier New" panose="02070309020205020404" pitchFamily="49" charset="0"/>
                </a:rPr>
                <a:t>  rightStimulus</a:t>
              </a:r>
            </a:p>
            <a:p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ourier New" panose="02070309020205020404" pitchFamily="49" charset="0"/>
                </a:rPr>
                <a:t>  heaviest</a:t>
              </a:r>
            </a:p>
            <a:p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ourier New" panose="02070309020205020404" pitchFamily="49" charset="0"/>
                </a:rPr>
                <a:t>  difference</a:t>
              </a:r>
            </a:p>
            <a:p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ourier New" panose="02070309020205020404" pitchFamily="49" charset="0"/>
                </a:rPr>
                <a:t>  ask_question()</a:t>
              </a:r>
            </a:p>
            <a:p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ourier New" panose="02070309020205020404" pitchFamily="49" charset="0"/>
                </a:rPr>
                <a:t>  correct</a:t>
              </a:r>
            </a:p>
            <a:p>
              <a:r>
                <a:rPr lang="en-GB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ourier New" panose="02070309020205020404" pitchFamily="49" charset="0"/>
                </a:rPr>
                <a:t>  present_feedback()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657365" y="2644100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>
                  <a:latin typeface="Wingdings" panose="05000000000000000000" pitchFamily="2" charset="2"/>
                </a:rPr>
                <a:t>u</a:t>
              </a:r>
              <a:r>
                <a:rPr lang="en-GB" dirty="0" err="1">
                  <a:latin typeface="Arial" panose="020B0604020202020204" pitchFamily="34" charset="0"/>
                  <a:cs typeface="Arial" panose="020B0604020202020204" pitchFamily="34" charset="0"/>
                </a:rPr>
                <a:t>vs</a:t>
              </a:r>
              <a:r>
                <a:rPr lang="en-GB" dirty="0" err="1">
                  <a:latin typeface="Wingdings" panose="05000000000000000000" pitchFamily="2" charset="2"/>
                </a:rPr>
                <a:t>l</a:t>
              </a:r>
              <a:endParaRPr lang="en-GB" dirty="0">
                <a:latin typeface="Wingdings" panose="05000000000000000000" pitchFamily="2" charset="2"/>
              </a:endParaRP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H="1">
            <a:off x="3056709" y="2632266"/>
            <a:ext cx="1980925" cy="889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2665628" y="1287389"/>
            <a:ext cx="2533389" cy="515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729593" y="1201783"/>
            <a:ext cx="2469424" cy="2451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Curved Connector 1026"/>
          <p:cNvCxnSpPr/>
          <p:nvPr/>
        </p:nvCxnSpPr>
        <p:spPr>
          <a:xfrm flipV="1">
            <a:off x="2795451" y="2852122"/>
            <a:ext cx="2286446" cy="125046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flipV="1">
            <a:off x="2762522" y="2901772"/>
            <a:ext cx="2319375" cy="163431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2420" y="3517809"/>
            <a:ext cx="5747656" cy="1169551"/>
          </a:xfrm>
          <a:prstGeom prst="rect">
            <a:avLst/>
          </a:prstGeom>
          <a:solidFill>
            <a:srgbClr val="FFFFFF">
              <a:alpha val="81961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answer = input(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"Which is heaver? Type (L) or (R): “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answer == self.heaviest:</a:t>
            </a:r>
          </a:p>
          <a:p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self.correct = </a:t>
            </a:r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self.correct = </a:t>
            </a:r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21799" y="4475335"/>
            <a:ext cx="5503938" cy="1384995"/>
          </a:xfrm>
          <a:prstGeom prst="rect">
            <a:avLst/>
          </a:prstGeom>
          <a:solidFill>
            <a:srgbClr val="FFFFFF">
              <a:alpha val="81961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self.correct: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message = 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"Correct!"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message = (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"Incorrect! %s was heavier by %dg"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% (self.heaviest, self.difference))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print(message)</a:t>
            </a:r>
            <a:endParaRPr lang="en-GB" sz="14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4354286" y="3109885"/>
            <a:ext cx="844731" cy="15203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8831" y="2858867"/>
            <a:ext cx="3505474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cs typeface="Courier New" panose="02070309020205020404" pitchFamily="49" charset="0"/>
              </a:rPr>
              <a:t>Trial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  number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  participant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  question 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187054" y="2391663"/>
            <a:ext cx="387712" cy="12084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575028" y="1247759"/>
            <a:ext cx="3539798" cy="26440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12031" y="5736808"/>
            <a:ext cx="264849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cs typeface="Courier New" panose="02070309020205020404" pitchFamily="49" charset="0"/>
              </a:rPr>
              <a:t>How should we log data?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08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73" grpId="0" animBg="1"/>
      <p:bldP spid="73" grpId="1" animBg="1"/>
      <p:bldP spid="21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our script need to do?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3651" y="1581434"/>
            <a:ext cx="7368098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Ask for participant details</a:t>
            </a:r>
          </a:p>
          <a:p>
            <a:endParaRPr lang="en-GB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our Stimuli</a:t>
            </a:r>
          </a:p>
          <a:p>
            <a:endParaRPr lang="en-GB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questions (all combinations, random order)</a:t>
            </a:r>
          </a:p>
          <a:p>
            <a:endParaRPr lang="en-GB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trials from questions</a:t>
            </a:r>
          </a:p>
          <a:p>
            <a:endParaRPr lang="en-GB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Create/open our output file</a:t>
            </a:r>
          </a:p>
          <a:p>
            <a:endParaRPr lang="en-GB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 every trial...</a:t>
            </a: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 Ask the question</a:t>
            </a: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 Present the feedback</a:t>
            </a: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 Log result</a:t>
            </a:r>
          </a:p>
          <a:p>
            <a:endParaRPr lang="en-GB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Finish</a:t>
            </a:r>
          </a:p>
        </p:txBody>
      </p:sp>
    </p:spTree>
    <p:extLst>
      <p:ext uri="{BB962C8B-B14F-4D97-AF65-F5344CB8AC3E}">
        <p14:creationId xmlns:p14="http://schemas.microsoft.com/office/powerpoint/2010/main" val="3603515353"/>
      </p:ext>
    </p:extLst>
  </p:cSld>
  <p:clrMapOvr>
    <a:masterClrMapping/>
  </p:clrMapOvr>
</p:sld>
</file>

<file path=ppt/theme/theme1.xml><?xml version="1.0" encoding="utf-8"?>
<a:theme xmlns:a="http://schemas.openxmlformats.org/drawingml/2006/main" name="Bea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</Template>
  <TotalTime>1725</TotalTime>
  <Words>1998</Words>
  <Application>Microsoft Office PowerPoint</Application>
  <PresentationFormat>On-screen Show (4:3)</PresentationFormat>
  <Paragraphs>739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Wingdings</vt:lpstr>
      <vt:lpstr>Beamer</vt:lpstr>
      <vt:lpstr>Object-Oriented Programming</vt:lpstr>
      <vt:lpstr>What is OOP?</vt:lpstr>
      <vt:lpstr>What are “Objects”?</vt:lpstr>
      <vt:lpstr>Examples of OOP in experiments</vt:lpstr>
      <vt:lpstr>Advantages of OOP</vt:lpstr>
      <vt:lpstr>An example – Shape/Weight illusion</vt:lpstr>
      <vt:lpstr>What does our script need to do?</vt:lpstr>
      <vt:lpstr>Shape/Weight illusion objects</vt:lpstr>
      <vt:lpstr>What does our script need to do?</vt:lpstr>
      <vt:lpstr>Script setup example</vt:lpstr>
      <vt:lpstr>Script body example</vt:lpstr>
      <vt:lpstr>Script body example</vt:lpstr>
      <vt:lpstr>Script body example</vt:lpstr>
      <vt:lpstr>Logging data</vt:lpstr>
      <vt:lpstr>Logging data</vt:lpstr>
      <vt:lpstr>PowerPoint Presentation</vt:lpstr>
      <vt:lpstr>What if we wanted to…</vt:lpstr>
      <vt:lpstr>Reading code with OOP in mind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Jack Brookes</dc:creator>
  <cp:lastModifiedBy>Jack Brookes</cp:lastModifiedBy>
  <cp:revision>86</cp:revision>
  <dcterms:created xsi:type="dcterms:W3CDTF">2016-12-27T19:30:58Z</dcterms:created>
  <dcterms:modified xsi:type="dcterms:W3CDTF">2017-01-09T00:24:45Z</dcterms:modified>
</cp:coreProperties>
</file>