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37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AB46C-AD18-41F4-A0CD-AFBB3761B06F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4E31FE6-1306-414C-B30A-CB4B50B2C849}">
      <dgm:prSet/>
      <dgm:spPr/>
      <dgm:t>
        <a:bodyPr/>
        <a:lstStyle/>
        <a:p>
          <a:r>
            <a:rPr lang="en-US" b="1"/>
            <a:t>Transformação Digital do Processo</a:t>
          </a:r>
          <a:endParaRPr lang="en-US"/>
        </a:p>
      </dgm:t>
    </dgm:pt>
    <dgm:pt modelId="{B35CD619-FBD7-403E-8075-E3D5B44AEA4B}" type="parTrans" cxnId="{F26DD62B-662E-44EE-9F3F-3468BE67B2F9}">
      <dgm:prSet/>
      <dgm:spPr/>
      <dgm:t>
        <a:bodyPr/>
        <a:lstStyle/>
        <a:p>
          <a:endParaRPr lang="en-US"/>
        </a:p>
      </dgm:t>
    </dgm:pt>
    <dgm:pt modelId="{DB79BB52-110B-4F29-ACBC-3235CA22A42B}" type="sibTrans" cxnId="{F26DD62B-662E-44EE-9F3F-3468BE67B2F9}">
      <dgm:prSet/>
      <dgm:spPr/>
      <dgm:t>
        <a:bodyPr/>
        <a:lstStyle/>
        <a:p>
          <a:endParaRPr lang="en-US"/>
        </a:p>
      </dgm:t>
    </dgm:pt>
    <dgm:pt modelId="{925802EA-6786-4FDC-B3EE-3E7654C2C4A1}">
      <dgm:prSet/>
      <dgm:spPr/>
      <dgm:t>
        <a:bodyPr/>
        <a:lstStyle/>
        <a:p>
          <a:r>
            <a:rPr lang="en-US"/>
            <a:t>• Potencial de redução de 40% no tempo gasto com prospecção</a:t>
          </a:r>
        </a:p>
      </dgm:t>
    </dgm:pt>
    <dgm:pt modelId="{31492F67-79C0-4641-8806-0A74C1355C36}" type="parTrans" cxnId="{07F715D4-FBB4-4416-9748-6F12AAD7D07C}">
      <dgm:prSet/>
      <dgm:spPr/>
      <dgm:t>
        <a:bodyPr/>
        <a:lstStyle/>
        <a:p>
          <a:endParaRPr lang="en-US"/>
        </a:p>
      </dgm:t>
    </dgm:pt>
    <dgm:pt modelId="{AD1C55AF-00BF-462C-AA9B-C746E463ED5C}" type="sibTrans" cxnId="{07F715D4-FBB4-4416-9748-6F12AAD7D07C}">
      <dgm:prSet/>
      <dgm:spPr/>
      <dgm:t>
        <a:bodyPr/>
        <a:lstStyle/>
        <a:p>
          <a:endParaRPr lang="en-US"/>
        </a:p>
      </dgm:t>
    </dgm:pt>
    <dgm:pt modelId="{7F083BC9-1F62-4008-AABB-AB859D176F26}">
      <dgm:prSet/>
      <dgm:spPr/>
      <dgm:t>
        <a:bodyPr/>
        <a:lstStyle/>
        <a:p>
          <a:r>
            <a:rPr lang="en-US"/>
            <a:t>• Economia média de 25% em custos financeiros</a:t>
          </a:r>
        </a:p>
      </dgm:t>
    </dgm:pt>
    <dgm:pt modelId="{3E714559-E8E5-4FB2-8437-F93CD68F972D}" type="parTrans" cxnId="{BAC9A043-FA04-459A-A857-C30059B7C231}">
      <dgm:prSet/>
      <dgm:spPr/>
      <dgm:t>
        <a:bodyPr/>
        <a:lstStyle/>
        <a:p>
          <a:endParaRPr lang="en-US"/>
        </a:p>
      </dgm:t>
    </dgm:pt>
    <dgm:pt modelId="{92612E90-03E1-4EC4-900C-C181A5CBFF7B}" type="sibTrans" cxnId="{BAC9A043-FA04-459A-A857-C30059B7C231}">
      <dgm:prSet/>
      <dgm:spPr/>
      <dgm:t>
        <a:bodyPr/>
        <a:lstStyle/>
        <a:p>
          <a:endParaRPr lang="en-US"/>
        </a:p>
      </dgm:t>
    </dgm:pt>
    <dgm:pt modelId="{C4C8449B-BC19-4210-82B8-409FE0EF128B}">
      <dgm:prSet/>
      <dgm:spPr/>
      <dgm:t>
        <a:bodyPr/>
        <a:lstStyle/>
        <a:p>
          <a:r>
            <a:rPr lang="en-US"/>
            <a:t>• Identificação proativa de oportunidades antes de crises de caixa</a:t>
          </a:r>
        </a:p>
      </dgm:t>
    </dgm:pt>
    <dgm:pt modelId="{19469BD9-491D-4C8D-94C2-A41995642E21}" type="parTrans" cxnId="{4591FC29-BEED-4D9B-A3A1-06C8D4A243F0}">
      <dgm:prSet/>
      <dgm:spPr/>
      <dgm:t>
        <a:bodyPr/>
        <a:lstStyle/>
        <a:p>
          <a:endParaRPr lang="en-US"/>
        </a:p>
      </dgm:t>
    </dgm:pt>
    <dgm:pt modelId="{F9D18127-89E6-4AE4-BA03-8CB6B687BB1D}" type="sibTrans" cxnId="{4591FC29-BEED-4D9B-A3A1-06C8D4A243F0}">
      <dgm:prSet/>
      <dgm:spPr/>
      <dgm:t>
        <a:bodyPr/>
        <a:lstStyle/>
        <a:p>
          <a:endParaRPr lang="en-US"/>
        </a:p>
      </dgm:t>
    </dgm:pt>
    <dgm:pt modelId="{36E3B829-3A79-460A-A1D1-DF0F4857CB2C}">
      <dgm:prSet/>
      <dgm:spPr/>
      <dgm:t>
        <a:bodyPr/>
        <a:lstStyle/>
        <a:p>
          <a:r>
            <a:rPr lang="en-US"/>
            <a:t>Oportunidade de Mercado</a:t>
          </a:r>
        </a:p>
      </dgm:t>
    </dgm:pt>
    <dgm:pt modelId="{247DE1C6-1326-46DA-AEFA-24924E76BEAD}" type="parTrans" cxnId="{3FEE9B09-D71D-41E0-8A16-123F4D6A5FD0}">
      <dgm:prSet/>
      <dgm:spPr/>
      <dgm:t>
        <a:bodyPr/>
        <a:lstStyle/>
        <a:p>
          <a:endParaRPr lang="en-US"/>
        </a:p>
      </dgm:t>
    </dgm:pt>
    <dgm:pt modelId="{F9C1517C-F5E6-4176-8FD8-B8FFAEA2B7AB}" type="sibTrans" cxnId="{3FEE9B09-D71D-41E0-8A16-123F4D6A5FD0}">
      <dgm:prSet/>
      <dgm:spPr/>
      <dgm:t>
        <a:bodyPr/>
        <a:lstStyle/>
        <a:p>
          <a:endParaRPr lang="en-US"/>
        </a:p>
      </dgm:t>
    </dgm:pt>
    <dgm:pt modelId="{D5C4EB27-5A2C-4515-92CA-24F365C699AD}">
      <dgm:prSet/>
      <dgm:spPr/>
      <dgm:t>
        <a:bodyPr/>
        <a:lstStyle/>
        <a:p>
          <a:r>
            <a:rPr lang="en-US"/>
            <a:t>• R$ 1,8 trilhão/ano em volume de antecipação de recebíveis no Brasil</a:t>
          </a:r>
        </a:p>
      </dgm:t>
    </dgm:pt>
    <dgm:pt modelId="{2A2391F5-B05C-4C83-98B6-570F54F5E955}" type="parTrans" cxnId="{ABA23C46-129C-4DF9-8045-87519E6E9C2D}">
      <dgm:prSet/>
      <dgm:spPr/>
      <dgm:t>
        <a:bodyPr/>
        <a:lstStyle/>
        <a:p>
          <a:endParaRPr lang="en-US"/>
        </a:p>
      </dgm:t>
    </dgm:pt>
    <dgm:pt modelId="{76045EEC-889A-4AD6-987D-407621FAD5D5}" type="sibTrans" cxnId="{ABA23C46-129C-4DF9-8045-87519E6E9C2D}">
      <dgm:prSet/>
      <dgm:spPr/>
      <dgm:t>
        <a:bodyPr/>
        <a:lstStyle/>
        <a:p>
          <a:endParaRPr lang="en-US"/>
        </a:p>
      </dgm:t>
    </dgm:pt>
    <dgm:pt modelId="{0E94FC9B-727F-46F9-9840-2B8DE6E118C9}">
      <dgm:prSet/>
      <dgm:spPr/>
      <dgm:t>
        <a:bodyPr/>
        <a:lstStyle/>
        <a:p>
          <a:r>
            <a:rPr lang="en-US"/>
            <a:t>• 70% das PMEs buscam soluções para melhorar seu fluxo de caixa</a:t>
          </a:r>
        </a:p>
      </dgm:t>
    </dgm:pt>
    <dgm:pt modelId="{C6CB4A6B-299E-4C56-BB28-F66B75C9C1C9}" type="parTrans" cxnId="{147A9BE5-BC98-48DC-9A4B-4F273FA45767}">
      <dgm:prSet/>
      <dgm:spPr/>
      <dgm:t>
        <a:bodyPr/>
        <a:lstStyle/>
        <a:p>
          <a:endParaRPr lang="en-US"/>
        </a:p>
      </dgm:t>
    </dgm:pt>
    <dgm:pt modelId="{E40D0DCE-89A5-4ED5-9401-3A79AA867522}" type="sibTrans" cxnId="{147A9BE5-BC98-48DC-9A4B-4F273FA45767}">
      <dgm:prSet/>
      <dgm:spPr/>
      <dgm:t>
        <a:bodyPr/>
        <a:lstStyle/>
        <a:p>
          <a:endParaRPr lang="en-US"/>
        </a:p>
      </dgm:t>
    </dgm:pt>
    <dgm:pt modelId="{6E185136-C43E-436C-86F0-3594247206D6}">
      <dgm:prSet/>
      <dgm:spPr/>
      <dgm:t>
        <a:bodyPr/>
        <a:lstStyle/>
        <a:p>
          <a:r>
            <a:rPr lang="en-US"/>
            <a:t>• Crescimento de 30% na utilização da antecipação de recebíveis em 2025</a:t>
          </a:r>
        </a:p>
      </dgm:t>
    </dgm:pt>
    <dgm:pt modelId="{0559F6DA-9FA1-43FC-BAF8-81F26193A635}" type="parTrans" cxnId="{5F4CCBB8-579B-4B9F-ACA2-230CA97E7D95}">
      <dgm:prSet/>
      <dgm:spPr/>
      <dgm:t>
        <a:bodyPr/>
        <a:lstStyle/>
        <a:p>
          <a:endParaRPr lang="en-US"/>
        </a:p>
      </dgm:t>
    </dgm:pt>
    <dgm:pt modelId="{23228D18-0992-4214-9E34-561631990700}" type="sibTrans" cxnId="{5F4CCBB8-579B-4B9F-ACA2-230CA97E7D95}">
      <dgm:prSet/>
      <dgm:spPr/>
      <dgm:t>
        <a:bodyPr/>
        <a:lstStyle/>
        <a:p>
          <a:endParaRPr lang="en-US"/>
        </a:p>
      </dgm:t>
    </dgm:pt>
    <dgm:pt modelId="{D3ED7F81-A100-43D7-8D31-7FFADEB8CF2E}" type="pres">
      <dgm:prSet presAssocID="{051AB46C-AD18-41F4-A0CD-AFBB3761B06F}" presName="linear" presStyleCnt="0">
        <dgm:presLayoutVars>
          <dgm:dir/>
          <dgm:animLvl val="lvl"/>
          <dgm:resizeHandles val="exact"/>
        </dgm:presLayoutVars>
      </dgm:prSet>
      <dgm:spPr/>
    </dgm:pt>
    <dgm:pt modelId="{27B83FA8-1C23-48B1-94C5-476CBBAD32F2}" type="pres">
      <dgm:prSet presAssocID="{14E31FE6-1306-414C-B30A-CB4B50B2C849}" presName="parentLin" presStyleCnt="0"/>
      <dgm:spPr/>
    </dgm:pt>
    <dgm:pt modelId="{8FA78DCB-8CCE-4E5C-B09F-729D80D7CB85}" type="pres">
      <dgm:prSet presAssocID="{14E31FE6-1306-414C-B30A-CB4B50B2C849}" presName="parentLeftMargin" presStyleLbl="node1" presStyleIdx="0" presStyleCnt="2"/>
      <dgm:spPr/>
    </dgm:pt>
    <dgm:pt modelId="{56FA432E-76F6-42AF-B39F-774D5C25B9A5}" type="pres">
      <dgm:prSet presAssocID="{14E31FE6-1306-414C-B30A-CB4B50B2C84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473D8D1-EB3D-4535-83C7-28CA1331F120}" type="pres">
      <dgm:prSet presAssocID="{14E31FE6-1306-414C-B30A-CB4B50B2C849}" presName="negativeSpace" presStyleCnt="0"/>
      <dgm:spPr/>
    </dgm:pt>
    <dgm:pt modelId="{7C612078-A9A2-406E-9AD2-A70819D42B36}" type="pres">
      <dgm:prSet presAssocID="{14E31FE6-1306-414C-B30A-CB4B50B2C849}" presName="childText" presStyleLbl="conFgAcc1" presStyleIdx="0" presStyleCnt="2">
        <dgm:presLayoutVars>
          <dgm:bulletEnabled val="1"/>
        </dgm:presLayoutVars>
      </dgm:prSet>
      <dgm:spPr/>
    </dgm:pt>
    <dgm:pt modelId="{BF2A2AC7-4336-4C5C-BA46-9BEA16D29044}" type="pres">
      <dgm:prSet presAssocID="{DB79BB52-110B-4F29-ACBC-3235CA22A42B}" presName="spaceBetweenRectangles" presStyleCnt="0"/>
      <dgm:spPr/>
    </dgm:pt>
    <dgm:pt modelId="{2606597C-6084-49B5-9305-7F59CEB929FF}" type="pres">
      <dgm:prSet presAssocID="{36E3B829-3A79-460A-A1D1-DF0F4857CB2C}" presName="parentLin" presStyleCnt="0"/>
      <dgm:spPr/>
    </dgm:pt>
    <dgm:pt modelId="{EF62D78A-4502-45E2-8B63-19610C0213A0}" type="pres">
      <dgm:prSet presAssocID="{36E3B829-3A79-460A-A1D1-DF0F4857CB2C}" presName="parentLeftMargin" presStyleLbl="node1" presStyleIdx="0" presStyleCnt="2"/>
      <dgm:spPr/>
    </dgm:pt>
    <dgm:pt modelId="{8033CA1E-5BE2-4B15-BBD2-9B2BDE737197}" type="pres">
      <dgm:prSet presAssocID="{36E3B829-3A79-460A-A1D1-DF0F4857CB2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B36688E-8548-4A27-99A3-64185A28089F}" type="pres">
      <dgm:prSet presAssocID="{36E3B829-3A79-460A-A1D1-DF0F4857CB2C}" presName="negativeSpace" presStyleCnt="0"/>
      <dgm:spPr/>
    </dgm:pt>
    <dgm:pt modelId="{6D53FE28-7CE5-42C0-B15B-0656122BEDA8}" type="pres">
      <dgm:prSet presAssocID="{36E3B829-3A79-460A-A1D1-DF0F4857CB2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FEE9B09-D71D-41E0-8A16-123F4D6A5FD0}" srcId="{051AB46C-AD18-41F4-A0CD-AFBB3761B06F}" destId="{36E3B829-3A79-460A-A1D1-DF0F4857CB2C}" srcOrd="1" destOrd="0" parTransId="{247DE1C6-1326-46DA-AEFA-24924E76BEAD}" sibTransId="{F9C1517C-F5E6-4176-8FD8-B8FFAEA2B7AB}"/>
    <dgm:cxn modelId="{D15F121E-E09F-4F3D-8161-55657F57A938}" type="presOf" srcId="{14E31FE6-1306-414C-B30A-CB4B50B2C849}" destId="{56FA432E-76F6-42AF-B39F-774D5C25B9A5}" srcOrd="1" destOrd="0" presId="urn:microsoft.com/office/officeart/2005/8/layout/list1"/>
    <dgm:cxn modelId="{100D3421-6F0B-464A-853B-66C0C21FF01B}" type="presOf" srcId="{C4C8449B-BC19-4210-82B8-409FE0EF128B}" destId="{7C612078-A9A2-406E-9AD2-A70819D42B36}" srcOrd="0" destOrd="2" presId="urn:microsoft.com/office/officeart/2005/8/layout/list1"/>
    <dgm:cxn modelId="{4591FC29-BEED-4D9B-A3A1-06C8D4A243F0}" srcId="{14E31FE6-1306-414C-B30A-CB4B50B2C849}" destId="{C4C8449B-BC19-4210-82B8-409FE0EF128B}" srcOrd="2" destOrd="0" parTransId="{19469BD9-491D-4C8D-94C2-A41995642E21}" sibTransId="{F9D18127-89E6-4AE4-BA03-8CB6B687BB1D}"/>
    <dgm:cxn modelId="{F26DD62B-662E-44EE-9F3F-3468BE67B2F9}" srcId="{051AB46C-AD18-41F4-A0CD-AFBB3761B06F}" destId="{14E31FE6-1306-414C-B30A-CB4B50B2C849}" srcOrd="0" destOrd="0" parTransId="{B35CD619-FBD7-403E-8075-E3D5B44AEA4B}" sibTransId="{DB79BB52-110B-4F29-ACBC-3235CA22A42B}"/>
    <dgm:cxn modelId="{6E4E815C-8442-4D10-9C8F-4DEA32F40635}" type="presOf" srcId="{6E185136-C43E-436C-86F0-3594247206D6}" destId="{6D53FE28-7CE5-42C0-B15B-0656122BEDA8}" srcOrd="0" destOrd="2" presId="urn:microsoft.com/office/officeart/2005/8/layout/list1"/>
    <dgm:cxn modelId="{BAC9A043-FA04-459A-A857-C30059B7C231}" srcId="{14E31FE6-1306-414C-B30A-CB4B50B2C849}" destId="{7F083BC9-1F62-4008-AABB-AB859D176F26}" srcOrd="1" destOrd="0" parTransId="{3E714559-E8E5-4FB2-8437-F93CD68F972D}" sibTransId="{92612E90-03E1-4EC4-900C-C181A5CBFF7B}"/>
    <dgm:cxn modelId="{83069C45-77C8-460C-B764-8D29FB9E33E9}" type="presOf" srcId="{051AB46C-AD18-41F4-A0CD-AFBB3761B06F}" destId="{D3ED7F81-A100-43D7-8D31-7FFADEB8CF2E}" srcOrd="0" destOrd="0" presId="urn:microsoft.com/office/officeart/2005/8/layout/list1"/>
    <dgm:cxn modelId="{ABA23C46-129C-4DF9-8045-87519E6E9C2D}" srcId="{36E3B829-3A79-460A-A1D1-DF0F4857CB2C}" destId="{D5C4EB27-5A2C-4515-92CA-24F365C699AD}" srcOrd="0" destOrd="0" parTransId="{2A2391F5-B05C-4C83-98B6-570F54F5E955}" sibTransId="{76045EEC-889A-4AD6-987D-407621FAD5D5}"/>
    <dgm:cxn modelId="{A06D8267-3C75-42CC-8DDB-88FCA60C080A}" type="presOf" srcId="{0E94FC9B-727F-46F9-9840-2B8DE6E118C9}" destId="{6D53FE28-7CE5-42C0-B15B-0656122BEDA8}" srcOrd="0" destOrd="1" presId="urn:microsoft.com/office/officeart/2005/8/layout/list1"/>
    <dgm:cxn modelId="{6292258E-34CA-4C45-A6B3-974DB6ED9627}" type="presOf" srcId="{7F083BC9-1F62-4008-AABB-AB859D176F26}" destId="{7C612078-A9A2-406E-9AD2-A70819D42B36}" srcOrd="0" destOrd="1" presId="urn:microsoft.com/office/officeart/2005/8/layout/list1"/>
    <dgm:cxn modelId="{EB02379A-AF2B-478F-8312-4ABE44AF3F7A}" type="presOf" srcId="{D5C4EB27-5A2C-4515-92CA-24F365C699AD}" destId="{6D53FE28-7CE5-42C0-B15B-0656122BEDA8}" srcOrd="0" destOrd="0" presId="urn:microsoft.com/office/officeart/2005/8/layout/list1"/>
    <dgm:cxn modelId="{AF0AE0B3-2707-4D81-A135-6F05A1BE8E45}" type="presOf" srcId="{14E31FE6-1306-414C-B30A-CB4B50B2C849}" destId="{8FA78DCB-8CCE-4E5C-B09F-729D80D7CB85}" srcOrd="0" destOrd="0" presId="urn:microsoft.com/office/officeart/2005/8/layout/list1"/>
    <dgm:cxn modelId="{5F4CCBB8-579B-4B9F-ACA2-230CA97E7D95}" srcId="{36E3B829-3A79-460A-A1D1-DF0F4857CB2C}" destId="{6E185136-C43E-436C-86F0-3594247206D6}" srcOrd="2" destOrd="0" parTransId="{0559F6DA-9FA1-43FC-BAF8-81F26193A635}" sibTransId="{23228D18-0992-4214-9E34-561631990700}"/>
    <dgm:cxn modelId="{67C282BB-75FD-4A5D-A9AA-1A0BE34E500B}" type="presOf" srcId="{36E3B829-3A79-460A-A1D1-DF0F4857CB2C}" destId="{8033CA1E-5BE2-4B15-BBD2-9B2BDE737197}" srcOrd="1" destOrd="0" presId="urn:microsoft.com/office/officeart/2005/8/layout/list1"/>
    <dgm:cxn modelId="{07F715D4-FBB4-4416-9748-6F12AAD7D07C}" srcId="{14E31FE6-1306-414C-B30A-CB4B50B2C849}" destId="{925802EA-6786-4FDC-B3EE-3E7654C2C4A1}" srcOrd="0" destOrd="0" parTransId="{31492F67-79C0-4641-8806-0A74C1355C36}" sibTransId="{AD1C55AF-00BF-462C-AA9B-C746E463ED5C}"/>
    <dgm:cxn modelId="{147A9BE5-BC98-48DC-9A4B-4F273FA45767}" srcId="{36E3B829-3A79-460A-A1D1-DF0F4857CB2C}" destId="{0E94FC9B-727F-46F9-9840-2B8DE6E118C9}" srcOrd="1" destOrd="0" parTransId="{C6CB4A6B-299E-4C56-BB28-F66B75C9C1C9}" sibTransId="{E40D0DCE-89A5-4ED5-9401-3A79AA867522}"/>
    <dgm:cxn modelId="{45AA6EEF-B51E-4F2E-B64D-570EAD3BB883}" type="presOf" srcId="{925802EA-6786-4FDC-B3EE-3E7654C2C4A1}" destId="{7C612078-A9A2-406E-9AD2-A70819D42B36}" srcOrd="0" destOrd="0" presId="urn:microsoft.com/office/officeart/2005/8/layout/list1"/>
    <dgm:cxn modelId="{5D001CF5-A700-4CAD-92F6-BA8D2B8BB311}" type="presOf" srcId="{36E3B829-3A79-460A-A1D1-DF0F4857CB2C}" destId="{EF62D78A-4502-45E2-8B63-19610C0213A0}" srcOrd="0" destOrd="0" presId="urn:microsoft.com/office/officeart/2005/8/layout/list1"/>
    <dgm:cxn modelId="{F55D955A-5D95-42DF-88F6-801BB8F5670C}" type="presParOf" srcId="{D3ED7F81-A100-43D7-8D31-7FFADEB8CF2E}" destId="{27B83FA8-1C23-48B1-94C5-476CBBAD32F2}" srcOrd="0" destOrd="0" presId="urn:microsoft.com/office/officeart/2005/8/layout/list1"/>
    <dgm:cxn modelId="{5DC5A251-1D43-4842-969E-B7C5F00A958E}" type="presParOf" srcId="{27B83FA8-1C23-48B1-94C5-476CBBAD32F2}" destId="{8FA78DCB-8CCE-4E5C-B09F-729D80D7CB85}" srcOrd="0" destOrd="0" presId="urn:microsoft.com/office/officeart/2005/8/layout/list1"/>
    <dgm:cxn modelId="{4B5AB507-0AC5-4BA9-A55E-DA11C4B64E35}" type="presParOf" srcId="{27B83FA8-1C23-48B1-94C5-476CBBAD32F2}" destId="{56FA432E-76F6-42AF-B39F-774D5C25B9A5}" srcOrd="1" destOrd="0" presId="urn:microsoft.com/office/officeart/2005/8/layout/list1"/>
    <dgm:cxn modelId="{6F49AC93-ACA0-4129-880E-8A7E4B2523F7}" type="presParOf" srcId="{D3ED7F81-A100-43D7-8D31-7FFADEB8CF2E}" destId="{D473D8D1-EB3D-4535-83C7-28CA1331F120}" srcOrd="1" destOrd="0" presId="urn:microsoft.com/office/officeart/2005/8/layout/list1"/>
    <dgm:cxn modelId="{6F86CD61-A876-4F8E-B4B4-18E443C9DEEC}" type="presParOf" srcId="{D3ED7F81-A100-43D7-8D31-7FFADEB8CF2E}" destId="{7C612078-A9A2-406E-9AD2-A70819D42B36}" srcOrd="2" destOrd="0" presId="urn:microsoft.com/office/officeart/2005/8/layout/list1"/>
    <dgm:cxn modelId="{AABB0DBC-00B8-432E-A0B9-91369B68A0A5}" type="presParOf" srcId="{D3ED7F81-A100-43D7-8D31-7FFADEB8CF2E}" destId="{BF2A2AC7-4336-4C5C-BA46-9BEA16D29044}" srcOrd="3" destOrd="0" presId="urn:microsoft.com/office/officeart/2005/8/layout/list1"/>
    <dgm:cxn modelId="{05B56DC8-2FC3-479E-87D7-206F9D8B44EB}" type="presParOf" srcId="{D3ED7F81-A100-43D7-8D31-7FFADEB8CF2E}" destId="{2606597C-6084-49B5-9305-7F59CEB929FF}" srcOrd="4" destOrd="0" presId="urn:microsoft.com/office/officeart/2005/8/layout/list1"/>
    <dgm:cxn modelId="{A4E9D176-B71D-42E8-A545-F5D6714D61D1}" type="presParOf" srcId="{2606597C-6084-49B5-9305-7F59CEB929FF}" destId="{EF62D78A-4502-45E2-8B63-19610C0213A0}" srcOrd="0" destOrd="0" presId="urn:microsoft.com/office/officeart/2005/8/layout/list1"/>
    <dgm:cxn modelId="{5F297341-0292-49BB-8A65-CBAE6540DFC2}" type="presParOf" srcId="{2606597C-6084-49B5-9305-7F59CEB929FF}" destId="{8033CA1E-5BE2-4B15-BBD2-9B2BDE737197}" srcOrd="1" destOrd="0" presId="urn:microsoft.com/office/officeart/2005/8/layout/list1"/>
    <dgm:cxn modelId="{96A0B0F2-1657-4BEA-A803-64E27F16D506}" type="presParOf" srcId="{D3ED7F81-A100-43D7-8D31-7FFADEB8CF2E}" destId="{7B36688E-8548-4A27-99A3-64185A28089F}" srcOrd="5" destOrd="0" presId="urn:microsoft.com/office/officeart/2005/8/layout/list1"/>
    <dgm:cxn modelId="{6D8B59E2-E57A-4F8A-B85B-F4A9B12823AE}" type="presParOf" srcId="{D3ED7F81-A100-43D7-8D31-7FFADEB8CF2E}" destId="{6D53FE28-7CE5-42C0-B15B-0656122BEDA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5A6968-FB32-49AF-9DD6-AC440C0D1E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415436-5D3C-4237-ADAB-C117A48FE9DE}">
      <dgm:prSet/>
      <dgm:spPr/>
      <dgm:t>
        <a:bodyPr/>
        <a:lstStyle/>
        <a:p>
          <a:r>
            <a:rPr lang="en-US" b="1"/>
            <a:t>Nossa Solução</a:t>
          </a:r>
          <a:endParaRPr lang="en-US"/>
        </a:p>
      </dgm:t>
    </dgm:pt>
    <dgm:pt modelId="{F717DD14-ADA7-4B61-9AEF-89697548A3F2}" type="parTrans" cxnId="{DE7C00DF-9CB2-4783-AEA7-F455E75AE38E}">
      <dgm:prSet/>
      <dgm:spPr/>
      <dgm:t>
        <a:bodyPr/>
        <a:lstStyle/>
        <a:p>
          <a:endParaRPr lang="en-US"/>
        </a:p>
      </dgm:t>
    </dgm:pt>
    <dgm:pt modelId="{94D46ED6-A204-40B7-9FFE-38EA9A7BEC6F}" type="sibTrans" cxnId="{DE7C00DF-9CB2-4783-AEA7-F455E75AE38E}">
      <dgm:prSet/>
      <dgm:spPr/>
      <dgm:t>
        <a:bodyPr/>
        <a:lstStyle/>
        <a:p>
          <a:endParaRPr lang="en-US"/>
        </a:p>
      </dgm:t>
    </dgm:pt>
    <dgm:pt modelId="{0FCD764F-131E-47BA-918A-33E863FE1E04}">
      <dgm:prSet/>
      <dgm:spPr/>
      <dgm:t>
        <a:bodyPr/>
        <a:lstStyle/>
        <a:p>
          <a:r>
            <a:rPr lang="en-US"/>
            <a:t>O ZF Portal Intelligence Agent é um sistema de automação inteligente que:</a:t>
          </a:r>
        </a:p>
      </dgm:t>
    </dgm:pt>
    <dgm:pt modelId="{0194679A-829B-4E5F-B473-1E6835EF2D7D}" type="parTrans" cxnId="{8A982088-D3CF-4D1A-8F4C-4F53D6E91231}">
      <dgm:prSet/>
      <dgm:spPr/>
      <dgm:t>
        <a:bodyPr/>
        <a:lstStyle/>
        <a:p>
          <a:endParaRPr lang="en-US"/>
        </a:p>
      </dgm:t>
    </dgm:pt>
    <dgm:pt modelId="{797783AE-6D39-4D44-B26F-0C9AB76A0820}" type="sibTrans" cxnId="{8A982088-D3CF-4D1A-8F4C-4F53D6E91231}">
      <dgm:prSet/>
      <dgm:spPr/>
      <dgm:t>
        <a:bodyPr/>
        <a:lstStyle/>
        <a:p>
          <a:endParaRPr lang="en-US"/>
        </a:p>
      </dgm:t>
    </dgm:pt>
    <dgm:pt modelId="{88228C70-F139-49C6-9EF7-537C0A7ACBFD}">
      <dgm:prSet/>
      <dgm:spPr/>
      <dgm:t>
        <a:bodyPr/>
        <a:lstStyle/>
        <a:p>
          <a:r>
            <a:rPr lang="en-US"/>
            <a:t>• IDENTIFICA decisores financeiros com precisão</a:t>
          </a:r>
        </a:p>
      </dgm:t>
    </dgm:pt>
    <dgm:pt modelId="{1B4667EE-3B75-4236-AA43-4EE58301060B}" type="parTrans" cxnId="{E5577D75-0D87-4D93-95E0-ADF8FF02B541}">
      <dgm:prSet/>
      <dgm:spPr/>
      <dgm:t>
        <a:bodyPr/>
        <a:lstStyle/>
        <a:p>
          <a:endParaRPr lang="en-US"/>
        </a:p>
      </dgm:t>
    </dgm:pt>
    <dgm:pt modelId="{2D45126F-6367-4A00-BCD2-2230A5F71BF7}" type="sibTrans" cxnId="{E5577D75-0D87-4D93-95E0-ADF8FF02B541}">
      <dgm:prSet/>
      <dgm:spPr/>
      <dgm:t>
        <a:bodyPr/>
        <a:lstStyle/>
        <a:p>
          <a:endParaRPr lang="en-US"/>
        </a:p>
      </dgm:t>
    </dgm:pt>
    <dgm:pt modelId="{8BB8C308-9386-4CC5-9B90-FEA9A6AF5827}">
      <dgm:prSet/>
      <dgm:spPr/>
      <dgm:t>
        <a:bodyPr/>
        <a:lstStyle/>
        <a:p>
          <a:r>
            <a:rPr lang="en-US"/>
            <a:t>• PERSONALIZA comunicação baseada no contexto específico</a:t>
          </a:r>
        </a:p>
      </dgm:t>
    </dgm:pt>
    <dgm:pt modelId="{6991D67E-38A8-4E76-A8A5-24E21D20CB4D}" type="parTrans" cxnId="{F7565492-C765-46F8-B5CC-F7A4C69A5C69}">
      <dgm:prSet/>
      <dgm:spPr/>
      <dgm:t>
        <a:bodyPr/>
        <a:lstStyle/>
        <a:p>
          <a:endParaRPr lang="en-US"/>
        </a:p>
      </dgm:t>
    </dgm:pt>
    <dgm:pt modelId="{8952C29C-481D-49C4-9F90-469E599911E2}" type="sibTrans" cxnId="{F7565492-C765-46F8-B5CC-F7A4C69A5C69}">
      <dgm:prSet/>
      <dgm:spPr/>
      <dgm:t>
        <a:bodyPr/>
        <a:lstStyle/>
        <a:p>
          <a:endParaRPr lang="en-US"/>
        </a:p>
      </dgm:t>
    </dgm:pt>
    <dgm:pt modelId="{9E34AF5D-DCF2-4B67-A70B-96D01062E3A4}">
      <dgm:prSet/>
      <dgm:spPr/>
      <dgm:t>
        <a:bodyPr/>
        <a:lstStyle/>
        <a:p>
          <a:r>
            <a:rPr lang="en-US"/>
            <a:t>• AUTOMATIZA processos de prospecção e follow-up</a:t>
          </a:r>
        </a:p>
      </dgm:t>
    </dgm:pt>
    <dgm:pt modelId="{4B2685E3-8512-48F4-BD78-197522827D03}" type="parTrans" cxnId="{14AE1A84-9945-4462-B7F0-398383E953C5}">
      <dgm:prSet/>
      <dgm:spPr/>
      <dgm:t>
        <a:bodyPr/>
        <a:lstStyle/>
        <a:p>
          <a:endParaRPr lang="en-US"/>
        </a:p>
      </dgm:t>
    </dgm:pt>
    <dgm:pt modelId="{042BF862-B276-4A7D-8CBC-A379AF920885}" type="sibTrans" cxnId="{14AE1A84-9945-4462-B7F0-398383E953C5}">
      <dgm:prSet/>
      <dgm:spPr/>
      <dgm:t>
        <a:bodyPr/>
        <a:lstStyle/>
        <a:p>
          <a:endParaRPr lang="en-US"/>
        </a:p>
      </dgm:t>
    </dgm:pt>
    <dgm:pt modelId="{CE1118D1-4AA4-4327-AEB3-2F8F3F0A498D}">
      <dgm:prSet/>
      <dgm:spPr/>
      <dgm:t>
        <a:bodyPr/>
        <a:lstStyle/>
        <a:p>
          <a:r>
            <a:rPr lang="en-US"/>
            <a:t>• ANALISA resultados e melhora continuamente</a:t>
          </a:r>
        </a:p>
      </dgm:t>
    </dgm:pt>
    <dgm:pt modelId="{16399DBD-3A79-497A-86F3-07ED40788B5E}" type="parTrans" cxnId="{F72F9C8D-1ED2-4F73-AB58-E60712E366F4}">
      <dgm:prSet/>
      <dgm:spPr/>
      <dgm:t>
        <a:bodyPr/>
        <a:lstStyle/>
        <a:p>
          <a:endParaRPr lang="en-US"/>
        </a:p>
      </dgm:t>
    </dgm:pt>
    <dgm:pt modelId="{2AC33619-4AE4-4592-B213-4A8ADB02ADCE}" type="sibTrans" cxnId="{F72F9C8D-1ED2-4F73-AB58-E60712E366F4}">
      <dgm:prSet/>
      <dgm:spPr/>
      <dgm:t>
        <a:bodyPr/>
        <a:lstStyle/>
        <a:p>
          <a:endParaRPr lang="en-US"/>
        </a:p>
      </dgm:t>
    </dgm:pt>
    <dgm:pt modelId="{914697CF-BB3E-4133-B192-455FF241E505}">
      <dgm:prSet/>
      <dgm:spPr/>
      <dgm:t>
        <a:bodyPr/>
        <a:lstStyle/>
        <a:p>
          <a:r>
            <a:rPr lang="en-US"/>
            <a:t>Benefícios Esperados:</a:t>
          </a:r>
        </a:p>
      </dgm:t>
    </dgm:pt>
    <dgm:pt modelId="{EF96A621-C94D-4042-839E-35E090A3BD34}" type="parTrans" cxnId="{604A90D4-82D6-417B-B056-A8D98E14FD36}">
      <dgm:prSet/>
      <dgm:spPr/>
      <dgm:t>
        <a:bodyPr/>
        <a:lstStyle/>
        <a:p>
          <a:endParaRPr lang="en-US"/>
        </a:p>
      </dgm:t>
    </dgm:pt>
    <dgm:pt modelId="{3A892FAF-6FC4-4C59-8179-C161D7E25094}" type="sibTrans" cxnId="{604A90D4-82D6-417B-B056-A8D98E14FD36}">
      <dgm:prSet/>
      <dgm:spPr/>
      <dgm:t>
        <a:bodyPr/>
        <a:lstStyle/>
        <a:p>
          <a:endParaRPr lang="en-US"/>
        </a:p>
      </dgm:t>
    </dgm:pt>
    <dgm:pt modelId="{E1BDF56D-C85E-40B1-A114-BEEB006A97A1}">
      <dgm:prSet/>
      <dgm:spPr/>
      <dgm:t>
        <a:bodyPr/>
        <a:lstStyle/>
        <a:p>
          <a:r>
            <a:rPr lang="en-US"/>
            <a:t>• Redução do CAC em até 60%</a:t>
          </a:r>
        </a:p>
      </dgm:t>
    </dgm:pt>
    <dgm:pt modelId="{CEC7A11E-E3B0-4011-B855-5E11D5A6A795}" type="parTrans" cxnId="{5620FBEF-C670-4292-A3C8-56067BC1AA29}">
      <dgm:prSet/>
      <dgm:spPr/>
      <dgm:t>
        <a:bodyPr/>
        <a:lstStyle/>
        <a:p>
          <a:endParaRPr lang="en-US"/>
        </a:p>
      </dgm:t>
    </dgm:pt>
    <dgm:pt modelId="{C980AC3D-5FCF-4E5D-BD38-45B0FBA51532}" type="sibTrans" cxnId="{5620FBEF-C670-4292-A3C8-56067BC1AA29}">
      <dgm:prSet/>
      <dgm:spPr/>
      <dgm:t>
        <a:bodyPr/>
        <a:lstStyle/>
        <a:p>
          <a:endParaRPr lang="en-US"/>
        </a:p>
      </dgm:t>
    </dgm:pt>
    <dgm:pt modelId="{5B25C578-E513-4784-A253-868E330FB255}">
      <dgm:prSet/>
      <dgm:spPr/>
      <dgm:t>
        <a:bodyPr/>
        <a:lstStyle/>
        <a:p>
          <a:r>
            <a:rPr lang="en-US"/>
            <a:t>• Aumento de taxas de conversão em 300%</a:t>
          </a:r>
        </a:p>
      </dgm:t>
    </dgm:pt>
    <dgm:pt modelId="{1B611A6E-A166-424B-9854-C98C16D23521}" type="parTrans" cxnId="{82707D3B-191A-410E-B16F-6D540C1F4AF3}">
      <dgm:prSet/>
      <dgm:spPr/>
      <dgm:t>
        <a:bodyPr/>
        <a:lstStyle/>
        <a:p>
          <a:endParaRPr lang="en-US"/>
        </a:p>
      </dgm:t>
    </dgm:pt>
    <dgm:pt modelId="{F6ED269F-62DA-4606-BEDE-0A8E6855D70E}" type="sibTrans" cxnId="{82707D3B-191A-410E-B16F-6D540C1F4AF3}">
      <dgm:prSet/>
      <dgm:spPr/>
      <dgm:t>
        <a:bodyPr/>
        <a:lstStyle/>
        <a:p>
          <a:endParaRPr lang="en-US"/>
        </a:p>
      </dgm:t>
    </dgm:pt>
    <dgm:pt modelId="{9F3D63D6-61CC-47AD-ADF1-105B2EE6C291}">
      <dgm:prSet/>
      <dgm:spPr/>
      <dgm:t>
        <a:bodyPr/>
        <a:lstStyle/>
        <a:p>
          <a:r>
            <a:rPr lang="en-US"/>
            <a:t>• Economia de tempo e recursos significativa</a:t>
          </a:r>
        </a:p>
      </dgm:t>
    </dgm:pt>
    <dgm:pt modelId="{2D63E7C4-0532-4BBA-8E83-598E4CBB5F74}" type="parTrans" cxnId="{8EE34540-A38C-45F1-9554-F4F8D8009CC1}">
      <dgm:prSet/>
      <dgm:spPr/>
      <dgm:t>
        <a:bodyPr/>
        <a:lstStyle/>
        <a:p>
          <a:endParaRPr lang="en-US"/>
        </a:p>
      </dgm:t>
    </dgm:pt>
    <dgm:pt modelId="{91A56F27-3773-4DAE-B461-0DD87938AA75}" type="sibTrans" cxnId="{8EE34540-A38C-45F1-9554-F4F8D8009CC1}">
      <dgm:prSet/>
      <dgm:spPr/>
      <dgm:t>
        <a:bodyPr/>
        <a:lstStyle/>
        <a:p>
          <a:endParaRPr lang="en-US"/>
        </a:p>
      </dgm:t>
    </dgm:pt>
    <dgm:pt modelId="{0AF59D67-F0D4-4C6D-9EE2-C00332CDE634}">
      <dgm:prSet/>
      <dgm:spPr/>
      <dgm:t>
        <a:bodyPr/>
        <a:lstStyle/>
        <a:p>
          <a:r>
            <a:rPr lang="en-US"/>
            <a:t>• Melhores taxas para antecipação de recebíveis</a:t>
          </a:r>
        </a:p>
      </dgm:t>
    </dgm:pt>
    <dgm:pt modelId="{1DCC4A12-69C0-4109-911F-400B1F6CBE4F}" type="parTrans" cxnId="{67E3A1FF-73BD-4FFC-8F05-25CEA8426E74}">
      <dgm:prSet/>
      <dgm:spPr/>
      <dgm:t>
        <a:bodyPr/>
        <a:lstStyle/>
        <a:p>
          <a:endParaRPr lang="en-US"/>
        </a:p>
      </dgm:t>
    </dgm:pt>
    <dgm:pt modelId="{EB372753-ACFE-456B-96C5-044C82369B3C}" type="sibTrans" cxnId="{67E3A1FF-73BD-4FFC-8F05-25CEA8426E74}">
      <dgm:prSet/>
      <dgm:spPr/>
      <dgm:t>
        <a:bodyPr/>
        <a:lstStyle/>
        <a:p>
          <a:endParaRPr lang="en-US"/>
        </a:p>
      </dgm:t>
    </dgm:pt>
    <dgm:pt modelId="{C1C3AEA6-9CB5-43D0-A40B-BCFCD0646BDC}" type="pres">
      <dgm:prSet presAssocID="{E75A6968-FB32-49AF-9DD6-AC440C0D1EC7}" presName="linear" presStyleCnt="0">
        <dgm:presLayoutVars>
          <dgm:animLvl val="lvl"/>
          <dgm:resizeHandles val="exact"/>
        </dgm:presLayoutVars>
      </dgm:prSet>
      <dgm:spPr/>
    </dgm:pt>
    <dgm:pt modelId="{299F98D3-7D4B-495E-B847-A85F882A67F4}" type="pres">
      <dgm:prSet presAssocID="{70415436-5D3C-4237-ADAB-C117A48FE9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E01004-F9D8-4031-8DE6-BC4E39131C0C}" type="pres">
      <dgm:prSet presAssocID="{94D46ED6-A204-40B7-9FFE-38EA9A7BEC6F}" presName="spacer" presStyleCnt="0"/>
      <dgm:spPr/>
    </dgm:pt>
    <dgm:pt modelId="{3CCF6D51-9DEA-49E6-8AA3-A8694D739188}" type="pres">
      <dgm:prSet presAssocID="{0FCD764F-131E-47BA-918A-33E863FE1E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607A5A-CA77-45F2-9A99-BCD62EB3F3DB}" type="pres">
      <dgm:prSet presAssocID="{0FCD764F-131E-47BA-918A-33E863FE1E04}" presName="childText" presStyleLbl="revTx" presStyleIdx="0" presStyleCnt="2">
        <dgm:presLayoutVars>
          <dgm:bulletEnabled val="1"/>
        </dgm:presLayoutVars>
      </dgm:prSet>
      <dgm:spPr/>
    </dgm:pt>
    <dgm:pt modelId="{9C3BC7BF-6469-4566-941C-FA0A157A0182}" type="pres">
      <dgm:prSet presAssocID="{914697CF-BB3E-4133-B192-455FF241E50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9D0C30-3DF0-4E6C-8E7E-754F748E2C5F}" type="pres">
      <dgm:prSet presAssocID="{914697CF-BB3E-4133-B192-455FF241E50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F9A6500-E35C-4FBD-94BA-15B58609091D}" type="presOf" srcId="{88228C70-F139-49C6-9EF7-537C0A7ACBFD}" destId="{D5607A5A-CA77-45F2-9A99-BCD62EB3F3DB}" srcOrd="0" destOrd="0" presId="urn:microsoft.com/office/officeart/2005/8/layout/vList2"/>
    <dgm:cxn modelId="{490F4805-A0B2-48AD-BF36-5446DD4C20CE}" type="presOf" srcId="{0AF59D67-F0D4-4C6D-9EE2-C00332CDE634}" destId="{AF9D0C30-3DF0-4E6C-8E7E-754F748E2C5F}" srcOrd="0" destOrd="3" presId="urn:microsoft.com/office/officeart/2005/8/layout/vList2"/>
    <dgm:cxn modelId="{BBD71A30-70FC-4B7A-8FC2-9B32ABC59D95}" type="presOf" srcId="{9F3D63D6-61CC-47AD-ADF1-105B2EE6C291}" destId="{AF9D0C30-3DF0-4E6C-8E7E-754F748E2C5F}" srcOrd="0" destOrd="2" presId="urn:microsoft.com/office/officeart/2005/8/layout/vList2"/>
    <dgm:cxn modelId="{82707D3B-191A-410E-B16F-6D540C1F4AF3}" srcId="{914697CF-BB3E-4133-B192-455FF241E505}" destId="{5B25C578-E513-4784-A253-868E330FB255}" srcOrd="1" destOrd="0" parTransId="{1B611A6E-A166-424B-9854-C98C16D23521}" sibTransId="{F6ED269F-62DA-4606-BEDE-0A8E6855D70E}"/>
    <dgm:cxn modelId="{A7292A3E-102F-4130-A446-A6867D9E5F7C}" type="presOf" srcId="{70415436-5D3C-4237-ADAB-C117A48FE9DE}" destId="{299F98D3-7D4B-495E-B847-A85F882A67F4}" srcOrd="0" destOrd="0" presId="urn:microsoft.com/office/officeart/2005/8/layout/vList2"/>
    <dgm:cxn modelId="{712ED63E-2E2E-489E-9B75-4BD4B7E8A8CE}" type="presOf" srcId="{E75A6968-FB32-49AF-9DD6-AC440C0D1EC7}" destId="{C1C3AEA6-9CB5-43D0-A40B-BCFCD0646BDC}" srcOrd="0" destOrd="0" presId="urn:microsoft.com/office/officeart/2005/8/layout/vList2"/>
    <dgm:cxn modelId="{8EE34540-A38C-45F1-9554-F4F8D8009CC1}" srcId="{914697CF-BB3E-4133-B192-455FF241E505}" destId="{9F3D63D6-61CC-47AD-ADF1-105B2EE6C291}" srcOrd="2" destOrd="0" parTransId="{2D63E7C4-0532-4BBA-8E83-598E4CBB5F74}" sibTransId="{91A56F27-3773-4DAE-B461-0DD87938AA75}"/>
    <dgm:cxn modelId="{E1BEFA5B-330D-4A21-9FEB-DE9D0088584F}" type="presOf" srcId="{0FCD764F-131E-47BA-918A-33E863FE1E04}" destId="{3CCF6D51-9DEA-49E6-8AA3-A8694D739188}" srcOrd="0" destOrd="0" presId="urn:microsoft.com/office/officeart/2005/8/layout/vList2"/>
    <dgm:cxn modelId="{58AF4342-B4F5-4CA4-8DAB-614908F7549A}" type="presOf" srcId="{9E34AF5D-DCF2-4B67-A70B-96D01062E3A4}" destId="{D5607A5A-CA77-45F2-9A99-BCD62EB3F3DB}" srcOrd="0" destOrd="2" presId="urn:microsoft.com/office/officeart/2005/8/layout/vList2"/>
    <dgm:cxn modelId="{E5577D75-0D87-4D93-95E0-ADF8FF02B541}" srcId="{0FCD764F-131E-47BA-918A-33E863FE1E04}" destId="{88228C70-F139-49C6-9EF7-537C0A7ACBFD}" srcOrd="0" destOrd="0" parTransId="{1B4667EE-3B75-4236-AA43-4EE58301060B}" sibTransId="{2D45126F-6367-4A00-BCD2-2230A5F71BF7}"/>
    <dgm:cxn modelId="{79BAC975-377F-4538-B3E9-A553F35B0BAE}" type="presOf" srcId="{914697CF-BB3E-4133-B192-455FF241E505}" destId="{9C3BC7BF-6469-4566-941C-FA0A157A0182}" srcOrd="0" destOrd="0" presId="urn:microsoft.com/office/officeart/2005/8/layout/vList2"/>
    <dgm:cxn modelId="{14AE1A84-9945-4462-B7F0-398383E953C5}" srcId="{0FCD764F-131E-47BA-918A-33E863FE1E04}" destId="{9E34AF5D-DCF2-4B67-A70B-96D01062E3A4}" srcOrd="2" destOrd="0" parTransId="{4B2685E3-8512-48F4-BD78-197522827D03}" sibTransId="{042BF862-B276-4A7D-8CBC-A379AF920885}"/>
    <dgm:cxn modelId="{8A982088-D3CF-4D1A-8F4C-4F53D6E91231}" srcId="{E75A6968-FB32-49AF-9DD6-AC440C0D1EC7}" destId="{0FCD764F-131E-47BA-918A-33E863FE1E04}" srcOrd="1" destOrd="0" parTransId="{0194679A-829B-4E5F-B473-1E6835EF2D7D}" sibTransId="{797783AE-6D39-4D44-B26F-0C9AB76A0820}"/>
    <dgm:cxn modelId="{F72F9C8D-1ED2-4F73-AB58-E60712E366F4}" srcId="{0FCD764F-131E-47BA-918A-33E863FE1E04}" destId="{CE1118D1-4AA4-4327-AEB3-2F8F3F0A498D}" srcOrd="3" destOrd="0" parTransId="{16399DBD-3A79-497A-86F3-07ED40788B5E}" sibTransId="{2AC33619-4AE4-4592-B213-4A8ADB02ADCE}"/>
    <dgm:cxn modelId="{F7565492-C765-46F8-B5CC-F7A4C69A5C69}" srcId="{0FCD764F-131E-47BA-918A-33E863FE1E04}" destId="{8BB8C308-9386-4CC5-9B90-FEA9A6AF5827}" srcOrd="1" destOrd="0" parTransId="{6991D67E-38A8-4E76-A8A5-24E21D20CB4D}" sibTransId="{8952C29C-481D-49C4-9F90-469E599911E2}"/>
    <dgm:cxn modelId="{4F9F2799-0175-4201-A1C0-EB6DF3CB0F83}" type="presOf" srcId="{8BB8C308-9386-4CC5-9B90-FEA9A6AF5827}" destId="{D5607A5A-CA77-45F2-9A99-BCD62EB3F3DB}" srcOrd="0" destOrd="1" presId="urn:microsoft.com/office/officeart/2005/8/layout/vList2"/>
    <dgm:cxn modelId="{57E07AB8-2F9D-4222-B5B7-C78E052D56E3}" type="presOf" srcId="{E1BDF56D-C85E-40B1-A114-BEEB006A97A1}" destId="{AF9D0C30-3DF0-4E6C-8E7E-754F748E2C5F}" srcOrd="0" destOrd="0" presId="urn:microsoft.com/office/officeart/2005/8/layout/vList2"/>
    <dgm:cxn modelId="{F6D815C5-17B5-4E64-8E44-DF0D0DA00DC5}" type="presOf" srcId="{5B25C578-E513-4784-A253-868E330FB255}" destId="{AF9D0C30-3DF0-4E6C-8E7E-754F748E2C5F}" srcOrd="0" destOrd="1" presId="urn:microsoft.com/office/officeart/2005/8/layout/vList2"/>
    <dgm:cxn modelId="{604A90D4-82D6-417B-B056-A8D98E14FD36}" srcId="{E75A6968-FB32-49AF-9DD6-AC440C0D1EC7}" destId="{914697CF-BB3E-4133-B192-455FF241E505}" srcOrd="2" destOrd="0" parTransId="{EF96A621-C94D-4042-839E-35E090A3BD34}" sibTransId="{3A892FAF-6FC4-4C59-8179-C161D7E25094}"/>
    <dgm:cxn modelId="{D580EED7-50DD-4232-83ED-27EEC1EC0E5E}" type="presOf" srcId="{CE1118D1-4AA4-4327-AEB3-2F8F3F0A498D}" destId="{D5607A5A-CA77-45F2-9A99-BCD62EB3F3DB}" srcOrd="0" destOrd="3" presId="urn:microsoft.com/office/officeart/2005/8/layout/vList2"/>
    <dgm:cxn modelId="{DE7C00DF-9CB2-4783-AEA7-F455E75AE38E}" srcId="{E75A6968-FB32-49AF-9DD6-AC440C0D1EC7}" destId="{70415436-5D3C-4237-ADAB-C117A48FE9DE}" srcOrd="0" destOrd="0" parTransId="{F717DD14-ADA7-4B61-9AEF-89697548A3F2}" sibTransId="{94D46ED6-A204-40B7-9FFE-38EA9A7BEC6F}"/>
    <dgm:cxn modelId="{5620FBEF-C670-4292-A3C8-56067BC1AA29}" srcId="{914697CF-BB3E-4133-B192-455FF241E505}" destId="{E1BDF56D-C85E-40B1-A114-BEEB006A97A1}" srcOrd="0" destOrd="0" parTransId="{CEC7A11E-E3B0-4011-B855-5E11D5A6A795}" sibTransId="{C980AC3D-5FCF-4E5D-BD38-45B0FBA51532}"/>
    <dgm:cxn modelId="{67E3A1FF-73BD-4FFC-8F05-25CEA8426E74}" srcId="{914697CF-BB3E-4133-B192-455FF241E505}" destId="{0AF59D67-F0D4-4C6D-9EE2-C00332CDE634}" srcOrd="3" destOrd="0" parTransId="{1DCC4A12-69C0-4109-911F-400B1F6CBE4F}" sibTransId="{EB372753-ACFE-456B-96C5-044C82369B3C}"/>
    <dgm:cxn modelId="{04043C35-A619-405E-823D-B014AAEAC656}" type="presParOf" srcId="{C1C3AEA6-9CB5-43D0-A40B-BCFCD0646BDC}" destId="{299F98D3-7D4B-495E-B847-A85F882A67F4}" srcOrd="0" destOrd="0" presId="urn:microsoft.com/office/officeart/2005/8/layout/vList2"/>
    <dgm:cxn modelId="{BB46C40D-73B5-4462-ABBF-83F424860763}" type="presParOf" srcId="{C1C3AEA6-9CB5-43D0-A40B-BCFCD0646BDC}" destId="{60E01004-F9D8-4031-8DE6-BC4E39131C0C}" srcOrd="1" destOrd="0" presId="urn:microsoft.com/office/officeart/2005/8/layout/vList2"/>
    <dgm:cxn modelId="{92E4437E-18D8-4BDE-B190-6B33F37EF579}" type="presParOf" srcId="{C1C3AEA6-9CB5-43D0-A40B-BCFCD0646BDC}" destId="{3CCF6D51-9DEA-49E6-8AA3-A8694D739188}" srcOrd="2" destOrd="0" presId="urn:microsoft.com/office/officeart/2005/8/layout/vList2"/>
    <dgm:cxn modelId="{3767E5CC-D846-4B1F-924F-67BD69F52EAA}" type="presParOf" srcId="{C1C3AEA6-9CB5-43D0-A40B-BCFCD0646BDC}" destId="{D5607A5A-CA77-45F2-9A99-BCD62EB3F3DB}" srcOrd="3" destOrd="0" presId="urn:microsoft.com/office/officeart/2005/8/layout/vList2"/>
    <dgm:cxn modelId="{E24E2BE8-DA71-4B1E-AAF3-488CB7AB72AD}" type="presParOf" srcId="{C1C3AEA6-9CB5-43D0-A40B-BCFCD0646BDC}" destId="{9C3BC7BF-6469-4566-941C-FA0A157A0182}" srcOrd="4" destOrd="0" presId="urn:microsoft.com/office/officeart/2005/8/layout/vList2"/>
    <dgm:cxn modelId="{F2DC0A83-EB82-43E8-873A-2E43231AB9F5}" type="presParOf" srcId="{C1C3AEA6-9CB5-43D0-A40B-BCFCD0646BDC}" destId="{AF9D0C30-3DF0-4E6C-8E7E-754F748E2C5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12078-A9A2-406E-9AD2-A70819D42B36}">
      <dsp:nvSpPr>
        <dsp:cNvPr id="0" name=""/>
        <dsp:cNvSpPr/>
      </dsp:nvSpPr>
      <dsp:spPr>
        <a:xfrm>
          <a:off x="0" y="621570"/>
          <a:ext cx="5175384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74904" rIns="4016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• Potencial de redução de 40% no tempo gasto com prospecção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• Economia média de 25% em custos financeiros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• Identificação proativa de oportunidades antes de crises de caixa</a:t>
          </a:r>
        </a:p>
      </dsp:txBody>
      <dsp:txXfrm>
        <a:off x="0" y="621570"/>
        <a:ext cx="5175384" cy="2097900"/>
      </dsp:txXfrm>
    </dsp:sp>
    <dsp:sp modelId="{56FA432E-76F6-42AF-B39F-774D5C25B9A5}">
      <dsp:nvSpPr>
        <dsp:cNvPr id="0" name=""/>
        <dsp:cNvSpPr/>
      </dsp:nvSpPr>
      <dsp:spPr>
        <a:xfrm>
          <a:off x="258769" y="355890"/>
          <a:ext cx="362276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Transformação Digital do Processo</a:t>
          </a:r>
          <a:endParaRPr lang="en-US" sz="1800" kern="1200"/>
        </a:p>
      </dsp:txBody>
      <dsp:txXfrm>
        <a:off x="284708" y="381829"/>
        <a:ext cx="3570890" cy="479482"/>
      </dsp:txXfrm>
    </dsp:sp>
    <dsp:sp modelId="{6D53FE28-7CE5-42C0-B15B-0656122BEDA8}">
      <dsp:nvSpPr>
        <dsp:cNvPr id="0" name=""/>
        <dsp:cNvSpPr/>
      </dsp:nvSpPr>
      <dsp:spPr>
        <a:xfrm>
          <a:off x="0" y="3082350"/>
          <a:ext cx="5175384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74904" rIns="4016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• R$ 1,8 trilhão/ano em volume de antecipação de recebíveis no Brasil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• 70% das PMEs buscam soluções para melhorar seu fluxo de caixa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• Crescimento de 30% na utilização da antecipação de recebíveis em 2025</a:t>
          </a:r>
        </a:p>
      </dsp:txBody>
      <dsp:txXfrm>
        <a:off x="0" y="3082350"/>
        <a:ext cx="5175384" cy="2097900"/>
      </dsp:txXfrm>
    </dsp:sp>
    <dsp:sp modelId="{8033CA1E-5BE2-4B15-BBD2-9B2BDE737197}">
      <dsp:nvSpPr>
        <dsp:cNvPr id="0" name=""/>
        <dsp:cNvSpPr/>
      </dsp:nvSpPr>
      <dsp:spPr>
        <a:xfrm>
          <a:off x="258769" y="2816670"/>
          <a:ext cx="362276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Oportunidade de Mercado</a:t>
          </a:r>
        </a:p>
      </dsp:txBody>
      <dsp:txXfrm>
        <a:off x="284708" y="2842609"/>
        <a:ext cx="357089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F98D3-7D4B-495E-B847-A85F882A67F4}">
      <dsp:nvSpPr>
        <dsp:cNvPr id="0" name=""/>
        <dsp:cNvSpPr/>
      </dsp:nvSpPr>
      <dsp:spPr>
        <a:xfrm>
          <a:off x="0" y="127570"/>
          <a:ext cx="5175384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Nossa Solução</a:t>
          </a:r>
          <a:endParaRPr lang="en-US" sz="2200" kern="1200"/>
        </a:p>
      </dsp:txBody>
      <dsp:txXfrm>
        <a:off x="42663" y="170233"/>
        <a:ext cx="5090058" cy="788627"/>
      </dsp:txXfrm>
    </dsp:sp>
    <dsp:sp modelId="{3CCF6D51-9DEA-49E6-8AA3-A8694D739188}">
      <dsp:nvSpPr>
        <dsp:cNvPr id="0" name=""/>
        <dsp:cNvSpPr/>
      </dsp:nvSpPr>
      <dsp:spPr>
        <a:xfrm>
          <a:off x="0" y="1064883"/>
          <a:ext cx="5175384" cy="873953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 ZF Portal Intelligence Agent é um sistema de automação inteligente que:</a:t>
          </a:r>
        </a:p>
      </dsp:txBody>
      <dsp:txXfrm>
        <a:off x="42663" y="1107546"/>
        <a:ext cx="5090058" cy="788627"/>
      </dsp:txXfrm>
    </dsp:sp>
    <dsp:sp modelId="{D5607A5A-CA77-45F2-9A99-BCD62EB3F3DB}">
      <dsp:nvSpPr>
        <dsp:cNvPr id="0" name=""/>
        <dsp:cNvSpPr/>
      </dsp:nvSpPr>
      <dsp:spPr>
        <a:xfrm>
          <a:off x="0" y="1938837"/>
          <a:ext cx="5175384" cy="141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• IDENTIFICA decisores financeiros com precisão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• PERSONALIZA comunicação baseada no contexto específico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• AUTOMATIZA processos de prospecção e follow-up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• ANALISA resultados e melhora continuamente</a:t>
          </a:r>
        </a:p>
      </dsp:txBody>
      <dsp:txXfrm>
        <a:off x="0" y="1938837"/>
        <a:ext cx="5175384" cy="1411740"/>
      </dsp:txXfrm>
    </dsp:sp>
    <dsp:sp modelId="{9C3BC7BF-6469-4566-941C-FA0A157A0182}">
      <dsp:nvSpPr>
        <dsp:cNvPr id="0" name=""/>
        <dsp:cNvSpPr/>
      </dsp:nvSpPr>
      <dsp:spPr>
        <a:xfrm>
          <a:off x="0" y="3350577"/>
          <a:ext cx="5175384" cy="87395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Benefícios Esperados:</a:t>
          </a:r>
        </a:p>
      </dsp:txBody>
      <dsp:txXfrm>
        <a:off x="42663" y="3393240"/>
        <a:ext cx="5090058" cy="788627"/>
      </dsp:txXfrm>
    </dsp:sp>
    <dsp:sp modelId="{AF9D0C30-3DF0-4E6C-8E7E-754F748E2C5F}">
      <dsp:nvSpPr>
        <dsp:cNvPr id="0" name=""/>
        <dsp:cNvSpPr/>
      </dsp:nvSpPr>
      <dsp:spPr>
        <a:xfrm>
          <a:off x="0" y="4224530"/>
          <a:ext cx="5175384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• Redução do CAC em até 60%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• Aumento de taxas de conversão em 300%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• Economia de tempo e recursos significativa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• Melhores taxas para antecipação de recebíveis</a:t>
          </a:r>
        </a:p>
      </dsp:txBody>
      <dsp:txXfrm>
        <a:off x="0" y="4224530"/>
        <a:ext cx="5175384" cy="1184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pt-BR" sz="4700"/>
              <a:t>ZF Portal Intelligence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r>
              <a:t>Descrição do Problema e Contextualização</a:t>
            </a:r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31952-7357-2549-764B-6A493E3A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86" r="51790" b="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300"/>
              <a:t>O Cenário Atual: O Desafio da Prospecção Financeira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endParaRPr lang="pt-BR" sz="1800"/>
          </a:p>
          <a:p>
            <a:pPr>
              <a:defRPr b="1"/>
            </a:pPr>
            <a:r>
              <a:rPr lang="pt-BR" sz="1800"/>
              <a:t>O dia-a-dia do Diretor Financeiro Carlos, de uma rede de varejo com 15 lojas:</a:t>
            </a:r>
          </a:p>
          <a:p>
            <a:pPr lvl="1"/>
            <a:r>
              <a:rPr lang="pt-BR" sz="1800"/>
              <a:t>7h30: Chega ao escritório e encontra 50+ emails sobre assuntos urgentes</a:t>
            </a:r>
          </a:p>
          <a:p>
            <a:pPr lvl="1"/>
            <a:r>
              <a:rPr lang="pt-BR" sz="1800"/>
              <a:t>9h00: Reunião de emergência sobre fluxo de caixa insuficiente</a:t>
            </a:r>
          </a:p>
          <a:p>
            <a:pPr lvl="1"/>
            <a:r>
              <a:rPr lang="pt-BR" sz="1800"/>
              <a:t>10h30: Descobre que precisará antecipar recebíveis para pagar fornecedores</a:t>
            </a:r>
          </a:p>
          <a:p>
            <a:pPr lvl="1"/>
            <a:r>
              <a:rPr lang="pt-BR" sz="1800"/>
              <a:t>11h00: Começa a pesquisar soluções de antecipação, ligando para bancos</a:t>
            </a:r>
          </a:p>
          <a:p>
            <a:pPr lvl="1"/>
            <a:r>
              <a:rPr lang="pt-BR" sz="1800"/>
              <a:t>14h00: Após várias ligações, conseguiu apenas 2 cotações com taxas altas</a:t>
            </a:r>
          </a:p>
          <a:p>
            <a:pPr lvl="1"/>
            <a:r>
              <a:rPr lang="pt-BR" sz="1800"/>
              <a:t>16h00: Recebe 3 abordagens genéricas por email sobre serviços financeiros</a:t>
            </a:r>
          </a:p>
          <a:p>
            <a:pPr lvl="1"/>
            <a:r>
              <a:rPr lang="pt-BR" sz="1800"/>
              <a:t>18h30: Encerra o dia com uma solução insatisfatória e caro demais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300"/>
              <a:t>Problemas Identificados no Mercado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pt-BR" sz="1600"/>
          </a:p>
          <a:p>
            <a:pPr>
              <a:lnSpc>
                <a:spcPct val="90000"/>
              </a:lnSpc>
              <a:defRPr b="1"/>
            </a:pPr>
            <a:r>
              <a:rPr lang="pt-BR" sz="1600"/>
              <a:t>1. Processo Manual e Ineficiente</a:t>
            </a:r>
          </a:p>
          <a:p>
            <a:pPr lvl="1">
              <a:lnSpc>
                <a:spcPct val="90000"/>
              </a:lnSpc>
            </a:pPr>
            <a:r>
              <a:rPr lang="pt-BR" sz="1600"/>
              <a:t>• 70% dos profissionais financeiros gastam +5 horas semanais buscando soluções</a:t>
            </a:r>
          </a:p>
          <a:p>
            <a:pPr lvl="1">
              <a:lnSpc>
                <a:spcPct val="90000"/>
              </a:lnSpc>
            </a:pPr>
            <a:r>
              <a:rPr lang="pt-BR" sz="1600"/>
              <a:t>• Empresas perdem oportunidades por não encontrar as melhores condições</a:t>
            </a:r>
          </a:p>
          <a:p>
            <a:pPr>
              <a:lnSpc>
                <a:spcPct val="90000"/>
              </a:lnSpc>
            </a:pPr>
            <a:br>
              <a:rPr lang="pt-BR" sz="1600"/>
            </a:br>
            <a:r>
              <a:rPr lang="pt-BR" sz="1600"/>
              <a:t>2. Dificuldade de Acesso aos Decisores</a:t>
            </a:r>
          </a:p>
          <a:p>
            <a:pPr lvl="1">
              <a:lnSpc>
                <a:spcPct val="90000"/>
              </a:lnSpc>
            </a:pPr>
            <a:r>
              <a:rPr lang="pt-BR" sz="1600"/>
              <a:t>• Taxa média de sucesso em contatar decisores financeiros: apenas 12%</a:t>
            </a:r>
          </a:p>
          <a:p>
            <a:pPr lvl="1">
              <a:lnSpc>
                <a:spcPct val="90000"/>
              </a:lnSpc>
            </a:pPr>
            <a:r>
              <a:rPr lang="pt-BR" sz="1600"/>
              <a:t>• Serviços financeiros enfrentam CAC 5x mais alto que outros setores</a:t>
            </a:r>
          </a:p>
          <a:p>
            <a:pPr>
              <a:lnSpc>
                <a:spcPct val="90000"/>
              </a:lnSpc>
            </a:pPr>
            <a:br>
              <a:rPr lang="pt-BR" sz="1600"/>
            </a:br>
            <a:r>
              <a:rPr lang="pt-BR" sz="1600"/>
              <a:t>3. Falta de Personalização</a:t>
            </a:r>
          </a:p>
          <a:p>
            <a:pPr lvl="1">
              <a:lnSpc>
                <a:spcPct val="90000"/>
              </a:lnSpc>
            </a:pPr>
            <a:r>
              <a:rPr lang="pt-BR" sz="1600"/>
              <a:t>• 82% das abordagens comerciais são genéricas e ignoram contexto específico</a:t>
            </a:r>
          </a:p>
          <a:p>
            <a:pPr lvl="1">
              <a:lnSpc>
                <a:spcPct val="90000"/>
              </a:lnSpc>
            </a:pPr>
            <a:r>
              <a:rPr lang="pt-BR" sz="1600"/>
              <a:t>• Apenas 3% das comunicações consideram o momento financeiro da empresa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71" y="3050434"/>
            <a:ext cx="2792200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>
                <a:solidFill>
                  <a:srgbClr val="FFFFFF"/>
                </a:solidFill>
              </a:rPr>
              <a:t>O Impacto dos Problemas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0902" y="640080"/>
            <a:ext cx="3789799" cy="25466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pt-BR" sz="1400"/>
          </a:p>
          <a:p>
            <a:pPr>
              <a:lnSpc>
                <a:spcPct val="90000"/>
              </a:lnSpc>
              <a:defRPr b="1"/>
            </a:pPr>
            <a:r>
              <a:rPr lang="pt-BR" sz="1400"/>
              <a:t>Para Empresas que Precisam de Antecipação:</a:t>
            </a:r>
          </a:p>
          <a:p>
            <a:pPr>
              <a:lnSpc>
                <a:spcPct val="90000"/>
              </a:lnSpc>
            </a:pPr>
            <a:r>
              <a:rPr lang="pt-BR" sz="1400"/>
              <a:t>• Taxas até 40% mais caras do que o necessário</a:t>
            </a:r>
          </a:p>
          <a:p>
            <a:pPr>
              <a:lnSpc>
                <a:spcPct val="90000"/>
              </a:lnSpc>
            </a:pPr>
            <a:r>
              <a:rPr lang="pt-BR" sz="1400"/>
              <a:t>• Tempo médio para encontrar solução: 3-5 dias úteis</a:t>
            </a:r>
          </a:p>
          <a:p>
            <a:pPr>
              <a:lnSpc>
                <a:spcPct val="90000"/>
              </a:lnSpc>
            </a:pPr>
            <a:r>
              <a:rPr lang="pt-BR" sz="1400"/>
              <a:t>• Redução de 15-20% na margem de lucro</a:t>
            </a:r>
          </a:p>
          <a:p>
            <a:pPr>
              <a:lnSpc>
                <a:spcPct val="90000"/>
              </a:lnSpc>
            </a:pPr>
            <a:r>
              <a:rPr lang="pt-BR" sz="1400"/>
              <a:t>• Atrasos em pagamentos de fornecedores (85% reportam este problema)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7653" y="3671315"/>
            <a:ext cx="3793048" cy="2546605"/>
          </a:xfrm>
        </p:spPr>
        <p:txBody>
          <a:bodyPr>
            <a:normAutofit/>
          </a:bodyPr>
          <a:lstStyle/>
          <a:p>
            <a:endParaRPr lang="pt-BR" sz="1600"/>
          </a:p>
          <a:p>
            <a:pPr>
              <a:defRPr b="1"/>
            </a:pPr>
            <a:r>
              <a:rPr lang="pt-BR" sz="1600"/>
              <a:t>Para Provedores de Serviços Financeiros:</a:t>
            </a:r>
          </a:p>
          <a:p>
            <a:r>
              <a:rPr lang="pt-BR" sz="1600"/>
              <a:t>• Alto custo de aquisição de clientes</a:t>
            </a:r>
          </a:p>
          <a:p>
            <a:r>
              <a:rPr lang="pt-BR" sz="1600"/>
              <a:t>• Baixa taxa de conversão (média de 2.7%)</a:t>
            </a:r>
          </a:p>
          <a:p>
            <a:r>
              <a:rPr lang="pt-BR" sz="1600"/>
              <a:t>• Ineficiência no direcionamento de propostas</a:t>
            </a:r>
          </a:p>
          <a:p>
            <a:r>
              <a:rPr lang="pt-BR" sz="1600"/>
              <a:t>• Perda de oportunidades de negócio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Um Exemplo Concreto: Empresa de Varejo ABC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pt-BR" sz="1100"/>
          </a:p>
          <a:p>
            <a:pPr>
              <a:lnSpc>
                <a:spcPct val="90000"/>
              </a:lnSpc>
              <a:defRPr b="1"/>
            </a:pPr>
            <a:r>
              <a:rPr lang="pt-BR" sz="1100"/>
              <a:t>Situação:</a:t>
            </a:r>
          </a:p>
          <a:p>
            <a:pPr lvl="1">
              <a:lnSpc>
                <a:spcPct val="90000"/>
              </a:lnSpc>
            </a:pPr>
            <a:r>
              <a:rPr lang="pt-BR" sz="1100"/>
              <a:t>• Vendas parceladas representam 60% do faturamento</a:t>
            </a:r>
          </a:p>
          <a:p>
            <a:pPr lvl="1">
              <a:lnSpc>
                <a:spcPct val="90000"/>
              </a:lnSpc>
            </a:pPr>
            <a:r>
              <a:rPr lang="pt-BR" sz="1100"/>
              <a:t>• Ciclo médio de recebimento: 45-60 dias</a:t>
            </a:r>
          </a:p>
          <a:p>
            <a:pPr lvl="1">
              <a:lnSpc>
                <a:spcPct val="90000"/>
              </a:lnSpc>
            </a:pPr>
            <a:r>
              <a:rPr lang="pt-BR" sz="1100"/>
              <a:t>• Pagamento a fornecedores: 30 dias</a:t>
            </a:r>
          </a:p>
          <a:p>
            <a:pPr>
              <a:lnSpc>
                <a:spcPct val="90000"/>
              </a:lnSpc>
            </a:pPr>
            <a:br>
              <a:rPr lang="pt-BR" sz="1100"/>
            </a:br>
            <a:r>
              <a:rPr lang="pt-BR" sz="1100"/>
              <a:t>Problemas Enfrentados:</a:t>
            </a:r>
          </a:p>
          <a:p>
            <a:pPr lvl="1">
              <a:lnSpc>
                <a:spcPct val="90000"/>
              </a:lnSpc>
            </a:pPr>
            <a:r>
              <a:rPr lang="pt-BR" sz="1100"/>
              <a:t>• Gasta 20+ horas mensais procurando soluções financeiras</a:t>
            </a:r>
          </a:p>
          <a:p>
            <a:pPr lvl="1">
              <a:lnSpc>
                <a:spcPct val="90000"/>
              </a:lnSpc>
            </a:pPr>
            <a:r>
              <a:rPr lang="pt-BR" sz="1100"/>
              <a:t>• Funcionários dedicados apenas para gerenciar antecipações</a:t>
            </a:r>
          </a:p>
          <a:p>
            <a:pPr lvl="1">
              <a:lnSpc>
                <a:spcPct val="90000"/>
              </a:lnSpc>
            </a:pPr>
            <a:r>
              <a:rPr lang="pt-BR" sz="1100"/>
              <a:t>• Usa planilhas manuais para comparar diferentes ofertas</a:t>
            </a:r>
          </a:p>
          <a:p>
            <a:pPr lvl="1">
              <a:lnSpc>
                <a:spcPct val="90000"/>
              </a:lnSpc>
            </a:pPr>
            <a:r>
              <a:rPr lang="pt-BR" sz="1100"/>
              <a:t>• Dificuldade em manter controle sobre taxas negociadas</a:t>
            </a:r>
          </a:p>
          <a:p>
            <a:pPr lvl="1">
              <a:lnSpc>
                <a:spcPct val="90000"/>
              </a:lnSpc>
            </a:pPr>
            <a:r>
              <a:rPr lang="pt-BR" sz="1100"/>
              <a:t>• Média de 4% do faturamento gasto em custos financeiros evitáveis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pt-BR" sz="4700"/>
              <a:t>Por que este Projeto?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A4BB9D-DAC8-3EBF-FFBF-C60794094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4218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pt-BR" sz="4000"/>
              <a:t>O ZF Portal Intelligence Agent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03BC4D-D53E-8400-B9D6-8CB7BB7F3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85446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Resumo do Problema e da Solução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560634"/>
              </p:ext>
            </p:extLst>
          </p:nvPr>
        </p:nvGraphicFramePr>
        <p:xfrm>
          <a:off x="4060767" y="1039640"/>
          <a:ext cx="4806628" cy="4627472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2302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4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608">
                <a:tc>
                  <a:txBody>
                    <a:bodyPr/>
                    <a:lstStyle/>
                    <a:p>
                      <a:r>
                        <a:rPr sz="1100" b="1" cap="all" spc="60">
                          <a:solidFill>
                            <a:schemeClr val="tx1"/>
                          </a:solidFill>
                        </a:rPr>
                        <a:t>Problema</a:t>
                      </a:r>
                    </a:p>
                  </a:txBody>
                  <a:tcPr marL="128224" marR="128224" marT="128224" marB="1282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b="1" cap="all" spc="60">
                          <a:solidFill>
                            <a:schemeClr val="tx1"/>
                          </a:solidFill>
                        </a:rPr>
                        <a:t>Solução do ZF Portal</a:t>
                      </a:r>
                    </a:p>
                  </a:txBody>
                  <a:tcPr marL="128224" marR="128224" marT="128224" marB="1282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326">
                <a:tc>
                  <a:txBody>
                    <a:bodyPr/>
                    <a:lstStyle/>
                    <a:p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Processo manual e ineficiente</a:t>
                      </a:r>
                    </a:p>
                  </a:txBody>
                  <a:tcPr marL="85483" marR="85483" marT="42741" marB="854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Automação inteligente com IA</a:t>
                      </a:r>
                    </a:p>
                  </a:txBody>
                  <a:tcPr marL="85483" marR="85483" marT="42741" marB="854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280">
                <a:tc>
                  <a:txBody>
                    <a:bodyPr/>
                    <a:lstStyle/>
                    <a:p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Dificuldade de acesso a decisores</a:t>
                      </a:r>
                    </a:p>
                  </a:txBody>
                  <a:tcPr marL="85483" marR="85483" marT="42741" marB="854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Identificação precisa via LinkedIn e outras plataformas</a:t>
                      </a:r>
                    </a:p>
                  </a:txBody>
                  <a:tcPr marL="85483" marR="85483" marT="42741" marB="854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6280">
                <a:tc>
                  <a:txBody>
                    <a:bodyPr/>
                    <a:lstStyle/>
                    <a:p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Falta de personalização</a:t>
                      </a:r>
                    </a:p>
                  </a:txBody>
                  <a:tcPr marL="85483" marR="85483" marT="42741" marB="854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Comunicação contextualizada para cada perfil</a:t>
                      </a:r>
                    </a:p>
                  </a:txBody>
                  <a:tcPr marL="85483" marR="85483" marT="42741" marB="854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326">
                <a:tc>
                  <a:txBody>
                    <a:bodyPr/>
                    <a:lstStyle/>
                    <a:p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Alto custo de aquisição</a:t>
                      </a:r>
                    </a:p>
                  </a:txBody>
                  <a:tcPr marL="85483" marR="85483" marT="42741" marB="854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Redução significativa do CAC</a:t>
                      </a:r>
                    </a:p>
                  </a:txBody>
                  <a:tcPr marL="85483" marR="85483" marT="42741" marB="854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326">
                <a:tc>
                  <a:txBody>
                    <a:bodyPr/>
                    <a:lstStyle/>
                    <a:p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Tempo perdido em prospecção</a:t>
                      </a:r>
                    </a:p>
                  </a:txBody>
                  <a:tcPr marL="85483" marR="85483" marT="42741" marB="854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Identificação proativa de oportunidades</a:t>
                      </a:r>
                    </a:p>
                  </a:txBody>
                  <a:tcPr marL="85483" marR="85483" marT="42741" marB="854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326">
                <a:tc>
                  <a:txBody>
                    <a:bodyPr/>
                    <a:lstStyle/>
                    <a:p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Escolhas financeiras subótimas</a:t>
                      </a:r>
                    </a:p>
                  </a:txBody>
                  <a:tcPr marL="85483" marR="85483" marT="42741" marB="854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500" cap="none" spc="0">
                          <a:solidFill>
                            <a:schemeClr val="tx1"/>
                          </a:solidFill>
                        </a:rPr>
                        <a:t>Análise inteligente do mercado</a:t>
                      </a:r>
                    </a:p>
                  </a:txBody>
                  <a:tcPr marL="85483" marR="85483" marT="42741" marB="854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606</Words>
  <Application>Microsoft Office PowerPoint</Application>
  <PresentationFormat>Apresentação na tela (4:3)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ZF Portal Intelligence Agent</vt:lpstr>
      <vt:lpstr>O Cenário Atual: O Desafio da Prospecção Financeira</vt:lpstr>
      <vt:lpstr>Problemas Identificados no Mercado</vt:lpstr>
      <vt:lpstr>O Impacto dos Problemas</vt:lpstr>
      <vt:lpstr>Um Exemplo Concreto: Empresa de Varejo ABC</vt:lpstr>
      <vt:lpstr>Por que este Projeto?</vt:lpstr>
      <vt:lpstr>O ZF Portal Intelligence Agent</vt:lpstr>
      <vt:lpstr>Resumo do Problema e da Solução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Steinbruch</cp:lastModifiedBy>
  <cp:revision>2</cp:revision>
  <dcterms:created xsi:type="dcterms:W3CDTF">2013-01-27T09:14:16Z</dcterms:created>
  <dcterms:modified xsi:type="dcterms:W3CDTF">2025-05-16T23:33:49Z</dcterms:modified>
  <cp:category/>
</cp:coreProperties>
</file>