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324" r:id="rId2"/>
    <p:sldId id="326" r:id="rId3"/>
    <p:sldId id="344" r:id="rId4"/>
    <p:sldId id="329" r:id="rId5"/>
    <p:sldId id="337" r:id="rId6"/>
    <p:sldId id="336" r:id="rId7"/>
    <p:sldId id="338" r:id="rId8"/>
    <p:sldId id="339" r:id="rId9"/>
    <p:sldId id="342" r:id="rId10"/>
    <p:sldId id="340" r:id="rId11"/>
    <p:sldId id="346" r:id="rId12"/>
    <p:sldId id="369" r:id="rId13"/>
    <p:sldId id="371" r:id="rId14"/>
    <p:sldId id="372" r:id="rId15"/>
    <p:sldId id="347" r:id="rId16"/>
    <p:sldId id="376" r:id="rId17"/>
    <p:sldId id="378" r:id="rId18"/>
    <p:sldId id="348" r:id="rId19"/>
    <p:sldId id="377" r:id="rId20"/>
    <p:sldId id="362" r:id="rId21"/>
    <p:sldId id="373" r:id="rId22"/>
    <p:sldId id="374" r:id="rId23"/>
    <p:sldId id="375" r:id="rId24"/>
    <p:sldId id="365" r:id="rId25"/>
    <p:sldId id="328" r:id="rId26"/>
    <p:sldId id="334" r:id="rId27"/>
    <p:sldId id="330" r:id="rId28"/>
    <p:sldId id="332" r:id="rId29"/>
    <p:sldId id="331" r:id="rId30"/>
    <p:sldId id="333" r:id="rId31"/>
    <p:sldId id="327" r:id="rId32"/>
    <p:sldId id="325" r:id="rId33"/>
    <p:sldId id="335" r:id="rId34"/>
    <p:sldId id="345" r:id="rId35"/>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7E"/>
    <a:srgbClr val="000086"/>
    <a:srgbClr val="0000C0"/>
    <a:srgbClr val="0000FF"/>
    <a:srgbClr val="1D16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52" autoAdjust="0"/>
    <p:restoredTop sz="92662" autoAdjust="0"/>
  </p:normalViewPr>
  <p:slideViewPr>
    <p:cSldViewPr>
      <p:cViewPr varScale="1">
        <p:scale>
          <a:sx n="91" d="100"/>
          <a:sy n="91" d="100"/>
        </p:scale>
        <p:origin x="648"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1"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2"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p:cNvSpPr>
            <a:spLocks noGrp="1" noChangeArrowheads="1"/>
          </p:cNvSpPr>
          <p:nvPr>
            <p:ph type="body"/>
          </p:nvPr>
        </p:nvSpPr>
        <p:spPr bwMode="auto">
          <a:xfrm>
            <a:off x="777875" y="4776788"/>
            <a:ext cx="6213475"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4"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5"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6"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 name="Rectangle 8"/>
          <p:cNvSpPr>
            <a:spLocks noGrp="1" noChangeArrowheads="1"/>
          </p:cNvSpPr>
          <p:nvPr>
            <p:ph type="sldNum"/>
          </p:nvPr>
        </p:nvSpPr>
        <p:spPr bwMode="auto">
          <a:xfrm>
            <a:off x="4398963" y="9555163"/>
            <a:ext cx="3368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defRPr>
            </a:lvl1pPr>
          </a:lstStyle>
          <a:p>
            <a:pPr>
              <a:defRPr/>
            </a:pPr>
            <a:fld id="{E812B2F7-5405-4D24-819A-623B846CBD6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6AAE27B7-00FB-45E8-860A-2F7541C7A252}" type="slidenum">
              <a:rPr lang="en-US" altLang="en-US"/>
              <a:pPr>
                <a:defRPr/>
              </a:pPr>
              <a:t>‹#›</a:t>
            </a:fld>
            <a:endParaRPr lang="en-US" altLang="en-US"/>
          </a:p>
        </p:txBody>
      </p:sp>
    </p:spTree>
    <p:extLst>
      <p:ext uri="{BB962C8B-B14F-4D97-AF65-F5344CB8AC3E}">
        <p14:creationId xmlns:p14="http://schemas.microsoft.com/office/powerpoint/2010/main" val="363170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1EAF810-B1D3-4736-9EDE-ED67AFF61A61}" type="slidenum">
              <a:rPr lang="en-US" altLang="en-US"/>
              <a:pPr>
                <a:defRPr/>
              </a:pPr>
              <a:t>‹#›</a:t>
            </a:fld>
            <a:endParaRPr lang="en-US" altLang="en-US"/>
          </a:p>
        </p:txBody>
      </p:sp>
    </p:spTree>
    <p:extLst>
      <p:ext uri="{BB962C8B-B14F-4D97-AF65-F5344CB8AC3E}">
        <p14:creationId xmlns:p14="http://schemas.microsoft.com/office/powerpoint/2010/main" val="282519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5362" cy="645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6451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BFB2065-DFF9-4FC7-BE06-D800BF97C24B}" type="slidenum">
              <a:rPr lang="en-US" altLang="en-US"/>
              <a:pPr>
                <a:defRPr/>
              </a:pPr>
              <a:t>‹#›</a:t>
            </a:fld>
            <a:endParaRPr lang="en-US" altLang="en-US"/>
          </a:p>
        </p:txBody>
      </p:sp>
    </p:spTree>
    <p:extLst>
      <p:ext uri="{BB962C8B-B14F-4D97-AF65-F5344CB8AC3E}">
        <p14:creationId xmlns:p14="http://schemas.microsoft.com/office/powerpoint/2010/main" val="375987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F0C385-CA90-438C-A374-8586CD3B083C}" type="slidenum">
              <a:rPr lang="en-US" altLang="en-US"/>
              <a:pPr>
                <a:defRPr/>
              </a:pPr>
              <a:t>‹#›</a:t>
            </a:fld>
            <a:endParaRPr lang="en-US" altLang="en-US"/>
          </a:p>
        </p:txBody>
      </p:sp>
    </p:spTree>
    <p:extLst>
      <p:ext uri="{BB962C8B-B14F-4D97-AF65-F5344CB8AC3E}">
        <p14:creationId xmlns:p14="http://schemas.microsoft.com/office/powerpoint/2010/main" val="123297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D8B537-B104-4597-B3AE-B23C23F116A3}" type="slidenum">
              <a:rPr lang="en-US" altLang="en-US"/>
              <a:pPr>
                <a:defRPr/>
              </a:pPr>
              <a:t>‹#›</a:t>
            </a:fld>
            <a:endParaRPr lang="en-US" altLang="en-US"/>
          </a:p>
        </p:txBody>
      </p:sp>
    </p:spTree>
    <p:extLst>
      <p:ext uri="{BB962C8B-B14F-4D97-AF65-F5344CB8AC3E}">
        <p14:creationId xmlns:p14="http://schemas.microsoft.com/office/powerpoint/2010/main" val="291513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6112" cy="498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1750" y="1768475"/>
            <a:ext cx="4457700" cy="498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C4C8ED53-8592-4EA2-966A-4F5E081F33DC}" type="slidenum">
              <a:rPr lang="en-US" altLang="en-US"/>
              <a:pPr>
                <a:defRPr/>
              </a:pPr>
              <a:t>‹#›</a:t>
            </a:fld>
            <a:endParaRPr lang="en-US" altLang="en-US"/>
          </a:p>
        </p:txBody>
      </p:sp>
    </p:spTree>
    <p:extLst>
      <p:ext uri="{BB962C8B-B14F-4D97-AF65-F5344CB8AC3E}">
        <p14:creationId xmlns:p14="http://schemas.microsoft.com/office/powerpoint/2010/main" val="233568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953077CF-3383-45B6-A199-14F98A6F5ACD}" type="slidenum">
              <a:rPr lang="en-US" altLang="en-US"/>
              <a:pPr>
                <a:defRPr/>
              </a:pPr>
              <a:t>‹#›</a:t>
            </a:fld>
            <a:endParaRPr lang="en-US" altLang="en-US"/>
          </a:p>
        </p:txBody>
      </p:sp>
    </p:spTree>
    <p:extLst>
      <p:ext uri="{BB962C8B-B14F-4D97-AF65-F5344CB8AC3E}">
        <p14:creationId xmlns:p14="http://schemas.microsoft.com/office/powerpoint/2010/main" val="51541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1E3352B-0B36-4F18-AEA2-5766AFC4DE3F}" type="slidenum">
              <a:rPr lang="en-US" altLang="en-US"/>
              <a:pPr>
                <a:defRPr/>
              </a:pPr>
              <a:t>‹#›</a:t>
            </a:fld>
            <a:endParaRPr lang="en-US" altLang="en-US"/>
          </a:p>
        </p:txBody>
      </p:sp>
    </p:spTree>
    <p:extLst>
      <p:ext uri="{BB962C8B-B14F-4D97-AF65-F5344CB8AC3E}">
        <p14:creationId xmlns:p14="http://schemas.microsoft.com/office/powerpoint/2010/main" val="11323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A73E594-A5AD-40BC-A00F-9FF42DE387A9}" type="slidenum">
              <a:rPr lang="en-US" altLang="en-US"/>
              <a:pPr>
                <a:defRPr/>
              </a:pPr>
              <a:t>‹#›</a:t>
            </a:fld>
            <a:endParaRPr lang="en-US" altLang="en-US"/>
          </a:p>
        </p:txBody>
      </p:sp>
    </p:spTree>
    <p:extLst>
      <p:ext uri="{BB962C8B-B14F-4D97-AF65-F5344CB8AC3E}">
        <p14:creationId xmlns:p14="http://schemas.microsoft.com/office/powerpoint/2010/main" val="365901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8C5DB156-3B13-4767-8771-BB3C10B9BF09}" type="slidenum">
              <a:rPr lang="en-US" altLang="en-US"/>
              <a:pPr>
                <a:defRPr/>
              </a:pPr>
              <a:t>‹#›</a:t>
            </a:fld>
            <a:endParaRPr lang="en-US" altLang="en-US"/>
          </a:p>
        </p:txBody>
      </p:sp>
    </p:spTree>
    <p:extLst>
      <p:ext uri="{BB962C8B-B14F-4D97-AF65-F5344CB8AC3E}">
        <p14:creationId xmlns:p14="http://schemas.microsoft.com/office/powerpoint/2010/main" val="30959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B259644-846B-4AD1-82CE-E5E0180F0B69}" type="slidenum">
              <a:rPr lang="en-US" altLang="en-US"/>
              <a:pPr>
                <a:defRPr/>
              </a:pPr>
              <a:t>‹#›</a:t>
            </a:fld>
            <a:endParaRPr lang="en-US" altLang="en-US"/>
          </a:p>
        </p:txBody>
      </p:sp>
    </p:spTree>
    <p:extLst>
      <p:ext uri="{BB962C8B-B14F-4D97-AF65-F5344CB8AC3E}">
        <p14:creationId xmlns:p14="http://schemas.microsoft.com/office/powerpoint/2010/main" val="426082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6212"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6212" cy="498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29" name="Text Box 4"/>
          <p:cNvSpPr txBox="1">
            <a:spLocks noChangeArrowheads="1"/>
          </p:cNvSpP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5"/>
          <p:cNvSpPr>
            <a:spLocks noGrp="1" noChangeArrowheads="1"/>
          </p:cNvSpPr>
          <p:nvPr>
            <p:ph type="sldNum"/>
          </p:nvPr>
        </p:nvSpPr>
        <p:spPr bwMode="auto">
          <a:xfrm>
            <a:off x="7227888" y="6886575"/>
            <a:ext cx="23431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pPr>
              <a:defRPr/>
            </a:pPr>
            <a:fld id="{3394FE12-9724-4A5D-AB18-3CDFA239B9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57200" rtl="0" eaLnBrk="0" fontAlgn="base" hangingPunct="0">
        <a:lnSpc>
          <a:spcPct val="93000"/>
        </a:lnSpc>
        <a:spcBef>
          <a:spcPct val="0"/>
        </a:spcBef>
        <a:spcAft>
          <a:spcPts val="1413"/>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F92988-DFE1-4224-A15E-2064FABECEEB}"/>
              </a:ext>
            </a:extLst>
          </p:cNvPr>
          <p:cNvPicPr>
            <a:picLocks noChangeAspect="1"/>
          </p:cNvPicPr>
          <p:nvPr/>
        </p:nvPicPr>
        <p:blipFill>
          <a:blip r:embed="rId2"/>
          <a:stretch>
            <a:fillRect/>
          </a:stretch>
        </p:blipFill>
        <p:spPr>
          <a:xfrm>
            <a:off x="125412" y="960437"/>
            <a:ext cx="9829800" cy="4793323"/>
          </a:xfrm>
          <a:prstGeom prst="rect">
            <a:avLst/>
          </a:prstGeom>
        </p:spPr>
      </p:pic>
    </p:spTree>
    <p:extLst>
      <p:ext uri="{BB962C8B-B14F-4D97-AF65-F5344CB8AC3E}">
        <p14:creationId xmlns:p14="http://schemas.microsoft.com/office/powerpoint/2010/main" val="219694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E6DF1-AF7F-448A-A16B-723369FF5782}"/>
              </a:ext>
            </a:extLst>
          </p:cNvPr>
          <p:cNvSpPr txBox="1"/>
          <p:nvPr/>
        </p:nvSpPr>
        <p:spPr>
          <a:xfrm>
            <a:off x="239712" y="884237"/>
            <a:ext cx="4953000" cy="4801314"/>
          </a:xfrm>
          <a:prstGeom prst="rect">
            <a:avLst/>
          </a:prstGeom>
          <a:solidFill>
            <a:schemeClr val="bg1"/>
          </a:solidFill>
        </p:spPr>
        <p:txBody>
          <a:bodyPr wrap="square" rtlCol="0">
            <a:spAutoFit/>
          </a:bodyPr>
          <a:lstStyle/>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What do Confidence Intervals Tell You?</a:t>
            </a:r>
          </a:p>
          <a:p>
            <a:pPr algn="l"/>
            <a:endParaRPr lang="en-US" dirty="0">
              <a:solidFill>
                <a:schemeClr val="tx1"/>
              </a:solidFill>
            </a:endParaRPr>
          </a:p>
          <a:p>
            <a:pPr algn="l"/>
            <a:r>
              <a:rPr lang="en-US" dirty="0">
                <a:solidFill>
                  <a:schemeClr val="tx1"/>
                </a:solidFill>
              </a:rPr>
              <a:t>     1) Provides range of plausible pop. values</a:t>
            </a:r>
          </a:p>
          <a:p>
            <a:pPr algn="l"/>
            <a:r>
              <a:rPr lang="en-US" dirty="0">
                <a:solidFill>
                  <a:schemeClr val="tx1"/>
                </a:solidFill>
              </a:rPr>
              <a:t>          i.e. the effect sizes most compatible with   </a:t>
            </a:r>
          </a:p>
          <a:p>
            <a:pPr algn="l"/>
            <a:r>
              <a:rPr lang="en-US" dirty="0">
                <a:solidFill>
                  <a:schemeClr val="tx1"/>
                </a:solidFill>
              </a:rPr>
              <a:t>          the data</a:t>
            </a:r>
          </a:p>
          <a:p>
            <a:pPr algn="l"/>
            <a:endParaRPr lang="en-US" dirty="0">
              <a:solidFill>
                <a:schemeClr val="tx1"/>
              </a:solidFill>
            </a:endParaRPr>
          </a:p>
          <a:p>
            <a:pPr algn="l"/>
            <a:r>
              <a:rPr lang="en-US" dirty="0">
                <a:solidFill>
                  <a:schemeClr val="tx1"/>
                </a:solidFill>
              </a:rPr>
              <a:t>     2) Shows precision of pop. estimate</a:t>
            </a:r>
          </a:p>
          <a:p>
            <a:pPr algn="l"/>
            <a:endParaRPr lang="en-US" dirty="0">
              <a:solidFill>
                <a:schemeClr val="tx1"/>
              </a:solidFill>
            </a:endParaRPr>
          </a:p>
          <a:p>
            <a:pPr algn="l"/>
            <a:r>
              <a:rPr lang="en-US" dirty="0">
                <a:solidFill>
                  <a:schemeClr val="tx1"/>
                </a:solidFill>
              </a:rPr>
              <a:t>     3) Supports comparison/Meta analysis</a:t>
            </a:r>
          </a:p>
          <a:p>
            <a:pPr algn="l"/>
            <a:endParaRPr lang="en-US" dirty="0">
              <a:solidFill>
                <a:schemeClr val="tx1"/>
              </a:solidFill>
            </a:endParaRPr>
          </a:p>
          <a:p>
            <a:r>
              <a:rPr lang="en-US" dirty="0">
                <a:solidFill>
                  <a:schemeClr val="tx1"/>
                </a:solidFill>
              </a:rPr>
              <a:t>     4) Performs significance test</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
        <p:nvSpPr>
          <p:cNvPr id="4" name="TextBox 3"/>
          <p:cNvSpPr txBox="1"/>
          <p:nvPr/>
        </p:nvSpPr>
        <p:spPr>
          <a:xfrm>
            <a:off x="5802312" y="1036637"/>
            <a:ext cx="3505200" cy="1292662"/>
          </a:xfrm>
          <a:prstGeom prst="rect">
            <a:avLst/>
          </a:prstGeom>
          <a:solidFill>
            <a:schemeClr val="bg1"/>
          </a:solidFill>
        </p:spPr>
        <p:txBody>
          <a:bodyPr wrap="square" rtlCol="0">
            <a:spAutoFit/>
          </a:bodyPr>
          <a:lstStyle/>
          <a:p>
            <a:pPr algn="l"/>
            <a:r>
              <a:rPr lang="en-US" dirty="0">
                <a:solidFill>
                  <a:schemeClr val="tx1"/>
                </a:solidFill>
              </a:rPr>
              <a:t>Example: Effect of New Fertilizer on Corn Plant Growth</a:t>
            </a:r>
            <a:endParaRPr lang="en-US" sz="1200" dirty="0">
              <a:solidFill>
                <a:schemeClr val="tx1"/>
              </a:solidFill>
            </a:endParaRPr>
          </a:p>
          <a:p>
            <a:pPr algn="l"/>
            <a:endParaRPr lang="en-US" sz="1200" dirty="0">
              <a:solidFill>
                <a:schemeClr val="tx1"/>
              </a:solidFill>
            </a:endParaRPr>
          </a:p>
          <a:p>
            <a:pPr algn="l"/>
            <a:r>
              <a:rPr lang="en-US" sz="1200" dirty="0">
                <a:solidFill>
                  <a:schemeClr val="tx1"/>
                </a:solidFill>
              </a:rPr>
              <a:t>                          Five Scenarios</a:t>
            </a:r>
            <a:endParaRPr lang="en-US" dirty="0">
              <a:solidFill>
                <a:schemeClr val="tx1"/>
              </a:solidFill>
            </a:endParaRPr>
          </a:p>
          <a:p>
            <a:pPr algn="l"/>
            <a:r>
              <a:rPr lang="en-US" dirty="0">
                <a:solidFill>
                  <a:schemeClr val="tx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312" y="1972593"/>
            <a:ext cx="3395443" cy="3181350"/>
          </a:xfrm>
          <a:prstGeom prst="rect">
            <a:avLst/>
          </a:prstGeom>
        </p:spPr>
      </p:pic>
    </p:spTree>
    <p:extLst>
      <p:ext uri="{BB962C8B-B14F-4D97-AF65-F5344CB8AC3E}">
        <p14:creationId xmlns:p14="http://schemas.microsoft.com/office/powerpoint/2010/main" val="314907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9712" y="884237"/>
            <a:ext cx="9667875" cy="3943350"/>
          </a:xfrm>
          <a:prstGeom prst="rect">
            <a:avLst/>
          </a:prstGeom>
        </p:spPr>
      </p:pic>
      <p:sp>
        <p:nvSpPr>
          <p:cNvPr id="4" name="TextBox 3"/>
          <p:cNvSpPr txBox="1"/>
          <p:nvPr/>
        </p:nvSpPr>
        <p:spPr>
          <a:xfrm>
            <a:off x="925512" y="5227637"/>
            <a:ext cx="8229600" cy="1815882"/>
          </a:xfrm>
          <a:prstGeom prst="rect">
            <a:avLst/>
          </a:prstGeom>
          <a:solidFill>
            <a:schemeClr val="bg1"/>
          </a:solidFill>
        </p:spPr>
        <p:txBody>
          <a:bodyPr wrap="square" rtlCol="0">
            <a:spAutoFit/>
          </a:bodyPr>
          <a:lstStyle/>
          <a:p>
            <a:r>
              <a:rPr lang="en-US" sz="1600" dirty="0">
                <a:solidFill>
                  <a:schemeClr val="tx1"/>
                </a:solidFill>
              </a:rPr>
              <a:t>The Stroke Recovery in Underserved Populations 2005-2006 study was created to address the National Institute on Aging (NIA) Request For Application entitled "Research on Mind-Body Interactions and Health" (RFA OD-03-008). It addressed the NIA interest in "the impact of optimism, happiness, or a positive attitude on well-being and health; and social functioning and health." The study examined how positive emotion (e.g., joy, gratitude, love, contentment) and social networks independently and interactively contribute to recovery of functional status after stroke within two underserved groups. </a:t>
            </a:r>
          </a:p>
        </p:txBody>
      </p:sp>
    </p:spTree>
    <p:extLst>
      <p:ext uri="{BB962C8B-B14F-4D97-AF65-F5344CB8AC3E}">
        <p14:creationId xmlns:p14="http://schemas.microsoft.com/office/powerpoint/2010/main" val="145374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B1262-9EA2-442C-BABE-C41028567324}"/>
              </a:ext>
            </a:extLst>
          </p:cNvPr>
          <p:cNvSpPr txBox="1"/>
          <p:nvPr/>
        </p:nvSpPr>
        <p:spPr>
          <a:xfrm>
            <a:off x="1232356" y="1814115"/>
            <a:ext cx="6297870" cy="4367093"/>
          </a:xfrm>
          <a:prstGeom prst="rect">
            <a:avLst/>
          </a:prstGeom>
          <a:noFill/>
        </p:spPr>
        <p:txBody>
          <a:bodyPr wrap="square" rtlCol="0">
            <a:spAutoFit/>
          </a:bodyPr>
          <a:lstStyle/>
          <a:p>
            <a:r>
              <a:rPr lang="en-US" sz="1984" b="1" dirty="0" smtClean="0">
                <a:solidFill>
                  <a:schemeClr val="tx1"/>
                </a:solidFill>
              </a:rPr>
              <a:t>CI: ANOVA/t-test example </a:t>
            </a:r>
          </a:p>
          <a:p>
            <a:endParaRPr lang="en-US" sz="1984" dirty="0" smtClean="0">
              <a:solidFill>
                <a:schemeClr val="tx1"/>
              </a:solidFill>
            </a:endParaRPr>
          </a:p>
          <a:p>
            <a:endParaRPr lang="en-US" sz="1984" dirty="0">
              <a:solidFill>
                <a:schemeClr val="tx1"/>
              </a:solidFill>
            </a:endParaRPr>
          </a:p>
          <a:p>
            <a:r>
              <a:rPr lang="en-US" sz="1984" dirty="0">
                <a:solidFill>
                  <a:schemeClr val="tx1"/>
                </a:solidFill>
              </a:rPr>
              <a:t>Research Question: </a:t>
            </a:r>
          </a:p>
          <a:p>
            <a:endParaRPr lang="en-US" sz="1984" dirty="0">
              <a:solidFill>
                <a:schemeClr val="tx1"/>
              </a:solidFill>
            </a:endParaRPr>
          </a:p>
          <a:p>
            <a:r>
              <a:rPr lang="en-US" sz="1984" dirty="0">
                <a:solidFill>
                  <a:schemeClr val="tx1"/>
                </a:solidFill>
              </a:rPr>
              <a:t>    Does pain at admission differ for male and </a:t>
            </a:r>
            <a:r>
              <a:rPr lang="en-US" sz="1984" dirty="0" smtClean="0">
                <a:solidFill>
                  <a:schemeClr val="tx1"/>
                </a:solidFill>
              </a:rPr>
              <a:t>female</a:t>
            </a:r>
          </a:p>
          <a:p>
            <a:r>
              <a:rPr lang="en-US" sz="1984" dirty="0">
                <a:solidFill>
                  <a:schemeClr val="tx1"/>
                </a:solidFill>
              </a:rPr>
              <a:t> </a:t>
            </a:r>
            <a:r>
              <a:rPr lang="en-US" sz="1984" dirty="0" smtClean="0">
                <a:solidFill>
                  <a:schemeClr val="tx1"/>
                </a:solidFill>
              </a:rPr>
              <a:t>   stroke patients</a:t>
            </a:r>
            <a:r>
              <a:rPr lang="en-US" sz="1984" dirty="0">
                <a:solidFill>
                  <a:schemeClr val="tx1"/>
                </a:solidFill>
              </a:rPr>
              <a:t>? </a:t>
            </a:r>
            <a:endParaRPr lang="en-US" sz="1984" dirty="0" smtClean="0">
              <a:solidFill>
                <a:schemeClr val="tx1"/>
              </a:solidFill>
            </a:endParaRPr>
          </a:p>
          <a:p>
            <a:endParaRPr lang="en-US" sz="1984" dirty="0">
              <a:solidFill>
                <a:schemeClr val="tx1"/>
              </a:solidFill>
            </a:endParaRPr>
          </a:p>
          <a:p>
            <a:r>
              <a:rPr lang="en-US" sz="1984" dirty="0" smtClean="0">
                <a:solidFill>
                  <a:schemeClr val="tx1"/>
                </a:solidFill>
              </a:rPr>
              <a:t>Dep Variable                       Factor </a:t>
            </a:r>
          </a:p>
          <a:p>
            <a:endParaRPr lang="en-US" sz="1984" dirty="0">
              <a:solidFill>
                <a:schemeClr val="tx1"/>
              </a:solidFill>
            </a:endParaRPr>
          </a:p>
          <a:p>
            <a:r>
              <a:rPr lang="en-US" sz="1984" dirty="0" smtClean="0">
                <a:solidFill>
                  <a:schemeClr val="tx1"/>
                </a:solidFill>
              </a:rPr>
              <a:t>Reported pain                        Sex  </a:t>
            </a:r>
          </a:p>
          <a:p>
            <a:endParaRPr lang="en-US" sz="1984" dirty="0">
              <a:solidFill>
                <a:schemeClr val="tx1"/>
              </a:solidFill>
            </a:endParaRPr>
          </a:p>
          <a:p>
            <a:r>
              <a:rPr lang="en-US" sz="1984" dirty="0" smtClean="0">
                <a:solidFill>
                  <a:schemeClr val="tx1"/>
                </a:solidFill>
              </a:rPr>
              <a:t>    0  --  10                           Female 0, </a:t>
            </a:r>
            <a:r>
              <a:rPr lang="en-US" sz="1984" dirty="0">
                <a:solidFill>
                  <a:schemeClr val="tx1"/>
                </a:solidFill>
              </a:rPr>
              <a:t>Male </a:t>
            </a:r>
            <a:r>
              <a:rPr lang="en-US" sz="1984" dirty="0" smtClean="0">
                <a:solidFill>
                  <a:schemeClr val="tx1"/>
                </a:solidFill>
              </a:rPr>
              <a:t>1</a:t>
            </a:r>
          </a:p>
          <a:p>
            <a:r>
              <a:rPr lang="en-US" sz="1984" dirty="0" smtClean="0">
                <a:solidFill>
                  <a:schemeClr val="tx1"/>
                </a:solidFill>
              </a:rPr>
              <a:t>  Low   High</a:t>
            </a:r>
            <a:endParaRPr lang="en-US" sz="1984" dirty="0">
              <a:solidFill>
                <a:schemeClr val="tx1"/>
              </a:solidFill>
            </a:endParaRPr>
          </a:p>
        </p:txBody>
      </p:sp>
    </p:spTree>
    <p:extLst>
      <p:ext uri="{BB962C8B-B14F-4D97-AF65-F5344CB8AC3E}">
        <p14:creationId xmlns:p14="http://schemas.microsoft.com/office/powerpoint/2010/main" val="139017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98E3D3-8E1A-49F4-871A-B7891B5ED862}"/>
              </a:ext>
            </a:extLst>
          </p:cNvPr>
          <p:cNvSpPr/>
          <p:nvPr/>
        </p:nvSpPr>
        <p:spPr>
          <a:xfrm>
            <a:off x="1306512" y="884237"/>
            <a:ext cx="8077200" cy="4367093"/>
          </a:xfrm>
          <a:prstGeom prst="rect">
            <a:avLst/>
          </a:prstGeom>
        </p:spPr>
        <p:txBody>
          <a:bodyPr wrap="square">
            <a:spAutoFit/>
          </a:bodyPr>
          <a:lstStyle/>
          <a:p>
            <a:r>
              <a:rPr lang="en-US" sz="1984" b="1" dirty="0" smtClean="0">
                <a:solidFill>
                  <a:schemeClr val="tx1"/>
                </a:solidFill>
              </a:rPr>
              <a:t>CI: Regression </a:t>
            </a:r>
            <a:r>
              <a:rPr lang="en-US" sz="1984" b="1" dirty="0">
                <a:solidFill>
                  <a:schemeClr val="tx1"/>
                </a:solidFill>
              </a:rPr>
              <a:t>Example</a:t>
            </a:r>
          </a:p>
          <a:p>
            <a:endParaRPr lang="en-US" sz="1984" dirty="0">
              <a:solidFill>
                <a:schemeClr val="tx1"/>
              </a:solidFill>
            </a:endParaRPr>
          </a:p>
          <a:p>
            <a:r>
              <a:rPr lang="en-US" sz="1984" dirty="0">
                <a:solidFill>
                  <a:schemeClr val="tx1"/>
                </a:solidFill>
              </a:rPr>
              <a:t>Research Question: </a:t>
            </a:r>
          </a:p>
          <a:p>
            <a:endParaRPr lang="en-US" sz="1984" dirty="0">
              <a:solidFill>
                <a:schemeClr val="tx1"/>
              </a:solidFill>
            </a:endParaRPr>
          </a:p>
          <a:p>
            <a:r>
              <a:rPr lang="en-US" sz="1984" dirty="0">
                <a:solidFill>
                  <a:schemeClr val="tx1"/>
                </a:solidFill>
              </a:rPr>
              <a:t>    What factors affect post-stroke </a:t>
            </a:r>
            <a:r>
              <a:rPr lang="en-US" sz="1984" dirty="0" smtClean="0">
                <a:solidFill>
                  <a:schemeClr val="tx1"/>
                </a:solidFill>
              </a:rPr>
              <a:t>mobility?</a:t>
            </a:r>
            <a:endParaRPr lang="en-US" sz="1984" dirty="0">
              <a:solidFill>
                <a:schemeClr val="tx1"/>
              </a:solidFill>
            </a:endParaRPr>
          </a:p>
          <a:p>
            <a:endParaRPr lang="en-US" sz="1984" dirty="0">
              <a:solidFill>
                <a:schemeClr val="tx1"/>
              </a:solidFill>
            </a:endParaRPr>
          </a:p>
          <a:p>
            <a:r>
              <a:rPr lang="en-US" sz="1984" dirty="0">
                <a:solidFill>
                  <a:schemeClr val="tx1"/>
                </a:solidFill>
              </a:rPr>
              <a:t>    Age                                        </a:t>
            </a:r>
            <a:r>
              <a:rPr lang="en-US" sz="1984" dirty="0" smtClean="0">
                <a:solidFill>
                  <a:schemeClr val="tx1"/>
                </a:solidFill>
              </a:rPr>
              <a:t>  </a:t>
            </a:r>
            <a:r>
              <a:rPr lang="en-US" sz="1984" dirty="0">
                <a:solidFill>
                  <a:schemeClr val="tx1"/>
                </a:solidFill>
                <a:sym typeface="Wingdings" panose="05000000000000000000" pitchFamily="2" charset="2"/>
              </a:rPr>
              <a:t></a:t>
            </a:r>
            <a:endParaRPr lang="en-US" sz="1984" dirty="0">
              <a:solidFill>
                <a:schemeClr val="tx1"/>
              </a:solidFill>
            </a:endParaRPr>
          </a:p>
          <a:p>
            <a:r>
              <a:rPr lang="en-US" sz="1984" dirty="0">
                <a:solidFill>
                  <a:schemeClr val="tx1"/>
                </a:solidFill>
              </a:rPr>
              <a:t>    Sex                                        </a:t>
            </a:r>
            <a:r>
              <a:rPr lang="en-US" sz="1984" dirty="0" smtClean="0">
                <a:solidFill>
                  <a:schemeClr val="tx1"/>
                </a:solidFill>
              </a:rPr>
              <a:t>  </a:t>
            </a:r>
            <a:r>
              <a:rPr lang="en-US" sz="1984" dirty="0">
                <a:solidFill>
                  <a:schemeClr val="tx1"/>
                </a:solidFill>
                <a:sym typeface="Wingdings" panose="05000000000000000000" pitchFamily="2" charset="2"/>
              </a:rPr>
              <a:t></a:t>
            </a:r>
            <a:endParaRPr lang="en-US" sz="1984" dirty="0">
              <a:solidFill>
                <a:schemeClr val="tx1"/>
              </a:solidFill>
            </a:endParaRPr>
          </a:p>
          <a:p>
            <a:r>
              <a:rPr lang="en-US" sz="1984" dirty="0">
                <a:solidFill>
                  <a:schemeClr val="tx1"/>
                </a:solidFill>
              </a:rPr>
              <a:t>    Comorbidity: Heart Disease  </a:t>
            </a:r>
            <a:r>
              <a:rPr lang="en-US" sz="1984" dirty="0" smtClean="0">
                <a:solidFill>
                  <a:schemeClr val="tx1"/>
                </a:solidFill>
              </a:rPr>
              <a:t>  </a:t>
            </a:r>
            <a:r>
              <a:rPr lang="en-US" sz="1984" dirty="0" smtClean="0">
                <a:solidFill>
                  <a:schemeClr val="tx1"/>
                </a:solidFill>
                <a:sym typeface="Wingdings" panose="05000000000000000000" pitchFamily="2" charset="2"/>
              </a:rPr>
              <a:t></a:t>
            </a:r>
            <a:endParaRPr lang="en-US" sz="1984" dirty="0">
              <a:solidFill>
                <a:schemeClr val="tx1"/>
              </a:solidFill>
            </a:endParaRPr>
          </a:p>
          <a:p>
            <a:r>
              <a:rPr lang="en-US" sz="1984" dirty="0">
                <a:solidFill>
                  <a:schemeClr val="tx1"/>
                </a:solidFill>
              </a:rPr>
              <a:t>                                                           </a:t>
            </a:r>
            <a:r>
              <a:rPr lang="en-US" sz="1984" dirty="0" smtClean="0">
                <a:solidFill>
                  <a:schemeClr val="tx1"/>
                </a:solidFill>
              </a:rPr>
              <a:t>  </a:t>
            </a:r>
            <a:r>
              <a:rPr lang="en-US" sz="1984" dirty="0">
                <a:solidFill>
                  <a:schemeClr val="tx1"/>
                </a:solidFill>
              </a:rPr>
              <a:t>Distance </a:t>
            </a:r>
            <a:r>
              <a:rPr lang="en-US" sz="1984" dirty="0" smtClean="0">
                <a:solidFill>
                  <a:schemeClr val="tx1"/>
                </a:solidFill>
              </a:rPr>
              <a:t>walked</a:t>
            </a:r>
            <a:endParaRPr lang="en-US" sz="1984" dirty="0">
              <a:solidFill>
                <a:schemeClr val="tx1"/>
              </a:solidFill>
            </a:endParaRPr>
          </a:p>
          <a:p>
            <a:r>
              <a:rPr lang="en-US" sz="1984" dirty="0">
                <a:solidFill>
                  <a:schemeClr val="tx1"/>
                </a:solidFill>
              </a:rPr>
              <a:t>    Comorbidity: Obesity             </a:t>
            </a:r>
            <a:r>
              <a:rPr lang="en-US" sz="1984" dirty="0" smtClean="0">
                <a:solidFill>
                  <a:schemeClr val="tx1"/>
                </a:solidFill>
              </a:rPr>
              <a:t>  </a:t>
            </a:r>
            <a:r>
              <a:rPr lang="en-US" sz="1984" dirty="0">
                <a:solidFill>
                  <a:schemeClr val="tx1"/>
                </a:solidFill>
                <a:sym typeface="Wingdings" panose="05000000000000000000" pitchFamily="2" charset="2"/>
              </a:rPr>
              <a:t></a:t>
            </a:r>
            <a:endParaRPr lang="en-US" sz="1984" dirty="0">
              <a:solidFill>
                <a:schemeClr val="tx1"/>
              </a:solidFill>
            </a:endParaRPr>
          </a:p>
          <a:p>
            <a:r>
              <a:rPr lang="en-US" sz="1984" dirty="0">
                <a:solidFill>
                  <a:schemeClr val="tx1"/>
                </a:solidFill>
              </a:rPr>
              <a:t>    Complication: Bedsores        </a:t>
            </a:r>
            <a:r>
              <a:rPr lang="en-US" sz="1984" dirty="0" smtClean="0">
                <a:solidFill>
                  <a:schemeClr val="tx1"/>
                </a:solidFill>
              </a:rPr>
              <a:t>  </a:t>
            </a:r>
            <a:r>
              <a:rPr lang="en-US" sz="1984" dirty="0">
                <a:solidFill>
                  <a:schemeClr val="tx1"/>
                </a:solidFill>
                <a:sym typeface="Wingdings" panose="05000000000000000000" pitchFamily="2" charset="2"/>
              </a:rPr>
              <a:t></a:t>
            </a:r>
            <a:endParaRPr lang="en-US" sz="1984" dirty="0">
              <a:solidFill>
                <a:schemeClr val="tx1"/>
              </a:solidFill>
            </a:endParaRPr>
          </a:p>
          <a:p>
            <a:r>
              <a:rPr lang="en-US" sz="1984" dirty="0">
                <a:solidFill>
                  <a:schemeClr val="tx1"/>
                </a:solidFill>
              </a:rPr>
              <a:t>    Distance walked at admission </a:t>
            </a:r>
            <a:r>
              <a:rPr lang="en-US" sz="1984" dirty="0">
                <a:solidFill>
                  <a:schemeClr val="tx1"/>
                </a:solidFill>
                <a:sym typeface="Wingdings" panose="05000000000000000000" pitchFamily="2" charset="2"/>
              </a:rPr>
              <a:t></a:t>
            </a:r>
            <a:endParaRPr lang="en-US" sz="1984" dirty="0">
              <a:solidFill>
                <a:schemeClr val="tx1"/>
              </a:solidFill>
            </a:endParaRPr>
          </a:p>
          <a:p>
            <a:r>
              <a:rPr lang="en-US" sz="1984" dirty="0">
                <a:solidFill>
                  <a:schemeClr val="tx1"/>
                </a:solidFill>
              </a:rPr>
              <a:t>                                                                </a:t>
            </a:r>
          </a:p>
        </p:txBody>
      </p:sp>
    </p:spTree>
    <p:extLst>
      <p:ext uri="{BB962C8B-B14F-4D97-AF65-F5344CB8AC3E}">
        <p14:creationId xmlns:p14="http://schemas.microsoft.com/office/powerpoint/2010/main" val="231653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918" y="1680547"/>
            <a:ext cx="3256042" cy="5355312"/>
          </a:xfrm>
          <a:prstGeom prst="rect">
            <a:avLst/>
          </a:prstGeom>
          <a:noFill/>
        </p:spPr>
        <p:txBody>
          <a:bodyPr wrap="square" rtlCol="0">
            <a:spAutoFit/>
          </a:bodyPr>
          <a:lstStyle/>
          <a:p>
            <a:r>
              <a:rPr lang="en-US" dirty="0" smtClean="0">
                <a:solidFill>
                  <a:schemeClr val="tx1"/>
                </a:solidFill>
              </a:rPr>
              <a:t>Dep Variable</a:t>
            </a:r>
            <a:r>
              <a:rPr lang="en-US" dirty="0" smtClean="0"/>
              <a:t>: </a:t>
            </a:r>
          </a:p>
          <a:p>
            <a:endParaRPr lang="en-US" dirty="0"/>
          </a:p>
          <a:p>
            <a:r>
              <a:rPr lang="en-US" dirty="0" smtClean="0">
                <a:solidFill>
                  <a:schemeClr val="tx1"/>
                </a:solidFill>
              </a:rPr>
              <a:t>Distance Walked 12 mos. Post-Discharge</a:t>
            </a:r>
          </a:p>
          <a:p>
            <a:endParaRPr lang="en-US" dirty="0">
              <a:solidFill>
                <a:schemeClr val="tx1"/>
              </a:solidFill>
            </a:endParaRPr>
          </a:p>
          <a:p>
            <a:r>
              <a:rPr lang="en-US" dirty="0" smtClean="0">
                <a:solidFill>
                  <a:schemeClr val="tx1"/>
                </a:solidFill>
              </a:rPr>
              <a:t>        0  Did not walk</a:t>
            </a:r>
          </a:p>
          <a:p>
            <a:r>
              <a:rPr lang="en-US" dirty="0">
                <a:solidFill>
                  <a:schemeClr val="tx1"/>
                </a:solidFill>
              </a:rPr>
              <a:t> </a:t>
            </a:r>
            <a:r>
              <a:rPr lang="en-US" dirty="0" smtClean="0">
                <a:solidFill>
                  <a:schemeClr val="tx1"/>
                </a:solidFill>
              </a:rPr>
              <a:t>       1  &lt; 50 feet</a:t>
            </a:r>
          </a:p>
          <a:p>
            <a:r>
              <a:rPr lang="en-US" dirty="0">
                <a:solidFill>
                  <a:schemeClr val="tx1"/>
                </a:solidFill>
              </a:rPr>
              <a:t> </a:t>
            </a:r>
            <a:r>
              <a:rPr lang="en-US" dirty="0" smtClean="0">
                <a:solidFill>
                  <a:schemeClr val="tx1"/>
                </a:solidFill>
              </a:rPr>
              <a:t>       2  50-149 feet</a:t>
            </a:r>
          </a:p>
          <a:p>
            <a:r>
              <a:rPr lang="en-US" dirty="0">
                <a:solidFill>
                  <a:schemeClr val="tx1"/>
                </a:solidFill>
              </a:rPr>
              <a:t> </a:t>
            </a:r>
            <a:r>
              <a:rPr lang="en-US" dirty="0" smtClean="0">
                <a:solidFill>
                  <a:schemeClr val="tx1"/>
                </a:solidFill>
              </a:rPr>
              <a:t>       3  &gt; 150 feet</a:t>
            </a: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3" name="TextBox 2"/>
          <p:cNvSpPr txBox="1"/>
          <p:nvPr/>
        </p:nvSpPr>
        <p:spPr>
          <a:xfrm>
            <a:off x="4586684" y="1680547"/>
            <a:ext cx="5254228" cy="4247317"/>
          </a:xfrm>
          <a:prstGeom prst="rect">
            <a:avLst/>
          </a:prstGeom>
          <a:noFill/>
        </p:spPr>
        <p:txBody>
          <a:bodyPr wrap="square" rtlCol="0">
            <a:spAutoFit/>
          </a:bodyPr>
          <a:lstStyle/>
          <a:p>
            <a:r>
              <a:rPr lang="en-US" dirty="0" err="1" smtClean="0">
                <a:solidFill>
                  <a:schemeClr val="tx1"/>
                </a:solidFill>
              </a:rPr>
              <a:t>Ind</a:t>
            </a:r>
            <a:r>
              <a:rPr lang="en-US" dirty="0" smtClean="0">
                <a:solidFill>
                  <a:schemeClr val="tx1"/>
                </a:solidFill>
              </a:rPr>
              <a:t> Variables:</a:t>
            </a:r>
          </a:p>
          <a:p>
            <a:endParaRPr lang="en-US" dirty="0">
              <a:solidFill>
                <a:schemeClr val="tx1"/>
              </a:solidFill>
            </a:endParaRPr>
          </a:p>
          <a:p>
            <a:r>
              <a:rPr lang="en-US" dirty="0" smtClean="0">
                <a:solidFill>
                  <a:schemeClr val="tx1"/>
                </a:solidFill>
              </a:rPr>
              <a:t>Age</a:t>
            </a:r>
          </a:p>
          <a:p>
            <a:r>
              <a:rPr lang="en-US" dirty="0" smtClean="0">
                <a:solidFill>
                  <a:schemeClr val="tx1"/>
                </a:solidFill>
              </a:rPr>
              <a:t>Sex  (Female 0, Male 1)</a:t>
            </a:r>
          </a:p>
          <a:p>
            <a:r>
              <a:rPr lang="en-US" dirty="0">
                <a:solidFill>
                  <a:schemeClr val="tx1"/>
                </a:solidFill>
              </a:rPr>
              <a:t>Comorbidity: Heart Disease  (No 0, Yes 1)</a:t>
            </a:r>
          </a:p>
          <a:p>
            <a:r>
              <a:rPr lang="en-US" dirty="0">
                <a:solidFill>
                  <a:schemeClr val="tx1"/>
                </a:solidFill>
              </a:rPr>
              <a:t>Comorbidity: </a:t>
            </a:r>
            <a:r>
              <a:rPr lang="en-US" dirty="0" smtClean="0">
                <a:solidFill>
                  <a:schemeClr val="tx1"/>
                </a:solidFill>
              </a:rPr>
              <a:t>Obesity  </a:t>
            </a:r>
            <a:r>
              <a:rPr lang="en-US" dirty="0">
                <a:solidFill>
                  <a:schemeClr val="tx1"/>
                </a:solidFill>
              </a:rPr>
              <a:t>(No 0, Yes 1</a:t>
            </a:r>
            <a:r>
              <a:rPr lang="en-US" dirty="0" smtClean="0">
                <a:solidFill>
                  <a:schemeClr val="tx1"/>
                </a:solidFill>
              </a:rPr>
              <a:t>)</a:t>
            </a:r>
          </a:p>
          <a:p>
            <a:r>
              <a:rPr lang="en-US" dirty="0" smtClean="0">
                <a:solidFill>
                  <a:schemeClr val="tx1"/>
                </a:solidFill>
              </a:rPr>
              <a:t>Complication: Bedsores  </a:t>
            </a:r>
            <a:r>
              <a:rPr lang="en-US" dirty="0">
                <a:solidFill>
                  <a:schemeClr val="tx1"/>
                </a:solidFill>
              </a:rPr>
              <a:t>(No 0, Yes 1)</a:t>
            </a:r>
          </a:p>
          <a:p>
            <a:r>
              <a:rPr lang="en-US" dirty="0" smtClean="0">
                <a:solidFill>
                  <a:schemeClr val="tx1"/>
                </a:solidFill>
              </a:rPr>
              <a:t>Distance Walked at Discharge       0  Did not walk</a:t>
            </a:r>
            <a:endParaRPr lang="en-US" dirty="0">
              <a:solidFill>
                <a:schemeClr val="tx1"/>
              </a:solidFill>
            </a:endParaRPr>
          </a:p>
          <a:p>
            <a:r>
              <a:rPr lang="en-US" dirty="0">
                <a:solidFill>
                  <a:schemeClr val="tx1"/>
                </a:solidFill>
              </a:rPr>
              <a:t>        </a:t>
            </a:r>
            <a:r>
              <a:rPr lang="en-US" dirty="0" smtClean="0">
                <a:solidFill>
                  <a:schemeClr val="tx1"/>
                </a:solidFill>
              </a:rPr>
              <a:t>                                               1  </a:t>
            </a:r>
            <a:r>
              <a:rPr lang="en-US" dirty="0">
                <a:solidFill>
                  <a:schemeClr val="tx1"/>
                </a:solidFill>
              </a:rPr>
              <a:t>&lt; 50 feet</a:t>
            </a:r>
          </a:p>
          <a:p>
            <a:r>
              <a:rPr lang="en-US" dirty="0">
                <a:solidFill>
                  <a:schemeClr val="tx1"/>
                </a:solidFill>
              </a:rPr>
              <a:t>        </a:t>
            </a:r>
            <a:r>
              <a:rPr lang="en-US" dirty="0" smtClean="0">
                <a:solidFill>
                  <a:schemeClr val="tx1"/>
                </a:solidFill>
              </a:rPr>
              <a:t>                                               2  </a:t>
            </a:r>
            <a:r>
              <a:rPr lang="en-US" dirty="0">
                <a:solidFill>
                  <a:schemeClr val="tx1"/>
                </a:solidFill>
              </a:rPr>
              <a:t>50-149 feet</a:t>
            </a:r>
          </a:p>
          <a:p>
            <a:r>
              <a:rPr lang="en-US" dirty="0">
                <a:solidFill>
                  <a:schemeClr val="tx1"/>
                </a:solidFill>
              </a:rPr>
              <a:t>        </a:t>
            </a:r>
            <a:r>
              <a:rPr lang="en-US" dirty="0" smtClean="0">
                <a:solidFill>
                  <a:schemeClr val="tx1"/>
                </a:solidFill>
              </a:rPr>
              <a:t>                                               3  </a:t>
            </a:r>
            <a:r>
              <a:rPr lang="en-US" dirty="0">
                <a:solidFill>
                  <a:schemeClr val="tx1"/>
                </a:solidFill>
              </a:rPr>
              <a:t>&gt; 150 feet</a:t>
            </a:r>
          </a:p>
          <a:p>
            <a:endParaRPr lang="en-US" dirty="0" smtClean="0">
              <a:solidFill>
                <a:schemeClr val="tx1"/>
              </a:solidFill>
            </a:endParaRPr>
          </a:p>
          <a:p>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232753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6512" y="1189037"/>
            <a:ext cx="7467600" cy="4953000"/>
          </a:xfrm>
          <a:prstGeom prst="rect">
            <a:avLst/>
          </a:prstGeom>
        </p:spPr>
      </p:pic>
      <p:sp>
        <p:nvSpPr>
          <p:cNvPr id="3" name="TextBox 2"/>
          <p:cNvSpPr txBox="1"/>
          <p:nvPr/>
        </p:nvSpPr>
        <p:spPr>
          <a:xfrm>
            <a:off x="1001712" y="655637"/>
            <a:ext cx="7086600" cy="369332"/>
          </a:xfrm>
          <a:prstGeom prst="rect">
            <a:avLst/>
          </a:prstGeom>
          <a:solidFill>
            <a:schemeClr val="bg1"/>
          </a:solidFill>
        </p:spPr>
        <p:txBody>
          <a:bodyPr wrap="square" rtlCol="0">
            <a:spAutoFit/>
          </a:bodyPr>
          <a:lstStyle/>
          <a:p>
            <a:pPr algn="l"/>
            <a:r>
              <a:rPr lang="en-US" dirty="0">
                <a:solidFill>
                  <a:schemeClr val="tx1"/>
                </a:solidFill>
              </a:rPr>
              <a:t>Planning for Confidence Interval </a:t>
            </a:r>
            <a:r>
              <a:rPr lang="en-US" dirty="0" smtClean="0">
                <a:solidFill>
                  <a:schemeClr val="tx1"/>
                </a:solidFill>
              </a:rPr>
              <a:t>Research: CI Precision</a:t>
            </a:r>
            <a:endParaRPr lang="en-US" dirty="0">
              <a:solidFill>
                <a:schemeClr val="tx1"/>
              </a:solidFill>
            </a:endParaRPr>
          </a:p>
        </p:txBody>
      </p:sp>
      <p:sp>
        <p:nvSpPr>
          <p:cNvPr id="4" name="TextBox 3"/>
          <p:cNvSpPr txBox="1"/>
          <p:nvPr/>
        </p:nvSpPr>
        <p:spPr>
          <a:xfrm>
            <a:off x="1382712" y="6523037"/>
            <a:ext cx="7696200" cy="461665"/>
          </a:xfrm>
          <a:prstGeom prst="rect">
            <a:avLst/>
          </a:prstGeom>
          <a:solidFill>
            <a:schemeClr val="bg1"/>
          </a:solidFill>
        </p:spPr>
        <p:txBody>
          <a:bodyPr wrap="square" rtlCol="0">
            <a:spAutoFit/>
          </a:bodyPr>
          <a:lstStyle/>
          <a:p>
            <a:r>
              <a:rPr lang="en-US" sz="1200" dirty="0">
                <a:solidFill>
                  <a:schemeClr val="tx1"/>
                </a:solidFill>
              </a:rPr>
              <a:t>Source: https://www.psychologicalscience.org/observer/understanding-confidence-intervals-cis-and-effect-size-estimation</a:t>
            </a:r>
          </a:p>
        </p:txBody>
      </p:sp>
    </p:spTree>
    <p:extLst>
      <p:ext uri="{BB962C8B-B14F-4D97-AF65-F5344CB8AC3E}">
        <p14:creationId xmlns:p14="http://schemas.microsoft.com/office/powerpoint/2010/main" val="158978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512" y="350837"/>
            <a:ext cx="9829800" cy="5183086"/>
          </a:xfrm>
          <a:prstGeom prst="rect">
            <a:avLst/>
          </a:prstGeom>
          <a:solidFill>
            <a:schemeClr val="bg1"/>
          </a:solidFill>
        </p:spPr>
        <p:txBody>
          <a:bodyPr wrap="square" rtlCol="0">
            <a:spAutoFit/>
          </a:bodyPr>
          <a:lstStyle/>
          <a:p>
            <a:pPr algn="l"/>
            <a:r>
              <a:rPr lang="en-US" sz="2400" dirty="0" smtClean="0">
                <a:solidFill>
                  <a:schemeClr val="tx1"/>
                </a:solidFill>
              </a:rPr>
              <a:t>Advanced CI Approaches </a:t>
            </a:r>
          </a:p>
          <a:p>
            <a:pPr marL="0" marR="0">
              <a:lnSpc>
                <a:spcPct val="107000"/>
              </a:lnSpc>
              <a:spcBef>
                <a:spcPts val="0"/>
              </a:spcBef>
              <a:spcAft>
                <a:spcPts val="800"/>
              </a:spcAft>
            </a:pPr>
            <a:endParaRPr lang="en-US" sz="2400" dirty="0" smtClean="0">
              <a:solidFill>
                <a:schemeClr val="tx1"/>
              </a:solidFill>
            </a:endParaRPr>
          </a:p>
          <a:p>
            <a:pPr marL="0" marR="0">
              <a:lnSpc>
                <a:spcPct val="107000"/>
              </a:lnSpc>
              <a:spcBef>
                <a:spcPts val="0"/>
              </a:spcBef>
              <a:spcAft>
                <a:spcPts val="800"/>
              </a:spcAft>
            </a:pPr>
            <a:r>
              <a:rPr lang="en-US" sz="2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1) </a:t>
            </a:r>
            <a:r>
              <a:rPr lang="en-US" sz="22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Leverage the Correspondence between p values and CI</a:t>
            </a:r>
          </a:p>
          <a:p>
            <a:pPr marL="0" marR="0">
              <a:lnSpc>
                <a:spcPct val="107000"/>
              </a:lnSpc>
              <a:spcBef>
                <a:spcPts val="0"/>
              </a:spcBef>
              <a:spcAft>
                <a:spcPts val="800"/>
              </a:spcAft>
            </a:pPr>
            <a:r>
              <a:rPr lang="en-US" sz="24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Based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on expert judgment and past research,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determine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minimal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substantively meaningful effect size </a:t>
            </a:r>
          </a:p>
          <a:p>
            <a:pPr marL="0" marR="0">
              <a:lnSpc>
                <a:spcPct val="107000"/>
              </a:lnSpc>
              <a:spcBef>
                <a:spcPts val="0"/>
              </a:spcBef>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Calculate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lower bound of the desired CI that corresponds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to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minimum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substantively meaningful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effect size </a:t>
            </a: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Then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take advantage of correspondence between p values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and CI</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Again:</a:t>
            </a:r>
          </a:p>
          <a:p>
            <a:pPr marL="0" marR="0">
              <a:lnSpc>
                <a:spcPct val="107000"/>
              </a:lnSpc>
              <a:spcBef>
                <a:spcPts val="0"/>
              </a:spcBef>
              <a:spcAft>
                <a:spcPts val="800"/>
              </a:spcAft>
            </a:pP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Use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sample size, desired CI %, and correspondence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between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CI and p to calculate largest acceptable p value that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accords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with that lower CI bound. That is your threshold for </a:t>
            </a:r>
            <a:r>
              <a:rPr lang="en-US" sz="16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rejecting the null</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algn="l"/>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2" y="3246437"/>
            <a:ext cx="3009900" cy="1076325"/>
          </a:xfrm>
          <a:prstGeom prst="rect">
            <a:avLst/>
          </a:prstGeom>
        </p:spPr>
      </p:pic>
    </p:spTree>
    <p:extLst>
      <p:ext uri="{BB962C8B-B14F-4D97-AF65-F5344CB8AC3E}">
        <p14:creationId xmlns:p14="http://schemas.microsoft.com/office/powerpoint/2010/main" val="210267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512" y="350837"/>
            <a:ext cx="9829800" cy="6656502"/>
          </a:xfrm>
          <a:prstGeom prst="rect">
            <a:avLst/>
          </a:prstGeom>
          <a:solidFill>
            <a:schemeClr val="bg1"/>
          </a:solidFill>
        </p:spPr>
        <p:txBody>
          <a:bodyPr wrap="square" rtlCol="0">
            <a:spAutoFit/>
          </a:bodyPr>
          <a:lstStyle/>
          <a:p>
            <a:pPr algn="l"/>
            <a:r>
              <a:rPr lang="en-US" sz="2400" dirty="0" smtClean="0">
                <a:solidFill>
                  <a:schemeClr val="tx1"/>
                </a:solidFill>
              </a:rPr>
              <a:t>Advanced CI Approaches </a:t>
            </a:r>
          </a:p>
          <a:p>
            <a:pPr marL="0" marR="0">
              <a:lnSpc>
                <a:spcPct val="107000"/>
              </a:lnSpc>
              <a:spcBef>
                <a:spcPts val="0"/>
              </a:spcBef>
              <a:spcAft>
                <a:spcPts val="800"/>
              </a:spcAft>
            </a:pPr>
            <a:endParaRPr lang="en-US" sz="2400" dirty="0" smtClean="0">
              <a:solidFill>
                <a:schemeClr val="tx1"/>
              </a:solidFill>
            </a:endParaRPr>
          </a:p>
          <a:p>
            <a:pPr marL="0" marR="0">
              <a:lnSpc>
                <a:spcPct val="107000"/>
              </a:lnSpc>
              <a:spcBef>
                <a:spcPts val="0"/>
              </a:spcBef>
              <a:spcAft>
                <a:spcPts val="800"/>
              </a:spcAft>
            </a:pPr>
            <a:r>
              <a:rPr lang="en-US" sz="2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2) </a:t>
            </a:r>
            <a:r>
              <a:rPr lang="en-US" sz="2200" b="1"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Analysis of Credibility</a:t>
            </a:r>
          </a:p>
          <a:p>
            <a:r>
              <a:rPr lang="en-US" sz="24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600" dirty="0" smtClean="0"/>
              <a:t>1</a:t>
            </a:r>
            <a:r>
              <a:rPr lang="en-US" sz="1600" dirty="0" smtClean="0">
                <a:solidFill>
                  <a:schemeClr val="tx1"/>
                </a:solidFill>
              </a:rPr>
              <a:t>The </a:t>
            </a:r>
            <a:r>
              <a:rPr lang="en-US" sz="1600" dirty="0">
                <a:solidFill>
                  <a:schemeClr val="tx1"/>
                </a:solidFill>
              </a:rPr>
              <a:t>study finding is summarized using standard methods </a:t>
            </a:r>
            <a:r>
              <a:rPr lang="en-US" sz="1600" dirty="0" smtClean="0">
                <a:solidFill>
                  <a:schemeClr val="tx1"/>
                </a:solidFill>
              </a:rPr>
              <a:t>as a </a:t>
            </a:r>
            <a:r>
              <a:rPr lang="en-US" sz="1600" dirty="0">
                <a:solidFill>
                  <a:schemeClr val="tx1"/>
                </a:solidFill>
              </a:rPr>
              <a:t>95% CI (</a:t>
            </a:r>
            <a:r>
              <a:rPr lang="en-US" sz="1600" i="1" dirty="0">
                <a:solidFill>
                  <a:schemeClr val="tx1"/>
                </a:solidFill>
              </a:rPr>
              <a:t>L</a:t>
            </a:r>
            <a:r>
              <a:rPr lang="en-US" sz="1600" dirty="0">
                <a:solidFill>
                  <a:schemeClr val="tx1"/>
                </a:solidFill>
              </a:rPr>
              <a:t>, </a:t>
            </a:r>
            <a:r>
              <a:rPr lang="en-US" sz="1600" i="1" dirty="0">
                <a:solidFill>
                  <a:schemeClr val="tx1"/>
                </a:solidFill>
              </a:rPr>
              <a:t>U)</a:t>
            </a:r>
            <a:r>
              <a:rPr lang="en-US" sz="1600" dirty="0">
                <a:solidFill>
                  <a:schemeClr val="tx1"/>
                </a:solidFill>
              </a:rPr>
              <a:t>; this </a:t>
            </a:r>
            <a:r>
              <a:rPr lang="en-US" sz="1600" dirty="0" smtClean="0">
                <a:solidFill>
                  <a:schemeClr val="tx1"/>
                </a:solidFill>
              </a:rPr>
              <a:t>represents</a:t>
            </a:r>
          </a:p>
          <a:p>
            <a:r>
              <a:rPr lang="en-US" sz="1600" dirty="0">
                <a:solidFill>
                  <a:schemeClr val="tx1"/>
                </a:solidFill>
              </a:rPr>
              <a:t> </a:t>
            </a:r>
            <a:r>
              <a:rPr lang="en-US" sz="1600" dirty="0" smtClean="0">
                <a:solidFill>
                  <a:schemeClr val="tx1"/>
                </a:solidFill>
              </a:rPr>
              <a:t>   the </a:t>
            </a:r>
            <a:r>
              <a:rPr lang="en-US" sz="1600" dirty="0">
                <a:solidFill>
                  <a:schemeClr val="tx1"/>
                </a:solidFill>
              </a:rPr>
              <a:t>likelihood, with </a:t>
            </a:r>
            <a:r>
              <a:rPr lang="en-US" sz="1600" dirty="0" smtClean="0">
                <a:solidFill>
                  <a:schemeClr val="tx1"/>
                </a:solidFill>
              </a:rPr>
              <a:t>point estimate </a:t>
            </a:r>
            <a:r>
              <a:rPr lang="en-US" sz="1600" i="1" dirty="0" smtClean="0">
                <a:solidFill>
                  <a:schemeClr val="tx1"/>
                </a:solidFill>
              </a:rPr>
              <a:t>M</a:t>
            </a:r>
          </a:p>
          <a:p>
            <a:endParaRPr lang="en-US" sz="1600" dirty="0">
              <a:solidFill>
                <a:schemeClr val="tx1"/>
              </a:solidFill>
            </a:endParaRPr>
          </a:p>
          <a:p>
            <a:r>
              <a:rPr lang="en-US" sz="1600" dirty="0" smtClean="0">
                <a:solidFill>
                  <a:schemeClr val="tx1"/>
                </a:solidFill>
              </a:rPr>
              <a:t>    </a:t>
            </a:r>
            <a:r>
              <a:rPr lang="en-US" sz="1600" dirty="0">
                <a:solidFill>
                  <a:schemeClr val="tx1"/>
                </a:solidFill>
              </a:rPr>
              <a:t>This likelihood is then used to deduce the range of </a:t>
            </a:r>
            <a:r>
              <a:rPr lang="en-US" sz="1600" dirty="0" smtClean="0">
                <a:solidFill>
                  <a:schemeClr val="tx1"/>
                </a:solidFill>
              </a:rPr>
              <a:t>prior effect </a:t>
            </a:r>
            <a:r>
              <a:rPr lang="en-US" sz="1600" dirty="0">
                <a:solidFill>
                  <a:schemeClr val="tx1"/>
                </a:solidFill>
              </a:rPr>
              <a:t>sizes which, when </a:t>
            </a:r>
            <a:r>
              <a:rPr lang="en-US" sz="1600" dirty="0" smtClean="0">
                <a:solidFill>
                  <a:schemeClr val="tx1"/>
                </a:solidFill>
              </a:rPr>
              <a:t>combined</a:t>
            </a:r>
          </a:p>
          <a:p>
            <a:r>
              <a:rPr lang="en-US" sz="1600" dirty="0">
                <a:solidFill>
                  <a:schemeClr val="tx1"/>
                </a:solidFill>
              </a:rPr>
              <a:t> </a:t>
            </a:r>
            <a:r>
              <a:rPr lang="en-US" sz="1600" dirty="0" smtClean="0">
                <a:solidFill>
                  <a:schemeClr val="tx1"/>
                </a:solidFill>
              </a:rPr>
              <a:t>   </a:t>
            </a:r>
            <a:r>
              <a:rPr lang="en-US" sz="1600" dirty="0">
                <a:solidFill>
                  <a:schemeClr val="tx1"/>
                </a:solidFill>
              </a:rPr>
              <a:t>with the likelihood, </a:t>
            </a:r>
            <a:r>
              <a:rPr lang="en-US" sz="1600" dirty="0" smtClean="0">
                <a:solidFill>
                  <a:schemeClr val="tx1"/>
                </a:solidFill>
              </a:rPr>
              <a:t>lead to </a:t>
            </a:r>
            <a:r>
              <a:rPr lang="en-US" sz="1600" dirty="0">
                <a:solidFill>
                  <a:schemeClr val="tx1"/>
                </a:solidFill>
              </a:rPr>
              <a:t>a posterior range that just excludes no effect at the 95</a:t>
            </a:r>
            <a:r>
              <a:rPr lang="en-US" sz="1600" dirty="0" smtClean="0">
                <a:solidFill>
                  <a:schemeClr val="tx1"/>
                </a:solidFill>
              </a:rPr>
              <a:t>% level</a:t>
            </a:r>
            <a:r>
              <a:rPr lang="en-US" sz="1600" dirty="0">
                <a:solidFill>
                  <a:schemeClr val="tx1"/>
                </a:solidFill>
              </a:rPr>
              <a:t>. </a:t>
            </a:r>
            <a:r>
              <a:rPr lang="en-US" sz="1600" dirty="0" smtClean="0">
                <a:solidFill>
                  <a:schemeClr val="tx1"/>
                </a:solidFill>
              </a:rPr>
              <a:t>The</a:t>
            </a:r>
          </a:p>
          <a:p>
            <a:r>
              <a:rPr lang="en-US" sz="1600" dirty="0" smtClean="0">
                <a:solidFill>
                  <a:schemeClr val="tx1"/>
                </a:solidFill>
              </a:rPr>
              <a:t>    resulting </a:t>
            </a:r>
            <a:r>
              <a:rPr lang="en-US" sz="1600" dirty="0">
                <a:solidFill>
                  <a:schemeClr val="tx1"/>
                </a:solidFill>
              </a:rPr>
              <a:t>c</a:t>
            </a:r>
            <a:r>
              <a:rPr lang="en-US" sz="1600" i="1" dirty="0">
                <a:solidFill>
                  <a:schemeClr val="tx1"/>
                </a:solidFill>
              </a:rPr>
              <a:t>ritical prior interval </a:t>
            </a:r>
            <a:r>
              <a:rPr lang="en-US" sz="1600" dirty="0">
                <a:solidFill>
                  <a:schemeClr val="tx1"/>
                </a:solidFill>
              </a:rPr>
              <a:t>(CPI) is used </a:t>
            </a:r>
            <a:r>
              <a:rPr lang="en-US" sz="1600" dirty="0" smtClean="0">
                <a:solidFill>
                  <a:schemeClr val="tx1"/>
                </a:solidFill>
              </a:rPr>
              <a:t>to assess </a:t>
            </a:r>
            <a:r>
              <a:rPr lang="en-US" sz="1600" dirty="0">
                <a:solidFill>
                  <a:schemeClr val="tx1"/>
                </a:solidFill>
              </a:rPr>
              <a:t>the credibility of a finding, according </a:t>
            </a:r>
            <a:r>
              <a:rPr lang="en-US" sz="1600" dirty="0" smtClean="0">
                <a:solidFill>
                  <a:schemeClr val="tx1"/>
                </a:solidFill>
              </a:rPr>
              <a:t>to</a:t>
            </a:r>
          </a:p>
          <a:p>
            <a:r>
              <a:rPr lang="en-US" sz="1600" dirty="0">
                <a:solidFill>
                  <a:schemeClr val="tx1"/>
                </a:solidFill>
              </a:rPr>
              <a:t> </a:t>
            </a:r>
            <a:r>
              <a:rPr lang="en-US" sz="1600" dirty="0" smtClean="0">
                <a:solidFill>
                  <a:schemeClr val="tx1"/>
                </a:solidFill>
              </a:rPr>
              <a:t>   </a:t>
            </a:r>
            <a:r>
              <a:rPr lang="en-US" sz="1600" dirty="0">
                <a:solidFill>
                  <a:schemeClr val="tx1"/>
                </a:solidFill>
              </a:rPr>
              <a:t>whether it </a:t>
            </a:r>
            <a:r>
              <a:rPr lang="en-US" sz="1600" dirty="0" smtClean="0">
                <a:solidFill>
                  <a:schemeClr val="tx1"/>
                </a:solidFill>
              </a:rPr>
              <a:t>is statistically </a:t>
            </a:r>
            <a:r>
              <a:rPr lang="en-US" sz="1600" dirty="0">
                <a:solidFill>
                  <a:schemeClr val="tx1"/>
                </a:solidFill>
              </a:rPr>
              <a:t>significant or not. </a:t>
            </a:r>
            <a:endParaRPr lang="en-US" sz="1600" dirty="0" smtClean="0">
              <a:solidFill>
                <a:schemeClr val="tx1"/>
              </a:solidFill>
            </a:endParaRPr>
          </a:p>
          <a:p>
            <a:endParaRPr lang="en-US" sz="1600" dirty="0">
              <a:solidFill>
                <a:schemeClr val="tx1"/>
              </a:solidFill>
            </a:endParaRPr>
          </a:p>
          <a:p>
            <a:r>
              <a:rPr lang="en-US" sz="1600" dirty="0" smtClean="0">
                <a:solidFill>
                  <a:schemeClr val="tx1"/>
                </a:solidFill>
              </a:rPr>
              <a:t>         For </a:t>
            </a:r>
            <a:r>
              <a:rPr lang="en-US" sz="1600" dirty="0">
                <a:solidFill>
                  <a:schemeClr val="tx1"/>
                </a:solidFill>
              </a:rPr>
              <a:t>example, if the effect size is stated as a difference </a:t>
            </a:r>
            <a:r>
              <a:rPr lang="en-US" sz="1600" dirty="0" smtClean="0">
                <a:solidFill>
                  <a:schemeClr val="tx1"/>
                </a:solidFill>
              </a:rPr>
              <a:t>in means or </a:t>
            </a:r>
            <a:r>
              <a:rPr lang="en-US" sz="1600" dirty="0">
                <a:solidFill>
                  <a:schemeClr val="tx1"/>
                </a:solidFill>
              </a:rPr>
              <a:t>proportions, the </a:t>
            </a:r>
            <a:r>
              <a:rPr lang="en-US" sz="1600" dirty="0" smtClean="0">
                <a:solidFill>
                  <a:schemeClr val="tx1"/>
                </a:solidFill>
              </a:rPr>
              <a:t>CPI</a:t>
            </a:r>
          </a:p>
          <a:p>
            <a:r>
              <a:rPr lang="en-US" sz="1600" dirty="0">
                <a:solidFill>
                  <a:schemeClr val="tx1"/>
                </a:solidFill>
              </a:rPr>
              <a:t> </a:t>
            </a:r>
            <a:r>
              <a:rPr lang="en-US" sz="1600" dirty="0" smtClean="0">
                <a:solidFill>
                  <a:schemeClr val="tx1"/>
                </a:solidFill>
              </a:rPr>
              <a:t>        </a:t>
            </a:r>
            <a:r>
              <a:rPr lang="en-US" sz="1600" dirty="0">
                <a:solidFill>
                  <a:schemeClr val="tx1"/>
                </a:solidFill>
              </a:rPr>
              <a:t>for statistically significant </a:t>
            </a:r>
            <a:r>
              <a:rPr lang="en-US" sz="1600" dirty="0" smtClean="0">
                <a:solidFill>
                  <a:schemeClr val="tx1"/>
                </a:solidFill>
              </a:rPr>
              <a:t>findings is </a:t>
            </a:r>
            <a:r>
              <a:rPr lang="en-US" sz="1600" dirty="0">
                <a:solidFill>
                  <a:schemeClr val="tx1"/>
                </a:solidFill>
              </a:rPr>
              <a:t>(-SL, +SL), where SL is the </a:t>
            </a:r>
            <a:r>
              <a:rPr lang="en-US" sz="1600" i="1" dirty="0">
                <a:solidFill>
                  <a:schemeClr val="tx1"/>
                </a:solidFill>
              </a:rPr>
              <a:t>skepticism limit </a:t>
            </a:r>
            <a:endParaRPr lang="en-US" sz="1600" i="1" dirty="0" smtClean="0">
              <a:solidFill>
                <a:schemeClr val="tx1"/>
              </a:solidFill>
            </a:endParaRPr>
          </a:p>
          <a:p>
            <a:r>
              <a:rPr lang="en-US" sz="1600" i="1" dirty="0">
                <a:solidFill>
                  <a:schemeClr val="tx1"/>
                </a:solidFill>
              </a:rPr>
              <a:t> </a:t>
            </a:r>
            <a:r>
              <a:rPr lang="en-US" sz="1600" i="1" dirty="0" smtClean="0">
                <a:solidFill>
                  <a:schemeClr val="tx1"/>
                </a:solidFill>
              </a:rPr>
              <a:t>        </a:t>
            </a:r>
            <a:r>
              <a:rPr lang="en-US" sz="1600" dirty="0" smtClean="0">
                <a:solidFill>
                  <a:schemeClr val="tx1"/>
                </a:solidFill>
              </a:rPr>
              <a:t>calculated from the </a:t>
            </a:r>
            <a:r>
              <a:rPr lang="en-US" sz="1600" dirty="0">
                <a:solidFill>
                  <a:schemeClr val="tx1"/>
                </a:solidFill>
              </a:rPr>
              <a:t>likelihood (</a:t>
            </a:r>
            <a:r>
              <a:rPr lang="en-US" sz="1600" i="1" dirty="0" smtClean="0">
                <a:solidFill>
                  <a:schemeClr val="tx1"/>
                </a:solidFill>
              </a:rPr>
              <a:t>L</a:t>
            </a:r>
            <a:r>
              <a:rPr lang="en-US" sz="1600" dirty="0" smtClean="0">
                <a:solidFill>
                  <a:schemeClr val="tx1"/>
                </a:solidFill>
              </a:rPr>
              <a:t>,</a:t>
            </a:r>
            <a:r>
              <a:rPr lang="en-US" sz="1600" i="1" dirty="0" smtClean="0">
                <a:solidFill>
                  <a:schemeClr val="tx1"/>
                </a:solidFill>
              </a:rPr>
              <a:t>U)</a:t>
            </a:r>
            <a:r>
              <a:rPr lang="en-US" sz="1600" dirty="0" smtClean="0">
                <a:solidFill>
                  <a:schemeClr val="tx1"/>
                </a:solidFill>
              </a:rPr>
              <a:t>. </a:t>
            </a:r>
          </a:p>
          <a:p>
            <a:endParaRPr lang="en-US" sz="1600" dirty="0">
              <a:solidFill>
                <a:schemeClr val="tx1"/>
              </a:solidFill>
            </a:endParaRPr>
          </a:p>
          <a:p>
            <a:r>
              <a:rPr lang="en-US" sz="1600" dirty="0" smtClean="0">
                <a:solidFill>
                  <a:schemeClr val="tx1"/>
                </a:solidFill>
              </a:rPr>
              <a:t>         For statistically </a:t>
            </a:r>
            <a:r>
              <a:rPr lang="en-US" sz="1600" i="1" dirty="0" err="1" smtClean="0">
                <a:solidFill>
                  <a:schemeClr val="tx1"/>
                </a:solidFill>
              </a:rPr>
              <a:t>non</a:t>
            </a:r>
            <a:r>
              <a:rPr lang="en-US" sz="1600" dirty="0" err="1" smtClean="0">
                <a:solidFill>
                  <a:schemeClr val="tx1"/>
                </a:solidFill>
              </a:rPr>
              <a:t>significant</a:t>
            </a:r>
            <a:r>
              <a:rPr lang="en-US" sz="1600" dirty="0" smtClean="0">
                <a:solidFill>
                  <a:schemeClr val="tx1"/>
                </a:solidFill>
              </a:rPr>
              <a:t> </a:t>
            </a:r>
            <a:r>
              <a:rPr lang="en-US" sz="1600" dirty="0">
                <a:solidFill>
                  <a:schemeClr val="tx1"/>
                </a:solidFill>
              </a:rPr>
              <a:t>findings, the CPI is (0, AL), where AL is </a:t>
            </a:r>
            <a:r>
              <a:rPr lang="en-US" sz="1600" dirty="0" smtClean="0">
                <a:solidFill>
                  <a:schemeClr val="tx1"/>
                </a:solidFill>
              </a:rPr>
              <a:t>the </a:t>
            </a:r>
            <a:r>
              <a:rPr lang="en-US" sz="1600" i="1" dirty="0" smtClean="0">
                <a:solidFill>
                  <a:schemeClr val="tx1"/>
                </a:solidFill>
              </a:rPr>
              <a:t>advocacy </a:t>
            </a:r>
            <a:r>
              <a:rPr lang="en-US" sz="1600" i="1" dirty="0">
                <a:solidFill>
                  <a:schemeClr val="tx1"/>
                </a:solidFill>
              </a:rPr>
              <a:t>limit </a:t>
            </a:r>
            <a:endParaRPr lang="en-US" sz="1600" i="1" dirty="0" smtClean="0">
              <a:solidFill>
                <a:schemeClr val="tx1"/>
              </a:solidFill>
            </a:endParaRPr>
          </a:p>
          <a:p>
            <a:r>
              <a:rPr lang="en-US" sz="1600" i="1" dirty="0">
                <a:solidFill>
                  <a:schemeClr val="tx1"/>
                </a:solidFill>
              </a:rPr>
              <a:t> </a:t>
            </a:r>
            <a:r>
              <a:rPr lang="en-US" sz="1600" i="1" dirty="0" smtClean="0">
                <a:solidFill>
                  <a:schemeClr val="tx1"/>
                </a:solidFill>
              </a:rPr>
              <a:t>        </a:t>
            </a:r>
            <a:r>
              <a:rPr lang="en-US" sz="1600" dirty="0" smtClean="0">
                <a:solidFill>
                  <a:schemeClr val="tx1"/>
                </a:solidFill>
              </a:rPr>
              <a:t>(</a:t>
            </a:r>
            <a:r>
              <a:rPr lang="en-US" sz="1600" dirty="0">
                <a:solidFill>
                  <a:schemeClr val="tx1"/>
                </a:solidFill>
              </a:rPr>
              <a:t>AL</a:t>
            </a:r>
            <a:r>
              <a:rPr lang="en-US" sz="1600" dirty="0" smtClean="0">
                <a:solidFill>
                  <a:schemeClr val="tx1"/>
                </a:solidFill>
              </a:rPr>
              <a:t>).</a:t>
            </a:r>
          </a:p>
          <a:p>
            <a:endParaRPr lang="en-US" sz="1600" dirty="0">
              <a:solidFill>
                <a:schemeClr val="tx1"/>
              </a:solidFill>
            </a:endParaRPr>
          </a:p>
          <a:p>
            <a:r>
              <a:rPr lang="en-US" sz="1600" dirty="0" smtClean="0">
                <a:solidFill>
                  <a:schemeClr val="tx1"/>
                </a:solidFill>
              </a:rPr>
              <a:t>    To assess </a:t>
            </a:r>
            <a:r>
              <a:rPr lang="en-US" sz="1600" dirty="0">
                <a:solidFill>
                  <a:schemeClr val="tx1"/>
                </a:solidFill>
              </a:rPr>
              <a:t>the </a:t>
            </a:r>
            <a:r>
              <a:rPr lang="en-US" sz="1600" dirty="0" smtClean="0">
                <a:solidFill>
                  <a:schemeClr val="tx1"/>
                </a:solidFill>
              </a:rPr>
              <a:t>credibility of the finding under </a:t>
            </a:r>
            <a:r>
              <a:rPr lang="en-US" sz="1600" dirty="0" err="1" smtClean="0">
                <a:solidFill>
                  <a:schemeClr val="tx1"/>
                </a:solidFill>
              </a:rPr>
              <a:t>AnCred</a:t>
            </a:r>
            <a:r>
              <a:rPr lang="en-US" sz="1600" dirty="0">
                <a:solidFill>
                  <a:schemeClr val="tx1"/>
                </a:solidFill>
              </a:rPr>
              <a:t>, </a:t>
            </a:r>
            <a:r>
              <a:rPr lang="en-US" sz="1600" dirty="0" smtClean="0">
                <a:solidFill>
                  <a:schemeClr val="tx1"/>
                </a:solidFill>
              </a:rPr>
              <a:t>this CPI is </a:t>
            </a:r>
            <a:r>
              <a:rPr lang="en-US" sz="1600" dirty="0">
                <a:solidFill>
                  <a:schemeClr val="tx1"/>
                </a:solidFill>
              </a:rPr>
              <a:t>compared with effect sizes </a:t>
            </a:r>
            <a:endParaRPr lang="en-US" sz="1600" dirty="0" smtClean="0">
              <a:solidFill>
                <a:schemeClr val="tx1"/>
              </a:solidFill>
            </a:endParaRPr>
          </a:p>
          <a:p>
            <a:r>
              <a:rPr lang="en-US" sz="1600" dirty="0">
                <a:solidFill>
                  <a:schemeClr val="tx1"/>
                </a:solidFill>
              </a:rPr>
              <a:t> </a:t>
            </a:r>
            <a:r>
              <a:rPr lang="en-US" sz="1600" dirty="0" smtClean="0">
                <a:solidFill>
                  <a:schemeClr val="tx1"/>
                </a:solidFill>
              </a:rPr>
              <a:t>   supported </a:t>
            </a:r>
            <a:r>
              <a:rPr lang="en-US" sz="1600" dirty="0">
                <a:solidFill>
                  <a:schemeClr val="tx1"/>
                </a:solidFill>
              </a:rPr>
              <a:t>by </a:t>
            </a:r>
            <a:r>
              <a:rPr lang="en-US" sz="1600" dirty="0" smtClean="0">
                <a:solidFill>
                  <a:schemeClr val="tx1"/>
                </a:solidFill>
              </a:rPr>
              <a:t> prior </a:t>
            </a:r>
            <a:r>
              <a:rPr lang="en-US" sz="1600" dirty="0">
                <a:solidFill>
                  <a:schemeClr val="tx1"/>
                </a:solidFill>
              </a:rPr>
              <a:t>evidence</a:t>
            </a:r>
            <a:r>
              <a:rPr lang="en-US" sz="1600" dirty="0" smtClean="0">
                <a:solidFill>
                  <a:schemeClr val="tx1"/>
                </a:solidFill>
              </a:rPr>
              <a:t>, in </a:t>
            </a:r>
            <a:r>
              <a:rPr lang="en-US" sz="1600" dirty="0">
                <a:solidFill>
                  <a:schemeClr val="tx1"/>
                </a:solidFill>
              </a:rPr>
              <a:t>the form of CIs or plausible </a:t>
            </a:r>
            <a:r>
              <a:rPr lang="en-US" sz="1600" dirty="0" smtClean="0">
                <a:solidFill>
                  <a:schemeClr val="tx1"/>
                </a:solidFill>
              </a:rPr>
              <a:t>ranges</a:t>
            </a:r>
          </a:p>
          <a:p>
            <a:endParaRPr lang="en-US" sz="1600" dirty="0">
              <a:solidFill>
                <a:schemeClr val="tx1"/>
              </a:solidFill>
            </a:endParaRPr>
          </a:p>
          <a:p>
            <a:endParaRPr lang="en-US" sz="1600" dirty="0" smtClean="0">
              <a:solidFill>
                <a:schemeClr val="tx1"/>
              </a:solidFill>
            </a:endParaRPr>
          </a:p>
          <a:p>
            <a:r>
              <a:rPr lang="en-US" sz="1600" dirty="0">
                <a:solidFill>
                  <a:schemeClr val="tx1"/>
                </a:solidFill>
              </a:rPr>
              <a:t> </a:t>
            </a:r>
            <a:r>
              <a:rPr lang="en-US" sz="1600" dirty="0" smtClean="0">
                <a:solidFill>
                  <a:schemeClr val="tx1"/>
                </a:solidFill>
              </a:rPr>
              <a:t>        </a:t>
            </a:r>
            <a:r>
              <a:rPr lang="en-US" sz="1200" dirty="0" smtClean="0">
                <a:solidFill>
                  <a:schemeClr val="tx1"/>
                </a:solidFill>
              </a:rPr>
              <a:t>Matthews, R.A.J.(2019). “Moving </a:t>
            </a:r>
            <a:r>
              <a:rPr lang="en-US" sz="1200" dirty="0">
                <a:solidFill>
                  <a:schemeClr val="tx1"/>
                </a:solidFill>
              </a:rPr>
              <a:t>Towards the Post </a:t>
            </a:r>
            <a:r>
              <a:rPr lang="en-US" sz="1200" i="1" dirty="0">
                <a:solidFill>
                  <a:schemeClr val="tx1"/>
                </a:solidFill>
              </a:rPr>
              <a:t>p &lt; </a:t>
            </a:r>
            <a:r>
              <a:rPr lang="en-US" sz="1200" dirty="0">
                <a:solidFill>
                  <a:schemeClr val="tx1"/>
                </a:solidFill>
              </a:rPr>
              <a:t>0.05 Era via the Analysis of </a:t>
            </a:r>
            <a:r>
              <a:rPr lang="en-US" sz="1200" dirty="0" smtClean="0">
                <a:solidFill>
                  <a:schemeClr val="tx1"/>
                </a:solidFill>
              </a:rPr>
              <a:t>Credibility.” </a:t>
            </a:r>
            <a:r>
              <a:rPr lang="en-US" sz="1200" i="1" dirty="0" smtClean="0">
                <a:solidFill>
                  <a:schemeClr val="tx1"/>
                </a:solidFill>
              </a:rPr>
              <a:t>The American Statistician</a:t>
            </a:r>
            <a:r>
              <a:rPr lang="en-US" sz="1200" dirty="0" smtClean="0">
                <a:solidFill>
                  <a:schemeClr val="tx1"/>
                </a:solidFill>
              </a:rPr>
              <a:t>, 73, 202-212. </a:t>
            </a:r>
            <a:endParaRPr lang="en-US" sz="1200" dirty="0">
              <a:solidFill>
                <a:schemeClr val="tx1"/>
              </a:solidFill>
            </a:endParaRPr>
          </a:p>
        </p:txBody>
      </p:sp>
    </p:spTree>
    <p:extLst>
      <p:ext uri="{BB962C8B-B14F-4D97-AF65-F5344CB8AC3E}">
        <p14:creationId xmlns:p14="http://schemas.microsoft.com/office/powerpoint/2010/main" val="332078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24CCF-5A48-4775-9B6E-915E417DD8CC}"/>
              </a:ext>
            </a:extLst>
          </p:cNvPr>
          <p:cNvSpPr txBox="1"/>
          <p:nvPr/>
        </p:nvSpPr>
        <p:spPr>
          <a:xfrm>
            <a:off x="620712" y="122237"/>
            <a:ext cx="9296400" cy="6832640"/>
          </a:xfrm>
          <a:prstGeom prst="rect">
            <a:avLst/>
          </a:prstGeom>
          <a:solidFill>
            <a:schemeClr val="bg1"/>
          </a:solidFill>
        </p:spPr>
        <p:txBody>
          <a:bodyPr wrap="square" rtlCol="0">
            <a:spAutoFit/>
          </a:bodyPr>
          <a:lstStyle/>
          <a:p>
            <a:pPr algn="l"/>
            <a:r>
              <a:rPr lang="en-US" sz="2400" b="1" dirty="0" smtClean="0">
                <a:solidFill>
                  <a:schemeClr val="tx1"/>
                </a:solidFill>
              </a:rPr>
              <a:t>Other Alternative Approaches</a:t>
            </a:r>
            <a:endParaRPr lang="en-US" sz="2400" b="1" dirty="0">
              <a:solidFill>
                <a:schemeClr val="tx1"/>
              </a:solidFill>
            </a:endParaRPr>
          </a:p>
          <a:p>
            <a:pPr algn="l"/>
            <a:r>
              <a:rPr lang="en-US" sz="2400" b="1" dirty="0" smtClean="0">
                <a:solidFill>
                  <a:schemeClr val="tx1"/>
                </a:solidFill>
              </a:rPr>
              <a:t>     </a:t>
            </a:r>
            <a:r>
              <a:rPr lang="en-US" sz="1500" b="1" dirty="0" smtClean="0">
                <a:solidFill>
                  <a:schemeClr val="tx1"/>
                </a:solidFill>
              </a:rPr>
              <a:t>Use Lower </a:t>
            </a:r>
            <a:r>
              <a:rPr lang="en-US" sz="1500" b="1" dirty="0">
                <a:solidFill>
                  <a:schemeClr val="tx1"/>
                </a:solidFill>
              </a:rPr>
              <a:t>p value</a:t>
            </a:r>
          </a:p>
          <a:p>
            <a:pPr algn="l"/>
            <a:r>
              <a:rPr lang="en-US" sz="1500" b="1" dirty="0">
                <a:solidFill>
                  <a:schemeClr val="tx1"/>
                </a:solidFill>
              </a:rPr>
              <a:t>       </a:t>
            </a:r>
          </a:p>
          <a:p>
            <a:pPr algn="l"/>
            <a:r>
              <a:rPr lang="en-US" sz="1500" dirty="0">
                <a:solidFill>
                  <a:schemeClr val="tx1"/>
                </a:solidFill>
              </a:rPr>
              <a:t> 	    Use smaller p values: e.g. .005  values between .05 and .005 are “suggestive”</a:t>
            </a:r>
          </a:p>
          <a:p>
            <a:pPr algn="l"/>
            <a:r>
              <a:rPr lang="en-US" sz="1500" dirty="0">
                <a:solidFill>
                  <a:schemeClr val="tx1"/>
                </a:solidFill>
              </a:rPr>
              <a:t>       </a:t>
            </a:r>
          </a:p>
          <a:p>
            <a:pPr algn="l"/>
            <a:r>
              <a:rPr lang="en-US" sz="1500" b="1" dirty="0">
                <a:solidFill>
                  <a:schemeClr val="tx1"/>
                </a:solidFill>
              </a:rPr>
              <a:t>       Complement p values with additional criteria</a:t>
            </a:r>
          </a:p>
          <a:p>
            <a:pPr algn="l"/>
            <a:endParaRPr lang="en-US" sz="1500" dirty="0">
              <a:solidFill>
                <a:schemeClr val="tx1"/>
              </a:solidFill>
            </a:endParaRPr>
          </a:p>
          <a:p>
            <a:pPr algn="l"/>
            <a:r>
              <a:rPr lang="en-US" sz="1500" i="1" dirty="0">
                <a:solidFill>
                  <a:schemeClr val="tx1"/>
                </a:solidFill>
              </a:rPr>
              <a:t>            Alternate null hypothesis</a:t>
            </a:r>
          </a:p>
          <a:p>
            <a:pPr algn="l"/>
            <a:endParaRPr lang="en-US" sz="1500" dirty="0">
              <a:solidFill>
                <a:schemeClr val="tx1"/>
              </a:solidFill>
            </a:endParaRPr>
          </a:p>
          <a:p>
            <a:r>
              <a:rPr lang="en-US" sz="1500" dirty="0">
                <a:solidFill>
                  <a:schemeClr val="tx1"/>
                </a:solidFill>
              </a:rPr>
              <a:t>                 “Second Generation p Values”: Compute a composite null hypothesis based on</a:t>
            </a:r>
          </a:p>
          <a:p>
            <a:r>
              <a:rPr lang="en-US" sz="1500" dirty="0">
                <a:solidFill>
                  <a:schemeClr val="tx1"/>
                </a:solidFill>
              </a:rPr>
              <a:t>                  a range of substantively unimportant effect sizes instead of zero </a:t>
            </a:r>
          </a:p>
          <a:p>
            <a:endParaRPr lang="en-US" sz="1500" dirty="0">
              <a:solidFill>
                <a:schemeClr val="tx1"/>
              </a:solidFill>
            </a:endParaRPr>
          </a:p>
          <a:p>
            <a:r>
              <a:rPr lang="en-US" sz="1500" dirty="0">
                <a:solidFill>
                  <a:schemeClr val="tx1"/>
                </a:solidFill>
              </a:rPr>
              <a:t>            </a:t>
            </a:r>
            <a:r>
              <a:rPr lang="en-US" sz="1500" i="1" dirty="0">
                <a:solidFill>
                  <a:schemeClr val="tx1"/>
                </a:solidFill>
              </a:rPr>
              <a:t>Multiple p values</a:t>
            </a:r>
          </a:p>
          <a:p>
            <a:pPr algn="l"/>
            <a:r>
              <a:rPr lang="en-US" sz="1500" dirty="0">
                <a:solidFill>
                  <a:schemeClr val="tx1"/>
                </a:solidFill>
              </a:rPr>
              <a:t>       </a:t>
            </a:r>
          </a:p>
          <a:p>
            <a:pPr algn="l"/>
            <a:r>
              <a:rPr lang="en-US" sz="1500" dirty="0">
                <a:solidFill>
                  <a:schemeClr val="tx1"/>
                </a:solidFill>
              </a:rPr>
              <a:t> 	          Supplement the traditional .05 p value with a p value from a sig test calculated         </a:t>
            </a:r>
          </a:p>
          <a:p>
            <a:pPr algn="l"/>
            <a:r>
              <a:rPr lang="en-US" sz="1500" dirty="0">
                <a:solidFill>
                  <a:schemeClr val="tx1"/>
                </a:solidFill>
              </a:rPr>
              <a:t>                 on a minimal substantively important effect size instead of zero</a:t>
            </a:r>
          </a:p>
          <a:p>
            <a:pPr algn="l"/>
            <a:endParaRPr lang="en-US" sz="1500" dirty="0">
              <a:solidFill>
                <a:schemeClr val="tx1"/>
              </a:solidFill>
            </a:endParaRPr>
          </a:p>
          <a:p>
            <a:pPr algn="l"/>
            <a:r>
              <a:rPr lang="en-US" sz="1500" dirty="0">
                <a:solidFill>
                  <a:schemeClr val="tx1"/>
                </a:solidFill>
              </a:rPr>
              <a:t>            </a:t>
            </a:r>
            <a:r>
              <a:rPr lang="en-US" sz="1500" i="1" dirty="0">
                <a:solidFill>
                  <a:schemeClr val="tx1"/>
                </a:solidFill>
              </a:rPr>
              <a:t>Supplement p value with a measure of effect size</a:t>
            </a:r>
          </a:p>
          <a:p>
            <a:pPr algn="l"/>
            <a:endParaRPr lang="en-US" sz="1500" b="1" dirty="0">
              <a:solidFill>
                <a:schemeClr val="tx1"/>
              </a:solidFill>
            </a:endParaRPr>
          </a:p>
          <a:p>
            <a:pPr algn="l"/>
            <a:r>
              <a:rPr lang="en-US" sz="1500" b="1" dirty="0">
                <a:solidFill>
                  <a:schemeClr val="tx1"/>
                </a:solidFill>
              </a:rPr>
              <a:t>                  </a:t>
            </a:r>
            <a:r>
              <a:rPr lang="en-US" sz="1500" dirty="0">
                <a:solidFill>
                  <a:schemeClr val="tx1"/>
                </a:solidFill>
              </a:rPr>
              <a:t>Require both a small p value and a pre-specified sufficiently large effect size</a:t>
            </a:r>
          </a:p>
          <a:p>
            <a:pPr algn="l"/>
            <a:r>
              <a:rPr lang="en-US" sz="1500" b="1" dirty="0">
                <a:solidFill>
                  <a:schemeClr val="tx1"/>
                </a:solidFill>
              </a:rPr>
              <a:t>                  </a:t>
            </a:r>
            <a:r>
              <a:rPr lang="en-US" sz="1500" dirty="0">
                <a:solidFill>
                  <a:schemeClr val="tx1"/>
                </a:solidFill>
              </a:rPr>
              <a:t>to assert significance </a:t>
            </a:r>
          </a:p>
          <a:p>
            <a:pPr algn="l"/>
            <a:endParaRPr lang="en-US" sz="1500" dirty="0">
              <a:solidFill>
                <a:schemeClr val="tx1"/>
              </a:solidFill>
            </a:endParaRPr>
          </a:p>
          <a:p>
            <a:pPr algn="l"/>
            <a:r>
              <a:rPr lang="en-US" sz="1500" dirty="0">
                <a:solidFill>
                  <a:schemeClr val="tx1"/>
                </a:solidFill>
              </a:rPr>
              <a:t>        </a:t>
            </a:r>
            <a:r>
              <a:rPr lang="en-US" sz="1500" b="1" dirty="0">
                <a:solidFill>
                  <a:schemeClr val="tx1"/>
                </a:solidFill>
              </a:rPr>
              <a:t>Consider p values within a wider context </a:t>
            </a:r>
          </a:p>
          <a:p>
            <a:pPr algn="l"/>
            <a:endParaRPr lang="en-US" sz="1500" i="1" dirty="0">
              <a:solidFill>
                <a:schemeClr val="tx1"/>
              </a:solidFill>
            </a:endParaRPr>
          </a:p>
          <a:p>
            <a:pPr algn="l"/>
            <a:r>
              <a:rPr lang="en-US" sz="1500" i="1" dirty="0">
                <a:solidFill>
                  <a:schemeClr val="tx1"/>
                </a:solidFill>
              </a:rPr>
              <a:t>                </a:t>
            </a:r>
            <a:r>
              <a:rPr lang="en-US" sz="1500" i="1" dirty="0" smtClean="0">
                <a:solidFill>
                  <a:schemeClr val="tx1"/>
                </a:solidFill>
              </a:rPr>
              <a:t> Consider </a:t>
            </a:r>
            <a:r>
              <a:rPr lang="en-US" sz="1500" i="1" dirty="0">
                <a:solidFill>
                  <a:schemeClr val="tx1"/>
                </a:solidFill>
              </a:rPr>
              <a:t>p values within the wider context of your sample size, your effect size,  </a:t>
            </a:r>
            <a:endParaRPr lang="en-US" sz="1500" i="1" dirty="0" smtClean="0">
              <a:solidFill>
                <a:schemeClr val="tx1"/>
              </a:solidFill>
            </a:endParaRPr>
          </a:p>
          <a:p>
            <a:pPr algn="l"/>
            <a:r>
              <a:rPr lang="en-US" sz="1500" i="1" dirty="0" smtClean="0">
                <a:solidFill>
                  <a:schemeClr val="tx1"/>
                </a:solidFill>
              </a:rPr>
              <a:t>      </a:t>
            </a:r>
            <a:r>
              <a:rPr lang="en-US" sz="1500" i="1" dirty="0">
                <a:solidFill>
                  <a:schemeClr val="tx1"/>
                </a:solidFill>
              </a:rPr>
              <a:t>	        </a:t>
            </a:r>
            <a:r>
              <a:rPr lang="en-US" sz="1500" i="1" dirty="0" smtClean="0">
                <a:solidFill>
                  <a:schemeClr val="tx1"/>
                </a:solidFill>
              </a:rPr>
              <a:t> prior </a:t>
            </a:r>
            <a:r>
              <a:rPr lang="en-US" sz="1500" i="1" dirty="0">
                <a:solidFill>
                  <a:schemeClr val="tx1"/>
                </a:solidFill>
              </a:rPr>
              <a:t>results, novelty of your findings, and your model assumptions and 	 	           </a:t>
            </a:r>
          </a:p>
          <a:p>
            <a:pPr algn="l"/>
            <a:r>
              <a:rPr lang="en-US" sz="1500" i="1" dirty="0">
                <a:solidFill>
                  <a:schemeClr val="tx1"/>
                </a:solidFill>
              </a:rPr>
              <a:t>               </a:t>
            </a:r>
            <a:r>
              <a:rPr lang="en-US" sz="1500" i="1" dirty="0" smtClean="0">
                <a:solidFill>
                  <a:schemeClr val="tx1"/>
                </a:solidFill>
              </a:rPr>
              <a:t>  properties       </a:t>
            </a:r>
            <a:endParaRPr lang="en-US" sz="1500" i="1" dirty="0">
              <a:solidFill>
                <a:schemeClr val="tx1"/>
              </a:solidFill>
            </a:endParaRPr>
          </a:p>
          <a:p>
            <a:r>
              <a:rPr lang="en-US" sz="1500" dirty="0" smtClean="0">
                <a:solidFill>
                  <a:schemeClr val="tx1"/>
                </a:solidFill>
              </a:rPr>
              <a:t> </a:t>
            </a:r>
            <a:endParaRPr lang="en-US" sz="1600" dirty="0">
              <a:solidFill>
                <a:schemeClr val="tx1"/>
              </a:solidFill>
            </a:endParaRPr>
          </a:p>
        </p:txBody>
      </p:sp>
    </p:spTree>
    <p:extLst>
      <p:ext uri="{BB962C8B-B14F-4D97-AF65-F5344CB8AC3E}">
        <p14:creationId xmlns:p14="http://schemas.microsoft.com/office/powerpoint/2010/main" val="123873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24CCF-5A48-4775-9B6E-915E417DD8CC}"/>
              </a:ext>
            </a:extLst>
          </p:cNvPr>
          <p:cNvSpPr txBox="1"/>
          <p:nvPr/>
        </p:nvSpPr>
        <p:spPr>
          <a:xfrm>
            <a:off x="620712" y="122237"/>
            <a:ext cx="9296400" cy="4893647"/>
          </a:xfrm>
          <a:prstGeom prst="rect">
            <a:avLst/>
          </a:prstGeom>
          <a:solidFill>
            <a:schemeClr val="bg1"/>
          </a:solidFill>
        </p:spPr>
        <p:txBody>
          <a:bodyPr wrap="square" rtlCol="0">
            <a:spAutoFit/>
          </a:bodyPr>
          <a:lstStyle/>
          <a:p>
            <a:pPr algn="l"/>
            <a:r>
              <a:rPr lang="en-US" sz="2400" b="1" dirty="0" smtClean="0">
                <a:solidFill>
                  <a:schemeClr val="tx1"/>
                </a:solidFill>
              </a:rPr>
              <a:t>Other Alternative Approaches (Cont’d)</a:t>
            </a:r>
          </a:p>
          <a:p>
            <a:pPr algn="l"/>
            <a:endParaRPr lang="en-US" sz="2400" b="1" dirty="0">
              <a:solidFill>
                <a:schemeClr val="tx1"/>
              </a:solidFill>
            </a:endParaRPr>
          </a:p>
          <a:p>
            <a:r>
              <a:rPr lang="en-US" sz="2400" b="1" dirty="0" smtClean="0">
                <a:solidFill>
                  <a:schemeClr val="tx1"/>
                </a:solidFill>
              </a:rPr>
              <a:t>     </a:t>
            </a:r>
            <a:r>
              <a:rPr lang="en-US" sz="1500" b="1" dirty="0">
                <a:solidFill>
                  <a:schemeClr val="tx1"/>
                </a:solidFill>
              </a:rPr>
              <a:t>Treat p values as continuous measures—not dichotomous</a:t>
            </a:r>
          </a:p>
          <a:p>
            <a:endParaRPr lang="en-US" sz="1600" b="1" dirty="0">
              <a:solidFill>
                <a:schemeClr val="tx1"/>
              </a:solidFill>
            </a:endParaRPr>
          </a:p>
          <a:p>
            <a:r>
              <a:rPr lang="en-US" sz="1600" b="1" dirty="0">
                <a:solidFill>
                  <a:schemeClr val="tx1"/>
                </a:solidFill>
              </a:rPr>
              <a:t>		</a:t>
            </a:r>
            <a:r>
              <a:rPr lang="en-US" sz="1600" dirty="0">
                <a:solidFill>
                  <a:schemeClr val="tx1"/>
                </a:solidFill>
              </a:rPr>
              <a:t>Don’t </a:t>
            </a:r>
            <a:r>
              <a:rPr lang="en-US" sz="1600" dirty="0" smtClean="0">
                <a:solidFill>
                  <a:schemeClr val="tx1"/>
                </a:solidFill>
              </a:rPr>
              <a:t>say </a:t>
            </a:r>
            <a:r>
              <a:rPr lang="en-US" sz="1600" dirty="0">
                <a:solidFill>
                  <a:schemeClr val="tx1"/>
                </a:solidFill>
              </a:rPr>
              <a:t>“significant”</a:t>
            </a:r>
          </a:p>
          <a:p>
            <a:endParaRPr lang="en-US" sz="1600" dirty="0">
              <a:solidFill>
                <a:schemeClr val="tx1"/>
              </a:solidFill>
            </a:endParaRPr>
          </a:p>
          <a:p>
            <a:r>
              <a:rPr lang="en-US" sz="1600" dirty="0">
                <a:solidFill>
                  <a:schemeClr val="tx1"/>
                </a:solidFill>
              </a:rPr>
              <a:t>         </a:t>
            </a:r>
            <a:r>
              <a:rPr lang="en-US" sz="1600" b="1" dirty="0">
                <a:solidFill>
                  <a:schemeClr val="tx1"/>
                </a:solidFill>
              </a:rPr>
              <a:t>Complement p values with Bayesian </a:t>
            </a:r>
            <a:r>
              <a:rPr lang="en-US" sz="1600" b="1" dirty="0" smtClean="0">
                <a:solidFill>
                  <a:schemeClr val="tx1"/>
                </a:solidFill>
              </a:rPr>
              <a:t>Analysis</a:t>
            </a:r>
          </a:p>
          <a:p>
            <a:endParaRPr lang="en-US" sz="1600" b="1" dirty="0">
              <a:solidFill>
                <a:schemeClr val="tx1"/>
              </a:solidFill>
            </a:endParaRPr>
          </a:p>
          <a:p>
            <a:r>
              <a:rPr lang="en-US" sz="1600" b="1" dirty="0" smtClean="0">
                <a:solidFill>
                  <a:schemeClr val="tx1"/>
                </a:solidFill>
              </a:rPr>
              <a:t>         Abandon </a:t>
            </a:r>
            <a:r>
              <a:rPr lang="en-US" sz="1600" b="1" dirty="0">
                <a:solidFill>
                  <a:schemeClr val="tx1"/>
                </a:solidFill>
              </a:rPr>
              <a:t>p values/NHST </a:t>
            </a:r>
            <a:r>
              <a:rPr lang="en-US" sz="1600" b="1" dirty="0" smtClean="0">
                <a:solidFill>
                  <a:schemeClr val="tx1"/>
                </a:solidFill>
              </a:rPr>
              <a:t>entirely</a:t>
            </a:r>
          </a:p>
          <a:p>
            <a:endParaRPr lang="en-US" sz="1600" b="1" dirty="0">
              <a:solidFill>
                <a:schemeClr val="tx1"/>
              </a:solidFill>
            </a:endParaRPr>
          </a:p>
          <a:p>
            <a:r>
              <a:rPr lang="en-US" sz="1600" b="1" dirty="0" smtClean="0">
                <a:solidFill>
                  <a:schemeClr val="tx1"/>
                </a:solidFill>
              </a:rPr>
              <a:t>             </a:t>
            </a:r>
            <a:r>
              <a:rPr lang="en-US" sz="1600" dirty="0" smtClean="0">
                <a:solidFill>
                  <a:schemeClr val="tx1"/>
                </a:solidFill>
              </a:rPr>
              <a:t>Use Bayesian analysis</a:t>
            </a:r>
          </a:p>
          <a:p>
            <a:endParaRPr lang="en-US" sz="1600" dirty="0" smtClean="0">
              <a:solidFill>
                <a:schemeClr val="tx1"/>
              </a:solidFill>
            </a:endParaRPr>
          </a:p>
          <a:p>
            <a:r>
              <a:rPr lang="en-US" sz="1600" dirty="0">
                <a:solidFill>
                  <a:schemeClr val="tx1"/>
                </a:solidFill>
              </a:rPr>
              <a:t> </a:t>
            </a:r>
            <a:r>
              <a:rPr lang="en-US" sz="1600" dirty="0" smtClean="0">
                <a:solidFill>
                  <a:schemeClr val="tx1"/>
                </a:solidFill>
              </a:rPr>
              <a:t>            Decide based on all information available: s</a:t>
            </a:r>
            <a:r>
              <a:rPr lang="en-US" sz="1600" i="1" dirty="0" smtClean="0">
                <a:solidFill>
                  <a:schemeClr val="tx1"/>
                </a:solidFill>
              </a:rPr>
              <a:t>ample </a:t>
            </a:r>
            <a:r>
              <a:rPr lang="en-US" sz="1600" i="1" dirty="0">
                <a:solidFill>
                  <a:schemeClr val="tx1"/>
                </a:solidFill>
              </a:rPr>
              <a:t>size</a:t>
            </a:r>
            <a:r>
              <a:rPr lang="en-US" sz="1600" i="1" dirty="0" smtClean="0">
                <a:solidFill>
                  <a:schemeClr val="tx1"/>
                </a:solidFill>
              </a:rPr>
              <a:t>, effect </a:t>
            </a:r>
            <a:r>
              <a:rPr lang="en-US" sz="1600" i="1" dirty="0">
                <a:solidFill>
                  <a:schemeClr val="tx1"/>
                </a:solidFill>
              </a:rPr>
              <a:t>size,  </a:t>
            </a:r>
          </a:p>
          <a:p>
            <a:r>
              <a:rPr lang="en-US" sz="1600" i="1" dirty="0">
                <a:solidFill>
                  <a:schemeClr val="tx1"/>
                </a:solidFill>
              </a:rPr>
              <a:t>      	         prior results, novelty of </a:t>
            </a:r>
            <a:r>
              <a:rPr lang="en-US" sz="1600" i="1" dirty="0" smtClean="0">
                <a:solidFill>
                  <a:schemeClr val="tx1"/>
                </a:solidFill>
              </a:rPr>
              <a:t>findings</a:t>
            </a:r>
            <a:r>
              <a:rPr lang="en-US" sz="1600" i="1" dirty="0">
                <a:solidFill>
                  <a:schemeClr val="tx1"/>
                </a:solidFill>
              </a:rPr>
              <a:t>, and </a:t>
            </a:r>
            <a:r>
              <a:rPr lang="en-US" sz="1600" i="1" dirty="0" smtClean="0">
                <a:solidFill>
                  <a:schemeClr val="tx1"/>
                </a:solidFill>
              </a:rPr>
              <a:t>model </a:t>
            </a:r>
            <a:r>
              <a:rPr lang="en-US" sz="1600" i="1" dirty="0">
                <a:solidFill>
                  <a:schemeClr val="tx1"/>
                </a:solidFill>
              </a:rPr>
              <a:t>assumptions and 	 	           </a:t>
            </a:r>
          </a:p>
          <a:p>
            <a:r>
              <a:rPr lang="en-US" sz="1600" i="1" dirty="0">
                <a:solidFill>
                  <a:schemeClr val="tx1"/>
                </a:solidFill>
              </a:rPr>
              <a:t>                 properties       </a:t>
            </a:r>
          </a:p>
          <a:p>
            <a:endParaRPr lang="en-US" sz="1600" dirty="0">
              <a:solidFill>
                <a:schemeClr val="tx1"/>
              </a:solidFill>
            </a:endParaRPr>
          </a:p>
          <a:p>
            <a:endParaRPr lang="en-US" sz="1600" dirty="0">
              <a:solidFill>
                <a:schemeClr val="tx1"/>
              </a:solidFill>
            </a:endParaRPr>
          </a:p>
          <a:p>
            <a:pPr algn="l"/>
            <a:endParaRPr lang="en-US" sz="1600" dirty="0">
              <a:solidFill>
                <a:schemeClr val="tx1"/>
              </a:solidFill>
            </a:endParaRPr>
          </a:p>
        </p:txBody>
      </p:sp>
    </p:spTree>
    <p:extLst>
      <p:ext uri="{BB962C8B-B14F-4D97-AF65-F5344CB8AC3E}">
        <p14:creationId xmlns:p14="http://schemas.microsoft.com/office/powerpoint/2010/main" val="159781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98C66A-B67F-4B2F-8E4F-4B8A9916718E}"/>
              </a:ext>
            </a:extLst>
          </p:cNvPr>
          <p:cNvSpPr/>
          <p:nvPr/>
        </p:nvSpPr>
        <p:spPr>
          <a:xfrm>
            <a:off x="468312" y="1036637"/>
            <a:ext cx="9296400" cy="8904554"/>
          </a:xfrm>
          <a:prstGeom prst="rect">
            <a:avLst/>
          </a:prstGeom>
        </p:spPr>
        <p:txBody>
          <a:bodyPr wrap="square">
            <a:spAutoFit/>
          </a:bodyPr>
          <a:lstStyle/>
          <a:p>
            <a:pPr marL="0" marR="0" indent="457200">
              <a:lnSpc>
                <a:spcPct val="107000"/>
              </a:lnSpc>
              <a:spcBef>
                <a:spcPts val="0"/>
              </a:spcBef>
              <a:spcAft>
                <a:spcPts val="0"/>
              </a:spcAft>
            </a:pPr>
            <a:r>
              <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Beyond p &lt;.05: Confidence Intervals in the Evaluation and Reporting of Research Finding</a:t>
            </a:r>
          </a:p>
          <a:p>
            <a:pPr marL="0" marR="0" indent="457200">
              <a:lnSpc>
                <a:spcPct val="107000"/>
              </a:lnSpc>
              <a:spcBef>
                <a:spcPts val="0"/>
              </a:spcBef>
              <a:spcAft>
                <a:spcPts val="0"/>
              </a:spcAft>
            </a:pPr>
            <a:endPar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  </a:t>
            </a:r>
            <a:r>
              <a:rPr lang="en-US" sz="24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David </a:t>
            </a:r>
            <a:r>
              <a:rPr lang="en-US" sz="2400" i="1" dirty="0" err="1">
                <a:solidFill>
                  <a:srgbClr val="00007E"/>
                </a:solidFill>
                <a:latin typeface="Calibri" panose="020F0502020204030204" pitchFamily="34" charset="0"/>
                <a:ea typeface="Calibri" panose="020F0502020204030204" pitchFamily="34" charset="0"/>
                <a:cs typeface="Times New Roman" panose="02020603050405020304" pitchFamily="18" charset="0"/>
              </a:rPr>
              <a:t>Schwieder</a:t>
            </a:r>
            <a:r>
              <a:rPr lang="en-US" sz="24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  Ph.D. </a:t>
            </a:r>
          </a:p>
          <a:p>
            <a:pPr marL="0" marR="0" indent="457200">
              <a:lnSpc>
                <a:spcPct val="107000"/>
              </a:lnSpc>
              <a:spcBef>
                <a:spcPts val="0"/>
              </a:spcBef>
              <a:spcAft>
                <a:spcPts val="0"/>
              </a:spcAft>
            </a:pPr>
            <a:r>
              <a:rPr lang="en-US" sz="24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     dschwieder@uflib.ufl.edu</a:t>
            </a:r>
          </a:p>
          <a:p>
            <a:pPr marL="0" marR="0" indent="457200">
              <a:lnSpc>
                <a:spcPct val="107000"/>
              </a:lnSpc>
              <a:spcBef>
                <a:spcPts val="0"/>
              </a:spcBef>
              <a:spcAft>
                <a:spcPts val="0"/>
              </a:spcAft>
            </a:pPr>
            <a:endParaRPr lang="en-US" dirty="0">
              <a:solidFill>
                <a:srgbClr val="000086"/>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accent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007E"/>
                </a:solidFill>
                <a:latin typeface="Calibri" panose="020F0502020204030204" pitchFamily="34" charset="0"/>
                <a:ea typeface="Calibri" panose="020F0502020204030204" pitchFamily="34" charset="0"/>
                <a:cs typeface="Times New Roman" panose="02020603050405020304" pitchFamily="18" charset="0"/>
              </a:rPr>
              <a:t>http://arcs.uflib.ufl.edu/</a:t>
            </a:r>
          </a:p>
          <a:p>
            <a:pPr marL="0" marR="0" indent="45720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0" marR="0" indent="457200">
              <a:lnSpc>
                <a:spcPct val="107000"/>
              </a:lnSpc>
              <a:spcBef>
                <a:spcPts val="0"/>
              </a:spcBef>
              <a:spcAft>
                <a:spcPts val="0"/>
              </a:spcAft>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63D74CE-D1BA-4748-83CD-5AFFEF6E288A}"/>
              </a:ext>
            </a:extLst>
          </p:cNvPr>
          <p:cNvPicPr>
            <a:picLocks noChangeAspect="1"/>
          </p:cNvPicPr>
          <p:nvPr/>
        </p:nvPicPr>
        <p:blipFill>
          <a:blip r:embed="rId2"/>
          <a:stretch>
            <a:fillRect/>
          </a:stretch>
        </p:blipFill>
        <p:spPr>
          <a:xfrm>
            <a:off x="2144712" y="4934240"/>
            <a:ext cx="6981825" cy="1436397"/>
          </a:xfrm>
          <a:prstGeom prst="rect">
            <a:avLst/>
          </a:prstGeom>
        </p:spPr>
      </p:pic>
      <p:pic>
        <p:nvPicPr>
          <p:cNvPr id="5" name="Picture 4">
            <a:extLst>
              <a:ext uri="{FF2B5EF4-FFF2-40B4-BE49-F238E27FC236}">
                <a16:creationId xmlns:a16="http://schemas.microsoft.com/office/drawing/2014/main" id="{B560EFE9-BE58-4C25-BE5F-DA535BBFE015}"/>
              </a:ext>
            </a:extLst>
          </p:cNvPr>
          <p:cNvPicPr>
            <a:picLocks noChangeAspect="1"/>
          </p:cNvPicPr>
          <p:nvPr/>
        </p:nvPicPr>
        <p:blipFill>
          <a:blip r:embed="rId3"/>
          <a:stretch>
            <a:fillRect/>
          </a:stretch>
        </p:blipFill>
        <p:spPr>
          <a:xfrm>
            <a:off x="1230312" y="4368285"/>
            <a:ext cx="3095625" cy="541047"/>
          </a:xfrm>
          <a:prstGeom prst="rect">
            <a:avLst/>
          </a:prstGeom>
        </p:spPr>
      </p:pic>
    </p:spTree>
    <p:extLst>
      <p:ext uri="{BB962C8B-B14F-4D97-AF65-F5344CB8AC3E}">
        <p14:creationId xmlns:p14="http://schemas.microsoft.com/office/powerpoint/2010/main" val="2693231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F5316-3DB3-4438-93E3-9EAD251BC313}"/>
              </a:ext>
            </a:extLst>
          </p:cNvPr>
          <p:cNvSpPr txBox="1"/>
          <p:nvPr/>
        </p:nvSpPr>
        <p:spPr>
          <a:xfrm>
            <a:off x="696912" y="884237"/>
            <a:ext cx="8458200" cy="4431983"/>
          </a:xfrm>
          <a:prstGeom prst="rect">
            <a:avLst/>
          </a:prstGeom>
          <a:solidFill>
            <a:schemeClr val="bg1"/>
          </a:solidFill>
        </p:spPr>
        <p:txBody>
          <a:bodyPr wrap="square" rtlCol="0">
            <a:spAutoFit/>
          </a:bodyPr>
          <a:lstStyle/>
          <a:p>
            <a:r>
              <a:rPr lang="en-US" sz="2400" b="1" dirty="0">
                <a:solidFill>
                  <a:schemeClr val="tx1"/>
                </a:solidFill>
              </a:rPr>
              <a:t>Broader changes</a:t>
            </a:r>
          </a:p>
          <a:p>
            <a:endParaRPr lang="en-US" sz="2400" b="1" dirty="0">
              <a:solidFill>
                <a:schemeClr val="tx1"/>
              </a:solidFill>
            </a:endParaRPr>
          </a:p>
          <a:p>
            <a:r>
              <a:rPr lang="en-US" dirty="0">
                <a:solidFill>
                  <a:schemeClr val="tx1"/>
                </a:solidFill>
              </a:rPr>
              <a:t>   </a:t>
            </a:r>
            <a:r>
              <a:rPr lang="en-US" dirty="0" smtClean="0">
                <a:solidFill>
                  <a:schemeClr val="tx1"/>
                </a:solidFill>
              </a:rPr>
              <a:t>Report </a:t>
            </a:r>
            <a:r>
              <a:rPr lang="en-US" dirty="0">
                <a:solidFill>
                  <a:schemeClr val="tx1"/>
                </a:solidFill>
              </a:rPr>
              <a:t>all study </a:t>
            </a:r>
            <a:r>
              <a:rPr lang="en-US" dirty="0" smtClean="0">
                <a:solidFill>
                  <a:schemeClr val="tx1"/>
                </a:solidFill>
              </a:rPr>
              <a:t>results in papers —”</a:t>
            </a:r>
            <a:r>
              <a:rPr lang="en-US" dirty="0">
                <a:solidFill>
                  <a:schemeClr val="tx1"/>
                </a:solidFill>
              </a:rPr>
              <a:t>sig” and </a:t>
            </a:r>
            <a:r>
              <a:rPr lang="en-US" dirty="0" smtClean="0">
                <a:solidFill>
                  <a:schemeClr val="tx1"/>
                </a:solidFill>
              </a:rPr>
              <a:t>non-sig   No p-Hacking </a:t>
            </a:r>
            <a:endParaRPr lang="en-US" dirty="0">
              <a:solidFill>
                <a:schemeClr val="tx1"/>
              </a:solidFill>
            </a:endParaRPr>
          </a:p>
          <a:p>
            <a:endParaRPr lang="en-US" b="1" dirty="0">
              <a:solidFill>
                <a:schemeClr val="tx1"/>
              </a:solidFill>
            </a:endParaRPr>
          </a:p>
          <a:p>
            <a:r>
              <a:rPr lang="en-US" b="1" dirty="0">
                <a:solidFill>
                  <a:schemeClr val="tx1"/>
                </a:solidFill>
              </a:rPr>
              <a:t>   </a:t>
            </a:r>
            <a:r>
              <a:rPr lang="en-US" dirty="0">
                <a:solidFill>
                  <a:schemeClr val="tx1"/>
                </a:solidFill>
              </a:rPr>
              <a:t>S</a:t>
            </a:r>
            <a:r>
              <a:rPr lang="en-US" dirty="0" smtClean="0">
                <a:solidFill>
                  <a:schemeClr val="tx1"/>
                </a:solidFill>
              </a:rPr>
              <a:t>olicit </a:t>
            </a:r>
            <a:r>
              <a:rPr lang="en-US" dirty="0">
                <a:solidFill>
                  <a:schemeClr val="tx1"/>
                </a:solidFill>
              </a:rPr>
              <a:t>expert knowledge to </a:t>
            </a:r>
            <a:r>
              <a:rPr lang="en-US" dirty="0" smtClean="0">
                <a:solidFill>
                  <a:schemeClr val="tx1"/>
                </a:solidFill>
              </a:rPr>
              <a:t>interpret importance of </a:t>
            </a:r>
            <a:r>
              <a:rPr lang="en-US" dirty="0">
                <a:solidFill>
                  <a:schemeClr val="tx1"/>
                </a:solidFill>
              </a:rPr>
              <a:t>p and results</a:t>
            </a:r>
          </a:p>
          <a:p>
            <a:endParaRPr lang="en-US" dirty="0">
              <a:solidFill>
                <a:schemeClr val="tx1"/>
              </a:solidFill>
            </a:endParaRPr>
          </a:p>
          <a:p>
            <a:r>
              <a:rPr lang="en-US" dirty="0">
                <a:solidFill>
                  <a:schemeClr val="tx1"/>
                </a:solidFill>
              </a:rPr>
              <a:t>   </a:t>
            </a:r>
            <a:r>
              <a:rPr lang="en-US" dirty="0" smtClean="0">
                <a:solidFill>
                  <a:schemeClr val="tx1"/>
                </a:solidFill>
              </a:rPr>
              <a:t>Accept uncertainty   </a:t>
            </a:r>
            <a:r>
              <a:rPr lang="en-US" dirty="0">
                <a:solidFill>
                  <a:schemeClr val="tx1"/>
                </a:solidFill>
              </a:rPr>
              <a:t>Treat inferential stats as “highly unstable local descriptions”</a:t>
            </a:r>
          </a:p>
          <a:p>
            <a:endParaRPr lang="en-US" dirty="0">
              <a:solidFill>
                <a:schemeClr val="tx1"/>
              </a:solidFill>
            </a:endParaRPr>
          </a:p>
          <a:p>
            <a:r>
              <a:rPr lang="en-US" dirty="0">
                <a:solidFill>
                  <a:schemeClr val="tx1"/>
                </a:solidFill>
              </a:rPr>
              <a:t>       Don’t “expect” replication</a:t>
            </a:r>
          </a:p>
          <a:p>
            <a:endParaRPr lang="en-US" dirty="0">
              <a:solidFill>
                <a:schemeClr val="tx1"/>
              </a:solidFill>
            </a:endParaRPr>
          </a:p>
          <a:p>
            <a:r>
              <a:rPr lang="en-US" dirty="0">
                <a:solidFill>
                  <a:schemeClr val="tx1"/>
                </a:solidFill>
              </a:rPr>
              <a:t>   View research as body of </a:t>
            </a:r>
            <a:r>
              <a:rPr lang="en-US" dirty="0" smtClean="0">
                <a:solidFill>
                  <a:schemeClr val="tx1"/>
                </a:solidFill>
              </a:rPr>
              <a:t>literature, </a:t>
            </a:r>
            <a:r>
              <a:rPr lang="en-US" dirty="0">
                <a:solidFill>
                  <a:schemeClr val="tx1"/>
                </a:solidFill>
              </a:rPr>
              <a:t>not </a:t>
            </a:r>
            <a:r>
              <a:rPr lang="en-US" dirty="0" smtClean="0">
                <a:solidFill>
                  <a:schemeClr val="tx1"/>
                </a:solidFill>
              </a:rPr>
              <a:t>in terms of an isolated </a:t>
            </a:r>
            <a:r>
              <a:rPr lang="en-US" dirty="0">
                <a:solidFill>
                  <a:schemeClr val="tx1"/>
                </a:solidFill>
              </a:rPr>
              <a:t>single study </a:t>
            </a:r>
          </a:p>
          <a:p>
            <a:endParaRPr lang="en-US" dirty="0">
              <a:solidFill>
                <a:schemeClr val="tx1"/>
              </a:solidFill>
            </a:endParaRPr>
          </a:p>
          <a:p>
            <a:r>
              <a:rPr lang="en-US" dirty="0">
                <a:solidFill>
                  <a:schemeClr val="tx1"/>
                </a:solidFill>
              </a:rPr>
              <a:t>      </a:t>
            </a:r>
            <a:r>
              <a:rPr lang="en-US" strike="sngStrike" dirty="0">
                <a:solidFill>
                  <a:schemeClr val="tx1"/>
                </a:solidFill>
              </a:rPr>
              <a:t>“Remarkable New Study Reveals” </a:t>
            </a:r>
          </a:p>
          <a:p>
            <a:pPr algn="l"/>
            <a:endParaRPr lang="en-US" dirty="0">
              <a:solidFill>
                <a:schemeClr val="tx1"/>
              </a:solidFill>
            </a:endParaRPr>
          </a:p>
          <a:p>
            <a:r>
              <a:rPr lang="en-US" dirty="0" smtClean="0">
                <a:solidFill>
                  <a:schemeClr val="tx1"/>
                </a:solidFill>
              </a:rPr>
              <a:t>   Changes </a:t>
            </a:r>
            <a:r>
              <a:rPr lang="en-US" dirty="0">
                <a:solidFill>
                  <a:schemeClr val="tx1"/>
                </a:solidFill>
              </a:rPr>
              <a:t>in professional education, </a:t>
            </a:r>
            <a:r>
              <a:rPr lang="en-US" dirty="0" smtClean="0">
                <a:solidFill>
                  <a:schemeClr val="tx1"/>
                </a:solidFill>
              </a:rPr>
              <a:t>institutional </a:t>
            </a:r>
            <a:r>
              <a:rPr lang="en-US" dirty="0">
                <a:solidFill>
                  <a:schemeClr val="tx1"/>
                </a:solidFill>
              </a:rPr>
              <a:t>and journal practices</a:t>
            </a:r>
          </a:p>
        </p:txBody>
      </p:sp>
    </p:spTree>
    <p:extLst>
      <p:ext uri="{BB962C8B-B14F-4D97-AF65-F5344CB8AC3E}">
        <p14:creationId xmlns:p14="http://schemas.microsoft.com/office/powerpoint/2010/main" val="3510168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7112" y="2103437"/>
            <a:ext cx="6477000" cy="1569660"/>
          </a:xfrm>
          <a:prstGeom prst="rect">
            <a:avLst/>
          </a:prstGeom>
          <a:solidFill>
            <a:schemeClr val="bg1"/>
          </a:solidFill>
        </p:spPr>
        <p:txBody>
          <a:bodyPr wrap="square" rtlCol="0">
            <a:spAutoFit/>
          </a:bodyPr>
          <a:lstStyle/>
          <a:p>
            <a:pPr algn="l"/>
            <a:r>
              <a:rPr lang="en-US" sz="9600" dirty="0" smtClean="0">
                <a:solidFill>
                  <a:schemeClr val="tx1"/>
                </a:solidFill>
              </a:rPr>
              <a:t>The End </a:t>
            </a:r>
            <a:endParaRPr lang="en-US" sz="9600" dirty="0">
              <a:solidFill>
                <a:schemeClr val="tx1"/>
              </a:solidFill>
            </a:endParaRPr>
          </a:p>
        </p:txBody>
      </p:sp>
    </p:spTree>
    <p:extLst>
      <p:ext uri="{BB962C8B-B14F-4D97-AF65-F5344CB8AC3E}">
        <p14:creationId xmlns:p14="http://schemas.microsoft.com/office/powerpoint/2010/main" val="97510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249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177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85CBE6-87DA-4A09-B4FE-17B9665868AE}"/>
              </a:ext>
            </a:extLst>
          </p:cNvPr>
          <p:cNvSpPr/>
          <p:nvPr/>
        </p:nvSpPr>
        <p:spPr>
          <a:xfrm>
            <a:off x="2520950" y="371950"/>
            <a:ext cx="5038725" cy="6815777"/>
          </a:xfrm>
          <a:prstGeom prst="rect">
            <a:avLst/>
          </a:prstGeom>
        </p:spPr>
        <p:txBody>
          <a:bodyPr>
            <a:spAutoFit/>
          </a:bodyPr>
          <a:lstStyle/>
          <a:p>
            <a:pPr marL="342900" marR="0" lvl="0" indent="-342900">
              <a:lnSpc>
                <a:spcPct val="107000"/>
              </a:lnSpc>
              <a:spcBef>
                <a:spcPts val="0"/>
              </a:spcBef>
              <a:spcAft>
                <a:spcPts val="0"/>
              </a:spcAft>
              <a:buFont typeface="+mj-lt"/>
              <a:buAutoNum type="arabicParenR"/>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Based on judgment and past research, determine a minimal substantively meaningful effect size </a:t>
            </a:r>
          </a:p>
          <a:p>
            <a:pPr marL="342900" marR="0" lvl="0" indent="-342900">
              <a:lnSpc>
                <a:spcPct val="107000"/>
              </a:lnSpc>
              <a:spcBef>
                <a:spcPts val="0"/>
              </a:spcBef>
              <a:spcAft>
                <a:spcPts val="800"/>
              </a:spcAft>
              <a:buFont typeface="+mj-lt"/>
              <a:buAutoNum type="arabicParenR"/>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Use sample size, desired CI % and the correspondence between p values and CIs to calculate p value that corresponds to the lower endpoint of the CI. </a:t>
            </a:r>
          </a:p>
          <a:p>
            <a:pPr marL="0" marR="0">
              <a:lnSpc>
                <a:spcPct val="107000"/>
              </a:lnSpc>
              <a:spcBef>
                <a:spcPts val="0"/>
              </a:spcBef>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Based on expert judgment and past research, determine a minimal substantively meaningful effect size </a:t>
            </a:r>
          </a:p>
          <a:p>
            <a:pPr marL="0" marR="0">
              <a:lnSpc>
                <a:spcPct val="107000"/>
              </a:lnSpc>
              <a:spcBef>
                <a:spcPts val="0"/>
              </a:spcBef>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Calculate the lower bound of the desired CI that corresponds to the minimal substantively meaningful effect size. </a:t>
            </a:r>
          </a:p>
          <a:p>
            <a:pPr marL="0" marR="0">
              <a:lnSpc>
                <a:spcPct val="107000"/>
              </a:lnSpc>
              <a:spcBef>
                <a:spcPts val="0"/>
              </a:spcBef>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Then take advantage of correspondence between p values and CI. Use sample size, desired CI %, and correspondence between CI and p to calculate largest acceptable p value that accords with that lower CI bound. That is your threshold for rejecting null.</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174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ADC544-6565-4ECC-A3E9-E04C89DC04BE}"/>
              </a:ext>
            </a:extLst>
          </p:cNvPr>
          <p:cNvSpPr/>
          <p:nvPr/>
        </p:nvSpPr>
        <p:spPr>
          <a:xfrm>
            <a:off x="773112" y="731837"/>
            <a:ext cx="8991600" cy="6463308"/>
          </a:xfrm>
          <a:prstGeom prst="rect">
            <a:avLst/>
          </a:prstGeom>
        </p:spPr>
        <p:txBody>
          <a:bodyPr wrap="square">
            <a:spAutoFit/>
          </a:bodyPr>
          <a:lstStyle/>
          <a:p>
            <a:r>
              <a:rPr lang="en-US" dirty="0">
                <a:solidFill>
                  <a:schemeClr val="tx1"/>
                </a:solidFill>
              </a:rPr>
              <a:t> ASA Statement on Statistical Significance and P-Values</a:t>
            </a:r>
          </a:p>
          <a:p>
            <a:endParaRPr lang="en-US" dirty="0">
              <a:solidFill>
                <a:schemeClr val="tx1"/>
              </a:solidFill>
            </a:endParaRPr>
          </a:p>
          <a:p>
            <a:r>
              <a:rPr lang="en-US" dirty="0">
                <a:solidFill>
                  <a:schemeClr val="tx1"/>
                </a:solidFill>
              </a:rPr>
              <a:t> Six Principles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P-values can indicate how incompatible the data are with a specified statistical model.</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P-values do not measure the probability that the studied hypothesis is true, or the probability that the data were produced by random chance alone. </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ED 7 much less than you think</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Scientific conclusions and business or policy decisions should not be based only on whether a p-value passes a specific threshold. </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Proper inference requires full reporting and transparency. </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A p-value, or statistical significance, does not measure the size of an effect or the importance of a result.</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By itself, a p-value does not provide a good measure of evidence regarding a model or hypothesis</a:t>
            </a:r>
            <a:r>
              <a:rPr lang="en-US" dirty="0"/>
              <a:t>. </a:t>
            </a:r>
          </a:p>
        </p:txBody>
      </p:sp>
    </p:spTree>
    <p:extLst>
      <p:ext uri="{BB962C8B-B14F-4D97-AF65-F5344CB8AC3E}">
        <p14:creationId xmlns:p14="http://schemas.microsoft.com/office/powerpoint/2010/main" val="44753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B84AE-481F-49AF-BDA7-F4DAD25D56A7}"/>
              </a:ext>
            </a:extLst>
          </p:cNvPr>
          <p:cNvSpPr txBox="1"/>
          <p:nvPr/>
        </p:nvSpPr>
        <p:spPr>
          <a:xfrm>
            <a:off x="1306512" y="1189037"/>
            <a:ext cx="7467600" cy="10064294"/>
          </a:xfrm>
          <a:prstGeom prst="rect">
            <a:avLst/>
          </a:prstGeom>
          <a:solidFill>
            <a:schemeClr val="bg1"/>
          </a:solidFill>
        </p:spPr>
        <p:txBody>
          <a:bodyPr wrap="square" rtlCol="0">
            <a:spAutoFit/>
          </a:bodyPr>
          <a:lstStyle/>
          <a:p>
            <a:pPr algn="l"/>
            <a:r>
              <a:rPr lang="en-US" dirty="0">
                <a:solidFill>
                  <a:schemeClr val="tx1"/>
                </a:solidFill>
              </a:rPr>
              <a:t>Summary Points</a:t>
            </a:r>
          </a:p>
          <a:p>
            <a:pPr algn="l"/>
            <a:endParaRPr lang="en-US" dirty="0">
              <a:solidFill>
                <a:schemeClr val="tx1"/>
              </a:solidFill>
            </a:endParaRPr>
          </a:p>
          <a:p>
            <a:pPr algn="l"/>
            <a:r>
              <a:rPr lang="en-US" dirty="0">
                <a:solidFill>
                  <a:schemeClr val="tx1"/>
                </a:solidFill>
              </a:rPr>
              <a:t>	</a:t>
            </a:r>
            <a:r>
              <a:rPr lang="en-US" i="1" dirty="0">
                <a:solidFill>
                  <a:schemeClr val="tx1"/>
                </a:solidFill>
              </a:rPr>
              <a:t>p</a:t>
            </a:r>
            <a:r>
              <a:rPr lang="en-US" dirty="0">
                <a:solidFill>
                  <a:schemeClr val="tx1"/>
                </a:solidFill>
              </a:rPr>
              <a:t> values are overused</a:t>
            </a:r>
          </a:p>
          <a:p>
            <a:pPr algn="l"/>
            <a:endParaRPr lang="en-US" dirty="0">
              <a:solidFill>
                <a:schemeClr val="tx1"/>
              </a:solidFill>
            </a:endParaRPr>
          </a:p>
          <a:p>
            <a:pPr algn="l"/>
            <a:r>
              <a:rPr lang="en-US" dirty="0">
                <a:solidFill>
                  <a:schemeClr val="tx1"/>
                </a:solidFill>
              </a:rPr>
              <a:t>	Over-reliance on </a:t>
            </a:r>
            <a:r>
              <a:rPr lang="en-US" i="1" dirty="0">
                <a:solidFill>
                  <a:schemeClr val="tx1"/>
                </a:solidFill>
              </a:rPr>
              <a:t>p</a:t>
            </a:r>
            <a:r>
              <a:rPr lang="en-US" dirty="0">
                <a:solidFill>
                  <a:schemeClr val="tx1"/>
                </a:solidFill>
              </a:rPr>
              <a:t> values produce misleading results</a:t>
            </a:r>
          </a:p>
          <a:p>
            <a:pPr algn="l"/>
            <a:r>
              <a:rPr lang="en-US" dirty="0">
                <a:solidFill>
                  <a:schemeClr val="tx1"/>
                </a:solidFill>
              </a:rPr>
              <a:t>		p hacking</a:t>
            </a:r>
          </a:p>
          <a:p>
            <a:pPr algn="l"/>
            <a:r>
              <a:rPr lang="en-US" dirty="0">
                <a:solidFill>
                  <a:schemeClr val="tx1"/>
                </a:solidFill>
              </a:rPr>
              <a:t>		divorced from effect size/sub significance</a:t>
            </a:r>
          </a:p>
          <a:p>
            <a:pPr algn="l"/>
            <a:endParaRPr lang="en-US" dirty="0">
              <a:solidFill>
                <a:schemeClr val="tx1"/>
              </a:solidFill>
            </a:endParaRPr>
          </a:p>
          <a:p>
            <a:pPr algn="l"/>
            <a:r>
              <a:rPr lang="en-US" dirty="0">
                <a:solidFill>
                  <a:schemeClr val="tx1"/>
                </a:solidFill>
              </a:rPr>
              <a:t>		</a:t>
            </a:r>
            <a:r>
              <a:rPr lang="en-US" dirty="0" err="1">
                <a:solidFill>
                  <a:schemeClr val="tx1"/>
                </a:solidFill>
              </a:rPr>
              <a:t>Dichotomoy</a:t>
            </a:r>
            <a:r>
              <a:rPr lang="en-US" dirty="0">
                <a:solidFill>
                  <a:schemeClr val="tx1"/>
                </a:solidFill>
              </a:rPr>
              <a:t> is brute </a:t>
            </a:r>
          </a:p>
          <a:p>
            <a:pPr algn="l"/>
            <a:endParaRPr lang="en-US" dirty="0">
              <a:solidFill>
                <a:schemeClr val="tx1"/>
              </a:solidFill>
            </a:endParaRPr>
          </a:p>
          <a:p>
            <a:pPr algn="l"/>
            <a:r>
              <a:rPr lang="en-US" dirty="0">
                <a:solidFill>
                  <a:schemeClr val="tx1"/>
                </a:solidFill>
              </a:rPr>
              <a:t>		Masks uncertainty / ubiquity of uncertainty /</a:t>
            </a:r>
          </a:p>
          <a:p>
            <a:pPr algn="l"/>
            <a:endParaRPr lang="en-US" dirty="0">
              <a:solidFill>
                <a:schemeClr val="tx1"/>
              </a:solidFill>
            </a:endParaRPr>
          </a:p>
          <a:p>
            <a:pPr algn="l"/>
            <a:r>
              <a:rPr lang="en-US" dirty="0">
                <a:solidFill>
                  <a:schemeClr val="tx1"/>
                </a:solidFill>
              </a:rPr>
              <a:t>		accept </a:t>
            </a:r>
            <a:r>
              <a:rPr lang="en-US" dirty="0" err="1">
                <a:solidFill>
                  <a:schemeClr val="tx1"/>
                </a:solidFill>
              </a:rPr>
              <a:t>unc</a:t>
            </a:r>
            <a:r>
              <a:rPr lang="en-US" dirty="0">
                <a:solidFill>
                  <a:schemeClr val="tx1"/>
                </a:solidFill>
              </a:rPr>
              <a:t>—researchers must communicate the sampling and 		modeling uncertainties </a:t>
            </a:r>
            <a:r>
              <a:rPr lang="en-US" dirty="0" err="1">
                <a:solidFill>
                  <a:schemeClr val="tx1"/>
                </a:solidFill>
              </a:rPr>
              <a:t>assoc</a:t>
            </a:r>
            <a:r>
              <a:rPr lang="en-US" dirty="0">
                <a:solidFill>
                  <a:schemeClr val="tx1"/>
                </a:solidFill>
              </a:rPr>
              <a:t> with their findings. And 121 </a:t>
            </a:r>
          </a:p>
          <a:p>
            <a:pPr algn="l"/>
            <a:endParaRPr lang="en-US" dirty="0">
              <a:solidFill>
                <a:schemeClr val="tx1"/>
              </a:solidFill>
            </a:endParaRPr>
          </a:p>
          <a:p>
            <a:pPr algn="l"/>
            <a:r>
              <a:rPr lang="en-US" dirty="0">
                <a:solidFill>
                  <a:schemeClr val="tx1"/>
                </a:solidFill>
              </a:rPr>
              <a:t>		Suggest “no difference” when difference exists</a:t>
            </a:r>
          </a:p>
          <a:p>
            <a:pPr algn="l"/>
            <a:endParaRPr lang="en-US" dirty="0">
              <a:solidFill>
                <a:schemeClr val="tx1"/>
              </a:solidFill>
            </a:endParaRPr>
          </a:p>
          <a:p>
            <a:pPr algn="l"/>
            <a:r>
              <a:rPr lang="en-US" dirty="0">
                <a:solidFill>
                  <a:schemeClr val="tx1"/>
                </a:solidFill>
              </a:rPr>
              <a:t>		Produces lack of replicability</a:t>
            </a:r>
          </a:p>
          <a:p>
            <a:pPr algn="l"/>
            <a:r>
              <a:rPr lang="en-US" dirty="0">
                <a:solidFill>
                  <a:schemeClr val="tx1"/>
                </a:solidFill>
              </a:rPr>
              <a:t>	</a:t>
            </a:r>
          </a:p>
          <a:p>
            <a:pPr algn="l"/>
            <a:r>
              <a:rPr lang="en-US" dirty="0">
                <a:solidFill>
                  <a:schemeClr val="tx1"/>
                </a:solidFill>
              </a:rPr>
              <a:t>		overconfidence</a:t>
            </a:r>
          </a:p>
          <a:p>
            <a:pPr algn="l"/>
            <a:endParaRPr lang="en-US" dirty="0">
              <a:solidFill>
                <a:schemeClr val="tx1"/>
              </a:solidFill>
            </a:endParaRPr>
          </a:p>
          <a:p>
            <a:pPr algn="l"/>
            <a:r>
              <a:rPr lang="en-US" dirty="0">
                <a:solidFill>
                  <a:schemeClr val="tx1"/>
                </a:solidFill>
              </a:rPr>
              <a:t>		Suggests categorical difference</a:t>
            </a:r>
          </a:p>
          <a:p>
            <a:pPr algn="l"/>
            <a:endParaRPr lang="en-US" dirty="0">
              <a:solidFill>
                <a:schemeClr val="tx1"/>
              </a:solidFill>
            </a:endParaRPr>
          </a:p>
          <a:p>
            <a:pPr algn="l"/>
            <a:r>
              <a:rPr lang="en-US" dirty="0">
                <a:solidFill>
                  <a:schemeClr val="tx1"/>
                </a:solidFill>
              </a:rPr>
              <a:t>		Nexus of openness and modesty</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79995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93A98-CB3B-4514-ADD1-D22A7A69090E}"/>
              </a:ext>
            </a:extLst>
          </p:cNvPr>
          <p:cNvSpPr txBox="1"/>
          <p:nvPr/>
        </p:nvSpPr>
        <p:spPr>
          <a:xfrm>
            <a:off x="1382712" y="1112837"/>
            <a:ext cx="7391400" cy="7663636"/>
          </a:xfrm>
          <a:prstGeom prst="rect">
            <a:avLst/>
          </a:prstGeom>
          <a:solidFill>
            <a:schemeClr val="bg1"/>
          </a:solidFill>
        </p:spPr>
        <p:txBody>
          <a:bodyPr wrap="square" rtlCol="0">
            <a:spAutoFit/>
          </a:bodyPr>
          <a:lstStyle/>
          <a:p>
            <a:pPr algn="l"/>
            <a:r>
              <a:rPr lang="en-US" dirty="0">
                <a:solidFill>
                  <a:schemeClr val="tx1"/>
                </a:solidFill>
              </a:rPr>
              <a:t>Solutions</a:t>
            </a:r>
          </a:p>
          <a:p>
            <a:pPr algn="l"/>
            <a:endParaRPr lang="en-US" dirty="0">
              <a:solidFill>
                <a:schemeClr val="tx1"/>
              </a:solidFill>
            </a:endParaRPr>
          </a:p>
          <a:p>
            <a:pPr algn="l"/>
            <a:r>
              <a:rPr lang="en-US" dirty="0">
                <a:solidFill>
                  <a:schemeClr val="tx1"/>
                </a:solidFill>
              </a:rPr>
              <a:t>   dichotomy/point estimates -&gt; continuous</a:t>
            </a:r>
          </a:p>
          <a:p>
            <a:pPr algn="l"/>
            <a:endParaRPr lang="en-US" dirty="0">
              <a:solidFill>
                <a:schemeClr val="tx1"/>
              </a:solidFill>
            </a:endParaRPr>
          </a:p>
          <a:p>
            <a:pPr algn="l"/>
            <a:r>
              <a:rPr lang="en-US" dirty="0">
                <a:solidFill>
                  <a:schemeClr val="tx1"/>
                </a:solidFill>
              </a:rPr>
              <a:t>	p </a:t>
            </a:r>
            <a:r>
              <a:rPr lang="en-US" dirty="0">
                <a:solidFill>
                  <a:schemeClr val="tx1"/>
                </a:solidFill>
                <a:sym typeface="Wingdings" panose="05000000000000000000" pitchFamily="2" charset="2"/>
              </a:rPr>
              <a:t> CI </a:t>
            </a:r>
          </a:p>
          <a:p>
            <a:pPr algn="l"/>
            <a:r>
              <a:rPr lang="en-US" dirty="0">
                <a:solidFill>
                  <a:schemeClr val="tx1"/>
                </a:solidFill>
                <a:sym typeface="Wingdings" panose="05000000000000000000" pitchFamily="2" charset="2"/>
              </a:rPr>
              <a:t>		Compatibility intervals  MCS 2/5 4/5/ </a:t>
            </a:r>
            <a:r>
              <a:rPr lang="en-US" dirty="0" err="1">
                <a:solidFill>
                  <a:schemeClr val="tx1"/>
                </a:solidFill>
                <a:sym typeface="Wingdings" panose="05000000000000000000" pitchFamily="2" charset="2"/>
              </a:rPr>
              <a:t>Greeland</a:t>
            </a:r>
            <a:r>
              <a:rPr lang="en-US" dirty="0">
                <a:solidFill>
                  <a:schemeClr val="tx1"/>
                </a:solidFill>
                <a:sym typeface="Wingdings" panose="05000000000000000000" pitchFamily="2" charset="2"/>
              </a:rPr>
              <a:t>, AM p3</a:t>
            </a:r>
          </a:p>
          <a:p>
            <a:pPr algn="l"/>
            <a:r>
              <a:rPr lang="en-US" dirty="0">
                <a:solidFill>
                  <a:schemeClr val="tx1"/>
                </a:solidFill>
                <a:sym typeface="Wingdings" panose="05000000000000000000" pitchFamily="2" charset="2"/>
              </a:rPr>
              <a:t>		</a:t>
            </a:r>
            <a:r>
              <a:rPr lang="en-US" dirty="0" err="1">
                <a:solidFill>
                  <a:schemeClr val="tx1"/>
                </a:solidFill>
                <a:sym typeface="Wingdings" panose="05000000000000000000" pitchFamily="2" charset="2"/>
              </a:rPr>
              <a:t>AnCred</a:t>
            </a:r>
            <a:r>
              <a:rPr lang="en-US" dirty="0">
                <a:solidFill>
                  <a:schemeClr val="tx1"/>
                </a:solidFill>
                <a:sym typeface="Wingdings" panose="05000000000000000000" pitchFamily="2" charset="2"/>
              </a:rPr>
              <a:t> Mathews </a:t>
            </a:r>
          </a:p>
          <a:p>
            <a:pPr algn="l"/>
            <a:r>
              <a:rPr lang="en-US" dirty="0">
                <a:solidFill>
                  <a:schemeClr val="tx1"/>
                </a:solidFill>
                <a:sym typeface="Wingdings" panose="05000000000000000000" pitchFamily="2" charset="2"/>
              </a:rPr>
              <a:t>               Comp </a:t>
            </a:r>
            <a:r>
              <a:rPr lang="en-US" dirty="0" err="1">
                <a:solidFill>
                  <a:schemeClr val="tx1"/>
                </a:solidFill>
                <a:sym typeface="Wingdings" panose="05000000000000000000" pitchFamily="2" charset="2"/>
              </a:rPr>
              <a:t>ints</a:t>
            </a:r>
            <a:r>
              <a:rPr lang="en-US" dirty="0">
                <a:solidFill>
                  <a:schemeClr val="tx1"/>
                </a:solidFill>
                <a:sym typeface="Wingdings" panose="05000000000000000000" pitchFamily="2" charset="2"/>
              </a:rPr>
              <a:t> bring in effect size in a natural way, me</a:t>
            </a:r>
          </a:p>
          <a:p>
            <a:pPr algn="l"/>
            <a:endParaRPr lang="en-US" dirty="0">
              <a:solidFill>
                <a:schemeClr val="tx1"/>
              </a:solidFill>
              <a:sym typeface="Wingdings" panose="05000000000000000000" pitchFamily="2" charset="2"/>
            </a:endParaRPr>
          </a:p>
          <a:p>
            <a:pPr algn="l"/>
            <a:r>
              <a:rPr lang="en-US" dirty="0">
                <a:solidFill>
                  <a:schemeClr val="tx1"/>
                </a:solidFill>
                <a:sym typeface="Wingdings" panose="05000000000000000000" pitchFamily="2" charset="2"/>
              </a:rPr>
              <a:t>    surrounding/context</a:t>
            </a:r>
          </a:p>
          <a:p>
            <a:pPr algn="l"/>
            <a:endParaRPr lang="en-US" dirty="0">
              <a:solidFill>
                <a:schemeClr val="tx1"/>
              </a:solidFill>
              <a:sym typeface="Wingdings" panose="05000000000000000000" pitchFamily="2" charset="2"/>
            </a:endParaRPr>
          </a:p>
          <a:p>
            <a:pPr algn="l"/>
            <a:r>
              <a:rPr lang="en-US" dirty="0">
                <a:solidFill>
                  <a:schemeClr val="tx1"/>
                </a:solidFill>
                <a:sym typeface="Wingdings" panose="05000000000000000000" pitchFamily="2" charset="2"/>
              </a:rPr>
              <a:t>		model assumptions must consider/be grounded in theory and evidence</a:t>
            </a:r>
          </a:p>
          <a:p>
            <a:pPr algn="l"/>
            <a:endParaRPr lang="en-US" dirty="0">
              <a:solidFill>
                <a:schemeClr val="tx1"/>
              </a:solidFill>
              <a:sym typeface="Wingdings" panose="05000000000000000000" pitchFamily="2" charset="2"/>
            </a:endParaRPr>
          </a:p>
          <a:p>
            <a:pPr algn="l"/>
            <a:r>
              <a:rPr lang="en-US" dirty="0">
                <a:solidFill>
                  <a:schemeClr val="tx1"/>
                </a:solidFill>
                <a:sym typeface="Wingdings" panose="05000000000000000000" pitchFamily="2" charset="2"/>
              </a:rPr>
              <a:t>		</a:t>
            </a:r>
            <a:r>
              <a:rPr lang="en-US" sz="1200" dirty="0">
                <a:solidFill>
                  <a:schemeClr val="tx1"/>
                </a:solidFill>
                <a:sym typeface="Wingdings" panose="05000000000000000000" pitchFamily="2" charset="2"/>
              </a:rPr>
              <a:t>Specs of model—Anderson /thoughtful/res design Ed 4</a:t>
            </a:r>
          </a:p>
          <a:p>
            <a:pPr algn="l"/>
            <a:r>
              <a:rPr lang="en-US" sz="1200" dirty="0">
                <a:solidFill>
                  <a:schemeClr val="tx1"/>
                </a:solidFill>
                <a:sym typeface="Wingdings" panose="05000000000000000000" pitchFamily="2" charset="2"/>
              </a:rPr>
              <a:t>		Previous work</a:t>
            </a:r>
          </a:p>
          <a:p>
            <a:pPr algn="l"/>
            <a:r>
              <a:rPr lang="en-US" sz="1200" dirty="0">
                <a:solidFill>
                  <a:schemeClr val="tx1"/>
                </a:solidFill>
                <a:sym typeface="Wingdings" panose="05000000000000000000" pitchFamily="2" charset="2"/>
              </a:rPr>
              <a:t>		effect size /sub sig</a:t>
            </a:r>
          </a:p>
          <a:p>
            <a:pPr algn="l"/>
            <a:r>
              <a:rPr lang="en-US" sz="1200" dirty="0">
                <a:solidFill>
                  <a:schemeClr val="tx1"/>
                </a:solidFill>
                <a:sym typeface="Wingdings" panose="05000000000000000000" pitchFamily="2" charset="2"/>
              </a:rPr>
              <a:t>               Meta analyses  ED 3 </a:t>
            </a:r>
          </a:p>
          <a:p>
            <a:pPr algn="l"/>
            <a:r>
              <a:rPr lang="en-US" sz="1200" dirty="0">
                <a:solidFill>
                  <a:schemeClr val="tx1"/>
                </a:solidFill>
                <a:sym typeface="Wingdings" panose="05000000000000000000" pitchFamily="2" charset="2"/>
              </a:rPr>
              <a:t>		theory</a:t>
            </a:r>
          </a:p>
          <a:p>
            <a:pPr algn="l"/>
            <a:r>
              <a:rPr lang="en-US" sz="1200" dirty="0">
                <a:solidFill>
                  <a:schemeClr val="tx1"/>
                </a:solidFill>
                <a:sym typeface="Wingdings" panose="05000000000000000000" pitchFamily="2" charset="2"/>
              </a:rPr>
              <a:t>               supplement p values</a:t>
            </a:r>
          </a:p>
          <a:p>
            <a:pPr algn="l"/>
            <a:r>
              <a:rPr lang="en-US" sz="1200" dirty="0">
                <a:solidFill>
                  <a:schemeClr val="tx1"/>
                </a:solidFill>
                <a:sym typeface="Wingdings" panose="05000000000000000000" pitchFamily="2" charset="2"/>
              </a:rPr>
              <a:t>               BFB</a:t>
            </a:r>
          </a:p>
          <a:p>
            <a:pPr algn="l"/>
            <a:r>
              <a:rPr lang="en-US" sz="1200" dirty="0">
                <a:solidFill>
                  <a:schemeClr val="tx1"/>
                </a:solidFill>
                <a:sym typeface="Wingdings" panose="05000000000000000000" pitchFamily="2" charset="2"/>
              </a:rPr>
              <a:t>               Goodman et al, 2 stage, small p and big effect size = sig</a:t>
            </a:r>
          </a:p>
          <a:p>
            <a:pPr algn="l"/>
            <a:r>
              <a:rPr lang="en-US" sz="1200" dirty="0">
                <a:solidFill>
                  <a:schemeClr val="tx1"/>
                </a:solidFill>
                <a:sym typeface="Wingdings" panose="05000000000000000000" pitchFamily="2" charset="2"/>
              </a:rPr>
              <a:t>               Gannon et al—hybrid </a:t>
            </a:r>
            <a:r>
              <a:rPr lang="en-US" sz="1200" dirty="0" err="1">
                <a:solidFill>
                  <a:schemeClr val="tx1"/>
                </a:solidFill>
                <a:sym typeface="Wingdings" panose="05000000000000000000" pitchFamily="2" charset="2"/>
              </a:rPr>
              <a:t>freq</a:t>
            </a:r>
            <a:r>
              <a:rPr lang="en-US" sz="1200" dirty="0">
                <a:solidFill>
                  <a:schemeClr val="tx1"/>
                </a:solidFill>
                <a:sym typeface="Wingdings" panose="05000000000000000000" pitchFamily="2" charset="2"/>
              </a:rPr>
              <a:t> and </a:t>
            </a:r>
            <a:r>
              <a:rPr lang="en-US" sz="1200" dirty="0" err="1">
                <a:solidFill>
                  <a:schemeClr val="tx1"/>
                </a:solidFill>
                <a:sym typeface="Wingdings" panose="05000000000000000000" pitchFamily="2" charset="2"/>
              </a:rPr>
              <a:t>bayes</a:t>
            </a:r>
            <a:endParaRPr lang="en-US" sz="1200" dirty="0">
              <a:solidFill>
                <a:schemeClr val="tx1"/>
              </a:solidFill>
              <a:sym typeface="Wingdings" panose="05000000000000000000" pitchFamily="2" charset="2"/>
            </a:endParaRPr>
          </a:p>
          <a:p>
            <a:pPr algn="l"/>
            <a:r>
              <a:rPr lang="en-US" sz="1200" dirty="0">
                <a:solidFill>
                  <a:schemeClr val="tx1"/>
                </a:solidFill>
                <a:sym typeface="Wingdings" panose="05000000000000000000" pitchFamily="2" charset="2"/>
              </a:rPr>
              <a:t>				Mathews, alloyed, side by side old and new</a:t>
            </a:r>
          </a:p>
          <a:p>
            <a:pPr algn="l"/>
            <a:r>
              <a:rPr lang="en-US" sz="1200" dirty="0">
                <a:solidFill>
                  <a:schemeClr val="tx1"/>
                </a:solidFill>
                <a:sym typeface="Wingdings" panose="05000000000000000000" pitchFamily="2" charset="2"/>
              </a:rPr>
              <a:t>		expert judgment</a:t>
            </a:r>
          </a:p>
          <a:p>
            <a:pPr algn="l"/>
            <a:r>
              <a:rPr lang="en-US" sz="1200" dirty="0">
                <a:solidFill>
                  <a:schemeClr val="tx1"/>
                </a:solidFill>
                <a:sym typeface="Wingdings" panose="05000000000000000000" pitchFamily="2" charset="2"/>
              </a:rPr>
              <a:t>		See ed 6 on </a:t>
            </a:r>
            <a:r>
              <a:rPr lang="en-US" sz="1200" dirty="0" err="1">
                <a:solidFill>
                  <a:schemeClr val="tx1"/>
                </a:solidFill>
                <a:sym typeface="Wingdings" panose="05000000000000000000" pitchFamily="2" charset="2"/>
              </a:rPr>
              <a:t>mcshane</a:t>
            </a:r>
            <a:r>
              <a:rPr lang="en-US" sz="1200" dirty="0">
                <a:solidFill>
                  <a:schemeClr val="tx1"/>
                </a:solidFill>
                <a:sym typeface="Wingdings" panose="05000000000000000000" pitchFamily="2" charset="2"/>
              </a:rPr>
              <a:t> – context and res design</a:t>
            </a:r>
          </a:p>
          <a:p>
            <a:pPr algn="l"/>
            <a:r>
              <a:rPr lang="en-US" sz="1200" dirty="0">
                <a:solidFill>
                  <a:schemeClr val="tx1"/>
                </a:solidFill>
                <a:sym typeface="Wingdings" panose="05000000000000000000" pitchFamily="2" charset="2"/>
              </a:rPr>
              <a:t>		Bet </a:t>
            </a:r>
            <a:r>
              <a:rPr lang="en-US" sz="1200" dirty="0" err="1">
                <a:solidFill>
                  <a:schemeClr val="tx1"/>
                </a:solidFill>
                <a:sym typeface="Wingdings" panose="05000000000000000000" pitchFamily="2" charset="2"/>
              </a:rPr>
              <a:t>interp</a:t>
            </a:r>
            <a:r>
              <a:rPr lang="en-US" sz="1200" dirty="0">
                <a:solidFill>
                  <a:schemeClr val="tx1"/>
                </a:solidFill>
                <a:sym typeface="Wingdings" panose="05000000000000000000" pitchFamily="2" charset="2"/>
              </a:rPr>
              <a:t> p within sample and effect size/also procedure</a:t>
            </a:r>
          </a:p>
          <a:p>
            <a:pPr algn="l"/>
            <a:r>
              <a:rPr lang="en-US" sz="1200" dirty="0">
                <a:solidFill>
                  <a:schemeClr val="tx1"/>
                </a:solidFill>
                <a:sym typeface="Wingdings" panose="05000000000000000000" pitchFamily="2" charset="2"/>
              </a:rPr>
              <a:t>                      One study is rarely enough ED 6</a:t>
            </a:r>
          </a:p>
          <a:p>
            <a:pPr algn="l"/>
            <a:r>
              <a:rPr lang="en-US" sz="1200" dirty="0">
                <a:solidFill>
                  <a:schemeClr val="tx1"/>
                </a:solidFill>
                <a:sym typeface="Wingdings" panose="05000000000000000000" pitchFamily="2" charset="2"/>
              </a:rPr>
              <a:t>		Byline status for replicants Ed 6 </a:t>
            </a:r>
          </a:p>
          <a:p>
            <a:pPr algn="l"/>
            <a:r>
              <a:rPr lang="en-US" sz="1200" dirty="0">
                <a:solidFill>
                  <a:schemeClr val="tx1"/>
                </a:solidFill>
                <a:sym typeface="Wingdings" panose="05000000000000000000" pitchFamily="2" charset="2"/>
              </a:rPr>
              <a:t>                      Modestly in rep expectations Ed 6 80 % power </a:t>
            </a:r>
          </a:p>
          <a:p>
            <a:pPr algn="l"/>
            <a:endParaRPr lang="en-US" sz="1200" dirty="0">
              <a:solidFill>
                <a:schemeClr val="tx1"/>
              </a:solidFill>
              <a:sym typeface="Wingdings" panose="05000000000000000000" pitchFamily="2" charset="2"/>
            </a:endParaRPr>
          </a:p>
          <a:p>
            <a:pPr algn="l"/>
            <a:endParaRPr lang="en-US" sz="1200" dirty="0">
              <a:solidFill>
                <a:schemeClr val="tx1"/>
              </a:solidFill>
              <a:sym typeface="Wingdings" panose="05000000000000000000" pitchFamily="2" charset="2"/>
            </a:endParaRPr>
          </a:p>
          <a:p>
            <a:pPr algn="l"/>
            <a:endParaRPr lang="en-US" dirty="0">
              <a:solidFill>
                <a:schemeClr val="tx1"/>
              </a:solidFill>
            </a:endParaRPr>
          </a:p>
        </p:txBody>
      </p:sp>
    </p:spTree>
    <p:extLst>
      <p:ext uri="{BB962C8B-B14F-4D97-AF65-F5344CB8AC3E}">
        <p14:creationId xmlns:p14="http://schemas.microsoft.com/office/powerpoint/2010/main" val="2457103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7D7F2-2305-4D92-B853-F8D32B8B3280}"/>
              </a:ext>
            </a:extLst>
          </p:cNvPr>
          <p:cNvSpPr txBox="1"/>
          <p:nvPr/>
        </p:nvSpPr>
        <p:spPr>
          <a:xfrm>
            <a:off x="2068512" y="1570037"/>
            <a:ext cx="6248400" cy="4247317"/>
          </a:xfrm>
          <a:prstGeom prst="rect">
            <a:avLst/>
          </a:prstGeom>
          <a:solidFill>
            <a:schemeClr val="bg1"/>
          </a:solidFill>
        </p:spPr>
        <p:txBody>
          <a:bodyPr wrap="square" rtlCol="0">
            <a:spAutoFit/>
          </a:bodyPr>
          <a:lstStyle/>
          <a:p>
            <a:pPr algn="l"/>
            <a:r>
              <a:rPr lang="en-US" dirty="0">
                <a:solidFill>
                  <a:schemeClr val="tx1"/>
                </a:solidFill>
              </a:rPr>
              <a:t>Inst changes Ed 7</a:t>
            </a:r>
          </a:p>
          <a:p>
            <a:pPr algn="l"/>
            <a:endParaRPr lang="en-US" dirty="0">
              <a:solidFill>
                <a:schemeClr val="tx1"/>
              </a:solidFill>
            </a:endParaRPr>
          </a:p>
          <a:p>
            <a:pPr algn="l"/>
            <a:r>
              <a:rPr lang="en-US" dirty="0">
                <a:solidFill>
                  <a:schemeClr val="tx1"/>
                </a:solidFill>
              </a:rPr>
              <a:t>Social change in </a:t>
            </a:r>
            <a:r>
              <a:rPr lang="en-US" dirty="0" err="1">
                <a:solidFill>
                  <a:schemeClr val="tx1"/>
                </a:solidFill>
              </a:rPr>
              <a:t>insts</a:t>
            </a:r>
            <a:r>
              <a:rPr lang="en-US" dirty="0">
                <a:solidFill>
                  <a:schemeClr val="tx1"/>
                </a:solidFill>
              </a:rPr>
              <a:t>, </a:t>
            </a:r>
            <a:r>
              <a:rPr lang="en-US" dirty="0" err="1">
                <a:solidFill>
                  <a:schemeClr val="tx1"/>
                </a:solidFill>
              </a:rPr>
              <a:t>jnls</a:t>
            </a:r>
            <a:r>
              <a:rPr lang="en-US" dirty="0">
                <a:solidFill>
                  <a:schemeClr val="tx1"/>
                </a:solidFill>
              </a:rPr>
              <a:t>, funding and regulatory agencies</a:t>
            </a:r>
          </a:p>
          <a:p>
            <a:pPr algn="l"/>
            <a:endParaRPr lang="en-US" dirty="0">
              <a:solidFill>
                <a:schemeClr val="tx1"/>
              </a:solidFill>
            </a:endParaRPr>
          </a:p>
          <a:p>
            <a:pPr algn="l"/>
            <a:r>
              <a:rPr lang="en-US" dirty="0" err="1">
                <a:solidFill>
                  <a:schemeClr val="tx1"/>
                </a:solidFill>
              </a:rPr>
              <a:t>Trafimow</a:t>
            </a:r>
            <a:r>
              <a:rPr lang="en-US" dirty="0">
                <a:solidFill>
                  <a:schemeClr val="tx1"/>
                </a:solidFill>
              </a:rPr>
              <a:t> five changes </a:t>
            </a:r>
            <a:r>
              <a:rPr lang="en-US" dirty="0" err="1">
                <a:solidFill>
                  <a:schemeClr val="tx1"/>
                </a:solidFill>
              </a:rPr>
              <a:t>Kmetz</a:t>
            </a:r>
            <a:r>
              <a:rPr lang="en-US" dirty="0">
                <a:solidFill>
                  <a:schemeClr val="tx1"/>
                </a:solidFill>
              </a:rPr>
              <a:t> agrees, suggests this would let </a:t>
            </a:r>
            <a:r>
              <a:rPr lang="en-US" dirty="0" err="1">
                <a:solidFill>
                  <a:schemeClr val="tx1"/>
                </a:solidFill>
              </a:rPr>
              <a:t>reviwers</a:t>
            </a:r>
            <a:r>
              <a:rPr lang="en-US" dirty="0">
                <a:solidFill>
                  <a:schemeClr val="tx1"/>
                </a:solidFill>
              </a:rPr>
              <a:t> focus on  research designs. </a:t>
            </a:r>
          </a:p>
          <a:p>
            <a:pPr algn="l"/>
            <a:endParaRPr lang="en-US" dirty="0">
              <a:solidFill>
                <a:schemeClr val="tx1"/>
              </a:solidFill>
            </a:endParaRPr>
          </a:p>
          <a:p>
            <a:pPr algn="l"/>
            <a:r>
              <a:rPr lang="en-US" dirty="0">
                <a:solidFill>
                  <a:schemeClr val="tx1"/>
                </a:solidFill>
              </a:rPr>
              <a:t>Am—all should be published McShane says this too</a:t>
            </a:r>
          </a:p>
          <a:p>
            <a:pPr algn="l"/>
            <a:r>
              <a:rPr lang="en-US" dirty="0">
                <a:solidFill>
                  <a:schemeClr val="tx1"/>
                </a:solidFill>
              </a:rPr>
              <a:t>Acceptance based on quality of materials and methods rather than results</a:t>
            </a:r>
          </a:p>
          <a:p>
            <a:pPr algn="l"/>
            <a:endParaRPr lang="en-US" dirty="0">
              <a:solidFill>
                <a:schemeClr val="tx1"/>
              </a:solidFill>
            </a:endParaRPr>
          </a:p>
          <a:p>
            <a:pPr algn="l"/>
            <a:r>
              <a:rPr lang="en-US" dirty="0">
                <a:solidFill>
                  <a:schemeClr val="tx1"/>
                </a:solidFill>
              </a:rPr>
              <a:t>Send ASA statement to </a:t>
            </a:r>
            <a:r>
              <a:rPr lang="en-US" dirty="0" err="1">
                <a:solidFill>
                  <a:schemeClr val="tx1"/>
                </a:solidFill>
              </a:rPr>
              <a:t>jnl</a:t>
            </a:r>
            <a:r>
              <a:rPr lang="en-US" dirty="0">
                <a:solidFill>
                  <a:schemeClr val="tx1"/>
                </a:solidFill>
              </a:rPr>
              <a:t> editors</a:t>
            </a:r>
          </a:p>
          <a:p>
            <a:pPr algn="l"/>
            <a:endParaRPr lang="en-US" dirty="0">
              <a:solidFill>
                <a:schemeClr val="tx1"/>
              </a:solidFill>
            </a:endParaRPr>
          </a:p>
          <a:p>
            <a:pPr algn="l"/>
            <a:r>
              <a:rPr lang="en-US" dirty="0">
                <a:solidFill>
                  <a:schemeClr val="tx1"/>
                </a:solidFill>
              </a:rPr>
              <a:t>Stat education</a:t>
            </a:r>
          </a:p>
          <a:p>
            <a:pPr algn="l"/>
            <a:endParaRPr lang="en-US" dirty="0">
              <a:solidFill>
                <a:schemeClr val="tx1"/>
              </a:solidFill>
            </a:endParaRPr>
          </a:p>
        </p:txBody>
      </p:sp>
    </p:spTree>
    <p:extLst>
      <p:ext uri="{BB962C8B-B14F-4D97-AF65-F5344CB8AC3E}">
        <p14:creationId xmlns:p14="http://schemas.microsoft.com/office/powerpoint/2010/main" val="3111672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0C5DAF-76AD-4687-BB80-9D018D145314}"/>
              </a:ext>
            </a:extLst>
          </p:cNvPr>
          <p:cNvSpPr txBox="1"/>
          <p:nvPr/>
        </p:nvSpPr>
        <p:spPr>
          <a:xfrm>
            <a:off x="1535112" y="1722437"/>
            <a:ext cx="6629400" cy="2862322"/>
          </a:xfrm>
          <a:prstGeom prst="rect">
            <a:avLst/>
          </a:prstGeom>
          <a:solidFill>
            <a:schemeClr val="bg1"/>
          </a:solidFill>
        </p:spPr>
        <p:txBody>
          <a:bodyPr wrap="square" rtlCol="0">
            <a:spAutoFit/>
          </a:bodyPr>
          <a:lstStyle/>
          <a:p>
            <a:pPr algn="l"/>
            <a:r>
              <a:rPr lang="en-US" dirty="0">
                <a:solidFill>
                  <a:schemeClr val="tx1"/>
                </a:solidFill>
              </a:rPr>
              <a:t>Careful attention to modeling assumptions. Validity/plausibility of modeling </a:t>
            </a:r>
            <a:r>
              <a:rPr lang="en-US" dirty="0" err="1">
                <a:solidFill>
                  <a:schemeClr val="tx1"/>
                </a:solidFill>
              </a:rPr>
              <a:t>assumptins</a:t>
            </a:r>
            <a:r>
              <a:rPr lang="en-US" dirty="0">
                <a:solidFill>
                  <a:schemeClr val="tx1"/>
                </a:solidFill>
              </a:rPr>
              <a:t>—adequacy, not perfection. </a:t>
            </a:r>
          </a:p>
          <a:p>
            <a:pPr algn="l"/>
            <a:r>
              <a:rPr lang="en-US" dirty="0">
                <a:solidFill>
                  <a:schemeClr val="tx1"/>
                </a:solidFill>
              </a:rPr>
              <a:t>Check to see how estimates change across a range of plausible modeling </a:t>
            </a:r>
            <a:r>
              <a:rPr lang="en-US" dirty="0" err="1">
                <a:solidFill>
                  <a:schemeClr val="tx1"/>
                </a:solidFill>
              </a:rPr>
              <a:t>assumtions</a:t>
            </a:r>
            <a:r>
              <a:rPr lang="en-US" dirty="0">
                <a:solidFill>
                  <a:schemeClr val="tx1"/>
                </a:solidFill>
              </a:rPr>
              <a:t>. Ad hoc, or Bayesian model averaging, robustness checks</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dirty="0" err="1">
                <a:solidFill>
                  <a:schemeClr val="tx1"/>
                </a:solidFill>
              </a:rPr>
              <a:t>Replicablity</a:t>
            </a:r>
            <a:r>
              <a:rPr lang="en-US" dirty="0">
                <a:solidFill>
                  <a:schemeClr val="tx1"/>
                </a:solidFill>
              </a:rPr>
              <a:t> will be clearer—can see why no rep  ED 1</a:t>
            </a:r>
          </a:p>
        </p:txBody>
      </p:sp>
    </p:spTree>
    <p:extLst>
      <p:ext uri="{BB962C8B-B14F-4D97-AF65-F5344CB8AC3E}">
        <p14:creationId xmlns:p14="http://schemas.microsoft.com/office/powerpoint/2010/main" val="278153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415DF-BDD8-4A7E-9972-847784615FBA}"/>
              </a:ext>
            </a:extLst>
          </p:cNvPr>
          <p:cNvSpPr txBox="1"/>
          <p:nvPr/>
        </p:nvSpPr>
        <p:spPr>
          <a:xfrm>
            <a:off x="1001712" y="1417637"/>
            <a:ext cx="4876800" cy="369332"/>
          </a:xfrm>
          <a:prstGeom prst="rect">
            <a:avLst/>
          </a:prstGeom>
          <a:solidFill>
            <a:schemeClr val="bg1"/>
          </a:solidFill>
        </p:spPr>
        <p:txBody>
          <a:bodyPr wrap="square" rtlCol="0">
            <a:spAutoFit/>
          </a:bodyPr>
          <a:lstStyle/>
          <a:p>
            <a:pPr algn="l"/>
            <a:endParaRPr lang="en-US" dirty="0">
              <a:solidFill>
                <a:schemeClr val="tx1"/>
              </a:solidFill>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83602" y="579437"/>
            <a:ext cx="6019800" cy="144780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17892" y="2255837"/>
            <a:ext cx="5943600" cy="1386840"/>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883602" y="3891372"/>
            <a:ext cx="5935980" cy="1417320"/>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917892" y="5456237"/>
            <a:ext cx="5943600" cy="1379220"/>
          </a:xfrm>
          <a:prstGeom prst="rect">
            <a:avLst/>
          </a:prstGeom>
          <a:noFill/>
          <a:ln>
            <a:noFill/>
          </a:ln>
        </p:spPr>
      </p:pic>
    </p:spTree>
    <p:extLst>
      <p:ext uri="{BB962C8B-B14F-4D97-AF65-F5344CB8AC3E}">
        <p14:creationId xmlns:p14="http://schemas.microsoft.com/office/powerpoint/2010/main" val="5390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38BFA4-6ED3-4447-85E1-80974D5DA163}"/>
              </a:ext>
            </a:extLst>
          </p:cNvPr>
          <p:cNvSpPr txBox="1"/>
          <p:nvPr/>
        </p:nvSpPr>
        <p:spPr>
          <a:xfrm>
            <a:off x="1306512" y="960437"/>
            <a:ext cx="5715000" cy="2308324"/>
          </a:xfrm>
          <a:prstGeom prst="rect">
            <a:avLst/>
          </a:prstGeom>
          <a:solidFill>
            <a:schemeClr val="bg1"/>
          </a:solidFill>
        </p:spPr>
        <p:txBody>
          <a:bodyPr wrap="square" rtlCol="0">
            <a:spAutoFit/>
          </a:bodyPr>
          <a:lstStyle/>
          <a:p>
            <a:pPr algn="l"/>
            <a:r>
              <a:rPr lang="en-US" dirty="0" err="1">
                <a:solidFill>
                  <a:schemeClr val="tx1"/>
                </a:solidFill>
              </a:rPr>
              <a:t>Difficutly</a:t>
            </a:r>
            <a:r>
              <a:rPr lang="en-US" dirty="0">
                <a:solidFill>
                  <a:schemeClr val="tx1"/>
                </a:solidFill>
              </a:rPr>
              <a:t> of change</a:t>
            </a:r>
          </a:p>
          <a:p>
            <a:pPr algn="l"/>
            <a:endParaRPr lang="en-US" dirty="0">
              <a:solidFill>
                <a:schemeClr val="tx1"/>
              </a:solidFill>
            </a:endParaRPr>
          </a:p>
          <a:p>
            <a:pPr algn="l"/>
            <a:r>
              <a:rPr lang="en-US" dirty="0">
                <a:solidFill>
                  <a:schemeClr val="tx1"/>
                </a:solidFill>
              </a:rPr>
              <a:t>   Baby steps, Benjamin</a:t>
            </a:r>
          </a:p>
          <a:p>
            <a:pPr algn="l"/>
            <a:r>
              <a:rPr lang="en-US" dirty="0">
                <a:solidFill>
                  <a:schemeClr val="tx1"/>
                </a:solidFill>
              </a:rPr>
              <a:t>   Mathews, side by side, alloyed</a:t>
            </a:r>
          </a:p>
          <a:p>
            <a:pPr algn="l"/>
            <a:endParaRPr lang="en-US" dirty="0">
              <a:solidFill>
                <a:schemeClr val="tx1"/>
              </a:solidFill>
            </a:endParaRPr>
          </a:p>
          <a:p>
            <a:pPr algn="l"/>
            <a:r>
              <a:rPr lang="en-US" dirty="0">
                <a:solidFill>
                  <a:schemeClr val="tx1"/>
                </a:solidFill>
              </a:rPr>
              <a:t>   Some urge band aid flat abandonment</a:t>
            </a: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830853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55AF4-B02A-4BDB-AE14-F1A6591292B9}"/>
              </a:ext>
            </a:extLst>
          </p:cNvPr>
          <p:cNvSpPr/>
          <p:nvPr/>
        </p:nvSpPr>
        <p:spPr>
          <a:xfrm>
            <a:off x="1154112" y="1265237"/>
            <a:ext cx="8534400" cy="8815170"/>
          </a:xfrm>
          <a:prstGeom prst="rect">
            <a:avLst/>
          </a:prstGeom>
        </p:spPr>
        <p:txBody>
          <a:bodyPr wrap="square">
            <a:spAutoFit/>
          </a:bodyPr>
          <a:lstStyle/>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tx1"/>
                </a:solidFill>
              </a:rPr>
              <a:t>“Regardless of whether it was ever useful, a declaration of statistical significance has today become meaningless.”  ED 2</a:t>
            </a:r>
          </a:p>
          <a:p>
            <a:endParaRPr lang="en-US" dirty="0">
              <a:solidFill>
                <a:schemeClr val="tx1"/>
              </a:solidFill>
            </a:endParaRPr>
          </a:p>
          <a:p>
            <a:r>
              <a:rPr lang="en-US" dirty="0">
                <a:solidFill>
                  <a:schemeClr val="tx1"/>
                </a:solidFill>
              </a:rPr>
              <a:t>“Bright line rules can lead to erroneous beliefs and poor decision making.”</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“As statistical sig is used less, stat </a:t>
            </a:r>
            <a:r>
              <a:rPr lang="en-US"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thiking</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will be used more. ED 1</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 label of ss adds nothing to what is already conveyed by the value of p ED 2, but dich makes it worse. </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Worthy vs unworthy results. ED 2</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Stats as a simple model – Ed 6 Am quote</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No one true model ED6 </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Stat inf does not = sci inf </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rPr>
              <a:t>“The ASA statement is intended to steer research into a ‘post p&lt;0.05 era.”</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tx1"/>
                </a:solidFill>
              </a:rPr>
              <a:t>“Having confidence in generalizations from single studies means having overconfidence in most cases. Inference that would be called trustworthy would require merging information from multiple studies and lines of evidence.”  Am 264</a:t>
            </a:r>
          </a:p>
          <a:p>
            <a:r>
              <a:rPr lang="en-US" dirty="0">
                <a:solidFill>
                  <a:schemeClr val="tx1"/>
                </a:solidFill>
              </a:rPr>
              <a:t> </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Replication crisis is mainly a crisis of overconfidence in statistical results.” Am 262</a:t>
            </a: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3728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84CC8-7262-4DE6-B42E-29DCEBE5BC23}"/>
              </a:ext>
            </a:extLst>
          </p:cNvPr>
          <p:cNvSpPr txBox="1"/>
          <p:nvPr/>
        </p:nvSpPr>
        <p:spPr>
          <a:xfrm>
            <a:off x="849312" y="1341437"/>
            <a:ext cx="6172200" cy="3970318"/>
          </a:xfrm>
          <a:prstGeom prst="rect">
            <a:avLst/>
          </a:prstGeom>
          <a:solidFill>
            <a:schemeClr val="bg1"/>
          </a:solidFill>
        </p:spPr>
        <p:txBody>
          <a:bodyPr wrap="square" rtlCol="0">
            <a:spAutoFit/>
          </a:bodyPr>
          <a:lstStyle/>
          <a:p>
            <a:pPr algn="l"/>
            <a:r>
              <a:rPr lang="en-US" dirty="0">
                <a:solidFill>
                  <a:schemeClr val="tx1"/>
                </a:solidFill>
              </a:rPr>
              <a:t>The controversy </a:t>
            </a:r>
          </a:p>
          <a:p>
            <a:pPr algn="l"/>
            <a:endParaRPr lang="en-US" dirty="0">
              <a:solidFill>
                <a:schemeClr val="tx1"/>
              </a:solidFill>
            </a:endParaRPr>
          </a:p>
          <a:p>
            <a:pPr algn="l"/>
            <a:r>
              <a:rPr lang="en-US" dirty="0">
                <a:solidFill>
                  <a:schemeClr val="tx1"/>
                </a:solidFill>
              </a:rPr>
              <a:t>	show headlines/articles</a:t>
            </a:r>
          </a:p>
          <a:p>
            <a:pPr algn="l"/>
            <a:endParaRPr lang="en-US" dirty="0">
              <a:solidFill>
                <a:schemeClr val="tx1"/>
              </a:solidFill>
            </a:endParaRPr>
          </a:p>
          <a:p>
            <a:pPr algn="l"/>
            <a:r>
              <a:rPr lang="en-US" dirty="0">
                <a:solidFill>
                  <a:schemeClr val="tx1"/>
                </a:solidFill>
              </a:rPr>
              <a:t>	Nature of controversy – p </a:t>
            </a:r>
            <a:r>
              <a:rPr lang="en-US" dirty="0" err="1">
                <a:solidFill>
                  <a:schemeClr val="tx1"/>
                </a:solidFill>
              </a:rPr>
              <a:t>hacing</a:t>
            </a:r>
            <a:r>
              <a:rPr lang="en-US" dirty="0">
                <a:solidFill>
                  <a:schemeClr val="tx1"/>
                </a:solidFill>
              </a:rPr>
              <a:t>, example</a:t>
            </a:r>
          </a:p>
          <a:p>
            <a:pPr algn="l"/>
            <a:endParaRPr lang="en-US" dirty="0">
              <a:solidFill>
                <a:schemeClr val="tx1"/>
              </a:solidFill>
            </a:endParaRPr>
          </a:p>
          <a:p>
            <a:pPr algn="l"/>
            <a:r>
              <a:rPr lang="en-US" dirty="0">
                <a:solidFill>
                  <a:schemeClr val="tx1"/>
                </a:solidFill>
              </a:rPr>
              <a:t>	Solutions</a:t>
            </a:r>
          </a:p>
          <a:p>
            <a:pPr algn="l"/>
            <a:endParaRPr lang="en-US" dirty="0">
              <a:solidFill>
                <a:schemeClr val="tx1"/>
              </a:solidFill>
            </a:endParaRPr>
          </a:p>
          <a:p>
            <a:pPr algn="l"/>
            <a:r>
              <a:rPr lang="en-US" dirty="0">
                <a:solidFill>
                  <a:schemeClr val="tx1"/>
                </a:solidFill>
              </a:rPr>
              <a:t>		CI –</a:t>
            </a:r>
            <a:r>
              <a:rPr lang="en-US" dirty="0" err="1">
                <a:solidFill>
                  <a:schemeClr val="tx1"/>
                </a:solidFill>
              </a:rPr>
              <a:t>rubik’s</a:t>
            </a:r>
            <a:r>
              <a:rPr lang="en-US" dirty="0">
                <a:solidFill>
                  <a:schemeClr val="tx1"/>
                </a:solidFill>
              </a:rPr>
              <a:t> cube</a:t>
            </a:r>
          </a:p>
          <a:p>
            <a:pPr algn="l"/>
            <a:endParaRPr lang="en-US" dirty="0">
              <a:solidFill>
                <a:schemeClr val="tx1"/>
              </a:solidFill>
            </a:endParaRPr>
          </a:p>
          <a:p>
            <a:pPr algn="l"/>
            <a:r>
              <a:rPr lang="en-US" dirty="0">
                <a:solidFill>
                  <a:srgbClr val="FF0000"/>
                </a:solidFill>
              </a:rPr>
              <a:t>Anderson Diagram on 119, diagram shows that sig is not proxy for magnitude or precision. </a:t>
            </a: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879399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E60304-5329-4BF2-B791-A90130AA5927}"/>
              </a:ext>
            </a:extLst>
          </p:cNvPr>
          <p:cNvPicPr>
            <a:picLocks noChangeAspect="1"/>
          </p:cNvPicPr>
          <p:nvPr/>
        </p:nvPicPr>
        <p:blipFill>
          <a:blip r:embed="rId2"/>
          <a:stretch>
            <a:fillRect/>
          </a:stretch>
        </p:blipFill>
        <p:spPr>
          <a:xfrm>
            <a:off x="17811" y="427037"/>
            <a:ext cx="10080625" cy="3461159"/>
          </a:xfrm>
          <a:prstGeom prst="rect">
            <a:avLst/>
          </a:prstGeom>
        </p:spPr>
      </p:pic>
      <p:sp>
        <p:nvSpPr>
          <p:cNvPr id="4" name="TextBox 3">
            <a:extLst>
              <a:ext uri="{FF2B5EF4-FFF2-40B4-BE49-F238E27FC236}">
                <a16:creationId xmlns:a16="http://schemas.microsoft.com/office/drawing/2014/main" id="{06DEFE32-A975-4069-8D43-4FF8A28C9251}"/>
              </a:ext>
            </a:extLst>
          </p:cNvPr>
          <p:cNvSpPr txBox="1"/>
          <p:nvPr/>
        </p:nvSpPr>
        <p:spPr>
          <a:xfrm>
            <a:off x="1687512" y="4389437"/>
            <a:ext cx="5562600" cy="2308324"/>
          </a:xfrm>
          <a:prstGeom prst="rect">
            <a:avLst/>
          </a:prstGeom>
          <a:solidFill>
            <a:schemeClr val="bg1"/>
          </a:solidFill>
        </p:spPr>
        <p:txBody>
          <a:bodyPr wrap="square" rtlCol="0">
            <a:spAutoFit/>
          </a:bodyPr>
          <a:lstStyle/>
          <a:p>
            <a:r>
              <a:rPr lang="en-US" dirty="0">
                <a:solidFill>
                  <a:schemeClr val="tx1"/>
                </a:solidFill>
              </a:rPr>
              <a:t>… Yet many researchers persist in working in a way almost guaranteed not to deliver meaningful results. They ride with what I refer to as the four horsemen of the reproducibility apocalypse: publication bias, low statistical power, </a:t>
            </a:r>
            <a:r>
              <a:rPr lang="en-US" i="1" dirty="0">
                <a:solidFill>
                  <a:schemeClr val="tx1"/>
                </a:solidFill>
              </a:rPr>
              <a:t>P</a:t>
            </a:r>
            <a:r>
              <a:rPr lang="en-US" dirty="0">
                <a:solidFill>
                  <a:schemeClr val="tx1"/>
                </a:solidFill>
              </a:rPr>
              <a:t>-value hacking and </a:t>
            </a:r>
            <a:r>
              <a:rPr lang="en-US" dirty="0" err="1">
                <a:solidFill>
                  <a:schemeClr val="tx1"/>
                </a:solidFill>
              </a:rPr>
              <a:t>HARKing</a:t>
            </a:r>
            <a:r>
              <a:rPr lang="en-US" dirty="0">
                <a:solidFill>
                  <a:schemeClr val="tx1"/>
                </a:solidFill>
              </a:rPr>
              <a:t> (hypothesizing after results are known). My generation and the one before us have done little to rein these in.</a:t>
            </a:r>
          </a:p>
        </p:txBody>
      </p:sp>
    </p:spTree>
    <p:extLst>
      <p:ext uri="{BB962C8B-B14F-4D97-AF65-F5344CB8AC3E}">
        <p14:creationId xmlns:p14="http://schemas.microsoft.com/office/powerpoint/2010/main" val="1728437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512" y="655637"/>
            <a:ext cx="8839200" cy="2893100"/>
          </a:xfrm>
          <a:prstGeom prst="rect">
            <a:avLst/>
          </a:prstGeom>
        </p:spPr>
        <p:txBody>
          <a:bodyPr wrap="square">
            <a:spAutoFit/>
          </a:bodyPr>
          <a:lstStyle/>
          <a:p>
            <a:r>
              <a:rPr lang="en-US" sz="1400" dirty="0">
                <a:solidFill>
                  <a:schemeClr val="tx1"/>
                </a:solidFill>
              </a:rPr>
              <a:t>The biomedical and social sciences are facing a widespread crisis with published findings failing to replicate at an alarming rate. Often, such failures to replicate are associated with claims of huge effects from subtle, sometimes even preposterous, interventions. Further, the primary evidence adduced for these</a:t>
            </a:r>
          </a:p>
          <a:p>
            <a:r>
              <a:rPr lang="en-US" sz="1400" dirty="0">
                <a:solidFill>
                  <a:schemeClr val="tx1"/>
                </a:solidFill>
              </a:rPr>
              <a:t>claims is one or more comparisons that are anointed “statistically significant”—typically defined as comparisons with </a:t>
            </a:r>
            <a:r>
              <a:rPr lang="en-US" sz="1400" i="1" dirty="0">
                <a:solidFill>
                  <a:schemeClr val="tx1"/>
                </a:solidFill>
              </a:rPr>
              <a:t>p </a:t>
            </a:r>
            <a:r>
              <a:rPr lang="en-US" sz="1400" dirty="0">
                <a:solidFill>
                  <a:schemeClr val="tx1"/>
                </a:solidFill>
              </a:rPr>
              <a:t>values less than the conventional 0.05 threshold relative to the sharp point null hypothesis of zero effect and zero systematic error.</a:t>
            </a:r>
          </a:p>
          <a:p>
            <a:endParaRPr lang="en-US" sz="1400" dirty="0">
              <a:solidFill>
                <a:schemeClr val="tx1"/>
              </a:solidFill>
            </a:endParaRPr>
          </a:p>
          <a:p>
            <a:r>
              <a:rPr lang="en-US" sz="1400" dirty="0">
                <a:solidFill>
                  <a:schemeClr val="tx1"/>
                </a:solidFill>
              </a:rPr>
              <a:t>Indeed, the </a:t>
            </a:r>
            <a:r>
              <a:rPr lang="en-US" sz="1400" i="1" dirty="0">
                <a:solidFill>
                  <a:schemeClr val="tx1"/>
                </a:solidFill>
              </a:rPr>
              <a:t>status quo </a:t>
            </a:r>
            <a:r>
              <a:rPr lang="en-US" sz="1400" dirty="0">
                <a:solidFill>
                  <a:schemeClr val="tx1"/>
                </a:solidFill>
              </a:rPr>
              <a:t>is that </a:t>
            </a:r>
            <a:r>
              <a:rPr lang="en-US" sz="1400" i="1" dirty="0">
                <a:solidFill>
                  <a:schemeClr val="tx1"/>
                </a:solidFill>
              </a:rPr>
              <a:t>p &lt; </a:t>
            </a:r>
            <a:r>
              <a:rPr lang="en-US" sz="1400" dirty="0">
                <a:solidFill>
                  <a:schemeClr val="tx1"/>
                </a:solidFill>
              </a:rPr>
              <a:t>0.05 is deemed as strong evidence in favor of a scientific theory and is required not only for a result to be published but even for it to be taken seriously.</a:t>
            </a:r>
            <a:endParaRPr lang="en-US" sz="1400" dirty="0">
              <a:solidFill>
                <a:schemeClr val="tx1"/>
              </a:solidFill>
              <a:latin typeface="MinionPro-Regular"/>
            </a:endParaRPr>
          </a:p>
          <a:p>
            <a:endParaRPr lang="en-US" sz="1400" dirty="0">
              <a:solidFill>
                <a:schemeClr val="tx1"/>
              </a:solidFill>
              <a:latin typeface="MinionPro-Regular"/>
            </a:endParaRPr>
          </a:p>
          <a:p>
            <a:endParaRPr lang="en-US" sz="1400" dirty="0">
              <a:solidFill>
                <a:schemeClr val="tx1"/>
              </a:solidFill>
              <a:latin typeface="MinionPro-Regular"/>
            </a:endParaRPr>
          </a:p>
          <a:p>
            <a:r>
              <a:rPr lang="en-US" sz="1400" dirty="0">
                <a:solidFill>
                  <a:schemeClr val="tx1"/>
                </a:solidFill>
                <a:latin typeface="MinionPro-Regular"/>
              </a:rPr>
              <a:t>[T]here is an epidemic of misinterpretation of statistics and what amounts to scientific misconduct, even though it is common practice (such as selectively reporting studies that “worked” or that were “significant.</a:t>
            </a:r>
            <a:endParaRPr lang="en-US" sz="1400" dirty="0">
              <a:solidFill>
                <a:schemeClr val="tx1"/>
              </a:solidFill>
            </a:endParaRPr>
          </a:p>
        </p:txBody>
      </p:sp>
    </p:spTree>
    <p:extLst>
      <p:ext uri="{BB962C8B-B14F-4D97-AF65-F5344CB8AC3E}">
        <p14:creationId xmlns:p14="http://schemas.microsoft.com/office/powerpoint/2010/main" val="3618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B84AE-481F-49AF-BDA7-F4DAD25D56A7}"/>
              </a:ext>
            </a:extLst>
          </p:cNvPr>
          <p:cNvSpPr txBox="1"/>
          <p:nvPr/>
        </p:nvSpPr>
        <p:spPr>
          <a:xfrm>
            <a:off x="468312" y="731837"/>
            <a:ext cx="9372600" cy="5047536"/>
          </a:xfrm>
          <a:prstGeom prst="rect">
            <a:avLst/>
          </a:prstGeom>
          <a:solidFill>
            <a:schemeClr val="bg1"/>
          </a:solidFill>
        </p:spPr>
        <p:txBody>
          <a:bodyPr wrap="square" rtlCol="0">
            <a:spAutoFit/>
          </a:bodyPr>
          <a:lstStyle/>
          <a:p>
            <a:r>
              <a:rPr lang="en-US" sz="2200" b="1" dirty="0">
                <a:solidFill>
                  <a:schemeClr val="tx1"/>
                </a:solidFill>
              </a:rPr>
              <a:t>Summary of </a:t>
            </a:r>
            <a:r>
              <a:rPr lang="en-US" sz="2200" b="1" dirty="0" smtClean="0">
                <a:solidFill>
                  <a:schemeClr val="tx1"/>
                </a:solidFill>
              </a:rPr>
              <a:t>Some Major </a:t>
            </a:r>
            <a:r>
              <a:rPr lang="en-US" sz="2200" b="1" dirty="0">
                <a:solidFill>
                  <a:schemeClr val="tx1"/>
                </a:solidFill>
              </a:rPr>
              <a:t>Criticisms of NHST (</a:t>
            </a:r>
            <a:r>
              <a:rPr lang="en-US" sz="2200" b="1" i="1" dirty="0">
                <a:solidFill>
                  <a:schemeClr val="tx1"/>
                </a:solidFill>
              </a:rPr>
              <a:t>p</a:t>
            </a:r>
            <a:r>
              <a:rPr lang="en-US" sz="2200" b="1" dirty="0">
                <a:solidFill>
                  <a:schemeClr val="tx1"/>
                </a:solidFill>
              </a:rPr>
              <a:t> values/sig. testing) </a:t>
            </a:r>
          </a:p>
          <a:p>
            <a:pPr algn="l"/>
            <a:endParaRPr lang="en-US" sz="2200" dirty="0">
              <a:solidFill>
                <a:schemeClr val="tx1"/>
              </a:solidFill>
            </a:endParaRPr>
          </a:p>
          <a:p>
            <a:r>
              <a:rPr lang="en-US" dirty="0">
                <a:solidFill>
                  <a:schemeClr val="tx1"/>
                </a:solidFill>
              </a:rPr>
              <a:t>	 </a:t>
            </a:r>
            <a:r>
              <a:rPr lang="en-US" sz="2000" b="1" dirty="0">
                <a:solidFill>
                  <a:schemeClr val="tx1"/>
                </a:solidFill>
              </a:rPr>
              <a:t>Reliance on NHST produces misleading results</a:t>
            </a:r>
          </a:p>
          <a:p>
            <a:endParaRPr lang="en-US" sz="2000" b="1" dirty="0">
              <a:solidFill>
                <a:schemeClr val="tx1"/>
              </a:solidFill>
            </a:endParaRPr>
          </a:p>
          <a:p>
            <a:r>
              <a:rPr lang="en-US" sz="2000" b="1" dirty="0">
                <a:solidFill>
                  <a:schemeClr val="tx1"/>
                </a:solidFill>
              </a:rPr>
              <a:t>             </a:t>
            </a:r>
            <a:r>
              <a:rPr lang="en-US" sz="2000" dirty="0">
                <a:solidFill>
                  <a:schemeClr val="tx1"/>
                </a:solidFill>
              </a:rPr>
              <a:t>S</a:t>
            </a:r>
            <a:r>
              <a:rPr lang="en-US" dirty="0">
                <a:solidFill>
                  <a:schemeClr val="tx1"/>
                </a:solidFill>
              </a:rPr>
              <a:t>ig tests tell us little, by themselves, and discourage consideration of a broader 	</a:t>
            </a:r>
          </a:p>
          <a:p>
            <a:r>
              <a:rPr lang="en-US" dirty="0">
                <a:solidFill>
                  <a:schemeClr val="tx1"/>
                </a:solidFill>
              </a:rPr>
              <a:t>		range of useful information like effect sizes and “substantive </a:t>
            </a:r>
          </a:p>
          <a:p>
            <a:r>
              <a:rPr lang="en-US" dirty="0">
                <a:solidFill>
                  <a:schemeClr val="tx1"/>
                </a:solidFill>
              </a:rPr>
              <a:t>               significance” </a:t>
            </a:r>
          </a:p>
          <a:p>
            <a:endParaRPr lang="en-US" dirty="0">
              <a:solidFill>
                <a:schemeClr val="tx1"/>
              </a:solidFill>
            </a:endParaRPr>
          </a:p>
          <a:p>
            <a:r>
              <a:rPr lang="en-US" dirty="0">
                <a:solidFill>
                  <a:schemeClr val="tx1"/>
                </a:solidFill>
              </a:rPr>
              <a:t>               Sig tests create an artificial dichotomy (Significant/Not significant) </a:t>
            </a:r>
          </a:p>
          <a:p>
            <a:r>
              <a:rPr lang="en-US" dirty="0">
                <a:solidFill>
                  <a:schemeClr val="tx1"/>
                </a:solidFill>
              </a:rPr>
              <a:t>               which facilitates a false certainty and obscures the uncertainty</a:t>
            </a:r>
          </a:p>
          <a:p>
            <a:r>
              <a:rPr lang="en-US" dirty="0">
                <a:solidFill>
                  <a:schemeClr val="tx1"/>
                </a:solidFill>
              </a:rPr>
              <a:t>               inherent in data analysis and inference </a:t>
            </a:r>
          </a:p>
          <a:p>
            <a:r>
              <a:rPr lang="en-US" dirty="0">
                <a:solidFill>
                  <a:schemeClr val="tx1"/>
                </a:solidFill>
              </a:rPr>
              <a:t>		</a:t>
            </a:r>
          </a:p>
          <a:p>
            <a:pPr algn="l"/>
            <a:r>
              <a:rPr lang="en-US" dirty="0">
                <a:solidFill>
                  <a:schemeClr val="tx1"/>
                </a:solidFill>
              </a:rPr>
              <a:t>	</a:t>
            </a:r>
            <a:r>
              <a:rPr lang="en-US" i="1" dirty="0">
                <a:solidFill>
                  <a:schemeClr val="tx1"/>
                </a:solidFill>
              </a:rPr>
              <a:t>        </a:t>
            </a:r>
            <a:r>
              <a:rPr lang="en-US" dirty="0">
                <a:solidFill>
                  <a:schemeClr val="tx1"/>
                </a:solidFill>
              </a:rPr>
              <a:t>Selective emphasis and publication /  ”p-hacking”</a:t>
            </a:r>
          </a:p>
          <a:p>
            <a:pPr algn="l"/>
            <a:endParaRPr lang="en-US" dirty="0">
              <a:solidFill>
                <a:schemeClr val="tx1"/>
              </a:solidFill>
            </a:endParaRPr>
          </a:p>
          <a:p>
            <a:pPr algn="l"/>
            <a:r>
              <a:rPr lang="en-US" dirty="0">
                <a:solidFill>
                  <a:schemeClr val="tx1"/>
                </a:solidFill>
              </a:rPr>
              <a:t>               Reliance on Sig testing undermines replication of results </a:t>
            </a:r>
          </a:p>
          <a:p>
            <a:pPr algn="l"/>
            <a:endParaRPr lang="en-US" sz="2000"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4189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98C66A-B67F-4B2F-8E4F-4B8A9916718E}"/>
              </a:ext>
            </a:extLst>
          </p:cNvPr>
          <p:cNvSpPr/>
          <p:nvPr/>
        </p:nvSpPr>
        <p:spPr>
          <a:xfrm>
            <a:off x="468312" y="1036637"/>
            <a:ext cx="9296400" cy="6006901"/>
          </a:xfrm>
          <a:prstGeom prst="rect">
            <a:avLst/>
          </a:prstGeom>
        </p:spPr>
        <p:txBody>
          <a:bodyPr wrap="square">
            <a:spAutoFit/>
          </a:bodyPr>
          <a:lstStyle/>
          <a:p>
            <a:pPr marL="0" marR="0" indent="457200">
              <a:lnSpc>
                <a:spcPct val="107000"/>
              </a:lnSpc>
              <a:spcBef>
                <a:spcPts val="0"/>
              </a:spcBef>
              <a:spcAft>
                <a:spcPts val="0"/>
              </a:spcAft>
            </a:pPr>
            <a:endPar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        </a:t>
            </a:r>
            <a:r>
              <a:rPr lang="en-US" sz="3200" i="1" u="sng" dirty="0">
                <a:solidFill>
                  <a:srgbClr val="00007E"/>
                </a:solidFill>
                <a:latin typeface="Calibri" panose="020F0502020204030204" pitchFamily="34" charset="0"/>
                <a:ea typeface="Calibri" panose="020F0502020204030204" pitchFamily="34" charset="0"/>
                <a:cs typeface="Times New Roman" panose="02020603050405020304" pitchFamily="18" charset="0"/>
              </a:rPr>
              <a:t>Beyond p &lt;.05</a:t>
            </a:r>
            <a:r>
              <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  </a:t>
            </a:r>
            <a:r>
              <a:rPr lang="en-US" sz="3200" i="1" u="sng" dirty="0">
                <a:solidFill>
                  <a:srgbClr val="00007E"/>
                </a:solidFill>
                <a:latin typeface="Calibri" panose="020F0502020204030204" pitchFamily="34" charset="0"/>
                <a:ea typeface="Calibri" panose="020F0502020204030204" pitchFamily="34" charset="0"/>
                <a:cs typeface="Times New Roman" panose="02020603050405020304" pitchFamily="18" charset="0"/>
              </a:rPr>
              <a:t>Confidence Intervals in the </a:t>
            </a:r>
          </a:p>
          <a:p>
            <a:pPr marL="0" marR="0" indent="457200">
              <a:lnSpc>
                <a:spcPct val="107000"/>
              </a:lnSpc>
              <a:spcBef>
                <a:spcPts val="0"/>
              </a:spcBef>
              <a:spcAft>
                <a:spcPts val="0"/>
              </a:spcAft>
            </a:pPr>
            <a:r>
              <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     </a:t>
            </a:r>
            <a:r>
              <a:rPr lang="en-US" sz="3200" i="1" u="sng" dirty="0">
                <a:solidFill>
                  <a:srgbClr val="00007E"/>
                </a:solidFill>
                <a:latin typeface="Calibri" panose="020F0502020204030204" pitchFamily="34" charset="0"/>
                <a:ea typeface="Calibri" panose="020F0502020204030204" pitchFamily="34" charset="0"/>
                <a:cs typeface="Times New Roman" panose="02020603050405020304" pitchFamily="18" charset="0"/>
              </a:rPr>
              <a:t>Evaluation and Reporting of Research Finding</a:t>
            </a:r>
          </a:p>
          <a:p>
            <a:pPr marL="0" marR="0" indent="457200">
              <a:lnSpc>
                <a:spcPct val="107000"/>
              </a:lnSpc>
              <a:spcBef>
                <a:spcPts val="0"/>
              </a:spcBef>
              <a:spcAft>
                <a:spcPts val="0"/>
              </a:spcAft>
            </a:pPr>
            <a:endPar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3200" i="1" dirty="0">
                <a:solidFill>
                  <a:srgbClr val="00007E"/>
                </a:solidFill>
                <a:latin typeface="Calibri" panose="020F0502020204030204" pitchFamily="34" charset="0"/>
                <a:ea typeface="Calibri" panose="020F0502020204030204" pitchFamily="34" charset="0"/>
                <a:cs typeface="Times New Roman" panose="02020603050405020304" pitchFamily="18" charset="0"/>
              </a:rPr>
              <a:t>  </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0" marR="0" indent="457200">
              <a:lnSpc>
                <a:spcPct val="107000"/>
              </a:lnSpc>
              <a:spcBef>
                <a:spcPts val="0"/>
              </a:spcBef>
              <a:spcAft>
                <a:spcPts val="0"/>
              </a:spcAft>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187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3C1E3-0024-44B8-9CAD-D19110E71BA7}"/>
              </a:ext>
            </a:extLst>
          </p:cNvPr>
          <p:cNvSpPr txBox="1"/>
          <p:nvPr/>
        </p:nvSpPr>
        <p:spPr>
          <a:xfrm>
            <a:off x="773112" y="884237"/>
            <a:ext cx="8077200" cy="4801314"/>
          </a:xfrm>
          <a:prstGeom prst="rect">
            <a:avLst/>
          </a:prstGeom>
          <a:solidFill>
            <a:schemeClr val="bg1"/>
          </a:solidFill>
        </p:spPr>
        <p:txBody>
          <a:bodyPr wrap="square" rtlCol="0">
            <a:spAutoFit/>
          </a:bodyPr>
          <a:lstStyle/>
          <a:p>
            <a:pPr algn="l"/>
            <a:r>
              <a:rPr lang="en-US" sz="2000" b="1" dirty="0">
                <a:solidFill>
                  <a:schemeClr val="tx1"/>
                </a:solidFill>
              </a:rPr>
              <a:t>Sig Testing and Confidence Intervals </a:t>
            </a: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Sig Testing</a:t>
            </a:r>
          </a:p>
          <a:p>
            <a:pPr algn="l"/>
            <a:endParaRPr lang="en-US" dirty="0">
              <a:solidFill>
                <a:schemeClr val="tx1"/>
              </a:solidFill>
            </a:endParaRPr>
          </a:p>
          <a:p>
            <a:pPr algn="l"/>
            <a:r>
              <a:rPr lang="en-US" dirty="0">
                <a:solidFill>
                  <a:schemeClr val="tx1"/>
                </a:solidFill>
              </a:rPr>
              <a:t>    Produces a point estimate of a population parameter and an associated</a:t>
            </a:r>
          </a:p>
          <a:p>
            <a:pPr algn="l"/>
            <a:r>
              <a:rPr lang="en-US" dirty="0">
                <a:solidFill>
                  <a:schemeClr val="tx1"/>
                </a:solidFill>
              </a:rPr>
              <a:t>    inferential p value </a:t>
            </a:r>
          </a:p>
          <a:p>
            <a:pPr algn="l"/>
            <a:endParaRPr lang="en-US" dirty="0">
              <a:solidFill>
                <a:schemeClr val="tx1"/>
              </a:solidFill>
            </a:endParaRPr>
          </a:p>
          <a:p>
            <a:pPr algn="l"/>
            <a:r>
              <a:rPr lang="en-US" dirty="0">
                <a:solidFill>
                  <a:schemeClr val="tx1"/>
                </a:solidFill>
              </a:rPr>
              <a:t>            e.g. Mean, Effect Size, etc.   p &lt; .05     p = .023***</a:t>
            </a: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Confidence Intervals</a:t>
            </a:r>
          </a:p>
          <a:p>
            <a:pPr algn="l"/>
            <a:endParaRPr lang="en-US" dirty="0">
              <a:solidFill>
                <a:schemeClr val="tx1"/>
              </a:solidFill>
            </a:endParaRPr>
          </a:p>
          <a:p>
            <a:pPr algn="l"/>
            <a:r>
              <a:rPr lang="en-US" dirty="0">
                <a:solidFill>
                  <a:schemeClr val="tx1"/>
                </a:solidFill>
              </a:rPr>
              <a:t>   Produce a point estimate and a surrounding probability interval </a:t>
            </a:r>
          </a:p>
          <a:p>
            <a:pPr algn="l"/>
            <a:endParaRPr lang="en-US" dirty="0">
              <a:solidFill>
                <a:schemeClr val="tx1"/>
              </a:solidFill>
            </a:endParaRPr>
          </a:p>
          <a:p>
            <a:r>
              <a:rPr lang="en-US" dirty="0">
                <a:solidFill>
                  <a:schemeClr val="tx1"/>
                </a:solidFill>
              </a:rPr>
              <a:t>             e.g. Mean, Effect Size, etc. </a:t>
            </a:r>
            <a:r>
              <a:rPr lang="pl-PL" dirty="0"/>
              <a:t>e</a:t>
            </a:r>
            <a:r>
              <a:rPr lang="pl-PL" sz="1600" dirty="0">
                <a:solidFill>
                  <a:schemeClr val="tx1"/>
                </a:solidFill>
              </a:rPr>
              <a:t>95% CI, </a:t>
            </a:r>
            <a:r>
              <a:rPr lang="en-US" sz="1600" dirty="0">
                <a:solidFill>
                  <a:schemeClr val="tx1"/>
                </a:solidFill>
              </a:rPr>
              <a:t>(</a:t>
            </a:r>
            <a:r>
              <a:rPr lang="pl-PL" sz="1600" dirty="0">
                <a:solidFill>
                  <a:schemeClr val="tx1"/>
                </a:solidFill>
              </a:rPr>
              <a:t>3.5 to 7.5)</a:t>
            </a:r>
            <a:r>
              <a:rPr lang="en-US" sz="1600" dirty="0">
                <a:solidFill>
                  <a:schemeClr val="tx1"/>
                </a:solidFill>
              </a:rPr>
              <a:t>    95% CI [2.47, 2.99] </a:t>
            </a:r>
          </a:p>
          <a:p>
            <a:pPr algn="l"/>
            <a:endParaRPr lang="en-US" sz="1600" dirty="0">
              <a:solidFill>
                <a:schemeClr val="tx1"/>
              </a:solidFill>
            </a:endParaRPr>
          </a:p>
        </p:txBody>
      </p:sp>
    </p:spTree>
    <p:extLst>
      <p:ext uri="{BB962C8B-B14F-4D97-AF65-F5344CB8AC3E}">
        <p14:creationId xmlns:p14="http://schemas.microsoft.com/office/powerpoint/2010/main" val="262132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2EE48-7C9A-4DC9-8FCB-2E9BE3AC585B}"/>
              </a:ext>
            </a:extLst>
          </p:cNvPr>
          <p:cNvSpPr txBox="1"/>
          <p:nvPr/>
        </p:nvSpPr>
        <p:spPr>
          <a:xfrm>
            <a:off x="773112" y="1189037"/>
            <a:ext cx="7162800" cy="5940088"/>
          </a:xfrm>
          <a:prstGeom prst="rect">
            <a:avLst/>
          </a:prstGeom>
          <a:solidFill>
            <a:schemeClr val="bg1"/>
          </a:solidFill>
        </p:spPr>
        <p:txBody>
          <a:bodyPr wrap="square" rtlCol="0">
            <a:spAutoFit/>
          </a:bodyPr>
          <a:lstStyle/>
          <a:p>
            <a:pPr algn="l"/>
            <a:r>
              <a:rPr lang="en-US" sz="2000" b="1" dirty="0">
                <a:solidFill>
                  <a:schemeClr val="tx1"/>
                </a:solidFill>
              </a:rPr>
              <a:t>Definition: Confidence Interval</a:t>
            </a:r>
          </a:p>
          <a:p>
            <a:pPr algn="l"/>
            <a:endParaRPr lang="en-US" dirty="0">
              <a:solidFill>
                <a:schemeClr val="tx1"/>
              </a:solidFill>
            </a:endParaRPr>
          </a:p>
          <a:p>
            <a:pPr algn="l"/>
            <a:r>
              <a:rPr lang="en-US" dirty="0">
                <a:solidFill>
                  <a:schemeClr val="tx1"/>
                </a:solidFill>
              </a:rPr>
              <a:t>    </a:t>
            </a:r>
            <a:r>
              <a:rPr lang="en-US" b="1" dirty="0">
                <a:solidFill>
                  <a:schemeClr val="tx1"/>
                </a:solidFill>
              </a:rPr>
              <a:t>Common:</a:t>
            </a:r>
            <a:r>
              <a:rPr lang="en-US" dirty="0">
                <a:solidFill>
                  <a:schemeClr val="tx1"/>
                </a:solidFill>
              </a:rPr>
              <a:t> An interval which has a 95% chance of containing the</a:t>
            </a:r>
          </a:p>
          <a:p>
            <a:pPr algn="l"/>
            <a:r>
              <a:rPr lang="en-US" dirty="0">
                <a:solidFill>
                  <a:schemeClr val="tx1"/>
                </a:solidFill>
              </a:rPr>
              <a:t>    population value</a:t>
            </a:r>
          </a:p>
          <a:p>
            <a:pPr algn="l"/>
            <a:endParaRPr lang="en-US" dirty="0">
              <a:solidFill>
                <a:schemeClr val="tx1"/>
              </a:solidFill>
            </a:endParaRPr>
          </a:p>
          <a:p>
            <a:pPr algn="l"/>
            <a:r>
              <a:rPr lang="en-US" dirty="0">
                <a:solidFill>
                  <a:schemeClr val="tx1"/>
                </a:solidFill>
              </a:rPr>
              <a:t>    </a:t>
            </a:r>
            <a:r>
              <a:rPr lang="en-US" b="1" dirty="0">
                <a:solidFill>
                  <a:schemeClr val="tx1"/>
                </a:solidFill>
              </a:rPr>
              <a:t>More Formally: </a:t>
            </a:r>
            <a:r>
              <a:rPr lang="en-US" dirty="0">
                <a:solidFill>
                  <a:schemeClr val="tx1"/>
                </a:solidFill>
              </a:rPr>
              <a:t>95% of all confidence intervals (obtained from</a:t>
            </a:r>
          </a:p>
          <a:p>
            <a:pPr algn="l"/>
            <a:r>
              <a:rPr lang="en-US" dirty="0">
                <a:solidFill>
                  <a:schemeClr val="tx1"/>
                </a:solidFill>
              </a:rPr>
              <a:t>    multiple random samples) will contain the true population value</a:t>
            </a:r>
          </a:p>
          <a:p>
            <a:pPr algn="l"/>
            <a:endParaRPr lang="en-US" dirty="0">
              <a:solidFill>
                <a:schemeClr val="tx1"/>
              </a:solidFill>
            </a:endParaRPr>
          </a:p>
          <a:p>
            <a:r>
              <a:rPr lang="en-US" dirty="0">
                <a:solidFill>
                  <a:schemeClr val="tx1"/>
                </a:solidFill>
              </a:rPr>
              <a:t>                    </a:t>
            </a:r>
            <a:r>
              <a:rPr lang="en-US" sz="1400" dirty="0">
                <a:solidFill>
                  <a:schemeClr val="tx1"/>
                </a:solidFill>
              </a:rPr>
              <a:t>Source:</a:t>
            </a:r>
            <a:r>
              <a:rPr lang="en-US" dirty="0">
                <a:solidFill>
                  <a:schemeClr val="tx1"/>
                </a:solidFill>
              </a:rPr>
              <a:t> </a:t>
            </a:r>
            <a:r>
              <a:rPr lang="en-US" sz="1400" dirty="0">
                <a:solidFill>
                  <a:schemeClr val="tx1"/>
                </a:solidFill>
              </a:rPr>
              <a:t>https://rpsychologist.com/d3/CI/</a:t>
            </a:r>
          </a:p>
          <a:p>
            <a:pPr algn="l"/>
            <a:endParaRPr lang="en-US" dirty="0">
              <a:solidFill>
                <a:schemeClr val="tx1"/>
              </a:solidFill>
            </a:endParaRPr>
          </a:p>
          <a:p>
            <a:pPr algn="l"/>
            <a:r>
              <a:rPr lang="en-US" dirty="0">
                <a:solidFill>
                  <a:schemeClr val="tx1"/>
                </a:solidFill>
              </a:rPr>
              <a:t>       In practice, </a:t>
            </a:r>
            <a:r>
              <a:rPr lang="en-US" b="1" dirty="0">
                <a:solidFill>
                  <a:schemeClr val="tx1"/>
                </a:solidFill>
              </a:rPr>
              <a:t>these mean the same thing</a:t>
            </a:r>
            <a:r>
              <a:rPr lang="en-US" dirty="0">
                <a:solidFill>
                  <a:schemeClr val="tx1"/>
                </a:solidFill>
              </a:rPr>
              <a:t>: If 95% of the sample</a:t>
            </a:r>
          </a:p>
          <a:p>
            <a:pPr algn="l"/>
            <a:r>
              <a:rPr lang="en-US" dirty="0">
                <a:solidFill>
                  <a:schemeClr val="tx1"/>
                </a:solidFill>
              </a:rPr>
              <a:t>       CI’s contain the true Pop. Value, there is a 95% chance that your</a:t>
            </a:r>
          </a:p>
          <a:p>
            <a:pPr algn="l"/>
            <a:r>
              <a:rPr lang="en-US" dirty="0">
                <a:solidFill>
                  <a:schemeClr val="tx1"/>
                </a:solidFill>
              </a:rPr>
              <a:t>       sample is one of these – Thus your CI has a 95% chance of </a:t>
            </a:r>
          </a:p>
          <a:p>
            <a:pPr algn="l"/>
            <a:r>
              <a:rPr lang="en-US" dirty="0">
                <a:solidFill>
                  <a:schemeClr val="tx1"/>
                </a:solidFill>
              </a:rPr>
              <a:t>       containing the Pop. Value </a:t>
            </a:r>
          </a:p>
          <a:p>
            <a:pPr algn="l"/>
            <a:endParaRPr lang="en-US" dirty="0">
              <a:solidFill>
                <a:schemeClr val="tx1"/>
              </a:solidFill>
            </a:endParaRPr>
          </a:p>
          <a:p>
            <a:pPr algn="l"/>
            <a:r>
              <a:rPr lang="en-US" dirty="0">
                <a:solidFill>
                  <a:schemeClr val="tx1"/>
                </a:solidFill>
              </a:rPr>
              <a:t>       So we can legitimately use the common interpretation</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272449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C689B-C2C8-48A2-870D-B3366A1E5C87}"/>
              </a:ext>
            </a:extLst>
          </p:cNvPr>
          <p:cNvSpPr txBox="1"/>
          <p:nvPr/>
        </p:nvSpPr>
        <p:spPr>
          <a:xfrm>
            <a:off x="1077912" y="1265237"/>
            <a:ext cx="7620000" cy="369332"/>
          </a:xfrm>
          <a:prstGeom prst="rect">
            <a:avLst/>
          </a:prstGeom>
          <a:solidFill>
            <a:schemeClr val="bg1"/>
          </a:solidFill>
        </p:spPr>
        <p:txBody>
          <a:bodyPr wrap="square" rtlCol="0">
            <a:spAutoFit/>
          </a:bodyPr>
          <a:lstStyle/>
          <a:p>
            <a:pPr algn="l"/>
            <a:r>
              <a:rPr lang="en-US" b="1" dirty="0">
                <a:solidFill>
                  <a:schemeClr val="tx1"/>
                </a:solidFill>
              </a:rPr>
              <a:t>Calculation of p Values/Significance and Confidence Intervals</a:t>
            </a:r>
          </a:p>
        </p:txBody>
      </p:sp>
      <p:sp>
        <p:nvSpPr>
          <p:cNvPr id="6" name="TextBox 5">
            <a:extLst>
              <a:ext uri="{FF2B5EF4-FFF2-40B4-BE49-F238E27FC236}">
                <a16:creationId xmlns:a16="http://schemas.microsoft.com/office/drawing/2014/main" id="{5A1B09B7-2855-4AFD-B31F-3364793F4592}"/>
              </a:ext>
            </a:extLst>
          </p:cNvPr>
          <p:cNvSpPr txBox="1"/>
          <p:nvPr/>
        </p:nvSpPr>
        <p:spPr>
          <a:xfrm>
            <a:off x="1268412" y="2103437"/>
            <a:ext cx="2590800" cy="2308324"/>
          </a:xfrm>
          <a:prstGeom prst="rect">
            <a:avLst/>
          </a:prstGeom>
          <a:solidFill>
            <a:schemeClr val="bg1"/>
          </a:solidFill>
        </p:spPr>
        <p:txBody>
          <a:bodyPr wrap="square" rtlCol="0">
            <a:spAutoFit/>
          </a:bodyPr>
          <a:lstStyle/>
          <a:p>
            <a:pPr algn="l"/>
            <a:r>
              <a:rPr lang="en-US" sz="1600" b="1" dirty="0">
                <a:solidFill>
                  <a:schemeClr val="tx1"/>
                </a:solidFill>
              </a:rPr>
              <a:t>Sig Test</a:t>
            </a:r>
            <a:r>
              <a:rPr lang="en-US" sz="1600" dirty="0">
                <a:solidFill>
                  <a:schemeClr val="tx1"/>
                </a:solidFill>
              </a:rPr>
              <a:t>: Posit the Sampling Dist. under the Null </a:t>
            </a:r>
            <a:r>
              <a:rPr lang="en-US" sz="1600" dirty="0" err="1">
                <a:solidFill>
                  <a:schemeClr val="tx1"/>
                </a:solidFill>
              </a:rPr>
              <a:t>Hyp</a:t>
            </a:r>
            <a:r>
              <a:rPr lang="en-US" sz="1600" dirty="0">
                <a:solidFill>
                  <a:schemeClr val="tx1"/>
                </a:solidFill>
              </a:rPr>
              <a:t>, then reject Null when the prob. of obtaining your Sample Mean or Effect Size under a correct Null is less than .05 / 5%</a:t>
            </a:r>
          </a:p>
          <a:p>
            <a:pPr algn="l"/>
            <a:r>
              <a:rPr lang="en-US" sz="1600" dirty="0">
                <a:solidFill>
                  <a:schemeClr val="tx1"/>
                </a:solidFill>
              </a:rPr>
              <a:t> </a:t>
            </a:r>
          </a:p>
        </p:txBody>
      </p:sp>
      <p:sp>
        <p:nvSpPr>
          <p:cNvPr id="7" name="TextBox 6">
            <a:extLst>
              <a:ext uri="{FF2B5EF4-FFF2-40B4-BE49-F238E27FC236}">
                <a16:creationId xmlns:a16="http://schemas.microsoft.com/office/drawing/2014/main" id="{DAE19E3F-4138-4C3F-A4D3-3BAC8C97315D}"/>
              </a:ext>
            </a:extLst>
          </p:cNvPr>
          <p:cNvSpPr txBox="1"/>
          <p:nvPr/>
        </p:nvSpPr>
        <p:spPr>
          <a:xfrm>
            <a:off x="1268412" y="4846637"/>
            <a:ext cx="2781300" cy="1569660"/>
          </a:xfrm>
          <a:prstGeom prst="rect">
            <a:avLst/>
          </a:prstGeom>
          <a:solidFill>
            <a:schemeClr val="bg1"/>
          </a:solidFill>
        </p:spPr>
        <p:txBody>
          <a:bodyPr wrap="square" rtlCol="0">
            <a:spAutoFit/>
          </a:bodyPr>
          <a:lstStyle/>
          <a:p>
            <a:pPr algn="l"/>
            <a:r>
              <a:rPr lang="en-US" sz="1600" b="1" dirty="0">
                <a:solidFill>
                  <a:schemeClr val="tx1"/>
                </a:solidFill>
              </a:rPr>
              <a:t>C.I.: </a:t>
            </a:r>
            <a:r>
              <a:rPr lang="en-US" sz="1600" dirty="0">
                <a:solidFill>
                  <a:schemeClr val="tx1"/>
                </a:solidFill>
              </a:rPr>
              <a:t>Posit the Sampling Dist. of the Population, Draw CI “Borders” to include 95% of samples, these will be the samples that encompass the true Pop Value. </a:t>
            </a:r>
          </a:p>
        </p:txBody>
      </p:sp>
      <p:sp>
        <p:nvSpPr>
          <p:cNvPr id="9" name="TextBox 8">
            <a:extLst>
              <a:ext uri="{FF2B5EF4-FFF2-40B4-BE49-F238E27FC236}">
                <a16:creationId xmlns:a16="http://schemas.microsoft.com/office/drawing/2014/main" id="{8C8BBEEC-DEE6-47EE-BFAE-F126F5261BFF}"/>
              </a:ext>
            </a:extLst>
          </p:cNvPr>
          <p:cNvSpPr txBox="1"/>
          <p:nvPr/>
        </p:nvSpPr>
        <p:spPr>
          <a:xfrm>
            <a:off x="4537283" y="6839492"/>
            <a:ext cx="4495800" cy="646331"/>
          </a:xfrm>
          <a:prstGeom prst="rect">
            <a:avLst/>
          </a:prstGeom>
          <a:solidFill>
            <a:schemeClr val="bg1"/>
          </a:solidFill>
        </p:spPr>
        <p:txBody>
          <a:bodyPr wrap="square" rtlCol="0">
            <a:spAutoFit/>
          </a:bodyPr>
          <a:lstStyle/>
          <a:p>
            <a:r>
              <a:rPr lang="en-US" sz="900" dirty="0">
                <a:solidFill>
                  <a:schemeClr val="tx1"/>
                </a:solidFill>
              </a:rPr>
              <a:t>             Source: Prof. </a:t>
            </a:r>
            <a:r>
              <a:rPr lang="en-US" sz="900" dirty="0" err="1">
                <a:solidFill>
                  <a:schemeClr val="tx1"/>
                </a:solidFill>
              </a:rPr>
              <a:t>Guang</a:t>
            </a:r>
            <a:r>
              <a:rPr lang="en-US" sz="900" dirty="0">
                <a:solidFill>
                  <a:schemeClr val="tx1"/>
                </a:solidFill>
              </a:rPr>
              <a:t>-Hwa "Andy" Chang,        </a:t>
            </a:r>
          </a:p>
          <a:p>
            <a:r>
              <a:rPr lang="en-US" sz="900" dirty="0">
                <a:solidFill>
                  <a:schemeClr val="tx1"/>
                </a:solidFill>
              </a:rPr>
              <a:t>              http://gchang.people.ysu.edu/class/mph/note/06_5_CI_Ch8_9_CLT_CI.pdf</a:t>
            </a:r>
          </a:p>
          <a:p>
            <a:pPr algn="l"/>
            <a:endParaRPr lang="en-US" dirty="0">
              <a:solidFill>
                <a:schemeClr val="tx1"/>
              </a:solidFill>
            </a:endParaRPr>
          </a:p>
        </p:txBody>
      </p:sp>
      <p:pic>
        <p:nvPicPr>
          <p:cNvPr id="16" name="Picture 15">
            <a:extLst>
              <a:ext uri="{FF2B5EF4-FFF2-40B4-BE49-F238E27FC236}">
                <a16:creationId xmlns:a16="http://schemas.microsoft.com/office/drawing/2014/main" id="{9D2ACCF3-DE41-4862-BB27-CFB8A8A2C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070" y="4587260"/>
            <a:ext cx="3482340" cy="1943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240" y="2131535"/>
            <a:ext cx="3810000" cy="2019300"/>
          </a:xfrm>
          <a:prstGeom prst="rect">
            <a:avLst/>
          </a:prstGeom>
        </p:spPr>
      </p:pic>
    </p:spTree>
    <p:extLst>
      <p:ext uri="{BB962C8B-B14F-4D97-AF65-F5344CB8AC3E}">
        <p14:creationId xmlns:p14="http://schemas.microsoft.com/office/powerpoint/2010/main" val="143892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C689B-C2C8-48A2-870D-B3366A1E5C87}"/>
              </a:ext>
            </a:extLst>
          </p:cNvPr>
          <p:cNvSpPr txBox="1"/>
          <p:nvPr/>
        </p:nvSpPr>
        <p:spPr>
          <a:xfrm>
            <a:off x="1077912" y="1265237"/>
            <a:ext cx="7620000" cy="369332"/>
          </a:xfrm>
          <a:prstGeom prst="rect">
            <a:avLst/>
          </a:prstGeom>
          <a:solidFill>
            <a:schemeClr val="bg1"/>
          </a:solidFill>
        </p:spPr>
        <p:txBody>
          <a:bodyPr wrap="square" rtlCol="0">
            <a:spAutoFit/>
          </a:bodyPr>
          <a:lstStyle/>
          <a:p>
            <a:pPr algn="l"/>
            <a:r>
              <a:rPr lang="en-US" b="1" dirty="0">
                <a:solidFill>
                  <a:schemeClr val="tx1"/>
                </a:solidFill>
              </a:rPr>
              <a:t>Calculation of Confidence Interval for the Mean</a:t>
            </a:r>
          </a:p>
        </p:txBody>
      </p:sp>
      <p:sp>
        <p:nvSpPr>
          <p:cNvPr id="6" name="TextBox 5">
            <a:extLst>
              <a:ext uri="{FF2B5EF4-FFF2-40B4-BE49-F238E27FC236}">
                <a16:creationId xmlns:a16="http://schemas.microsoft.com/office/drawing/2014/main" id="{5A1B09B7-2855-4AFD-B31F-3364793F4592}"/>
              </a:ext>
            </a:extLst>
          </p:cNvPr>
          <p:cNvSpPr txBox="1"/>
          <p:nvPr/>
        </p:nvSpPr>
        <p:spPr>
          <a:xfrm>
            <a:off x="1268412" y="2103437"/>
            <a:ext cx="2590800" cy="338554"/>
          </a:xfrm>
          <a:prstGeom prst="rect">
            <a:avLst/>
          </a:prstGeom>
          <a:solidFill>
            <a:schemeClr val="bg1"/>
          </a:solidFill>
        </p:spPr>
        <p:txBody>
          <a:bodyPr wrap="square" rtlCol="0">
            <a:spAutoFit/>
          </a:bodyPr>
          <a:lstStyle/>
          <a:p>
            <a:pPr algn="l"/>
            <a:r>
              <a:rPr lang="en-US" sz="1600" dirty="0">
                <a:solidFill>
                  <a:schemeClr val="tx1"/>
                </a:solidFill>
              </a:rPr>
              <a:t> </a:t>
            </a:r>
          </a:p>
        </p:txBody>
      </p:sp>
      <p:sp>
        <p:nvSpPr>
          <p:cNvPr id="7" name="TextBox 6">
            <a:extLst>
              <a:ext uri="{FF2B5EF4-FFF2-40B4-BE49-F238E27FC236}">
                <a16:creationId xmlns:a16="http://schemas.microsoft.com/office/drawing/2014/main" id="{DAE19E3F-4138-4C3F-A4D3-3BAC8C97315D}"/>
              </a:ext>
            </a:extLst>
          </p:cNvPr>
          <p:cNvSpPr txBox="1"/>
          <p:nvPr/>
        </p:nvSpPr>
        <p:spPr>
          <a:xfrm>
            <a:off x="1268412" y="4846637"/>
            <a:ext cx="2400300" cy="338554"/>
          </a:xfrm>
          <a:prstGeom prst="rect">
            <a:avLst/>
          </a:prstGeom>
          <a:solidFill>
            <a:schemeClr val="bg1"/>
          </a:solidFill>
        </p:spPr>
        <p:txBody>
          <a:bodyPr wrap="square" rtlCol="0">
            <a:spAutoFit/>
          </a:bodyPr>
          <a:lstStyle/>
          <a:p>
            <a:pPr algn="l"/>
            <a:endParaRPr lang="en-US" sz="1600" dirty="0">
              <a:solidFill>
                <a:schemeClr val="tx1"/>
              </a:solidFill>
            </a:endParaRPr>
          </a:p>
        </p:txBody>
      </p:sp>
      <p:sp>
        <p:nvSpPr>
          <p:cNvPr id="9" name="TextBox 8">
            <a:extLst>
              <a:ext uri="{FF2B5EF4-FFF2-40B4-BE49-F238E27FC236}">
                <a16:creationId xmlns:a16="http://schemas.microsoft.com/office/drawing/2014/main" id="{8C8BBEEC-DEE6-47EE-BFAE-F126F5261BFF}"/>
              </a:ext>
            </a:extLst>
          </p:cNvPr>
          <p:cNvSpPr txBox="1"/>
          <p:nvPr/>
        </p:nvSpPr>
        <p:spPr>
          <a:xfrm>
            <a:off x="3668712" y="6751637"/>
            <a:ext cx="4495800" cy="230832"/>
          </a:xfrm>
          <a:prstGeom prst="rect">
            <a:avLst/>
          </a:prstGeom>
          <a:solidFill>
            <a:schemeClr val="bg1"/>
          </a:solidFill>
        </p:spPr>
        <p:txBody>
          <a:bodyPr wrap="square" rtlCol="0">
            <a:spAutoFit/>
          </a:bodyPr>
          <a:lstStyle/>
          <a:p>
            <a:r>
              <a:rPr lang="en-US" sz="900" dirty="0">
                <a:solidFill>
                  <a:schemeClr val="tx1"/>
                </a:solidFill>
              </a:rPr>
              <a:t>              </a:t>
            </a:r>
            <a:endParaRPr lang="en-US" dirty="0">
              <a:solidFill>
                <a:schemeClr val="tx1"/>
              </a:solidFill>
            </a:endParaRPr>
          </a:p>
        </p:txBody>
      </p:sp>
      <p:sp>
        <p:nvSpPr>
          <p:cNvPr id="3" name="TextBox 2">
            <a:extLst>
              <a:ext uri="{FF2B5EF4-FFF2-40B4-BE49-F238E27FC236}">
                <a16:creationId xmlns:a16="http://schemas.microsoft.com/office/drawing/2014/main" id="{F05A936D-0E9F-432C-9B39-D9ECFD15B6FC}"/>
              </a:ext>
            </a:extLst>
          </p:cNvPr>
          <p:cNvSpPr txBox="1"/>
          <p:nvPr/>
        </p:nvSpPr>
        <p:spPr>
          <a:xfrm>
            <a:off x="1535112" y="1903144"/>
            <a:ext cx="5829300" cy="276999"/>
          </a:xfrm>
          <a:prstGeom prst="rect">
            <a:avLst/>
          </a:prstGeom>
          <a:solidFill>
            <a:schemeClr val="bg1"/>
          </a:solidFill>
        </p:spPr>
        <p:txBody>
          <a:bodyPr wrap="square" rtlCol="0">
            <a:spAutoFit/>
          </a:bodyPr>
          <a:lstStyle/>
          <a:p>
            <a:pPr algn="l"/>
            <a:endParaRPr lang="en-US" sz="1200" dirty="0">
              <a:solidFill>
                <a:schemeClr val="tx1"/>
              </a:solidFill>
            </a:endParaRPr>
          </a:p>
        </p:txBody>
      </p:sp>
      <p:sp>
        <p:nvSpPr>
          <p:cNvPr id="10" name="Rectangle 9"/>
          <p:cNvSpPr/>
          <p:nvPr/>
        </p:nvSpPr>
        <p:spPr>
          <a:xfrm>
            <a:off x="3668712" y="3261320"/>
            <a:ext cx="3890963" cy="276999"/>
          </a:xfrm>
          <a:prstGeom prst="rect">
            <a:avLst/>
          </a:prstGeom>
        </p:spPr>
        <p:txBody>
          <a:bodyPr wrap="square">
            <a:spAutoFit/>
          </a:bodyPr>
          <a:lstStyle/>
          <a:p>
            <a:r>
              <a:rPr lang="en-US" sz="1200" u="sng" dirty="0">
                <a:solidFill>
                  <a:schemeClr val="tx1"/>
                </a:solidFill>
              </a:rPr>
              <a:t> </a:t>
            </a:r>
            <a:endParaRPr lang="en-US" sz="1200" dirty="0">
              <a:solidFill>
                <a:schemeClr val="tx1"/>
              </a:solidFill>
            </a:endParaRPr>
          </a:p>
        </p:txBody>
      </p:sp>
      <p:pic>
        <p:nvPicPr>
          <p:cNvPr id="4" name="Picture 3">
            <a:extLst>
              <a:ext uri="{FF2B5EF4-FFF2-40B4-BE49-F238E27FC236}">
                <a16:creationId xmlns:a16="http://schemas.microsoft.com/office/drawing/2014/main" id="{DC17D874-8B6B-49D7-8122-C1C46C30BF3B}"/>
              </a:ext>
            </a:extLst>
          </p:cNvPr>
          <p:cNvPicPr>
            <a:picLocks noChangeAspect="1"/>
          </p:cNvPicPr>
          <p:nvPr/>
        </p:nvPicPr>
        <p:blipFill>
          <a:blip r:embed="rId2"/>
          <a:stretch>
            <a:fillRect/>
          </a:stretch>
        </p:blipFill>
        <p:spPr>
          <a:xfrm>
            <a:off x="1521979" y="2380436"/>
            <a:ext cx="2914650" cy="1857375"/>
          </a:xfrm>
          <a:prstGeom prst="rect">
            <a:avLst/>
          </a:prstGeom>
        </p:spPr>
      </p:pic>
      <p:pic>
        <p:nvPicPr>
          <p:cNvPr id="8" name="Picture 7">
            <a:extLst>
              <a:ext uri="{FF2B5EF4-FFF2-40B4-BE49-F238E27FC236}">
                <a16:creationId xmlns:a16="http://schemas.microsoft.com/office/drawing/2014/main" id="{CC9F0E7B-5792-4542-B496-BC007E18521B}"/>
              </a:ext>
            </a:extLst>
          </p:cNvPr>
          <p:cNvPicPr>
            <a:picLocks noChangeAspect="1"/>
          </p:cNvPicPr>
          <p:nvPr/>
        </p:nvPicPr>
        <p:blipFill>
          <a:blip r:embed="rId3"/>
          <a:stretch>
            <a:fillRect/>
          </a:stretch>
        </p:blipFill>
        <p:spPr>
          <a:xfrm>
            <a:off x="4887912" y="2249478"/>
            <a:ext cx="3168504" cy="2222180"/>
          </a:xfrm>
          <a:prstGeom prst="rect">
            <a:avLst/>
          </a:prstGeom>
        </p:spPr>
      </p:pic>
    </p:spTree>
    <p:extLst>
      <p:ext uri="{BB962C8B-B14F-4D97-AF65-F5344CB8AC3E}">
        <p14:creationId xmlns:p14="http://schemas.microsoft.com/office/powerpoint/2010/main" val="1796790656"/>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txDef>
      <a:spPr>
        <a:solidFill>
          <a:schemeClr val="bg1"/>
        </a:solidFill>
      </a:spPr>
      <a:bodyPr wrap="square" rtlCol="0">
        <a:spAutoFit/>
      </a:bodyPr>
      <a:lstStyle>
        <a:defPPr algn="l">
          <a:defRPr dirty="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8058</TotalTime>
  <Words>1868</Words>
  <Application>Microsoft Office PowerPoint</Application>
  <PresentationFormat>Custom</PresentationFormat>
  <Paragraphs>427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Microsoft YaHei</vt:lpstr>
      <vt:lpstr>Arial</vt:lpstr>
      <vt:lpstr>Calibri</vt:lpstr>
      <vt:lpstr>MinionPro-Regular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dc:creator>
  <cp:lastModifiedBy>Schwieder,David</cp:lastModifiedBy>
  <cp:revision>174</cp:revision>
  <cp:lastPrinted>1601-01-01T00:00:00Z</cp:lastPrinted>
  <dcterms:created xsi:type="dcterms:W3CDTF">2018-03-20T04:52:02Z</dcterms:created>
  <dcterms:modified xsi:type="dcterms:W3CDTF">2019-06-05T20:02:23Z</dcterms:modified>
</cp:coreProperties>
</file>