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9" r:id="rId14"/>
    <p:sldId id="270" r:id="rId15"/>
    <p:sldId id="271" r:id="rId16"/>
    <p:sldId id="357" r:id="rId17"/>
    <p:sldId id="358" r:id="rId18"/>
    <p:sldId id="359" r:id="rId19"/>
    <p:sldId id="26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8" r:id="rId56"/>
    <p:sldId id="307" r:id="rId57"/>
    <p:sldId id="309" r:id="rId58"/>
    <p:sldId id="311" r:id="rId59"/>
    <p:sldId id="312" r:id="rId60"/>
    <p:sldId id="313" r:id="rId61"/>
    <p:sldId id="314" r:id="rId62"/>
    <p:sldId id="315" r:id="rId63"/>
    <p:sldId id="316" r:id="rId64"/>
    <p:sldId id="318" r:id="rId65"/>
    <p:sldId id="317" r:id="rId66"/>
    <p:sldId id="320" r:id="rId67"/>
    <p:sldId id="319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2" r:id="rId99"/>
    <p:sldId id="354" r:id="rId100"/>
    <p:sldId id="353" r:id="rId101"/>
    <p:sldId id="355" r:id="rId102"/>
    <p:sldId id="356" r:id="rId103"/>
    <p:sldId id="360" r:id="rId104"/>
    <p:sldId id="361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A3D7FB"/>
    <a:srgbClr val="FFCCFF"/>
    <a:srgbClr val="FF66FF"/>
    <a:srgbClr val="CCECFF"/>
    <a:srgbClr val="CCFF99"/>
    <a:srgbClr val="FF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6F059-65C5-4A1D-A85C-D56D59BF23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91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5FD290-0F4A-4578-9291-2C5FAF9C7D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65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34AD1-7F04-421D-836B-C3BEB556A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91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94147-821C-4CB8-9415-67D67A93F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29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E2929-28AD-4A62-963B-EF98BB77E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36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56284-179E-48AC-BF5D-0CC939AB6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82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14F23-C1F2-48C2-B80F-D3C63805E4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1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1B337-BC64-48F4-BEB4-2D457489A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5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A576E-7B83-49CF-9836-CF849FD80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96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8F71E-ABCF-41ED-88B1-C9E1AE688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2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FC628-2D79-4EAD-BD73-ADD9FE27E6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96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3DA04-01D1-4D34-9A4A-9704A2374B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33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C15C2A-CD07-47C7-848E-68E348B582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R for </a:t>
            </a:r>
            <a:br>
              <a:rPr lang="en-US" altLang="en-US" smtClean="0"/>
            </a:br>
            <a:r>
              <a:rPr lang="en-US" altLang="en-US" i="1" smtClean="0"/>
              <a:t>Applied Statistical Methods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Larry Winner</a:t>
            </a:r>
          </a:p>
          <a:p>
            <a:pPr eaLnBrk="1" hangingPunct="1"/>
            <a:r>
              <a:rPr lang="en-US" altLang="en-US" smtClean="0"/>
              <a:t>University of Florida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Program – PGA/LPGA Driving Distance/Accuracy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153400" cy="4801314"/>
          </a:xfrm>
          <a:prstGeom prst="rect">
            <a:avLst/>
          </a:prstGeom>
          <a:solidFill>
            <a:srgbClr val="00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pdf</a:t>
            </a:r>
            <a:r>
              <a:rPr lang="en-US" altLang="en-US" b="1" dirty="0" smtClean="0"/>
              <a:t>(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pgalpga1.pdf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)</a:t>
            </a:r>
            <a:endParaRPr lang="en-US" altLang="en-US" b="1" dirty="0"/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 err="1"/>
              <a:t>pgalpga</a:t>
            </a:r>
            <a:r>
              <a:rPr lang="en-US" altLang="en-US" b="1" dirty="0"/>
              <a:t> &lt;- </a:t>
            </a:r>
            <a:r>
              <a:rPr lang="en-US" altLang="en-US" b="1" dirty="0" err="1"/>
              <a:t>read.fwf</a:t>
            </a:r>
            <a:r>
              <a:rPr lang="en-US" altLang="en-US" b="1" dirty="0" smtClean="0"/>
              <a:t>(</a:t>
            </a:r>
          </a:p>
          <a:p>
            <a:pPr eaLnBrk="1" hangingPunct="1"/>
            <a:r>
              <a:rPr lang="en-US" altLang="en-US" b="1" dirty="0"/>
              <a:t> </a:t>
            </a:r>
            <a:r>
              <a:rPr lang="en-US" altLang="en-US" b="1" dirty="0" smtClean="0"/>
              <a:t>                   file=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http://www.stat.ufl.edu/~winner/data/pgalpga2008.dat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,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                    width=c(8,8,8),</a:t>
            </a:r>
          </a:p>
          <a:p>
            <a:pPr eaLnBrk="1" hangingPunct="1"/>
            <a:r>
              <a:rPr lang="en-US" altLang="en-US" b="1" dirty="0"/>
              <a:t>                    </a:t>
            </a:r>
            <a:r>
              <a:rPr lang="en-US" altLang="en-US" b="1" dirty="0" err="1"/>
              <a:t>col.names</a:t>
            </a:r>
            <a:r>
              <a:rPr lang="en-US" altLang="en-US" b="1" dirty="0"/>
              <a:t>=c</a:t>
            </a:r>
            <a:r>
              <a:rPr lang="en-US" altLang="en-US" b="1" dirty="0" smtClean="0"/>
              <a:t>(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Distance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Accuracy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Gender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))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attach(</a:t>
            </a:r>
            <a:r>
              <a:rPr lang="en-US" altLang="en-US" b="1" dirty="0" err="1"/>
              <a:t>pgalpga</a:t>
            </a:r>
            <a:r>
              <a:rPr lang="en-US" altLang="en-US" b="1" dirty="0"/>
              <a:t>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Gender &lt;- factor(Gender, levels=1:2, labels=c</a:t>
            </a:r>
            <a:r>
              <a:rPr lang="en-US" altLang="en-US" b="1" dirty="0" smtClean="0"/>
              <a:t>(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Female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Male</a:t>
            </a:r>
            <a:r>
              <a:rPr lang="en-US" altLang="en-US" dirty="0" smtClean="0"/>
              <a:t>"</a:t>
            </a:r>
            <a:r>
              <a:rPr lang="en-US" altLang="en-US" b="1" dirty="0" smtClean="0"/>
              <a:t>))</a:t>
            </a:r>
            <a:endParaRPr lang="en-US" altLang="en-US" b="1" dirty="0"/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mean(Distance);  mean(Accuracy)</a:t>
            </a:r>
          </a:p>
          <a:p>
            <a:pPr eaLnBrk="1" hangingPunct="1"/>
            <a:r>
              <a:rPr lang="en-US" altLang="en-US" b="1" dirty="0" err="1"/>
              <a:t>sd</a:t>
            </a:r>
            <a:r>
              <a:rPr lang="en-US" altLang="en-US" b="1" dirty="0"/>
              <a:t>(Distance); </a:t>
            </a:r>
            <a:r>
              <a:rPr lang="en-US" altLang="en-US" b="1" dirty="0" err="1"/>
              <a:t>sd</a:t>
            </a:r>
            <a:r>
              <a:rPr lang="en-US" altLang="en-US" b="1" dirty="0"/>
              <a:t>(Accuracy)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 err="1"/>
              <a:t>tapply</a:t>
            </a:r>
            <a:r>
              <a:rPr lang="en-US" altLang="en-US" b="1" dirty="0"/>
              <a:t>(Distance, Gender, mean);  </a:t>
            </a:r>
            <a:r>
              <a:rPr lang="en-US" altLang="en-US" b="1" dirty="0" err="1"/>
              <a:t>tapply</a:t>
            </a:r>
            <a:r>
              <a:rPr lang="en-US" altLang="en-US" b="1" dirty="0"/>
              <a:t>(Accuracy, Gender, mean)</a:t>
            </a:r>
          </a:p>
          <a:p>
            <a:pPr eaLnBrk="1" hangingPunct="1"/>
            <a:r>
              <a:rPr lang="en-US" altLang="en-US" b="1" dirty="0" err="1"/>
              <a:t>tapply</a:t>
            </a:r>
            <a:r>
              <a:rPr lang="en-US" altLang="en-US" b="1" dirty="0"/>
              <a:t>(Distance, Gender, </a:t>
            </a:r>
            <a:r>
              <a:rPr lang="en-US" altLang="en-US" b="1" dirty="0" err="1"/>
              <a:t>sd</a:t>
            </a:r>
            <a:r>
              <a:rPr lang="en-US" altLang="en-US" b="1" dirty="0"/>
              <a:t>); </a:t>
            </a:r>
            <a:r>
              <a:rPr lang="en-US" altLang="en-US" b="1" dirty="0" err="1"/>
              <a:t>tapply</a:t>
            </a:r>
            <a:r>
              <a:rPr lang="en-US" altLang="en-US" b="1" dirty="0"/>
              <a:t>(Accuracy, Gender, </a:t>
            </a:r>
            <a:r>
              <a:rPr lang="en-US" altLang="en-US" b="1" dirty="0" err="1"/>
              <a:t>sd</a:t>
            </a:r>
            <a:r>
              <a:rPr lang="en-US" altLang="en-US" b="1" dirty="0"/>
              <a:t>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 err="1"/>
              <a:t>dev.off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dirty="0" smtClean="0"/>
              <a:t>Logistic Regression – NFL Field Goals</a:t>
            </a:r>
          </a:p>
        </p:txBody>
      </p:sp>
      <p:sp>
        <p:nvSpPr>
          <p:cNvPr id="103427" name="TextBox 2"/>
          <p:cNvSpPr txBox="1">
            <a:spLocks noChangeArrowheads="1"/>
          </p:cNvSpPr>
          <p:nvPr/>
        </p:nvSpPr>
        <p:spPr bwMode="auto">
          <a:xfrm>
            <a:off x="228600" y="1066800"/>
            <a:ext cx="8610600" cy="3694113"/>
          </a:xfrm>
          <a:prstGeom prst="rect">
            <a:avLst/>
          </a:prstGeom>
          <a:solidFill>
            <a:srgbClr val="A3D7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Give a range of Distance values for the smooth fitted/predicted curve</a:t>
            </a:r>
          </a:p>
          <a:p>
            <a:pPr eaLnBrk="1" hangingPunct="1"/>
            <a:r>
              <a:rPr lang="en-US" altLang="en-US" dirty="0" err="1"/>
              <a:t>raw.dist</a:t>
            </a:r>
            <a:r>
              <a:rPr lang="en-US" altLang="en-US" dirty="0"/>
              <a:t> &lt;- </a:t>
            </a:r>
            <a:r>
              <a:rPr lang="en-US" altLang="en-US" dirty="0" err="1"/>
              <a:t>seq</a:t>
            </a:r>
            <a:r>
              <a:rPr lang="en-US" altLang="en-US" dirty="0"/>
              <a:t>(min(distance),max(distance),0.1)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Plot the raw data and add line with predicted curve evaluated at </a:t>
            </a:r>
            <a:r>
              <a:rPr lang="en-US" altLang="en-US" dirty="0" err="1"/>
              <a:t>raw.dist</a:t>
            </a:r>
            <a:endParaRPr lang="en-US" altLang="en-US" dirty="0"/>
          </a:p>
          <a:p>
            <a:pPr eaLnBrk="1" hangingPunct="1"/>
            <a:r>
              <a:rPr lang="en-US" altLang="en-US" dirty="0"/>
              <a:t>#   type="response" </a:t>
            </a:r>
            <a:r>
              <a:rPr lang="en-US" altLang="en-US" dirty="0" err="1"/>
              <a:t>backtransforms</a:t>
            </a:r>
            <a:r>
              <a:rPr lang="en-US" altLang="en-US" dirty="0"/>
              <a:t> model to S-shaped response </a:t>
            </a:r>
          </a:p>
          <a:p>
            <a:pPr eaLnBrk="1" hangingPunct="1"/>
            <a:r>
              <a:rPr lang="en-US" altLang="en-US" dirty="0"/>
              <a:t>#   scale (not linear scale)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plot(</a:t>
            </a:r>
            <a:r>
              <a:rPr lang="en-US" altLang="en-US" dirty="0" err="1"/>
              <a:t>obs.dist,prop.dist,xlab</a:t>
            </a:r>
            <a:r>
              <a:rPr lang="en-US" altLang="en-US" dirty="0"/>
              <a:t>="distance",</a:t>
            </a:r>
            <a:r>
              <a:rPr lang="en-US" altLang="en-US" dirty="0" err="1"/>
              <a:t>ylab</a:t>
            </a:r>
            <a:r>
              <a:rPr lang="en-US" altLang="en-US" dirty="0"/>
              <a:t>="Probability(Success)")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lines(</a:t>
            </a:r>
            <a:r>
              <a:rPr lang="en-US" altLang="en-US" dirty="0" err="1"/>
              <a:t>raw.dist,predict</a:t>
            </a:r>
            <a:r>
              <a:rPr lang="en-US" altLang="en-US" dirty="0"/>
              <a:t>(fg.reg1,list(distance=</a:t>
            </a:r>
            <a:r>
              <a:rPr lang="en-US" altLang="en-US" dirty="0" err="1"/>
              <a:t>raw.dist</a:t>
            </a:r>
            <a:r>
              <a:rPr lang="en-US" altLang="en-US" dirty="0"/>
              <a:t>),type="response"))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dev.off</a:t>
            </a:r>
            <a:r>
              <a:rPr lang="en-US" altLang="en-US" dirty="0"/>
              <a:t>()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 smtClean="0"/>
              <a:t>Text Output – Field Goal Data</a:t>
            </a:r>
          </a:p>
        </p:txBody>
      </p:sp>
      <p:sp>
        <p:nvSpPr>
          <p:cNvPr id="104451" name="TextBox 2"/>
          <p:cNvSpPr txBox="1">
            <a:spLocks noChangeArrowheads="1"/>
          </p:cNvSpPr>
          <p:nvPr/>
        </p:nvSpPr>
        <p:spPr bwMode="auto">
          <a:xfrm>
            <a:off x="457200" y="838200"/>
            <a:ext cx="8382000" cy="5754688"/>
          </a:xfrm>
          <a:prstGeom prst="rect">
            <a:avLst/>
          </a:prstGeom>
          <a:solidFill>
            <a:srgbClr val="A3D7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&gt; # Fit the logistic regression model and print results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&gt; fg.reg1 &lt;- glm(success~distance,binomial)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&gt; summary(fg.reg1)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Call: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glm(formula = success ~ distance, family = binomial)</a:t>
            </a:r>
          </a:p>
          <a:p>
            <a:pPr eaLnBrk="1" hangingPunct="1"/>
            <a:endParaRPr lang="en-US" altLang="en-US" sz="160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Deviance Residuals: 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    Min       1Q   Median       3Q      Max  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-2.6569   0.2718   0.4166   0.6938   1.4750  </a:t>
            </a:r>
          </a:p>
          <a:p>
            <a:pPr eaLnBrk="1" hangingPunct="1"/>
            <a:endParaRPr lang="en-US" altLang="en-US" sz="160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Coefficients: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            Estimate Std. Error z value Pr(&gt;|z|)    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(Intercept)  5.69788    0.45110   12.63   &lt;2e-16 ***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distance    -0.10991    0.01058  -10.38   &lt;2e-16 ***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Signif. codes:  0 '***' 0.001 '**' 0.01 '*' 0.05 '.' 0.1 ' ' 1 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(Dispersion parameter for binomial family taken to be 1)</a:t>
            </a:r>
          </a:p>
          <a:p>
            <a:pPr eaLnBrk="1" hangingPunct="1"/>
            <a:endParaRPr lang="en-US" altLang="en-US" sz="160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    Null deviance: 955.38  on 947  degrees of freedom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Residual deviance: 817.20  on 946  degrees of freedom</a:t>
            </a: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AIC: 821.2</a:t>
            </a:r>
          </a:p>
          <a:p>
            <a:pPr eaLnBrk="1" hangingPunct="1"/>
            <a:endParaRPr lang="en-US" altLang="en-US" sz="160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>
                <a:latin typeface="Lucida Sans Typewriter" panose="020B0509030504030204" pitchFamily="49" charset="0"/>
              </a:rPr>
              <a:t>Number of Fisher Scoring iterations: 5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1" descr="fieldgo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65532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altLang="en-US" dirty="0" smtClean="0"/>
              <a:t>Poisson Regression – NASCAR Crashes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" y="1524000"/>
            <a:ext cx="8610600" cy="4524315"/>
          </a:xfrm>
          <a:prstGeom prst="rect">
            <a:avLst/>
          </a:prstGeom>
          <a:solidFill>
            <a:srgbClr val="A3D7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race1 </a:t>
            </a:r>
            <a:r>
              <a:rPr lang="en-US" altLang="en-US" dirty="0"/>
              <a:t>&lt;- </a:t>
            </a:r>
            <a:r>
              <a:rPr lang="en-US" altLang="en-US" dirty="0" err="1"/>
              <a:t>read.fwf</a:t>
            </a:r>
            <a:r>
              <a:rPr lang="en-US" altLang="en-US" dirty="0" smtClean="0"/>
              <a:t>("http://www.stat.ufl.edu/~winner/data/race7579.dat</a:t>
            </a:r>
            <a:r>
              <a:rPr lang="en-US" altLang="en-US" dirty="0"/>
              <a:t>", </a:t>
            </a:r>
            <a:endParaRPr lang="en-US" altLang="en-US" dirty="0" smtClean="0"/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width=c(rep(8,9),12,40),  </a:t>
            </a:r>
            <a:r>
              <a:rPr lang="en-US" altLang="en-US" dirty="0" err="1" smtClean="0"/>
              <a:t>col.names</a:t>
            </a:r>
            <a:r>
              <a:rPr lang="en-US" altLang="en-US" dirty="0" smtClean="0"/>
              <a:t>=c("</a:t>
            </a:r>
            <a:r>
              <a:rPr lang="en-US" altLang="en-US" dirty="0" err="1" smtClean="0"/>
              <a:t>srace</a:t>
            </a:r>
            <a:r>
              <a:rPr lang="en-US" altLang="en-US" dirty="0" smtClean="0"/>
              <a:t>", "year", "</a:t>
            </a:r>
            <a:r>
              <a:rPr lang="en-US" altLang="en-US" dirty="0" err="1" smtClean="0"/>
              <a:t>yrace</a:t>
            </a:r>
            <a:r>
              <a:rPr lang="en-US" altLang="en-US" dirty="0" smtClean="0"/>
              <a:t>", "drivers",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"</a:t>
            </a:r>
            <a:r>
              <a:rPr lang="en-US" altLang="en-US" dirty="0" err="1" smtClean="0"/>
              <a:t>trklen</a:t>
            </a:r>
            <a:r>
              <a:rPr lang="en-US" altLang="en-US" dirty="0" smtClean="0"/>
              <a:t>", "laps", "</a:t>
            </a:r>
            <a:r>
              <a:rPr lang="en-US" altLang="en-US" dirty="0" err="1" smtClean="0"/>
              <a:t>roadtrk</a:t>
            </a:r>
            <a:r>
              <a:rPr lang="en-US" altLang="en-US" dirty="0" smtClean="0"/>
              <a:t>", "cautions", "</a:t>
            </a:r>
            <a:r>
              <a:rPr lang="en-US" altLang="en-US" dirty="0" err="1" smtClean="0"/>
              <a:t>leadchng</a:t>
            </a:r>
            <a:r>
              <a:rPr lang="en-US" altLang="en-US" dirty="0" smtClean="0"/>
              <a:t>", "</a:t>
            </a:r>
            <a:r>
              <a:rPr lang="en-US" altLang="en-US" dirty="0" err="1" smtClean="0"/>
              <a:t>trkid</a:t>
            </a:r>
            <a:r>
              <a:rPr lang="en-US" altLang="en-US" dirty="0" smtClean="0"/>
              <a:t>", "track"))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attach(race1)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## Fit Poisson Regression, Relating Cautions to Drivers, Track Length, and Laps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race.mod &lt;- </a:t>
            </a:r>
            <a:r>
              <a:rPr lang="en-US" altLang="en-US" dirty="0" err="1" smtClean="0"/>
              <a:t>glm</a:t>
            </a:r>
            <a:r>
              <a:rPr lang="en-US" altLang="en-US" dirty="0" smtClean="0"/>
              <a:t>(cautions ~ drivers + </a:t>
            </a:r>
            <a:r>
              <a:rPr lang="en-US" altLang="en-US" dirty="0" err="1" smtClean="0"/>
              <a:t>trklen</a:t>
            </a:r>
            <a:r>
              <a:rPr lang="en-US" altLang="en-US" dirty="0" smtClean="0"/>
              <a:t> + laps, </a:t>
            </a:r>
            <a:r>
              <a:rPr lang="en-US" altLang="en-US" dirty="0" err="1" smtClean="0"/>
              <a:t>poisson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summary(race.mod)</a:t>
            </a:r>
          </a:p>
          <a:p>
            <a:pPr eaLnBrk="1" hangingPunct="1"/>
            <a:r>
              <a:rPr lang="en-US" altLang="en-US" dirty="0" err="1" smtClean="0"/>
              <a:t>anova</a:t>
            </a:r>
            <a:r>
              <a:rPr lang="en-US" altLang="en-US" dirty="0" smtClean="0"/>
              <a:t>(race.mod, test=“</a:t>
            </a:r>
            <a:r>
              <a:rPr lang="en-US" altLang="en-US" dirty="0" err="1" smtClean="0"/>
              <a:t>Chisq</a:t>
            </a:r>
            <a:r>
              <a:rPr lang="en-US" altLang="en-US" dirty="0" smtClean="0"/>
              <a:t>”)      #  Gives sequential tests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 NASCAR Crashes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794" y="1062446"/>
            <a:ext cx="7924800" cy="56938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&gt; summary(race.mod)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      Estimate Std. Error z value </a:t>
            </a:r>
            <a:r>
              <a:rPr lang="en-US" sz="1400" dirty="0" err="1" smtClean="0">
                <a:latin typeface="Lucida Console" panose="020B0609040504020204" pitchFamily="49" charset="0"/>
              </a:rPr>
              <a:t>Pr</a:t>
            </a:r>
            <a:r>
              <a:rPr lang="en-US" sz="1400" dirty="0" smtClean="0">
                <a:latin typeface="Lucida Console" panose="020B0609040504020204" pitchFamily="49" charset="0"/>
              </a:rPr>
              <a:t>(&gt;|z|)   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(Intercept) -0.7962699  0.4116942  -1.934  0.05310 . 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drivers      0.0365253  0.0124932   2.924  0.00346 **</a:t>
            </a:r>
          </a:p>
          <a:p>
            <a:r>
              <a:rPr lang="en-US" sz="1400" dirty="0" err="1" smtClean="0">
                <a:latin typeface="Lucida Console" panose="020B0609040504020204" pitchFamily="49" charset="0"/>
              </a:rPr>
              <a:t>trklen</a:t>
            </a:r>
            <a:r>
              <a:rPr lang="en-US" sz="1400" dirty="0" smtClean="0">
                <a:latin typeface="Lucida Console" panose="020B0609040504020204" pitchFamily="49" charset="0"/>
              </a:rPr>
              <a:t>       0.1144986  0.1684236   0.680  0.49662   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laps         0.0025963  0.0007893   3.289  0.00100 **</a:t>
            </a:r>
          </a:p>
          <a:p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(Dispersion parameter for </a:t>
            </a:r>
            <a:r>
              <a:rPr lang="en-US" sz="1400" dirty="0" err="1" smtClean="0">
                <a:latin typeface="Lucida Console" panose="020B0609040504020204" pitchFamily="49" charset="0"/>
              </a:rPr>
              <a:t>poisson</a:t>
            </a:r>
            <a:r>
              <a:rPr lang="en-US" sz="1400" dirty="0" smtClean="0">
                <a:latin typeface="Lucida Console" panose="020B0609040504020204" pitchFamily="49" charset="0"/>
              </a:rPr>
              <a:t> family taken to be 1)</a:t>
            </a:r>
          </a:p>
          <a:p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Null deviance: 215.49  on 150  degrees of freedom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Residual deviance: 171.22  on 147  degrees of freedom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AIC: 671.11</a:t>
            </a:r>
          </a:p>
          <a:p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&gt; </a:t>
            </a:r>
            <a:r>
              <a:rPr lang="en-US" sz="1400" dirty="0" err="1" smtClean="0">
                <a:latin typeface="Lucida Console" panose="020B0609040504020204" pitchFamily="49" charset="0"/>
              </a:rPr>
              <a:t>anova</a:t>
            </a:r>
            <a:r>
              <a:rPr lang="en-US" sz="1400" dirty="0" smtClean="0">
                <a:latin typeface="Lucida Console" panose="020B0609040504020204" pitchFamily="49" charset="0"/>
              </a:rPr>
              <a:t>(race.mod, test="</a:t>
            </a:r>
            <a:r>
              <a:rPr lang="en-US" sz="1400" dirty="0" err="1" smtClean="0">
                <a:latin typeface="Lucida Console" panose="020B0609040504020204" pitchFamily="49" charset="0"/>
              </a:rPr>
              <a:t>Chisq</a:t>
            </a:r>
            <a:r>
              <a:rPr lang="en-US" sz="1400" dirty="0" smtClean="0">
                <a:latin typeface="Lucida Console" panose="020B0609040504020204" pitchFamily="49" charset="0"/>
              </a:rPr>
              <a:t>")      #  Gives sequential tests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Analysis of Deviance Table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Model: </a:t>
            </a:r>
            <a:r>
              <a:rPr lang="en-US" sz="1400" dirty="0" err="1" smtClean="0">
                <a:latin typeface="Lucida Console" panose="020B0609040504020204" pitchFamily="49" charset="0"/>
              </a:rPr>
              <a:t>poisson</a:t>
            </a:r>
            <a:r>
              <a:rPr lang="en-US" sz="1400" dirty="0" smtClean="0">
                <a:latin typeface="Lucida Console" panose="020B0609040504020204" pitchFamily="49" charset="0"/>
              </a:rPr>
              <a:t>, link: log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Response: cautions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Terms added sequentially (first to last)</a:t>
            </a:r>
          </a:p>
          <a:p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    </a:t>
            </a:r>
            <a:r>
              <a:rPr lang="en-US" sz="1400" dirty="0" err="1" smtClean="0">
                <a:latin typeface="Lucida Console" panose="020B0609040504020204" pitchFamily="49" charset="0"/>
              </a:rPr>
              <a:t>Df</a:t>
            </a:r>
            <a:r>
              <a:rPr lang="en-US" sz="1400" dirty="0" smtClean="0">
                <a:latin typeface="Lucida Console" panose="020B0609040504020204" pitchFamily="49" charset="0"/>
              </a:rPr>
              <a:t> Deviance </a:t>
            </a:r>
            <a:r>
              <a:rPr lang="en-US" sz="1400" dirty="0" err="1" smtClean="0">
                <a:latin typeface="Lucida Console" panose="020B0609040504020204" pitchFamily="49" charset="0"/>
              </a:rPr>
              <a:t>Resid</a:t>
            </a:r>
            <a:r>
              <a:rPr lang="en-US" sz="1400" dirty="0" smtClean="0">
                <a:latin typeface="Lucida Console" panose="020B0609040504020204" pitchFamily="49" charset="0"/>
              </a:rPr>
              <a:t>. </a:t>
            </a:r>
            <a:r>
              <a:rPr lang="en-US" sz="1400" dirty="0" err="1" smtClean="0">
                <a:latin typeface="Lucida Console" panose="020B0609040504020204" pitchFamily="49" charset="0"/>
              </a:rPr>
              <a:t>Df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 smtClean="0">
                <a:latin typeface="Lucida Console" panose="020B0609040504020204" pitchFamily="49" charset="0"/>
              </a:rPr>
              <a:t>Resid</a:t>
            </a:r>
            <a:r>
              <a:rPr lang="en-US" sz="1400" dirty="0" smtClean="0">
                <a:latin typeface="Lucida Console" panose="020B0609040504020204" pitchFamily="49" charset="0"/>
              </a:rPr>
              <a:t>. Dev  </a:t>
            </a:r>
            <a:r>
              <a:rPr lang="en-US" sz="1400" dirty="0" err="1" smtClean="0">
                <a:latin typeface="Lucida Console" panose="020B0609040504020204" pitchFamily="49" charset="0"/>
              </a:rPr>
              <a:t>Pr</a:t>
            </a:r>
            <a:r>
              <a:rPr lang="en-US" sz="1400" dirty="0" smtClean="0">
                <a:latin typeface="Lucida Console" panose="020B0609040504020204" pitchFamily="49" charset="0"/>
              </a:rPr>
              <a:t>(&gt;Chi)    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NULL                      150     215.49              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drivers  1   5.1673       149     210.32  0.023016 *  </a:t>
            </a:r>
          </a:p>
          <a:p>
            <a:r>
              <a:rPr lang="en-US" sz="1400" dirty="0" err="1" smtClean="0">
                <a:latin typeface="Lucida Console" panose="020B0609040504020204" pitchFamily="49" charset="0"/>
              </a:rPr>
              <a:t>trklen</a:t>
            </a:r>
            <a:r>
              <a:rPr lang="en-US" sz="1400" dirty="0" smtClean="0">
                <a:latin typeface="Lucida Console" panose="020B0609040504020204" pitchFamily="49" charset="0"/>
              </a:rPr>
              <a:t>   1  28.1912       148     182.13 1.099e-07 ***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laps     1  10.9167       147     171.22  0.000953 ***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---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5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Output – PGA/LPGA Driving Distance/Accuracy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458200" cy="5378450"/>
          </a:xfrm>
          <a:prstGeom prst="rect">
            <a:avLst/>
          </a:prstGeom>
          <a:solidFill>
            <a:srgbClr val="00FFFF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mean(Distance);  mean(Accuracy)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[1] 269.5116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[1] 65.23927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sd(Distance); sd(Accuracy)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[1] 22.19603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[1] 5.973796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tapply(Distance, Gender, mean);  tapply(Accuracy, Gender, mean)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Female     Male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246.8013 287.6107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Female     Male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67.59108 63.36497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tapply(Distance, Gender, sd); tapply(Accuracy, Gender, sd)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Female     Male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9.493797 8.554456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Female     Male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5.768708 5.461109</a:t>
            </a:r>
            <a:r>
              <a:rPr lang="en-US" altLang="en-US" sz="2000" b="1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Tables for Categorical 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 categorical variables, we use frequency (and relative frequency) tabulations to describe data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Frequency Tabulation:  </a:t>
            </a:r>
            <a:r>
              <a:rPr lang="en-US" altLang="en-US" b="1" smtClean="0"/>
              <a:t>table(x)</a:t>
            </a: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Relative Frequencies:  </a:t>
            </a:r>
            <a:r>
              <a:rPr lang="en-US" altLang="en-US" b="1" smtClean="0"/>
              <a:t>table(x)/sum(table(x))</a:t>
            </a:r>
          </a:p>
          <a:p>
            <a:pPr eaLnBrk="1" hangingPunct="1"/>
            <a:r>
              <a:rPr lang="en-US" altLang="en-US" smtClean="0"/>
              <a:t>For contingency tables (pairs of variables)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Frequency Cross-tabulation:  </a:t>
            </a:r>
            <a:r>
              <a:rPr lang="en-US" altLang="en-US" b="1" smtClean="0"/>
              <a:t>table(x,y)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Row Marginal totals for x:  </a:t>
            </a:r>
            <a:r>
              <a:rPr lang="en-US" altLang="en-US" b="1" smtClean="0"/>
              <a:t>margin.table(table(x,y),1)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Column totals for y: </a:t>
            </a:r>
            <a:r>
              <a:rPr lang="en-US" altLang="en-US" b="1" smtClean="0"/>
              <a:t>margin.table(table(x,y),2)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Relative Freq Cross-tab: </a:t>
            </a:r>
            <a:r>
              <a:rPr lang="en-US" altLang="en-US" b="1" smtClean="0"/>
              <a:t>table(x,y)/sum(table(x,y))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Extends to more than 2 Dimensions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Program – UFO Encounters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81000" y="838200"/>
            <a:ext cx="8305800" cy="5509200"/>
          </a:xfrm>
          <a:prstGeom prst="rect">
            <a:avLst/>
          </a:prstGeom>
          <a:solidFill>
            <a:srgbClr val="FFCC99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pdf</a:t>
            </a:r>
            <a:r>
              <a:rPr lang="en-US" altLang="en-US" sz="1600" b="1" dirty="0" smtClean="0"/>
              <a:t>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ufocase.pdf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</a:t>
            </a:r>
            <a:endParaRPr lang="en-US" altLang="en-US" sz="1600" b="1" dirty="0"/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 err="1"/>
              <a:t>ufo</a:t>
            </a:r>
            <a:r>
              <a:rPr lang="en-US" altLang="en-US" sz="1600" b="1" dirty="0"/>
              <a:t> &lt;- </a:t>
            </a:r>
            <a:r>
              <a:rPr lang="en-US" altLang="en-US" sz="1600" b="1" dirty="0" err="1"/>
              <a:t>read.fwf</a:t>
            </a:r>
            <a:r>
              <a:rPr lang="en-US" altLang="en-US" sz="1600" b="1" dirty="0"/>
              <a:t>(file</a:t>
            </a:r>
            <a:r>
              <a:rPr lang="en-US" altLang="en-US" sz="1600" b="1" dirty="0" smtClean="0"/>
              <a:t>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http://www.stat.ufl.edu/~winner/data/ufocase.dat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  width=c(4,52,16,3,4,4,4),</a:t>
            </a:r>
          </a:p>
          <a:p>
            <a:pPr eaLnBrk="1" hangingPunct="1"/>
            <a:r>
              <a:rPr lang="en-US" altLang="en-US" sz="1600" b="1" dirty="0"/>
              <a:t>  </a:t>
            </a:r>
            <a:r>
              <a:rPr lang="en-US" altLang="en-US" sz="1600" b="1" dirty="0" err="1"/>
              <a:t>col.names</a:t>
            </a:r>
            <a:r>
              <a:rPr lang="en-US" altLang="en-US" sz="1600" b="1" dirty="0"/>
              <a:t>=c</a:t>
            </a:r>
            <a:r>
              <a:rPr lang="en-US" altLang="en-US" sz="1600" b="1" dirty="0" smtClean="0"/>
              <a:t>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Year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Event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err="1" smtClean="0"/>
              <a:t>Loc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Effect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Photo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Contact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Abduct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attach(</a:t>
            </a:r>
            <a:r>
              <a:rPr lang="en-US" altLang="en-US" sz="1600" b="1" dirty="0" err="1"/>
              <a:t>ufo</a:t>
            </a:r>
            <a:r>
              <a:rPr lang="en-US" altLang="en-US" sz="1600" b="1" dirty="0"/>
              <a:t>)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Effect &lt;- factor(</a:t>
            </a:r>
            <a:r>
              <a:rPr lang="en-US" altLang="en-US" sz="1600" b="1" dirty="0" err="1"/>
              <a:t>Effect,levels</a:t>
            </a:r>
            <a:r>
              <a:rPr lang="en-US" altLang="en-US" sz="1600" b="1" dirty="0"/>
              <a:t>=0:1,labels=c</a:t>
            </a:r>
            <a:r>
              <a:rPr lang="en-US" altLang="en-US" sz="1600" b="1" dirty="0" smtClean="0"/>
              <a:t>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No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Yes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Photo &lt;- </a:t>
            </a:r>
            <a:r>
              <a:rPr lang="en-US" altLang="en-US" sz="1600" b="1" dirty="0" smtClean="0"/>
              <a:t>factor(</a:t>
            </a:r>
            <a:r>
              <a:rPr lang="en-US" altLang="en-US" sz="1600" b="1" dirty="0" err="1" smtClean="0"/>
              <a:t>Photo,levels</a:t>
            </a:r>
            <a:r>
              <a:rPr lang="en-US" altLang="en-US" sz="1600" b="1" dirty="0" smtClean="0"/>
              <a:t>=0:1,labels=c(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No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Yes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Contact &lt;- </a:t>
            </a:r>
            <a:r>
              <a:rPr lang="en-US" altLang="en-US" sz="1600" b="1" dirty="0" smtClean="0"/>
              <a:t>factor(</a:t>
            </a:r>
            <a:r>
              <a:rPr lang="en-US" altLang="en-US" sz="1600" b="1" dirty="0" err="1" smtClean="0"/>
              <a:t>Contact,levels</a:t>
            </a:r>
            <a:r>
              <a:rPr lang="en-US" altLang="en-US" sz="1600" b="1" dirty="0" smtClean="0"/>
              <a:t>=0:1,labels=c(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No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Yes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Abduct &lt;- </a:t>
            </a:r>
            <a:r>
              <a:rPr lang="en-US" altLang="en-US" sz="1600" b="1" dirty="0" smtClean="0"/>
              <a:t>factor(</a:t>
            </a:r>
            <a:r>
              <a:rPr lang="en-US" altLang="en-US" sz="1600" b="1" dirty="0" err="1" smtClean="0"/>
              <a:t>Abduct,levels</a:t>
            </a:r>
            <a:r>
              <a:rPr lang="en-US" altLang="en-US" sz="1600" b="1" dirty="0" smtClean="0"/>
              <a:t>=0:1,labels=c(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No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Yes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  <a:endParaRPr lang="en-US" altLang="en-US" sz="1600" b="1" dirty="0"/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table(Effect); table(Photo); table(Contact); table(Abduct);</a:t>
            </a:r>
          </a:p>
          <a:p>
            <a:pPr eaLnBrk="1" hangingPunct="1"/>
            <a:endParaRPr lang="en-US" altLang="en-US" sz="1600" b="1" dirty="0" smtClean="0"/>
          </a:p>
          <a:p>
            <a:pPr eaLnBrk="1" hangingPunct="1"/>
            <a:r>
              <a:rPr lang="en-US" altLang="en-US" sz="1600" b="1" dirty="0" smtClean="0"/>
              <a:t>table(</a:t>
            </a:r>
            <a:r>
              <a:rPr lang="en-US" altLang="en-US" sz="1600" b="1" dirty="0" err="1" smtClean="0"/>
              <a:t>Photo,Contact</a:t>
            </a:r>
            <a:r>
              <a:rPr lang="en-US" altLang="en-US" sz="1600" b="1" dirty="0" smtClean="0"/>
              <a:t>) </a:t>
            </a:r>
            <a:endParaRPr lang="en-US" altLang="en-US" sz="1600" b="1" dirty="0"/>
          </a:p>
          <a:p>
            <a:pPr eaLnBrk="1" hangingPunct="1"/>
            <a:endParaRPr lang="en-US" altLang="en-US" sz="1600" b="1" dirty="0" smtClean="0"/>
          </a:p>
          <a:p>
            <a:pPr eaLnBrk="1" hangingPunct="1"/>
            <a:r>
              <a:rPr lang="en-US" altLang="en-US" sz="1600" b="1" dirty="0" err="1" smtClean="0"/>
              <a:t>margin.table</a:t>
            </a:r>
            <a:r>
              <a:rPr lang="en-US" altLang="en-US" sz="1600" b="1" dirty="0" smtClean="0"/>
              <a:t>(table(</a:t>
            </a:r>
            <a:r>
              <a:rPr lang="en-US" altLang="en-US" sz="1600" b="1" dirty="0" err="1" smtClean="0"/>
              <a:t>Photo,Contact</a:t>
            </a:r>
            <a:r>
              <a:rPr lang="en-US" altLang="en-US" sz="1600" b="1" dirty="0"/>
              <a:t>),1</a:t>
            </a:r>
            <a:r>
              <a:rPr lang="en-US" altLang="en-US" sz="1600" b="1" dirty="0" smtClean="0"/>
              <a:t>)       # Row Totals Computed</a:t>
            </a:r>
          </a:p>
          <a:p>
            <a:pPr eaLnBrk="1" hangingPunct="1"/>
            <a:r>
              <a:rPr lang="en-US" altLang="en-US" sz="1600" b="1" dirty="0" err="1" smtClean="0"/>
              <a:t>margin.table</a:t>
            </a:r>
            <a:r>
              <a:rPr lang="en-US" altLang="en-US" sz="1600" b="1" dirty="0" smtClean="0"/>
              <a:t>(table(</a:t>
            </a:r>
            <a:r>
              <a:rPr lang="en-US" altLang="en-US" sz="1600" b="1" dirty="0" err="1" smtClean="0"/>
              <a:t>Photo,Contact</a:t>
            </a:r>
            <a:r>
              <a:rPr lang="en-US" altLang="en-US" sz="1600" b="1" dirty="0"/>
              <a:t>),2</a:t>
            </a:r>
            <a:r>
              <a:rPr lang="en-US" altLang="en-US" sz="1600" b="1" dirty="0" smtClean="0"/>
              <a:t>)       # Column Totals Computed    </a:t>
            </a:r>
            <a:endParaRPr lang="en-US" altLang="en-US" sz="1600" b="1" dirty="0"/>
          </a:p>
          <a:p>
            <a:pPr eaLnBrk="1" hangingPunct="1"/>
            <a:endParaRPr lang="en-US" altLang="en-US" sz="1600" b="1" dirty="0" smtClean="0"/>
          </a:p>
          <a:p>
            <a:pPr eaLnBrk="1" hangingPunct="1"/>
            <a:r>
              <a:rPr lang="en-US" altLang="en-US" sz="1600" b="1" dirty="0" smtClean="0"/>
              <a:t>table(</a:t>
            </a:r>
            <a:r>
              <a:rPr lang="en-US" altLang="en-US" sz="1600" b="1" dirty="0" err="1" smtClean="0"/>
              <a:t>Photo,Contact</a:t>
            </a:r>
            <a:r>
              <a:rPr lang="en-US" altLang="en-US" sz="1600" b="1" dirty="0"/>
              <a:t>)/sum(table(</a:t>
            </a:r>
            <a:r>
              <a:rPr lang="en-US" altLang="en-US" sz="1600" b="1" dirty="0" err="1"/>
              <a:t>Photo,Contact</a:t>
            </a:r>
            <a:r>
              <a:rPr lang="en-US" altLang="en-US" sz="1600" b="1" dirty="0" smtClean="0"/>
              <a:t>))</a:t>
            </a:r>
            <a:endParaRPr lang="en-US" altLang="en-US" sz="1600" b="1" dirty="0"/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 err="1"/>
              <a:t>dev.off</a:t>
            </a:r>
            <a:r>
              <a:rPr lang="en-US" altLang="en-US" sz="1600" b="1" dirty="0"/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– UFO Encounters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305800" cy="5622925"/>
          </a:xfrm>
          <a:prstGeom prst="rect">
            <a:avLst/>
          </a:prstGeom>
          <a:solidFill>
            <a:srgbClr val="FFCC99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table(Effect); table(Photo); table(Contact); table(Abduct);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Effect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No Yes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74 129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Photo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No Yes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141  62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Contact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No Yes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146  57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Abduct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No Yes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182  21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table(Photo,Contact);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 Contact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Photo  No Yes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No  100  41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Yes  46  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– UFO Encounters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72676" y="990600"/>
            <a:ext cx="8305800" cy="5016758"/>
          </a:xfrm>
          <a:prstGeom prst="rect">
            <a:avLst/>
          </a:prstGeom>
          <a:solidFill>
            <a:srgbClr val="FFCC99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&gt; 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margin.table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(table(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Photo,Contact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),1)       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# Row Totals Included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Photo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 No Yes 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141  62 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&gt; 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margin.table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(table(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Photo,Contact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),2)       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# Column Totals Included    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Contact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 No Yes 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146  57 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&gt; table(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Photo,Contact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)/sum(table(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Photo,Contact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))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     Contact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Photo         No        Yes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  No  0.49261084 0.20197044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  Yes 0.22660099 0.07881773</a:t>
            </a:r>
            <a:endParaRPr lang="en-US" altLang="en-US" sz="2000" b="1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563562"/>
          </a:xfrm>
        </p:spPr>
        <p:txBody>
          <a:bodyPr/>
          <a:lstStyle/>
          <a:p>
            <a:r>
              <a:rPr lang="en-US" altLang="en-US" smtClean="0"/>
              <a:t>Summarizing a Single Numeric Variable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altLang="en-US" smtClean="0"/>
              <a:t>Index Plot – Plot of Response against its position in dataset</a:t>
            </a:r>
          </a:p>
          <a:p>
            <a:r>
              <a:rPr lang="en-US" altLang="en-US" smtClean="0"/>
              <a:t>Boxplot – Plot Representing Minimum, Lower Quartile, Median, Upper Quartile, Maximum (and possibly outliers – observations more than 1.5*IQR below (above) the lower (upper) quartile</a:t>
            </a:r>
          </a:p>
          <a:p>
            <a:r>
              <a:rPr lang="en-US" altLang="en-US" smtClean="0"/>
              <a:t>Histogram – Plot of Frequency across range of values of response (More detail below)</a:t>
            </a:r>
          </a:p>
          <a:p>
            <a:r>
              <a:rPr lang="en-US" altLang="en-US" smtClean="0"/>
              <a:t>QQ-Plot – Plot of sample quantiles versus corresponding quantiles of a probability distribution</a:t>
            </a:r>
          </a:p>
          <a:p>
            <a:r>
              <a:rPr lang="en-US" altLang="en-US" smtClean="0"/>
              <a:t>Shapiro-Wilk Test – Used to test for normality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mtClean="0"/>
              <a:t>Summarizing LPGA Driving Distances</a:t>
            </a: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76200" y="1143000"/>
            <a:ext cx="8915400" cy="50783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png</a:t>
            </a:r>
            <a:r>
              <a:rPr lang="en-US" altLang="en-US" dirty="0" smtClean="0"/>
              <a:t>("lpga2008plots.png")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lpga2008 &lt;- </a:t>
            </a:r>
            <a:r>
              <a:rPr lang="en-US" altLang="en-US" dirty="0" err="1"/>
              <a:t>read.fwf</a:t>
            </a:r>
            <a:r>
              <a:rPr lang="en-US" altLang="en-US" dirty="0" smtClean="0"/>
              <a:t>("http://www.stat.ufl.edu/~winner/data/lpga2008.dat", 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width=c(30,8,8,8,8,8,8,8,8,8,8),</a:t>
            </a:r>
            <a:endParaRPr lang="en-US" altLang="en-US" dirty="0"/>
          </a:p>
          <a:p>
            <a:pPr eaLnBrk="1" hangingPunct="1"/>
            <a:r>
              <a:rPr lang="en-US" altLang="en-US" dirty="0"/>
              <a:t>  </a:t>
            </a:r>
            <a:r>
              <a:rPr lang="en-US" altLang="en-US" dirty="0" err="1"/>
              <a:t>col.names</a:t>
            </a:r>
            <a:r>
              <a:rPr lang="en-US" altLang="en-US" dirty="0"/>
              <a:t>=c</a:t>
            </a:r>
            <a:r>
              <a:rPr lang="en-US" altLang="en-US" dirty="0" smtClean="0"/>
              <a:t>("Name", "Drive", "Accuracy", "Greens", "</a:t>
            </a:r>
            <a:r>
              <a:rPr lang="en-US" altLang="en-US" dirty="0" err="1" smtClean="0"/>
              <a:t>AvePutts</a:t>
            </a:r>
            <a:r>
              <a:rPr lang="en-US" altLang="en-US" dirty="0" smtClean="0"/>
              <a:t>", "</a:t>
            </a:r>
            <a:r>
              <a:rPr lang="en-US" altLang="en-US" dirty="0" err="1" smtClean="0"/>
              <a:t>SandAttmpts</a:t>
            </a:r>
            <a:r>
              <a:rPr lang="en-US" altLang="en-US" dirty="0" smtClean="0"/>
              <a:t>",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        "</a:t>
            </a:r>
            <a:r>
              <a:rPr lang="en-US" altLang="en-US" dirty="0" err="1" smtClean="0"/>
              <a:t>PctSandSv</a:t>
            </a:r>
            <a:r>
              <a:rPr lang="en-US" altLang="en-US" dirty="0" smtClean="0"/>
              <a:t>", "</a:t>
            </a:r>
            <a:r>
              <a:rPr lang="en-US" altLang="en-US" dirty="0" err="1" smtClean="0"/>
              <a:t>PrzRnd</a:t>
            </a:r>
            <a:r>
              <a:rPr lang="en-US" altLang="en-US" dirty="0" smtClean="0"/>
              <a:t>", "</a:t>
            </a:r>
            <a:r>
              <a:rPr lang="en-US" altLang="en-US" dirty="0" err="1" smtClean="0"/>
              <a:t>lnPrzRnd</a:t>
            </a:r>
            <a:r>
              <a:rPr lang="en-US" altLang="en-US" dirty="0" smtClean="0"/>
              <a:t>", "Rounds", "</a:t>
            </a:r>
            <a:r>
              <a:rPr lang="en-US" altLang="en-US" dirty="0" err="1" smtClean="0"/>
              <a:t>GolferID</a:t>
            </a:r>
            <a:r>
              <a:rPr lang="en-US" altLang="en-US" dirty="0" smtClean="0"/>
              <a:t>"))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attach(lpga2008)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par(</a:t>
            </a:r>
            <a:r>
              <a:rPr lang="en-US" altLang="en-US" dirty="0" err="1"/>
              <a:t>mfrow</a:t>
            </a:r>
            <a:r>
              <a:rPr lang="en-US" altLang="en-US" dirty="0"/>
              <a:t>=c(2,2))   # Put plots in 2 rows/cols on single page</a:t>
            </a:r>
          </a:p>
          <a:p>
            <a:pPr eaLnBrk="1" hangingPunct="1"/>
            <a:r>
              <a:rPr lang="en-US" altLang="en-US" dirty="0"/>
              <a:t>plot(Drive)   # Index plot</a:t>
            </a:r>
          </a:p>
          <a:p>
            <a:pPr eaLnBrk="1" hangingPunct="1"/>
            <a:r>
              <a:rPr lang="en-US" altLang="en-US" dirty="0"/>
              <a:t>boxplot(Drive)</a:t>
            </a:r>
          </a:p>
          <a:p>
            <a:pPr eaLnBrk="1" hangingPunct="1"/>
            <a:r>
              <a:rPr lang="en-US" altLang="en-US" dirty="0" err="1"/>
              <a:t>hist</a:t>
            </a:r>
            <a:r>
              <a:rPr lang="en-US" altLang="en-US" dirty="0"/>
              <a:t>(Drive)</a:t>
            </a:r>
          </a:p>
          <a:p>
            <a:pPr eaLnBrk="1" hangingPunct="1"/>
            <a:r>
              <a:rPr lang="en-US" altLang="en-US" dirty="0" err="1"/>
              <a:t>qqnorm</a:t>
            </a:r>
            <a:r>
              <a:rPr lang="en-US" altLang="en-US" dirty="0"/>
              <a:t>(Drive); </a:t>
            </a:r>
            <a:r>
              <a:rPr lang="en-US" altLang="en-US" dirty="0" err="1"/>
              <a:t>qqline</a:t>
            </a:r>
            <a:r>
              <a:rPr lang="en-US" altLang="en-US" dirty="0"/>
              <a:t>(Drive)   # Normal QQ-Plot with straight line added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shapiro.test</a:t>
            </a:r>
            <a:r>
              <a:rPr lang="en-US" altLang="en-US" dirty="0"/>
              <a:t>(Drive)  # Shapiro-Wilk Stat/P-value  H0: Data are Normal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dev.off</a:t>
            </a:r>
            <a:r>
              <a:rPr lang="en-US" altLang="en-US" dirty="0"/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smtClean="0"/>
              <a:t>LPGA Driving Distance Output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5715000" y="1143000"/>
            <a:ext cx="3276600" cy="1200329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 Shapiro-Wilk normality test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data:  Drive</a:t>
            </a:r>
          </a:p>
          <a:p>
            <a:pPr eaLnBrk="1" hangingPunct="1"/>
            <a:r>
              <a:rPr lang="en-US" altLang="en-US" dirty="0" smtClean="0"/>
              <a:t>W = 0.99, p-value = 0.3362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38400"/>
            <a:ext cx="6096000" cy="4126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Histograms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991600" cy="5334000"/>
          </a:xfrm>
        </p:spPr>
        <p:txBody>
          <a:bodyPr/>
          <a:lstStyle/>
          <a:p>
            <a:pPr eaLnBrk="1" hangingPunct="1"/>
            <a:r>
              <a:rPr lang="en-US" altLang="en-US" smtClean="0"/>
              <a:t>Histograms for Numeric Data (x is the variable):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Frequency Histogram (Default # of bins):   </a:t>
            </a:r>
            <a:r>
              <a:rPr lang="en-US" altLang="en-US" b="1" smtClean="0"/>
              <a:t>hist(x)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Fixing the number of bins:   </a:t>
            </a:r>
            <a:r>
              <a:rPr lang="en-US" altLang="en-US" b="1" smtClean="0"/>
              <a:t>hist(x, breaks=10)</a:t>
            </a: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Fixing the Break Points:  </a:t>
            </a:r>
            <a:r>
              <a:rPr lang="en-US" altLang="en-US" b="1" smtClean="0"/>
              <a:t>hist(x, breaks=c(5,10,15,20))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Relative Freq.:  </a:t>
            </a:r>
            <a:r>
              <a:rPr lang="en-US" altLang="en-US" b="1" smtClean="0"/>
              <a:t>hist(x, probability=T)  </a:t>
            </a:r>
            <a:r>
              <a:rPr lang="en-US" altLang="en-US" smtClean="0"/>
              <a:t>or </a:t>
            </a:r>
            <a:r>
              <a:rPr lang="en-US" altLang="en-US" b="1" smtClean="0"/>
              <a:t>hist(x,freq=F)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Density Curves can be superimposed as well (see example on upcoming slide)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Side-by-Side histograms by Group can also be created (see below)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b="1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Reading In External Data (Fixed Width)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Data are in external ASCII file with each variable assigned to a “fixed field”, with one line per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Variable Names are NOT in first row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You will need to give the following information: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directory and name of the data file (file=)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width of the field for each variable (width=)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name of each variable (col.names=)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2 Important Notes for R: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The Command: c(1,2,3) strings the numbers 1,2,3 into a vector (concatenates them) and c(“A”,”B”,”C”) does same for the characters A,B,C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To assign a function or data to a variable name, the command: </a:t>
            </a:r>
            <a:r>
              <a:rPr lang="en-US" altLang="en-US" b="1" smtClean="0">
                <a:latin typeface="Lucida Sans Typewriter" panose="020B0509030504030204" pitchFamily="49" charset="0"/>
              </a:rPr>
              <a:t>&lt;-</a:t>
            </a:r>
            <a:r>
              <a:rPr lang="en-US" altLang="en-US" smtClean="0">
                <a:latin typeface="Lucida Sans Typewriter" panose="020B0509030504030204" pitchFamily="49" charset="0"/>
              </a:rPr>
              <a:t> </a:t>
            </a:r>
            <a:r>
              <a:rPr lang="en-US" altLang="en-US" smtClean="0"/>
              <a:t>is used as opposed to </a:t>
            </a:r>
            <a:r>
              <a:rPr lang="en-US" altLang="en-US" b="1" smtClean="0"/>
              <a:t>=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y </a:t>
            </a:r>
            <a:r>
              <a:rPr lang="en-US" altLang="en-US" b="1" smtClean="0">
                <a:latin typeface="Lucida Sans Typewriter" panose="020B0509030504030204" pitchFamily="49" charset="0"/>
              </a:rPr>
              <a:t>&lt;- </a:t>
            </a:r>
            <a:r>
              <a:rPr lang="en-US" altLang="en-US" smtClean="0"/>
              <a:t>c(20,60,40) creates a vector y with 3 rows</a:t>
            </a:r>
            <a:r>
              <a:rPr lang="en-US" altLang="en-US" smtClean="0">
                <a:latin typeface="Lucida Sans Typewriter" panose="020B0509030504030204" pitchFamily="49" charset="0"/>
              </a:rPr>
              <a:t> </a:t>
            </a:r>
            <a:r>
              <a:rPr lang="en-US" altLang="en-US" smtClean="0"/>
              <a:t>(cases)</a:t>
            </a: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– Driving Distance Histogram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382000" cy="4708981"/>
          </a:xfrm>
          <a:prstGeom prst="rect">
            <a:avLst/>
          </a:prstGeom>
          <a:solidFill>
            <a:srgbClr val="FF99CC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smtClean="0"/>
              <a:t>pdf(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pgalpga1.pdf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</a:t>
            </a:r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 err="1" smtClean="0"/>
              <a:t>pgalpga</a:t>
            </a:r>
            <a:r>
              <a:rPr lang="en-US" altLang="en-US" sz="2000" b="1" dirty="0" smtClean="0"/>
              <a:t> &lt;- </a:t>
            </a:r>
            <a:r>
              <a:rPr lang="en-US" altLang="en-US" sz="2000" b="1" dirty="0" err="1" smtClean="0"/>
              <a:t>read.fwf</a:t>
            </a:r>
            <a:r>
              <a:rPr lang="en-US" altLang="en-US" sz="2000" b="1" dirty="0" smtClean="0"/>
              <a:t>(</a:t>
            </a:r>
          </a:p>
          <a:p>
            <a:pPr eaLnBrk="1" hangingPunct="1"/>
            <a:r>
              <a:rPr lang="en-US" altLang="en-US" sz="2000" b="1" dirty="0" smtClean="0"/>
              <a:t>          file=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http://www.stat.ufl.edu/~winner/data/pgalpga2008.dat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</a:t>
            </a:r>
          </a:p>
          <a:p>
            <a:pPr eaLnBrk="1" hangingPunct="1"/>
            <a:r>
              <a:rPr lang="en-US" altLang="en-US" sz="2000" b="1" dirty="0" smtClean="0"/>
              <a:t>                    width=c(8,8,8),</a:t>
            </a:r>
          </a:p>
          <a:p>
            <a:pPr eaLnBrk="1" hangingPunct="1"/>
            <a:r>
              <a:rPr lang="en-US" altLang="en-US" sz="2000" b="1" dirty="0" smtClean="0"/>
              <a:t>                    </a:t>
            </a:r>
            <a:r>
              <a:rPr lang="en-US" altLang="en-US" sz="2000" b="1" dirty="0" err="1" smtClean="0"/>
              <a:t>col.names</a:t>
            </a:r>
            <a:r>
              <a:rPr lang="en-US" altLang="en-US" sz="2000" b="1" dirty="0" smtClean="0"/>
              <a:t>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Distance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Accuracy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Gender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r>
              <a:rPr lang="en-US" altLang="en-US" sz="2000" b="1" dirty="0" smtClean="0"/>
              <a:t>attach(</a:t>
            </a:r>
            <a:r>
              <a:rPr lang="en-US" altLang="en-US" sz="2000" b="1" dirty="0" err="1" smtClean="0"/>
              <a:t>pgalpga</a:t>
            </a:r>
            <a:r>
              <a:rPr lang="en-US" altLang="en-US" sz="2000" b="1" dirty="0" smtClean="0"/>
              <a:t>)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 smtClean="0"/>
              <a:t>Gender &lt;- factor(Gender, levels=1:2, labels=c(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Female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 err="1" smtClean="0"/>
              <a:t>hist</a:t>
            </a:r>
            <a:r>
              <a:rPr lang="en-US" altLang="en-US" sz="2000" b="1" dirty="0" smtClean="0"/>
              <a:t>(Distance, breaks=</a:t>
            </a:r>
            <a:r>
              <a:rPr lang="en-US" altLang="en-US" sz="2000" b="1" dirty="0" err="1" smtClean="0"/>
              <a:t>seq</a:t>
            </a:r>
            <a:r>
              <a:rPr lang="en-US" altLang="en-US" sz="2000" b="1" dirty="0" smtClean="0"/>
              <a:t>(220,320,5))</a:t>
            </a:r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 err="1"/>
              <a:t>dev.off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512167" cy="57616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Separate by Gender (Same Range)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610600" cy="5940088"/>
          </a:xfrm>
          <a:prstGeom prst="rect">
            <a:avLst/>
          </a:prstGeom>
          <a:solidFill>
            <a:srgbClr val="CCFFFF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smtClean="0"/>
              <a:t>pdf(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pgalpga2.pdf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</a:t>
            </a:r>
          </a:p>
          <a:p>
            <a:pPr eaLnBrk="1" hangingPunct="1"/>
            <a:r>
              <a:rPr lang="en-US" altLang="en-US" sz="2000" b="1" dirty="0" err="1" smtClean="0"/>
              <a:t>pgalpga</a:t>
            </a:r>
            <a:r>
              <a:rPr lang="en-US" altLang="en-US" sz="2000" b="1" dirty="0" smtClean="0"/>
              <a:t> &lt;- </a:t>
            </a:r>
            <a:r>
              <a:rPr lang="en-US" altLang="en-US" sz="2000" b="1" dirty="0" err="1" smtClean="0"/>
              <a:t>read.fwf</a:t>
            </a:r>
            <a:r>
              <a:rPr lang="en-US" altLang="en-US" sz="2000" b="1" dirty="0" smtClean="0"/>
              <a:t>(</a:t>
            </a:r>
          </a:p>
          <a:p>
            <a:pPr eaLnBrk="1" hangingPunct="1"/>
            <a:r>
              <a:rPr lang="en-US" altLang="en-US" sz="2000" b="1" dirty="0" smtClean="0"/>
              <a:t>          file=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http://www.stat.ufl.edu/~winner/data/pgalpga2008.dat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</a:t>
            </a:r>
          </a:p>
          <a:p>
            <a:pPr eaLnBrk="1" hangingPunct="1"/>
            <a:r>
              <a:rPr lang="en-US" altLang="en-US" sz="2000" b="1" dirty="0" smtClean="0"/>
              <a:t>                    width=c(8,8,8),</a:t>
            </a:r>
          </a:p>
          <a:p>
            <a:pPr eaLnBrk="1" hangingPunct="1"/>
            <a:r>
              <a:rPr lang="en-US" altLang="en-US" sz="2000" b="1" dirty="0" smtClean="0"/>
              <a:t>                    </a:t>
            </a:r>
            <a:r>
              <a:rPr lang="en-US" altLang="en-US" sz="2000" b="1" dirty="0" err="1" smtClean="0"/>
              <a:t>col.names</a:t>
            </a:r>
            <a:r>
              <a:rPr lang="en-US" altLang="en-US" sz="2000" b="1" dirty="0" smtClean="0"/>
              <a:t>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Distance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Accuracy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Gender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r>
              <a:rPr lang="en-US" altLang="en-US" sz="2000" b="1" dirty="0" smtClean="0"/>
              <a:t>attach(</a:t>
            </a:r>
            <a:r>
              <a:rPr lang="en-US" altLang="en-US" sz="2000" b="1" dirty="0" err="1" smtClean="0"/>
              <a:t>pgalpga</a:t>
            </a:r>
            <a:r>
              <a:rPr lang="en-US" altLang="en-US" sz="2000" b="1" dirty="0" smtClean="0"/>
              <a:t>)</a:t>
            </a:r>
          </a:p>
          <a:p>
            <a:pPr eaLnBrk="1" hangingPunct="1"/>
            <a:r>
              <a:rPr lang="en-US" altLang="en-US" sz="2000" b="1" dirty="0" smtClean="0"/>
              <a:t>Gender &lt;- factor(Gender, levels=1:2, labels=c(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Female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# Create Distance variables </a:t>
            </a:r>
            <a:r>
              <a:rPr lang="en-US" altLang="en-US" sz="2000" b="1" dirty="0" err="1"/>
              <a:t>seperately</a:t>
            </a:r>
            <a:r>
              <a:rPr lang="en-US" altLang="en-US" sz="2000" b="1" dirty="0"/>
              <a:t> by gender</a:t>
            </a:r>
          </a:p>
          <a:p>
            <a:pPr eaLnBrk="1" hangingPunct="1"/>
            <a:r>
              <a:rPr lang="en-US" altLang="en-US" sz="2000" b="1" dirty="0" err="1"/>
              <a:t>Distance.female</a:t>
            </a:r>
            <a:r>
              <a:rPr lang="en-US" altLang="en-US" sz="2000" b="1" dirty="0"/>
              <a:t> &lt;- Distance[Gender</a:t>
            </a:r>
            <a:r>
              <a:rPr lang="en-US" altLang="en-US" sz="2000" b="1" dirty="0" smtClean="0"/>
              <a:t>==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Female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]</a:t>
            </a:r>
            <a:endParaRPr lang="en-US" altLang="en-US" sz="2000" b="1" dirty="0"/>
          </a:p>
          <a:p>
            <a:pPr eaLnBrk="1" hangingPunct="1"/>
            <a:r>
              <a:rPr lang="en-US" altLang="en-US" sz="2000" b="1" dirty="0" err="1"/>
              <a:t>Distance.male</a:t>
            </a:r>
            <a:r>
              <a:rPr lang="en-US" altLang="en-US" sz="2000" b="1" dirty="0"/>
              <a:t> &lt;- Distance[Gender</a:t>
            </a:r>
            <a:r>
              <a:rPr lang="en-US" altLang="en-US" sz="2000" b="1" dirty="0" smtClean="0"/>
              <a:t>==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]</a:t>
            </a:r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#There will be 2 “rows” and 1 “column” of graphs</a:t>
            </a:r>
          </a:p>
          <a:p>
            <a:pPr eaLnBrk="1" hangingPunct="1"/>
            <a:r>
              <a:rPr lang="en-US" altLang="en-US" sz="2000" b="1" dirty="0"/>
              <a:t># Force each axis to have bins from 220 to 320 by </a:t>
            </a:r>
            <a:r>
              <a:rPr lang="en-US" altLang="en-US" sz="2000" b="1" dirty="0" smtClean="0"/>
              <a:t>5 (original scale)</a:t>
            </a:r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par(</a:t>
            </a:r>
            <a:r>
              <a:rPr lang="en-US" altLang="en-US" sz="2000" b="1" dirty="0" err="1"/>
              <a:t>mfrow</a:t>
            </a:r>
            <a:r>
              <a:rPr lang="en-US" altLang="en-US" sz="2000" b="1" dirty="0"/>
              <a:t>=c(2,1))</a:t>
            </a:r>
          </a:p>
          <a:p>
            <a:pPr eaLnBrk="1" hangingPunct="1"/>
            <a:r>
              <a:rPr lang="en-US" altLang="en-US" sz="2000" b="1" dirty="0" err="1" smtClean="0"/>
              <a:t>hist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Distance.female,breaks</a:t>
            </a:r>
            <a:r>
              <a:rPr lang="en-US" altLang="en-US" sz="2000" b="1" dirty="0" smtClean="0"/>
              <a:t>=</a:t>
            </a:r>
            <a:r>
              <a:rPr lang="en-US" altLang="en-US" sz="2000" b="1" dirty="0" err="1" smtClean="0"/>
              <a:t>seq</a:t>
            </a:r>
            <a:r>
              <a:rPr lang="en-US" altLang="en-US" sz="2000" b="1" dirty="0" smtClean="0"/>
              <a:t>(220,320,5))</a:t>
            </a:r>
            <a:endParaRPr lang="en-US" altLang="en-US" sz="2000" b="1" dirty="0"/>
          </a:p>
          <a:p>
            <a:pPr eaLnBrk="1" hangingPunct="1"/>
            <a:r>
              <a:rPr lang="en-US" altLang="en-US" sz="2000" b="1" dirty="0" err="1" smtClean="0"/>
              <a:t>hist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Distance.male,breaks</a:t>
            </a:r>
            <a:r>
              <a:rPr lang="en-US" altLang="en-US" sz="2000" b="1" dirty="0" smtClean="0"/>
              <a:t>=</a:t>
            </a:r>
            <a:r>
              <a:rPr lang="en-US" altLang="en-US" sz="2000" b="1" dirty="0" err="1" smtClean="0"/>
              <a:t>seq</a:t>
            </a:r>
            <a:r>
              <a:rPr lang="en-US" altLang="en-US" sz="2000" b="1" dirty="0" smtClean="0"/>
              <a:t>(220,320,5))</a:t>
            </a:r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par(</a:t>
            </a:r>
            <a:r>
              <a:rPr lang="en-US" altLang="en-US" sz="2000" b="1" dirty="0" err="1"/>
              <a:t>mfrow</a:t>
            </a:r>
            <a:r>
              <a:rPr lang="en-US" altLang="en-US" sz="2000" b="1" dirty="0"/>
              <a:t>=c(1,1))</a:t>
            </a:r>
          </a:p>
          <a:p>
            <a:pPr eaLnBrk="1" hangingPunct="1"/>
            <a:r>
              <a:rPr lang="en-US" altLang="en-US" sz="2000" b="1" dirty="0" err="1"/>
              <a:t>dev.off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8" y="334327"/>
            <a:ext cx="8624743" cy="58378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Program – Histogram with Normal Curve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81000" y="1447800"/>
            <a:ext cx="845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153400" cy="5632311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smtClean="0"/>
              <a:t>pdf(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pgalpga3.pdf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</a:t>
            </a:r>
          </a:p>
          <a:p>
            <a:pPr eaLnBrk="1" hangingPunct="1"/>
            <a:r>
              <a:rPr lang="en-US" altLang="en-US" sz="2000" b="1" dirty="0" err="1" smtClean="0"/>
              <a:t>pgalpga</a:t>
            </a:r>
            <a:r>
              <a:rPr lang="en-US" altLang="en-US" sz="2000" b="1" dirty="0" smtClean="0"/>
              <a:t> &lt;- </a:t>
            </a:r>
            <a:r>
              <a:rPr lang="en-US" altLang="en-US" sz="2000" b="1" dirty="0" err="1" smtClean="0"/>
              <a:t>read.fwf</a:t>
            </a:r>
            <a:r>
              <a:rPr lang="en-US" altLang="en-US" sz="2000" b="1" dirty="0" smtClean="0"/>
              <a:t>(</a:t>
            </a:r>
          </a:p>
          <a:p>
            <a:pPr eaLnBrk="1" hangingPunct="1"/>
            <a:r>
              <a:rPr lang="en-US" altLang="en-US" sz="2000" b="1" dirty="0" smtClean="0"/>
              <a:t>          file=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http://www.stat.ufl.edu/~winner/data/pgalpga2008.dat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</a:t>
            </a:r>
          </a:p>
          <a:p>
            <a:pPr eaLnBrk="1" hangingPunct="1"/>
            <a:r>
              <a:rPr lang="en-US" altLang="en-US" sz="2000" b="1" dirty="0" smtClean="0"/>
              <a:t>                    width=c(8,8,8),</a:t>
            </a:r>
          </a:p>
          <a:p>
            <a:pPr eaLnBrk="1" hangingPunct="1"/>
            <a:r>
              <a:rPr lang="en-US" altLang="en-US" sz="2000" b="1" dirty="0" smtClean="0"/>
              <a:t>                    </a:t>
            </a:r>
            <a:r>
              <a:rPr lang="en-US" altLang="en-US" sz="2000" b="1" dirty="0" err="1" smtClean="0"/>
              <a:t>col.names</a:t>
            </a:r>
            <a:r>
              <a:rPr lang="en-US" altLang="en-US" sz="2000" b="1" dirty="0" smtClean="0"/>
              <a:t>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Distance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Accuracy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Gender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r>
              <a:rPr lang="en-US" altLang="en-US" sz="2000" b="1" dirty="0" smtClean="0"/>
              <a:t>attach(</a:t>
            </a:r>
            <a:r>
              <a:rPr lang="en-US" altLang="en-US" sz="2000" b="1" dirty="0" err="1" smtClean="0"/>
              <a:t>pgalpga</a:t>
            </a:r>
            <a:r>
              <a:rPr lang="en-US" altLang="en-US" sz="2000" b="1" dirty="0" smtClean="0"/>
              <a:t>)</a:t>
            </a:r>
          </a:p>
          <a:p>
            <a:pPr eaLnBrk="1" hangingPunct="1"/>
            <a:r>
              <a:rPr lang="en-US" altLang="en-US" sz="2000" b="1" dirty="0" smtClean="0"/>
              <a:t>Gender &lt;- factor(Gender, levels=1:2, labels=c(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Female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r>
              <a:rPr lang="en-US" altLang="en-US" sz="2000" b="1" dirty="0" err="1" smtClean="0"/>
              <a:t>Distance.female</a:t>
            </a:r>
            <a:r>
              <a:rPr lang="en-US" altLang="en-US" sz="2000" b="1" dirty="0" smtClean="0"/>
              <a:t> &lt;- Distance[Gender==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Female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]</a:t>
            </a:r>
          </a:p>
          <a:p>
            <a:pPr eaLnBrk="1" hangingPunct="1"/>
            <a:r>
              <a:rPr lang="en-US" altLang="en-US" sz="2000" b="1" dirty="0" err="1" smtClean="0"/>
              <a:t>Distance.male</a:t>
            </a:r>
            <a:r>
              <a:rPr lang="en-US" altLang="en-US" sz="2000" b="1" dirty="0" smtClean="0"/>
              <a:t> &lt;- Distance[Gender==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]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# Histogram for Male Distances </a:t>
            </a:r>
          </a:p>
          <a:p>
            <a:pPr eaLnBrk="1" hangingPunct="1"/>
            <a:r>
              <a:rPr lang="en-US" altLang="en-US" sz="2000" b="1" dirty="0"/>
              <a:t># </a:t>
            </a:r>
            <a:r>
              <a:rPr lang="en-US" altLang="en-US" sz="2000" b="1" dirty="0" err="1"/>
              <a:t>ylim</a:t>
            </a:r>
            <a:r>
              <a:rPr lang="en-US" altLang="en-US" sz="2000" b="1" dirty="0"/>
              <a:t> command "frames" plot area to avoid “cutting off” curve</a:t>
            </a:r>
          </a:p>
          <a:p>
            <a:pPr eaLnBrk="1" hangingPunct="1"/>
            <a:r>
              <a:rPr lang="en-US" altLang="en-US" sz="2000" b="1" dirty="0"/>
              <a:t># Curve command adds a Normal Density with </a:t>
            </a:r>
            <a:r>
              <a:rPr lang="en-US" altLang="en-US" sz="2000" b="1" dirty="0">
                <a:latin typeface="Symbol" panose="05050102010706020507" pitchFamily="18" charset="2"/>
              </a:rPr>
              <a:t>m=287.61,s=8.55</a:t>
            </a:r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h &lt;- </a:t>
            </a:r>
            <a:r>
              <a:rPr lang="en-US" altLang="en-US" sz="2000" b="1" dirty="0" err="1"/>
              <a:t>hist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Distance.male,plot</a:t>
            </a:r>
            <a:r>
              <a:rPr lang="en-US" altLang="en-US" sz="2000" b="1" dirty="0"/>
              <a:t>=</a:t>
            </a:r>
            <a:r>
              <a:rPr lang="en-US" altLang="en-US" sz="2000" b="1" dirty="0" err="1"/>
              <a:t>F,breaks</a:t>
            </a:r>
            <a:r>
              <a:rPr lang="en-US" altLang="en-US" sz="2000" b="1" dirty="0"/>
              <a:t>=</a:t>
            </a:r>
            <a:r>
              <a:rPr lang="en-US" altLang="en-US" sz="2000" b="1" dirty="0" err="1"/>
              <a:t>seq</a:t>
            </a:r>
            <a:r>
              <a:rPr lang="en-US" altLang="en-US" sz="2000" b="1" dirty="0"/>
              <a:t>(260,320,3))</a:t>
            </a:r>
          </a:p>
          <a:p>
            <a:pPr eaLnBrk="1" hangingPunct="1"/>
            <a:r>
              <a:rPr lang="en-US" altLang="en-US" sz="2000" b="1" dirty="0" err="1"/>
              <a:t>ylim</a:t>
            </a:r>
            <a:r>
              <a:rPr lang="en-US" altLang="en-US" sz="2000" b="1" dirty="0"/>
              <a:t> &lt;- range(0,h$density,dnorm(287.61,287.61,8.55))</a:t>
            </a:r>
          </a:p>
          <a:p>
            <a:pPr eaLnBrk="1" hangingPunct="1"/>
            <a:r>
              <a:rPr lang="en-US" altLang="en-US" sz="2000" b="1" dirty="0" err="1"/>
              <a:t>hist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Distance.male,freq</a:t>
            </a:r>
            <a:r>
              <a:rPr lang="en-US" altLang="en-US" sz="2000" b="1" dirty="0"/>
              <a:t>=</a:t>
            </a:r>
            <a:r>
              <a:rPr lang="en-US" altLang="en-US" sz="2000" b="1" dirty="0" err="1"/>
              <a:t>F,ylim</a:t>
            </a:r>
            <a:r>
              <a:rPr lang="en-US" altLang="en-US" sz="2000" b="1" dirty="0"/>
              <a:t>=</a:t>
            </a:r>
            <a:r>
              <a:rPr lang="en-US" altLang="en-US" sz="2000" b="1" dirty="0" err="1"/>
              <a:t>ylim</a:t>
            </a:r>
            <a:r>
              <a:rPr lang="en-US" altLang="en-US" sz="2000" b="1" dirty="0"/>
              <a:t>)</a:t>
            </a:r>
          </a:p>
          <a:p>
            <a:pPr eaLnBrk="1" hangingPunct="1"/>
            <a:r>
              <a:rPr lang="en-US" altLang="en-US" sz="2000" b="1" dirty="0"/>
              <a:t>curve(</a:t>
            </a:r>
            <a:r>
              <a:rPr lang="en-US" altLang="en-US" sz="2000" b="1" dirty="0" err="1"/>
              <a:t>dnorm</a:t>
            </a:r>
            <a:r>
              <a:rPr lang="en-US" altLang="en-US" sz="2000" b="1" dirty="0"/>
              <a:t>(x,287.61,8.55),add=T)</a:t>
            </a:r>
          </a:p>
          <a:p>
            <a:pPr eaLnBrk="1" hangingPunct="1"/>
            <a:r>
              <a:rPr lang="en-US" altLang="en-US" sz="2000" b="1" dirty="0" err="1" smtClean="0"/>
              <a:t>dev.off</a:t>
            </a:r>
            <a:r>
              <a:rPr lang="en-US" altLang="en-US" sz="2000" b="1" dirty="0" smtClean="0"/>
              <a:t>()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pgalpg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7724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111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Side-by-Side with Normal Curves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8382000" cy="5755422"/>
          </a:xfrm>
          <a:prstGeom prst="rect">
            <a:avLst/>
          </a:prstGeom>
          <a:solidFill>
            <a:srgbClr val="FFFF99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pdf("pgalpga4.pdf")</a:t>
            </a:r>
          </a:p>
          <a:p>
            <a:pPr eaLnBrk="1" hangingPunct="1"/>
            <a:r>
              <a:rPr lang="en-US" altLang="en-US" sz="1600" b="1" dirty="0" err="1" smtClean="0"/>
              <a:t>pgalpga</a:t>
            </a:r>
            <a:r>
              <a:rPr lang="en-US" altLang="en-US" sz="1600" b="1" dirty="0" smtClean="0"/>
              <a:t> &lt;- </a:t>
            </a:r>
            <a:r>
              <a:rPr lang="en-US" altLang="en-US" sz="1600" b="1" dirty="0" err="1" smtClean="0"/>
              <a:t>read.fwf</a:t>
            </a:r>
            <a:r>
              <a:rPr lang="en-US" altLang="en-US" sz="1600" b="1" dirty="0" smtClean="0"/>
              <a:t>(</a:t>
            </a:r>
          </a:p>
          <a:p>
            <a:pPr eaLnBrk="1" hangingPunct="1"/>
            <a:r>
              <a:rPr lang="en-US" altLang="en-US" sz="1600" b="1" dirty="0" smtClean="0"/>
              <a:t>          file=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http://www.stat.ufl.edu/~winner/data/pgalpga2008.dat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</a:t>
            </a:r>
          </a:p>
          <a:p>
            <a:pPr eaLnBrk="1" hangingPunct="1"/>
            <a:r>
              <a:rPr lang="en-US" altLang="en-US" sz="1600" b="1" dirty="0" smtClean="0"/>
              <a:t>                    width=c(8,8,8),</a:t>
            </a:r>
          </a:p>
          <a:p>
            <a:pPr eaLnBrk="1" hangingPunct="1"/>
            <a:r>
              <a:rPr lang="en-US" altLang="en-US" sz="1600" b="1" dirty="0" smtClean="0"/>
              <a:t>                    </a:t>
            </a:r>
            <a:r>
              <a:rPr lang="en-US" altLang="en-US" sz="1600" b="1" dirty="0" err="1" smtClean="0"/>
              <a:t>col.names</a:t>
            </a:r>
            <a:r>
              <a:rPr lang="en-US" altLang="en-US" sz="1600" b="1" dirty="0" smtClean="0"/>
              <a:t>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Distance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Accuracy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Gender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</a:p>
          <a:p>
            <a:pPr eaLnBrk="1" hangingPunct="1"/>
            <a:r>
              <a:rPr lang="en-US" altLang="en-US" sz="1600" b="1" dirty="0" smtClean="0"/>
              <a:t>attach(</a:t>
            </a:r>
            <a:r>
              <a:rPr lang="en-US" altLang="en-US" sz="1600" b="1" dirty="0" err="1" smtClean="0"/>
              <a:t>pgalpga</a:t>
            </a:r>
            <a:r>
              <a:rPr lang="en-US" altLang="en-US" sz="1600" b="1" dirty="0" smtClean="0"/>
              <a:t>)</a:t>
            </a:r>
          </a:p>
          <a:p>
            <a:pPr eaLnBrk="1" hangingPunct="1"/>
            <a:r>
              <a:rPr lang="en-US" altLang="en-US" sz="1600" b="1" dirty="0" smtClean="0"/>
              <a:t>Gender &lt;- factor(Gender, levels=1:2, labels=c(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Female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</a:p>
          <a:p>
            <a:pPr eaLnBrk="1" hangingPunct="1"/>
            <a:r>
              <a:rPr lang="en-US" altLang="en-US" sz="1600" b="1" dirty="0" err="1" smtClean="0"/>
              <a:t>Distance.female</a:t>
            </a:r>
            <a:r>
              <a:rPr lang="en-US" altLang="en-US" sz="1600" b="1" dirty="0" smtClean="0"/>
              <a:t> &lt;- Distance[Gender==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Female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]</a:t>
            </a:r>
          </a:p>
          <a:p>
            <a:pPr eaLnBrk="1" hangingPunct="1"/>
            <a:r>
              <a:rPr lang="en-US" altLang="en-US" sz="1600" b="1" dirty="0" err="1" smtClean="0"/>
              <a:t>Distance.male</a:t>
            </a:r>
            <a:r>
              <a:rPr lang="en-US" altLang="en-US" sz="1600" b="1" dirty="0" smtClean="0"/>
              <a:t> &lt;- Distance[Gender==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]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par(</a:t>
            </a:r>
            <a:r>
              <a:rPr lang="en-US" altLang="en-US" sz="1600" b="1" dirty="0" err="1"/>
              <a:t>mfrow</a:t>
            </a:r>
            <a:r>
              <a:rPr lang="en-US" altLang="en-US" sz="1600" b="1" dirty="0"/>
              <a:t>=c(1,2))</a:t>
            </a:r>
          </a:p>
          <a:p>
            <a:pPr eaLnBrk="1" hangingPunct="1"/>
            <a:r>
              <a:rPr lang="en-US" altLang="en-US" sz="1600" b="1" dirty="0"/>
              <a:t># Histogram for Male Distances</a:t>
            </a:r>
          </a:p>
          <a:p>
            <a:pPr eaLnBrk="1" hangingPunct="1"/>
            <a:r>
              <a:rPr lang="en-US" altLang="en-US" sz="1600" b="1" dirty="0" err="1"/>
              <a:t>hm</a:t>
            </a:r>
            <a:r>
              <a:rPr lang="en-US" altLang="en-US" sz="1600" b="1" dirty="0"/>
              <a:t> &lt;- </a:t>
            </a:r>
            <a:r>
              <a:rPr lang="en-US" altLang="en-US" sz="1600" b="1" dirty="0" err="1"/>
              <a:t>hist</a:t>
            </a:r>
            <a:r>
              <a:rPr lang="en-US" altLang="en-US" sz="1600" b="1" dirty="0"/>
              <a:t>(</a:t>
            </a:r>
            <a:r>
              <a:rPr lang="en-US" altLang="en-US" sz="1600" b="1" dirty="0" err="1"/>
              <a:t>Distance.male,plot</a:t>
            </a:r>
            <a:r>
              <a:rPr lang="en-US" altLang="en-US" sz="1600" b="1" dirty="0"/>
              <a:t>=</a:t>
            </a:r>
            <a:r>
              <a:rPr lang="en-US" altLang="en-US" sz="1600" b="1" dirty="0" err="1"/>
              <a:t>F,breaks</a:t>
            </a:r>
            <a:r>
              <a:rPr lang="en-US" altLang="en-US" sz="1600" b="1" dirty="0"/>
              <a:t>=</a:t>
            </a:r>
            <a:r>
              <a:rPr lang="en-US" altLang="en-US" sz="1600" b="1" dirty="0" err="1"/>
              <a:t>seq</a:t>
            </a:r>
            <a:r>
              <a:rPr lang="en-US" altLang="en-US" sz="1600" b="1" dirty="0"/>
              <a:t>(260,320,3))</a:t>
            </a:r>
          </a:p>
          <a:p>
            <a:pPr eaLnBrk="1" hangingPunct="1"/>
            <a:r>
              <a:rPr lang="en-US" altLang="en-US" sz="1600" b="1" dirty="0" err="1"/>
              <a:t>ylim</a:t>
            </a:r>
            <a:r>
              <a:rPr lang="en-US" altLang="en-US" sz="1600" b="1" dirty="0"/>
              <a:t> &lt;- range(0,hm$density,dnorm(287.61,287.61,8.55))</a:t>
            </a:r>
          </a:p>
          <a:p>
            <a:pPr eaLnBrk="1" hangingPunct="1"/>
            <a:r>
              <a:rPr lang="en-US" altLang="en-US" sz="1600" b="1" dirty="0" err="1"/>
              <a:t>hist</a:t>
            </a:r>
            <a:r>
              <a:rPr lang="en-US" altLang="en-US" sz="1600" b="1" dirty="0"/>
              <a:t>(</a:t>
            </a:r>
            <a:r>
              <a:rPr lang="en-US" altLang="en-US" sz="1600" b="1" dirty="0" err="1"/>
              <a:t>Distance.male,freq</a:t>
            </a:r>
            <a:r>
              <a:rPr lang="en-US" altLang="en-US" sz="1600" b="1" dirty="0"/>
              <a:t>=</a:t>
            </a:r>
            <a:r>
              <a:rPr lang="en-US" altLang="en-US" sz="1600" b="1" dirty="0" err="1"/>
              <a:t>F,ylim</a:t>
            </a:r>
            <a:r>
              <a:rPr lang="en-US" altLang="en-US" sz="1600" b="1" dirty="0"/>
              <a:t>=</a:t>
            </a:r>
            <a:r>
              <a:rPr lang="en-US" altLang="en-US" sz="1600" b="1" dirty="0" err="1"/>
              <a:t>ylim</a:t>
            </a:r>
            <a:r>
              <a:rPr lang="en-US" altLang="en-US" sz="1600" b="1" dirty="0"/>
              <a:t>)</a:t>
            </a:r>
          </a:p>
          <a:p>
            <a:pPr eaLnBrk="1" hangingPunct="1"/>
            <a:r>
              <a:rPr lang="en-US" altLang="en-US" sz="1600" b="1" dirty="0"/>
              <a:t>curve(</a:t>
            </a:r>
            <a:r>
              <a:rPr lang="en-US" altLang="en-US" sz="1600" b="1" dirty="0" err="1"/>
              <a:t>dnorm</a:t>
            </a:r>
            <a:r>
              <a:rPr lang="en-US" altLang="en-US" sz="1600" b="1" dirty="0"/>
              <a:t>(x,287.61,8.55),add=T)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# Histogram for Female Distances </a:t>
            </a:r>
          </a:p>
          <a:p>
            <a:pPr eaLnBrk="1" hangingPunct="1"/>
            <a:r>
              <a:rPr lang="en-US" altLang="en-US" sz="1600" b="1" dirty="0" err="1"/>
              <a:t>hf</a:t>
            </a:r>
            <a:r>
              <a:rPr lang="en-US" altLang="en-US" sz="1600" b="1" dirty="0"/>
              <a:t> &lt;- </a:t>
            </a:r>
            <a:r>
              <a:rPr lang="en-US" altLang="en-US" sz="1600" b="1" dirty="0" err="1"/>
              <a:t>hist</a:t>
            </a:r>
            <a:r>
              <a:rPr lang="en-US" altLang="en-US" sz="1600" b="1" dirty="0"/>
              <a:t>(</a:t>
            </a:r>
            <a:r>
              <a:rPr lang="en-US" altLang="en-US" sz="1600" b="1" dirty="0" err="1"/>
              <a:t>Distance.female,plot</a:t>
            </a:r>
            <a:r>
              <a:rPr lang="en-US" altLang="en-US" sz="1600" b="1" dirty="0"/>
              <a:t>=</a:t>
            </a:r>
            <a:r>
              <a:rPr lang="en-US" altLang="en-US" sz="1600" b="1" dirty="0" err="1"/>
              <a:t>F,breaks</a:t>
            </a:r>
            <a:r>
              <a:rPr lang="en-US" altLang="en-US" sz="1600" b="1" dirty="0"/>
              <a:t>=</a:t>
            </a:r>
            <a:r>
              <a:rPr lang="en-US" altLang="en-US" sz="1600" b="1" dirty="0" err="1"/>
              <a:t>seq</a:t>
            </a:r>
            <a:r>
              <a:rPr lang="en-US" altLang="en-US" sz="1600" b="1" dirty="0"/>
              <a:t>(220,270,2.5))</a:t>
            </a:r>
          </a:p>
          <a:p>
            <a:pPr eaLnBrk="1" hangingPunct="1"/>
            <a:r>
              <a:rPr lang="en-US" altLang="en-US" sz="1600" b="1" dirty="0" err="1"/>
              <a:t>ylim</a:t>
            </a:r>
            <a:r>
              <a:rPr lang="en-US" altLang="en-US" sz="1600" b="1" dirty="0"/>
              <a:t> &lt;- range(0,hf$density,dnorm(246.80,246.80,9.49))</a:t>
            </a:r>
          </a:p>
          <a:p>
            <a:pPr eaLnBrk="1" hangingPunct="1"/>
            <a:r>
              <a:rPr lang="en-US" altLang="en-US" sz="1600" b="1" dirty="0" err="1"/>
              <a:t>hist</a:t>
            </a:r>
            <a:r>
              <a:rPr lang="en-US" altLang="en-US" sz="1600" b="1" dirty="0"/>
              <a:t>(</a:t>
            </a:r>
            <a:r>
              <a:rPr lang="en-US" altLang="en-US" sz="1600" b="1" dirty="0" err="1"/>
              <a:t>Distance.female,freq</a:t>
            </a:r>
            <a:r>
              <a:rPr lang="en-US" altLang="en-US" sz="1600" b="1" dirty="0"/>
              <a:t>=</a:t>
            </a:r>
            <a:r>
              <a:rPr lang="en-US" altLang="en-US" sz="1600" b="1" dirty="0" err="1"/>
              <a:t>F,ylim</a:t>
            </a:r>
            <a:r>
              <a:rPr lang="en-US" altLang="en-US" sz="1600" b="1" dirty="0"/>
              <a:t>=</a:t>
            </a:r>
            <a:r>
              <a:rPr lang="en-US" altLang="en-US" sz="1600" b="1" dirty="0" err="1"/>
              <a:t>ylim</a:t>
            </a:r>
            <a:r>
              <a:rPr lang="en-US" altLang="en-US" sz="1600" b="1" dirty="0"/>
              <a:t>)</a:t>
            </a:r>
          </a:p>
          <a:p>
            <a:pPr eaLnBrk="1" hangingPunct="1"/>
            <a:r>
              <a:rPr lang="en-US" altLang="en-US" sz="1600" b="1" dirty="0"/>
              <a:t>curve(</a:t>
            </a:r>
            <a:r>
              <a:rPr lang="en-US" altLang="en-US" sz="1600" b="1" dirty="0" err="1"/>
              <a:t>dnorm</a:t>
            </a:r>
            <a:r>
              <a:rPr lang="en-US" altLang="en-US" sz="1600" b="1" dirty="0"/>
              <a:t>(x,246.80,9.49),add=T)</a:t>
            </a:r>
          </a:p>
          <a:p>
            <a:pPr eaLnBrk="1" hangingPunct="1"/>
            <a:r>
              <a:rPr lang="en-US" altLang="en-US" sz="1600" b="1" dirty="0" err="1" smtClean="0"/>
              <a:t>dev.off</a:t>
            </a:r>
            <a:r>
              <a:rPr lang="en-US" altLang="en-US" sz="1600" b="1" dirty="0" smtClean="0"/>
              <a:t>()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pgalpg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7388"/>
            <a:ext cx="7543800" cy="578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Barplots and Pie Charts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830763"/>
          </a:xfrm>
        </p:spPr>
        <p:txBody>
          <a:bodyPr/>
          <a:lstStyle/>
          <a:p>
            <a:pPr eaLnBrk="1" hangingPunct="1"/>
            <a:r>
              <a:rPr lang="en-US" altLang="en-US" smtClean="0"/>
              <a:t>Used to show frequencies for categorical variables</a:t>
            </a:r>
          </a:p>
          <a:p>
            <a:pPr eaLnBrk="1" hangingPunct="1"/>
            <a:r>
              <a:rPr lang="en-US" altLang="en-US" smtClean="0"/>
              <a:t>Barplots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Simplest version (single variable):  </a:t>
            </a:r>
            <a:r>
              <a:rPr lang="en-US" altLang="en-US" b="1" smtClean="0"/>
              <a:t>barplot(table(x))</a:t>
            </a:r>
            <a:endParaRPr lang="en-US" altLang="en-US" smtClean="0"/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Used to show cross-tabulations:  </a:t>
            </a:r>
            <a:r>
              <a:rPr lang="en-US" altLang="en-US" b="1" smtClean="0"/>
              <a:t>barplot(table(x,y))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Can be structured for side-by-side or stacked (see below)</a:t>
            </a:r>
          </a:p>
          <a:p>
            <a:pPr eaLnBrk="1" hangingPunct="1"/>
            <a:r>
              <a:rPr lang="en-US" altLang="en-US" smtClean="0"/>
              <a:t>Pie Charts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Simplest version (single variable):  </a:t>
            </a:r>
            <a:r>
              <a:rPr lang="en-US" altLang="en-US" b="1" smtClean="0"/>
              <a:t>pie(table(x))</a:t>
            </a:r>
            <a:endParaRPr lang="en-US" altLang="en-US" smtClean="0"/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Used to show cross-tabulations:  </a:t>
            </a:r>
            <a:r>
              <a:rPr lang="en-US" altLang="en-US" b="1" smtClean="0"/>
              <a:t>pie(table(x,y))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Can be used for Categorical or numeric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Barplots – UFO Data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534400" cy="4247317"/>
          </a:xfrm>
          <a:prstGeom prst="rect">
            <a:avLst/>
          </a:prstGeom>
          <a:solidFill>
            <a:srgbClr val="CCCC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 smtClean="0"/>
              <a:t>pdf(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ufocase1.pdf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</a:t>
            </a:r>
          </a:p>
          <a:p>
            <a:pPr eaLnBrk="1" hangingPunct="1"/>
            <a:endParaRPr lang="en-US" altLang="en-US" sz="1800" b="1" dirty="0" smtClean="0"/>
          </a:p>
          <a:p>
            <a:pPr eaLnBrk="1" hangingPunct="1"/>
            <a:r>
              <a:rPr lang="en-US" altLang="en-US" sz="1800" b="1" dirty="0" err="1" smtClean="0"/>
              <a:t>ufo</a:t>
            </a:r>
            <a:r>
              <a:rPr lang="en-US" altLang="en-US" sz="1800" b="1" dirty="0" smtClean="0"/>
              <a:t> &lt;- </a:t>
            </a:r>
            <a:r>
              <a:rPr lang="en-US" altLang="en-US" sz="1800" b="1" dirty="0" err="1" smtClean="0"/>
              <a:t>read.fwf</a:t>
            </a:r>
            <a:r>
              <a:rPr lang="en-US" altLang="en-US" sz="1800" b="1" dirty="0" smtClean="0"/>
              <a:t>(file=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http://www.stat.ufl.edu/~winner/data/ufocase.dat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</a:t>
            </a:r>
          </a:p>
          <a:p>
            <a:pPr eaLnBrk="1" hangingPunct="1"/>
            <a:r>
              <a:rPr lang="en-US" altLang="en-US" sz="1800" b="1" dirty="0" smtClean="0"/>
              <a:t>  width=c(4,52,16,3,4,4,4),</a:t>
            </a:r>
          </a:p>
          <a:p>
            <a:pPr eaLnBrk="1" hangingPunct="1"/>
            <a:r>
              <a:rPr lang="en-US" altLang="en-US" sz="1800" b="1" dirty="0" smtClean="0"/>
              <a:t>  </a:t>
            </a:r>
            <a:r>
              <a:rPr lang="en-US" altLang="en-US" sz="1800" b="1" dirty="0" err="1" smtClean="0"/>
              <a:t>col.names</a:t>
            </a:r>
            <a:r>
              <a:rPr lang="en-US" altLang="en-US" sz="1800" b="1" dirty="0" smtClean="0"/>
              <a:t>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Year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Event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err="1" smtClean="0"/>
              <a:t>Loc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Effect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Photo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Contact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Abduct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attach(</a:t>
            </a:r>
            <a:r>
              <a:rPr lang="en-US" altLang="en-US" sz="1800" b="1" dirty="0" err="1" smtClean="0"/>
              <a:t>ufo</a:t>
            </a:r>
            <a:r>
              <a:rPr lang="en-US" altLang="en-US" sz="1800" b="1" dirty="0" smtClean="0"/>
              <a:t>)</a:t>
            </a:r>
          </a:p>
          <a:p>
            <a:pPr eaLnBrk="1" hangingPunct="1"/>
            <a:endParaRPr lang="en-US" altLang="en-US" sz="1800" b="1" dirty="0" smtClean="0"/>
          </a:p>
          <a:p>
            <a:pPr eaLnBrk="1" hangingPunct="1"/>
            <a:r>
              <a:rPr lang="en-US" altLang="en-US" sz="1800" b="1" dirty="0" smtClean="0"/>
              <a:t>Effect &lt;- factor(</a:t>
            </a:r>
            <a:r>
              <a:rPr lang="en-US" altLang="en-US" sz="1800" b="1" dirty="0" err="1" smtClean="0"/>
              <a:t>Effect,levels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Yes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Photo &lt;- factor(</a:t>
            </a:r>
            <a:r>
              <a:rPr lang="en-US" altLang="en-US" sz="1800" b="1" dirty="0" err="1" smtClean="0"/>
              <a:t>Photo,levels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Yes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Contact &lt;- factor(</a:t>
            </a:r>
            <a:r>
              <a:rPr lang="en-US" altLang="en-US" sz="1800" b="1" dirty="0" err="1" smtClean="0"/>
              <a:t>Contact,levels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Yes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Abduct &lt;- factor(</a:t>
            </a:r>
            <a:r>
              <a:rPr lang="en-US" altLang="en-US" sz="1800" b="1" dirty="0" err="1" smtClean="0"/>
              <a:t>Abduct,levels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Yes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endParaRPr lang="en-US" altLang="en-US" sz="1800" b="1" dirty="0" smtClean="0"/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 err="1"/>
              <a:t>barplot</a:t>
            </a:r>
            <a:r>
              <a:rPr lang="en-US" altLang="en-US" b="1" dirty="0"/>
              <a:t>(table(Photo))</a:t>
            </a:r>
          </a:p>
          <a:p>
            <a:pPr eaLnBrk="1" hangingPunct="1"/>
            <a:r>
              <a:rPr lang="en-US" altLang="en-US" b="1" dirty="0" err="1"/>
              <a:t>dev.off</a:t>
            </a:r>
            <a:r>
              <a:rPr lang="en-US" altLang="en-US" b="1" dirty="0"/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Data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Contains 6 Variables in Fixed Column format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Var1 </a:t>
            </a:r>
            <a:r>
              <a:rPr lang="en-US" altLang="en-US" smtClean="0">
                <a:sym typeface="Symbol" panose="05050102010706020507" pitchFamily="18" charset="2"/>
              </a:rPr>
              <a:t></a:t>
            </a:r>
            <a:r>
              <a:rPr lang="en-US" altLang="en-US" smtClean="0"/>
              <a:t> Student Name in Columns 1-30</a:t>
            </a:r>
          </a:p>
          <a:p>
            <a:pPr eaLnBrk="1" hangingPunct="1"/>
            <a:r>
              <a:rPr lang="en-US" altLang="en-US" smtClean="0"/>
              <a:t>Var2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/>
              <a:t>College/Year Code in Columns 31-33 </a:t>
            </a:r>
          </a:p>
          <a:p>
            <a:pPr eaLnBrk="1" hangingPunct="1"/>
            <a:r>
              <a:rPr lang="en-US" altLang="en-US" smtClean="0"/>
              <a:t>Var3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/>
              <a:t> Exam 1 Score in Columns 34-41</a:t>
            </a:r>
          </a:p>
          <a:p>
            <a:pPr eaLnBrk="1" hangingPunct="1"/>
            <a:r>
              <a:rPr lang="en-US" altLang="en-US" smtClean="0"/>
              <a:t>Var4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/>
              <a:t> Exam 2 Score in Columns 42-49</a:t>
            </a:r>
          </a:p>
          <a:p>
            <a:pPr eaLnBrk="1" hangingPunct="1"/>
            <a:r>
              <a:rPr lang="en-US" altLang="en-US" smtClean="0"/>
              <a:t>Var5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/>
              <a:t> Project 1 Score in Columns 50-57</a:t>
            </a:r>
          </a:p>
          <a:p>
            <a:pPr eaLnBrk="1" hangingPunct="1"/>
            <a:r>
              <a:rPr lang="en-US" altLang="en-US" smtClean="0"/>
              <a:t>Var6 </a:t>
            </a:r>
            <a:r>
              <a:rPr lang="en-US" altLang="en-US" smtClean="0">
                <a:sym typeface="Symbol" panose="05050102010706020507" pitchFamily="18" charset="2"/>
              </a:rPr>
              <a:t> </a:t>
            </a:r>
            <a:r>
              <a:rPr lang="en-US" altLang="en-US" smtClean="0"/>
              <a:t> Project 2 Score in Columns 58-65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Note Var1 is of Length 30, Var2 3, All Others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ufoca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239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 Plots of a 2-Way Contingency Table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52400" y="1143000"/>
            <a:ext cx="8839200" cy="5632311"/>
          </a:xfrm>
          <a:prstGeom prst="rect">
            <a:avLst/>
          </a:prstGeom>
          <a:solidFill>
            <a:srgbClr val="99FF99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 smtClean="0"/>
              <a:t>pdf(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ufocase2.pdf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</a:t>
            </a:r>
          </a:p>
          <a:p>
            <a:pPr eaLnBrk="1" hangingPunct="1"/>
            <a:r>
              <a:rPr lang="en-US" altLang="en-US" sz="1800" b="1" dirty="0" err="1" smtClean="0"/>
              <a:t>ufo</a:t>
            </a:r>
            <a:r>
              <a:rPr lang="en-US" altLang="en-US" sz="1800" b="1" dirty="0" smtClean="0"/>
              <a:t> &lt;- </a:t>
            </a:r>
            <a:r>
              <a:rPr lang="en-US" altLang="en-US" sz="1800" b="1" dirty="0" err="1" smtClean="0"/>
              <a:t>read.fwf</a:t>
            </a:r>
            <a:r>
              <a:rPr lang="en-US" altLang="en-US" sz="1800" b="1" dirty="0" smtClean="0"/>
              <a:t>(file=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http://www.stat.ufl.edu/~winner/data/ufocase.dat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</a:t>
            </a:r>
          </a:p>
          <a:p>
            <a:pPr eaLnBrk="1" hangingPunct="1"/>
            <a:r>
              <a:rPr lang="en-US" altLang="en-US" sz="1800" b="1" dirty="0" smtClean="0"/>
              <a:t>  width=c(4,52,16,3,4,4,4),</a:t>
            </a:r>
          </a:p>
          <a:p>
            <a:pPr eaLnBrk="1" hangingPunct="1"/>
            <a:r>
              <a:rPr lang="en-US" altLang="en-US" sz="1800" b="1" dirty="0" smtClean="0"/>
              <a:t>  </a:t>
            </a:r>
            <a:r>
              <a:rPr lang="en-US" altLang="en-US" sz="1800" b="1" dirty="0" err="1" smtClean="0"/>
              <a:t>col.names</a:t>
            </a:r>
            <a:r>
              <a:rPr lang="en-US" altLang="en-US" sz="1800" b="1" dirty="0" smtClean="0"/>
              <a:t>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Year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Event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err="1" smtClean="0"/>
              <a:t>Loc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Effect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Photo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Contact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Abduct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attach(</a:t>
            </a:r>
            <a:r>
              <a:rPr lang="en-US" altLang="en-US" sz="1800" b="1" dirty="0" err="1" smtClean="0"/>
              <a:t>ufo</a:t>
            </a:r>
            <a:r>
              <a:rPr lang="en-US" altLang="en-US" sz="1800" b="1" dirty="0" smtClean="0"/>
              <a:t>)</a:t>
            </a:r>
          </a:p>
          <a:p>
            <a:pPr eaLnBrk="1" hangingPunct="1"/>
            <a:r>
              <a:rPr lang="en-US" altLang="en-US" sz="1800" b="1" dirty="0" smtClean="0"/>
              <a:t>Effect &lt;- factor(</a:t>
            </a:r>
            <a:r>
              <a:rPr lang="en-US" altLang="en-US" sz="1800" b="1" dirty="0" err="1" smtClean="0"/>
              <a:t>Effect,levels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 Effect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Effect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Photo &lt;- factor(</a:t>
            </a:r>
            <a:r>
              <a:rPr lang="en-US" altLang="en-US" sz="1800" b="1" dirty="0" err="1" smtClean="0"/>
              <a:t>Photo,levels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 Photo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Photo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Contact &lt;- factor(</a:t>
            </a:r>
            <a:r>
              <a:rPr lang="en-US" altLang="en-US" sz="1800" b="1" dirty="0" err="1" smtClean="0"/>
              <a:t>Contact,levels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 Contact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Contact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Abduct &lt;- factor(</a:t>
            </a:r>
            <a:r>
              <a:rPr lang="en-US" altLang="en-US" sz="1800" b="1" dirty="0" err="1" smtClean="0"/>
              <a:t>Abduct,levels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 Abduct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Abduct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endParaRPr lang="en-US" altLang="en-US" sz="1800" b="1" dirty="0" smtClean="0"/>
          </a:p>
          <a:p>
            <a:pPr eaLnBrk="1" hangingPunct="1"/>
            <a:r>
              <a:rPr lang="en-US" altLang="en-US" b="1" dirty="0" err="1" smtClean="0"/>
              <a:t>pht.cntct</a:t>
            </a:r>
            <a:r>
              <a:rPr lang="en-US" altLang="en-US" b="1" dirty="0" smtClean="0"/>
              <a:t> </a:t>
            </a:r>
            <a:r>
              <a:rPr lang="en-US" altLang="en-US" b="1" dirty="0"/>
              <a:t>&lt;- table(</a:t>
            </a:r>
            <a:r>
              <a:rPr lang="en-US" altLang="en-US" b="1" dirty="0" err="1"/>
              <a:t>Photo,Contact</a:t>
            </a:r>
            <a:r>
              <a:rPr lang="en-US" altLang="en-US" b="1" dirty="0"/>
              <a:t>); </a:t>
            </a:r>
          </a:p>
          <a:p>
            <a:pPr eaLnBrk="1" hangingPunct="1"/>
            <a:r>
              <a:rPr lang="en-US" altLang="en-US" b="1" dirty="0"/>
              <a:t># t(x) transposes the table x (interchanges rows/cols)</a:t>
            </a:r>
          </a:p>
          <a:p>
            <a:pPr eaLnBrk="1" hangingPunct="1"/>
            <a:r>
              <a:rPr lang="en-US" altLang="en-US" b="1" dirty="0"/>
              <a:t>#</a:t>
            </a:r>
            <a:r>
              <a:rPr lang="en-US" altLang="en-US" b="1" dirty="0" err="1"/>
              <a:t>prop.table</a:t>
            </a:r>
            <a:r>
              <a:rPr lang="en-US" altLang="en-US" b="1" dirty="0"/>
              <a:t>(pht.cntct,2) obtains the proportions separately within columns</a:t>
            </a:r>
          </a:p>
          <a:p>
            <a:pPr eaLnBrk="1" hangingPunct="1"/>
            <a:r>
              <a:rPr lang="en-US" altLang="en-US" b="1" dirty="0"/>
              <a:t>par(</a:t>
            </a:r>
            <a:r>
              <a:rPr lang="en-US" altLang="en-US" b="1" dirty="0" err="1"/>
              <a:t>mfrow</a:t>
            </a:r>
            <a:r>
              <a:rPr lang="en-US" altLang="en-US" b="1" dirty="0"/>
              <a:t>=c(2,2))</a:t>
            </a:r>
          </a:p>
          <a:p>
            <a:pPr eaLnBrk="1" hangingPunct="1"/>
            <a:r>
              <a:rPr lang="en-US" altLang="en-US" b="1" dirty="0" err="1"/>
              <a:t>barplot</a:t>
            </a:r>
            <a:r>
              <a:rPr lang="en-US" altLang="en-US" b="1" dirty="0"/>
              <a:t>(</a:t>
            </a:r>
            <a:r>
              <a:rPr lang="en-US" altLang="en-US" b="1" dirty="0" err="1"/>
              <a:t>pht.cntct</a:t>
            </a:r>
            <a:r>
              <a:rPr lang="en-US" altLang="en-US" b="1" dirty="0"/>
              <a:t>)</a:t>
            </a:r>
          </a:p>
          <a:p>
            <a:pPr eaLnBrk="1" hangingPunct="1"/>
            <a:r>
              <a:rPr lang="en-US" altLang="en-US" b="1" dirty="0" err="1"/>
              <a:t>barplot</a:t>
            </a:r>
            <a:r>
              <a:rPr lang="en-US" altLang="en-US" b="1" dirty="0"/>
              <a:t>(t(</a:t>
            </a:r>
            <a:r>
              <a:rPr lang="en-US" altLang="en-US" b="1" dirty="0" err="1"/>
              <a:t>pht.cntct</a:t>
            </a:r>
            <a:r>
              <a:rPr lang="en-US" altLang="en-US" b="1" dirty="0"/>
              <a:t>))</a:t>
            </a:r>
          </a:p>
          <a:p>
            <a:pPr eaLnBrk="1" hangingPunct="1"/>
            <a:r>
              <a:rPr lang="en-US" altLang="en-US" b="1" dirty="0" err="1"/>
              <a:t>barplot</a:t>
            </a:r>
            <a:r>
              <a:rPr lang="en-US" altLang="en-US" b="1" dirty="0"/>
              <a:t>(</a:t>
            </a:r>
            <a:r>
              <a:rPr lang="en-US" altLang="en-US" b="1" dirty="0" err="1"/>
              <a:t>pht.cntct,beside</a:t>
            </a:r>
            <a:r>
              <a:rPr lang="en-US" altLang="en-US" b="1" dirty="0"/>
              <a:t>=T)</a:t>
            </a:r>
          </a:p>
          <a:p>
            <a:pPr eaLnBrk="1" hangingPunct="1"/>
            <a:r>
              <a:rPr lang="en-US" altLang="en-US" b="1" dirty="0" err="1"/>
              <a:t>barplot</a:t>
            </a:r>
            <a:r>
              <a:rPr lang="en-US" altLang="en-US" b="1" dirty="0"/>
              <a:t>(</a:t>
            </a:r>
            <a:r>
              <a:rPr lang="en-US" altLang="en-US" b="1" dirty="0" err="1"/>
              <a:t>prop.table</a:t>
            </a:r>
            <a:r>
              <a:rPr lang="en-US" altLang="en-US" b="1" dirty="0"/>
              <a:t>(pht.cntct,2),beside=T)</a:t>
            </a:r>
          </a:p>
          <a:p>
            <a:pPr eaLnBrk="1" hangingPunct="1"/>
            <a:r>
              <a:rPr lang="en-US" altLang="en-US" b="1" dirty="0"/>
              <a:t>par(</a:t>
            </a:r>
            <a:r>
              <a:rPr lang="en-US" altLang="en-US" b="1" dirty="0" err="1"/>
              <a:t>mfrow</a:t>
            </a:r>
            <a:r>
              <a:rPr lang="en-US" altLang="en-US" b="1" dirty="0"/>
              <a:t>=c(1,1))</a:t>
            </a:r>
          </a:p>
          <a:p>
            <a:pPr eaLnBrk="1" hangingPunct="1"/>
            <a:r>
              <a:rPr lang="en-US" altLang="en-US" b="1" dirty="0" err="1"/>
              <a:t>dev.off</a:t>
            </a:r>
            <a:r>
              <a:rPr lang="en-US" altLang="en-US" b="1" dirty="0"/>
              <a:t>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ufocas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38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Pie Chart – UFO Data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8915400" cy="4708981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smtClean="0"/>
              <a:t>pdf(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ufocase3.pdf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</a:t>
            </a:r>
          </a:p>
          <a:p>
            <a:pPr eaLnBrk="1" hangingPunct="1"/>
            <a:r>
              <a:rPr lang="en-US" altLang="en-US" sz="2000" b="1" dirty="0" err="1" smtClean="0"/>
              <a:t>ufo</a:t>
            </a:r>
            <a:r>
              <a:rPr lang="en-US" altLang="en-US" sz="2000" b="1" dirty="0" smtClean="0"/>
              <a:t> &lt;- </a:t>
            </a:r>
            <a:r>
              <a:rPr lang="en-US" altLang="en-US" sz="2000" b="1" dirty="0" err="1" smtClean="0"/>
              <a:t>read.fwf</a:t>
            </a:r>
            <a:r>
              <a:rPr lang="en-US" altLang="en-US" sz="2000" b="1" dirty="0" smtClean="0"/>
              <a:t>(file=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http://www.stat.ufl.edu/~winner/data/ufocase.dat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</a:t>
            </a:r>
          </a:p>
          <a:p>
            <a:pPr eaLnBrk="1" hangingPunct="1"/>
            <a:r>
              <a:rPr lang="en-US" altLang="en-US" sz="2000" b="1" dirty="0" smtClean="0"/>
              <a:t>  width=c(4,52,16,3,4,4,4),</a:t>
            </a:r>
          </a:p>
          <a:p>
            <a:pPr eaLnBrk="1" hangingPunct="1"/>
            <a:r>
              <a:rPr lang="en-US" altLang="en-US" sz="2000" b="1" dirty="0" smtClean="0"/>
              <a:t>  </a:t>
            </a:r>
            <a:r>
              <a:rPr lang="en-US" altLang="en-US" sz="2000" b="1" dirty="0" err="1" smtClean="0"/>
              <a:t>col.names</a:t>
            </a:r>
            <a:r>
              <a:rPr lang="en-US" altLang="en-US" sz="2000" b="1" dirty="0" smtClean="0"/>
              <a:t>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Year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Event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err="1" smtClean="0"/>
              <a:t>Loc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Effect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Photo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Contact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Abduct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r>
              <a:rPr lang="en-US" altLang="en-US" sz="2000" b="1" dirty="0" smtClean="0"/>
              <a:t>attach(</a:t>
            </a:r>
            <a:r>
              <a:rPr lang="en-US" altLang="en-US" sz="2000" b="1" dirty="0" err="1" smtClean="0"/>
              <a:t>ufo</a:t>
            </a:r>
            <a:r>
              <a:rPr lang="en-US" altLang="en-US" sz="2000" b="1" dirty="0" smtClean="0"/>
              <a:t>)</a:t>
            </a:r>
          </a:p>
          <a:p>
            <a:pPr eaLnBrk="1" hangingPunct="1"/>
            <a:r>
              <a:rPr lang="en-US" altLang="en-US" sz="2000" b="1" dirty="0" smtClean="0"/>
              <a:t>Effect &lt;- factor(</a:t>
            </a:r>
            <a:r>
              <a:rPr lang="en-US" altLang="en-US" sz="2000" b="1" dirty="0" err="1" smtClean="0"/>
              <a:t>Effect,levels</a:t>
            </a:r>
            <a:r>
              <a:rPr lang="en-US" altLang="en-US" sz="2000" b="1" dirty="0" smtClean="0"/>
              <a:t>=0:1,labels=c(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No Effect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Effect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r>
              <a:rPr lang="en-US" altLang="en-US" sz="2000" b="1" dirty="0" smtClean="0"/>
              <a:t>Photo &lt;- factor(</a:t>
            </a:r>
            <a:r>
              <a:rPr lang="en-US" altLang="en-US" sz="2000" b="1" dirty="0" err="1" smtClean="0"/>
              <a:t>Photo,levels</a:t>
            </a:r>
            <a:r>
              <a:rPr lang="en-US" altLang="en-US" sz="2000" b="1" dirty="0" smtClean="0"/>
              <a:t>=0:1,labels=c(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No Photo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Photo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r>
              <a:rPr lang="en-US" altLang="en-US" sz="2000" b="1" dirty="0" smtClean="0"/>
              <a:t>Contact &lt;- factor(</a:t>
            </a:r>
            <a:r>
              <a:rPr lang="en-US" altLang="en-US" sz="2000" b="1" dirty="0" err="1" smtClean="0"/>
              <a:t>Contact,levels</a:t>
            </a:r>
            <a:r>
              <a:rPr lang="en-US" altLang="en-US" sz="2000" b="1" dirty="0" smtClean="0"/>
              <a:t>=0:1,labels=c(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No Contact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Contact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r>
              <a:rPr lang="en-US" altLang="en-US" sz="2000" b="1" dirty="0" smtClean="0"/>
              <a:t>Abduct &lt;- factor(</a:t>
            </a:r>
            <a:r>
              <a:rPr lang="en-US" altLang="en-US" sz="2000" b="1" dirty="0" err="1" smtClean="0"/>
              <a:t>Abduct,levels</a:t>
            </a:r>
            <a:r>
              <a:rPr lang="en-US" altLang="en-US" sz="2000" b="1" dirty="0" smtClean="0"/>
              <a:t>=0:1,labels=c(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No Abduct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Abduct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table(Effect); table(Photo); table(Contact); table(Abduct);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pie(table(Photo),main="Photo Evidence")</a:t>
            </a:r>
          </a:p>
          <a:p>
            <a:pPr eaLnBrk="1" hangingPunct="1"/>
            <a:r>
              <a:rPr lang="en-US" altLang="en-US" sz="2000" b="1" dirty="0" err="1"/>
              <a:t>dev.off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ufocase3_Pag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64008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397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UFO Contact (Column) by Photo (Row) Status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230521" y="1066800"/>
            <a:ext cx="8686800" cy="4939814"/>
          </a:xfrm>
          <a:prstGeom prst="rect">
            <a:avLst/>
          </a:prstGeom>
          <a:solidFill>
            <a:srgbClr val="FF99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 smtClean="0"/>
              <a:t>pdf(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ufocase4.pdf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</a:t>
            </a:r>
          </a:p>
          <a:p>
            <a:pPr eaLnBrk="1" hangingPunct="1"/>
            <a:r>
              <a:rPr lang="en-US" altLang="en-US" sz="1800" b="1" dirty="0" err="1" smtClean="0"/>
              <a:t>ufo</a:t>
            </a:r>
            <a:r>
              <a:rPr lang="en-US" altLang="en-US" sz="1800" b="1" dirty="0" smtClean="0"/>
              <a:t> &lt;- </a:t>
            </a:r>
            <a:r>
              <a:rPr lang="en-US" altLang="en-US" sz="1800" b="1" dirty="0" err="1" smtClean="0"/>
              <a:t>read.fwf</a:t>
            </a:r>
            <a:r>
              <a:rPr lang="en-US" altLang="en-US" sz="1800" b="1" dirty="0" smtClean="0"/>
              <a:t>(file=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http://www.stat.ufl.edu/~winner/data/ufocase.dat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</a:t>
            </a:r>
          </a:p>
          <a:p>
            <a:pPr eaLnBrk="1" hangingPunct="1"/>
            <a:r>
              <a:rPr lang="en-US" altLang="en-US" sz="1800" b="1" dirty="0" smtClean="0"/>
              <a:t>  width=c(4,52,16,3,4,4,4),</a:t>
            </a:r>
          </a:p>
          <a:p>
            <a:pPr eaLnBrk="1" hangingPunct="1"/>
            <a:r>
              <a:rPr lang="en-US" altLang="en-US" sz="1800" b="1" dirty="0" smtClean="0"/>
              <a:t>  </a:t>
            </a:r>
            <a:r>
              <a:rPr lang="en-US" altLang="en-US" sz="1800" b="1" dirty="0" err="1" smtClean="0"/>
              <a:t>col.names</a:t>
            </a:r>
            <a:r>
              <a:rPr lang="en-US" altLang="en-US" sz="1800" b="1" dirty="0" smtClean="0"/>
              <a:t>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Year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Event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err="1" smtClean="0"/>
              <a:t>Loc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Effect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Photo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Contact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Abduct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attach(</a:t>
            </a:r>
            <a:r>
              <a:rPr lang="en-US" altLang="en-US" sz="1800" b="1" dirty="0" err="1" smtClean="0"/>
              <a:t>ufo</a:t>
            </a:r>
            <a:r>
              <a:rPr lang="en-US" altLang="en-US" sz="1800" b="1" dirty="0" smtClean="0"/>
              <a:t>)</a:t>
            </a:r>
          </a:p>
          <a:p>
            <a:pPr eaLnBrk="1" hangingPunct="1"/>
            <a:r>
              <a:rPr lang="en-US" altLang="en-US" sz="1800" b="1" dirty="0" smtClean="0"/>
              <a:t>Effect &lt;- factor(</a:t>
            </a:r>
            <a:r>
              <a:rPr lang="en-US" altLang="en-US" sz="1800" b="1" dirty="0" err="1" smtClean="0"/>
              <a:t>Effect,levels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 Effect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Effect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Photo &lt;- factor(</a:t>
            </a:r>
            <a:r>
              <a:rPr lang="en-US" altLang="en-US" sz="1800" b="1" dirty="0" err="1" smtClean="0"/>
              <a:t>Photo,levels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 Photo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Photo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Contact &lt;- factor(</a:t>
            </a:r>
            <a:r>
              <a:rPr lang="en-US" altLang="en-US" sz="1800" b="1" dirty="0" err="1" smtClean="0"/>
              <a:t>Contact,levels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 Contact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Contact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r>
              <a:rPr lang="en-US" altLang="en-US" sz="1800" b="1" dirty="0" smtClean="0"/>
              <a:t>Abduct &lt;- factor(</a:t>
            </a:r>
            <a:r>
              <a:rPr lang="en-US" altLang="en-US" sz="1800" b="1" dirty="0" err="1" smtClean="0"/>
              <a:t>Abduct,levels</a:t>
            </a:r>
            <a:r>
              <a:rPr lang="en-US" altLang="en-US" sz="1800" b="1" dirty="0" smtClean="0"/>
              <a:t>=0:1,labels=c(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No Abduct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Abduct</a:t>
            </a:r>
            <a:r>
              <a:rPr lang="en-US" altLang="en-US" sz="1800" dirty="0" smtClean="0"/>
              <a:t>"</a:t>
            </a:r>
            <a:r>
              <a:rPr lang="en-US" altLang="en-US" sz="1800" b="1" dirty="0" smtClean="0"/>
              <a:t>))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r>
              <a:rPr lang="en-US" altLang="en-US" b="1" dirty="0" err="1" smtClean="0"/>
              <a:t>pht.cntct</a:t>
            </a:r>
            <a:r>
              <a:rPr lang="en-US" altLang="en-US" b="1" dirty="0" smtClean="0"/>
              <a:t> </a:t>
            </a:r>
            <a:r>
              <a:rPr lang="en-US" altLang="en-US" b="1" dirty="0"/>
              <a:t>&lt;- table(</a:t>
            </a:r>
            <a:r>
              <a:rPr lang="en-US" altLang="en-US" b="1" dirty="0" err="1"/>
              <a:t>Photo,Contact</a:t>
            </a:r>
            <a:r>
              <a:rPr lang="en-US" altLang="en-US" b="1" dirty="0"/>
              <a:t>); 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 smtClean="0"/>
              <a:t>par(</a:t>
            </a:r>
            <a:r>
              <a:rPr lang="en-US" altLang="en-US" b="1" dirty="0" err="1" smtClean="0"/>
              <a:t>mfrow</a:t>
            </a:r>
            <a:r>
              <a:rPr lang="en-US" altLang="en-US" b="1" dirty="0" smtClean="0"/>
              <a:t>=c(1,2</a:t>
            </a:r>
            <a:r>
              <a:rPr lang="en-US" altLang="en-US" b="1" dirty="0"/>
              <a:t>))</a:t>
            </a:r>
          </a:p>
          <a:p>
            <a:pPr eaLnBrk="1" hangingPunct="1"/>
            <a:r>
              <a:rPr lang="en-US" altLang="en-US" b="1" dirty="0"/>
              <a:t>pie(</a:t>
            </a:r>
            <a:r>
              <a:rPr lang="en-US" altLang="en-US" b="1" dirty="0" err="1"/>
              <a:t>pht.cntct</a:t>
            </a:r>
            <a:r>
              <a:rPr lang="en-US" altLang="en-US" b="1" dirty="0"/>
              <a:t>["No Photo",],main="No Photo")</a:t>
            </a:r>
          </a:p>
          <a:p>
            <a:pPr eaLnBrk="1" hangingPunct="1"/>
            <a:r>
              <a:rPr lang="en-US" altLang="en-US" b="1" dirty="0"/>
              <a:t>pie(</a:t>
            </a:r>
            <a:r>
              <a:rPr lang="en-US" altLang="en-US" b="1" dirty="0" err="1"/>
              <a:t>pht.cntct</a:t>
            </a:r>
            <a:r>
              <a:rPr lang="en-US" altLang="en-US" b="1" dirty="0"/>
              <a:t>["Photo",],main="Photo")</a:t>
            </a:r>
          </a:p>
          <a:p>
            <a:pPr eaLnBrk="1" hangingPunct="1"/>
            <a:r>
              <a:rPr lang="en-US" altLang="en-US" b="1" dirty="0"/>
              <a:t>par(</a:t>
            </a:r>
            <a:r>
              <a:rPr lang="en-US" altLang="en-US" b="1" dirty="0" err="1"/>
              <a:t>mfrow</a:t>
            </a:r>
            <a:r>
              <a:rPr lang="en-US" altLang="en-US" b="1" dirty="0"/>
              <a:t>=c(1,1))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err="1"/>
              <a:t>dev.off</a:t>
            </a:r>
            <a:r>
              <a:rPr lang="en-US" altLang="en-US" b="1" dirty="0"/>
              <a:t>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ufocase3_Pag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7388"/>
            <a:ext cx="5486400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Scatterplots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15400" cy="5135563"/>
          </a:xfrm>
        </p:spPr>
        <p:txBody>
          <a:bodyPr/>
          <a:lstStyle/>
          <a:p>
            <a:pPr eaLnBrk="1" hangingPunct="1"/>
            <a:r>
              <a:rPr lang="en-US" altLang="en-US" smtClean="0"/>
              <a:t>Plots of 2 (or more) Quantitative Variables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For Basic Plot (default symbol is circle):  </a:t>
            </a:r>
            <a:r>
              <a:rPr lang="en-US" altLang="en-US" b="1" smtClean="0"/>
              <a:t>plot(x,y)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Can change plotting symbol to </a:t>
            </a:r>
            <a:r>
              <a:rPr lang="en-US" altLang="en-US" b="1" smtClean="0"/>
              <a:t>l</a:t>
            </a:r>
            <a:r>
              <a:rPr lang="en-US" altLang="en-US" smtClean="0"/>
              <a:t>ines or </a:t>
            </a:r>
            <a:r>
              <a:rPr lang="en-US" altLang="en-US" b="1" smtClean="0"/>
              <a:t>b</a:t>
            </a:r>
            <a:r>
              <a:rPr lang="en-US" altLang="en-US" smtClean="0"/>
              <a:t>oth lines and points (appropriate if time series data)  </a:t>
            </a:r>
            <a:r>
              <a:rPr lang="en-US" altLang="en-US" b="1" smtClean="0"/>
              <a:t>plot(x,y,type=“l”)</a:t>
            </a:r>
            <a:r>
              <a:rPr lang="en-US" altLang="en-US" smtClean="0"/>
              <a:t> for lines or </a:t>
            </a:r>
            <a:r>
              <a:rPr lang="en-US" altLang="en-US" b="1" smtClean="0"/>
              <a:t>plot(x,y,type=“b”)</a:t>
            </a:r>
            <a:r>
              <a:rPr lang="en-US" altLang="en-US" smtClean="0"/>
              <a:t> for both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Can change plotting character to dots:  </a:t>
            </a:r>
            <a:r>
              <a:rPr lang="en-US" altLang="en-US" b="1" smtClean="0"/>
              <a:t>plot(x,y,pch=“.”)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Can add “jitter” when data are discrete and have ties:              </a:t>
            </a:r>
            <a:r>
              <a:rPr lang="en-US" altLang="en-US" b="1" smtClean="0"/>
              <a:t>plot(jitter(x,3),jitter(y,3)) </a:t>
            </a:r>
            <a:r>
              <a:rPr lang="en-US" altLang="en-US" smtClean="0"/>
              <a:t>where the number in second position of jitter command reflects amount of jitter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Can add lines to plots:  </a:t>
            </a:r>
            <a:r>
              <a:rPr lang="en-US" altLang="en-US" b="1" smtClean="0"/>
              <a:t>plot(x,y); abline(lm(y~x));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Can do plots by groups of 3</a:t>
            </a:r>
            <a:r>
              <a:rPr lang="en-US" altLang="en-US" baseline="30000" smtClean="0"/>
              <a:t>rd</a:t>
            </a:r>
            <a:r>
              <a:rPr lang="en-US" altLang="en-US" smtClean="0"/>
              <a:t> variable (coplots):  </a:t>
            </a:r>
            <a:r>
              <a:rPr lang="en-US" altLang="en-US" b="1" smtClean="0"/>
              <a:t>coplot(x~y|z)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PGA/LPGA Data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8229600" cy="5632311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smtClean="0"/>
              <a:t>pdf("pgalpga5.pdf")</a:t>
            </a:r>
          </a:p>
          <a:p>
            <a:pPr eaLnBrk="1" hangingPunct="1"/>
            <a:r>
              <a:rPr lang="en-US" altLang="en-US" sz="2000" b="1" dirty="0" err="1" smtClean="0"/>
              <a:t>pgalpga</a:t>
            </a:r>
            <a:r>
              <a:rPr lang="en-US" altLang="en-US" sz="2000" b="1" dirty="0" smtClean="0"/>
              <a:t> &lt;- </a:t>
            </a:r>
            <a:r>
              <a:rPr lang="en-US" altLang="en-US" sz="2000" b="1" dirty="0" err="1" smtClean="0"/>
              <a:t>read.fwf</a:t>
            </a:r>
            <a:r>
              <a:rPr lang="en-US" altLang="en-US" sz="2000" b="1" dirty="0" smtClean="0"/>
              <a:t>(</a:t>
            </a:r>
          </a:p>
          <a:p>
            <a:pPr eaLnBrk="1" hangingPunct="1"/>
            <a:r>
              <a:rPr lang="en-US" altLang="en-US" sz="2000" b="1" dirty="0" smtClean="0"/>
              <a:t>          file=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http://www.stat.ufl.edu/~winner/data/pgalpga2008.dat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</a:t>
            </a:r>
          </a:p>
          <a:p>
            <a:pPr eaLnBrk="1" hangingPunct="1"/>
            <a:r>
              <a:rPr lang="en-US" altLang="en-US" sz="2000" b="1" dirty="0" smtClean="0"/>
              <a:t>                    width=c(8,8,8),</a:t>
            </a:r>
          </a:p>
          <a:p>
            <a:pPr eaLnBrk="1" hangingPunct="1"/>
            <a:r>
              <a:rPr lang="en-US" altLang="en-US" sz="2000" b="1" dirty="0" smtClean="0"/>
              <a:t>                    </a:t>
            </a:r>
            <a:r>
              <a:rPr lang="en-US" altLang="en-US" sz="2000" b="1" dirty="0" err="1" smtClean="0"/>
              <a:t>col.names</a:t>
            </a:r>
            <a:r>
              <a:rPr lang="en-US" altLang="en-US" sz="2000" b="1" dirty="0" smtClean="0"/>
              <a:t>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Distance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Accuracy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Gender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r>
              <a:rPr lang="en-US" altLang="en-US" sz="2000" b="1" dirty="0" smtClean="0"/>
              <a:t>attach(</a:t>
            </a:r>
            <a:r>
              <a:rPr lang="en-US" altLang="en-US" sz="2000" b="1" dirty="0" err="1" smtClean="0"/>
              <a:t>pgalpga</a:t>
            </a:r>
            <a:r>
              <a:rPr lang="en-US" altLang="en-US" sz="2000" b="1" dirty="0" smtClean="0"/>
              <a:t>)</a:t>
            </a:r>
          </a:p>
          <a:p>
            <a:pPr eaLnBrk="1" hangingPunct="1"/>
            <a:r>
              <a:rPr lang="en-US" altLang="en-US" sz="2000" b="1" dirty="0" smtClean="0"/>
              <a:t>Gender &lt;- factor(Gender, levels=1:2, labels=c(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Female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, 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Male</a:t>
            </a:r>
            <a:r>
              <a:rPr lang="en-US" altLang="en-US" sz="2000" dirty="0" smtClean="0"/>
              <a:t>"</a:t>
            </a:r>
            <a:r>
              <a:rPr lang="en-US" altLang="en-US" sz="2000" b="1" dirty="0" smtClean="0"/>
              <a:t>))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par(</a:t>
            </a:r>
            <a:r>
              <a:rPr lang="en-US" altLang="en-US" sz="2000" b="1" dirty="0" err="1"/>
              <a:t>mfrow</a:t>
            </a:r>
            <a:r>
              <a:rPr lang="en-US" altLang="en-US" sz="2000" b="1" dirty="0"/>
              <a:t>=c(2,2</a:t>
            </a:r>
            <a:r>
              <a:rPr lang="en-US" altLang="en-US" sz="2000" b="1" dirty="0" smtClean="0"/>
              <a:t>))</a:t>
            </a:r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plot(</a:t>
            </a:r>
            <a:r>
              <a:rPr lang="en-US" altLang="en-US" sz="2000" b="1" dirty="0" err="1"/>
              <a:t>Accuracy,Distance</a:t>
            </a:r>
            <a:r>
              <a:rPr lang="en-US" altLang="en-US" sz="2000" b="1" dirty="0"/>
              <a:t>)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plot(jitter(Accuracy,3),jitter(Distance,3),</a:t>
            </a:r>
            <a:r>
              <a:rPr lang="en-US" altLang="en-US" sz="2000" b="1" dirty="0" err="1"/>
              <a:t>pch</a:t>
            </a:r>
            <a:r>
              <a:rPr lang="en-US" altLang="en-US" sz="2000" b="1" dirty="0"/>
              <a:t>=".")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/>
              <a:t>plot(</a:t>
            </a:r>
            <a:r>
              <a:rPr lang="en-US" altLang="en-US" sz="2000" b="1" dirty="0" err="1"/>
              <a:t>Accuracy,Distance</a:t>
            </a:r>
            <a:r>
              <a:rPr lang="en-US" altLang="en-US" sz="2000" b="1" dirty="0"/>
              <a:t>); </a:t>
            </a:r>
            <a:r>
              <a:rPr lang="en-US" altLang="en-US" sz="2000" b="1" dirty="0" err="1"/>
              <a:t>abline</a:t>
            </a:r>
            <a:r>
              <a:rPr lang="en-US" altLang="en-US" sz="2000" b="1" dirty="0"/>
              <a:t>(lm(</a:t>
            </a:r>
            <a:r>
              <a:rPr lang="en-US" altLang="en-US" sz="2000" b="1" dirty="0" err="1"/>
              <a:t>Distance~Accuracy</a:t>
            </a:r>
            <a:r>
              <a:rPr lang="en-US" altLang="en-US" sz="2000" b="1" dirty="0" smtClean="0"/>
              <a:t>))</a:t>
            </a:r>
            <a:endParaRPr lang="en-US" altLang="en-US" sz="2000" b="1" dirty="0"/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 err="1"/>
              <a:t>coplot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Accuracy~Distance|Gender</a:t>
            </a:r>
            <a:r>
              <a:rPr lang="en-US" altLang="en-US" sz="2000" b="1" dirty="0"/>
              <a:t>)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 err="1"/>
              <a:t>dev.off</a:t>
            </a:r>
            <a:r>
              <a:rPr lang="en-US" altLang="en-US" sz="2000" b="1" dirty="0"/>
              <a:t>()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pgalpga5_Pag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7388"/>
            <a:ext cx="5486400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381000" y="609600"/>
            <a:ext cx="8610600" cy="1812925"/>
          </a:xfrm>
          <a:prstGeom prst="rect">
            <a:avLst/>
          </a:prstGeom>
          <a:solidFill>
            <a:srgbClr val="3333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FF00"/>
                </a:solidFill>
                <a:latin typeface="Lucida Sans Typewriter" panose="020B0509030504030204" pitchFamily="49" charset="0"/>
              </a:rPr>
              <a:t>*****************************************************************</a:t>
            </a:r>
          </a:p>
          <a:p>
            <a:pPr eaLnBrk="1" hangingPunct="1"/>
            <a:r>
              <a:rPr lang="en-US" altLang="en-US" sz="1600">
                <a:solidFill>
                  <a:srgbClr val="FFFF00"/>
                </a:solidFill>
                <a:latin typeface="Lucida Sans Typewriter" panose="020B0509030504030204" pitchFamily="49" charset="0"/>
              </a:rPr>
              <a:t>00000000011111111112222222222333333333334444444444555555555666666</a:t>
            </a:r>
          </a:p>
          <a:p>
            <a:pPr eaLnBrk="1" hangingPunct="1"/>
            <a:r>
              <a:rPr lang="en-US" altLang="en-US" sz="1600">
                <a:solidFill>
                  <a:srgbClr val="FFFF00"/>
                </a:solidFill>
                <a:latin typeface="Lucida Sans Typewriter" panose="020B0509030504030204" pitchFamily="49" charset="0"/>
              </a:rPr>
              <a:t>12345678901234567890123456789012345678901234567890123456789012345</a:t>
            </a:r>
          </a:p>
          <a:p>
            <a:pPr eaLnBrk="1" hangingPunct="1"/>
            <a:r>
              <a:rPr lang="en-US" altLang="en-US" sz="1600">
                <a:solidFill>
                  <a:srgbClr val="FFFF00"/>
                </a:solidFill>
                <a:latin typeface="Lucida Sans Typewriter" panose="020B0509030504030204" pitchFamily="49" charset="0"/>
              </a:rPr>
              <a:t>*****************************************************************</a:t>
            </a:r>
          </a:p>
          <a:p>
            <a:pPr eaLnBrk="1" hangingPunct="1"/>
            <a:r>
              <a:rPr lang="en-US" altLang="en-US" sz="1600">
                <a:solidFill>
                  <a:srgbClr val="FFFF00"/>
                </a:solidFill>
                <a:latin typeface="Lucida Sans Typewriter" panose="020B0509030504030204" pitchFamily="49" charset="0"/>
              </a:rPr>
              <a:t>SMITH ROBERT                  7TD      71      83      14      19</a:t>
            </a:r>
          </a:p>
          <a:p>
            <a:pPr eaLnBrk="1" hangingPunct="1"/>
            <a:r>
              <a:rPr lang="en-US" altLang="en-US" sz="1600">
                <a:solidFill>
                  <a:srgbClr val="FFFF00"/>
                </a:solidFill>
                <a:latin typeface="Lucida Sans Typewriter" panose="020B0509030504030204" pitchFamily="49" charset="0"/>
              </a:rPr>
              <a:t>WILSON JENNIFER               8RZ      92      89      18      20</a:t>
            </a:r>
          </a:p>
          <a:p>
            <a:pPr eaLnBrk="1" hangingPunct="1"/>
            <a:r>
              <a:rPr lang="en-US" altLang="en-US" sz="1600">
                <a:solidFill>
                  <a:srgbClr val="FFFF00"/>
                </a:solidFill>
                <a:latin typeface="Lucida Sans Typewriter" panose="020B0509030504030204" pitchFamily="49" charset="0"/>
              </a:rPr>
              <a:t>NGUYEN QI                     9YX      84      79      17      15</a:t>
            </a:r>
          </a:p>
        </p:txBody>
      </p:sp>
      <p:sp>
        <p:nvSpPr>
          <p:cNvPr id="10243" name="Text Box 12"/>
          <p:cNvSpPr txBox="1">
            <a:spLocks noChangeArrowheads="1"/>
          </p:cNvSpPr>
          <p:nvPr/>
        </p:nvSpPr>
        <p:spPr bwMode="auto">
          <a:xfrm>
            <a:off x="457200" y="2971800"/>
            <a:ext cx="83058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Note: The first 4 rows are only there to show the fixed width format, and would not be part of the data file.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Assume the following information: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File Name: sta666.dat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Data File Directory: C:\data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R Program Directory: C:\Rmisc</a:t>
            </a:r>
          </a:p>
        </p:txBody>
      </p:sp>
      <p:sp>
        <p:nvSpPr>
          <p:cNvPr id="10244" name="Line 13"/>
          <p:cNvSpPr>
            <a:spLocks noChangeShapeType="1"/>
          </p:cNvSpPr>
          <p:nvPr/>
        </p:nvSpPr>
        <p:spPr bwMode="auto">
          <a:xfrm>
            <a:off x="381000" y="4114800"/>
            <a:ext cx="0" cy="1143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14"/>
          <p:cNvSpPr>
            <a:spLocks noChangeShapeType="1"/>
          </p:cNvSpPr>
          <p:nvPr/>
        </p:nvSpPr>
        <p:spPr bwMode="auto">
          <a:xfrm>
            <a:off x="381000" y="4114800"/>
            <a:ext cx="3581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381000" y="5257800"/>
            <a:ext cx="3581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16"/>
          <p:cNvSpPr>
            <a:spLocks noChangeShapeType="1"/>
          </p:cNvSpPr>
          <p:nvPr/>
        </p:nvSpPr>
        <p:spPr bwMode="auto">
          <a:xfrm flipV="1">
            <a:off x="3962400" y="4114800"/>
            <a:ext cx="0" cy="1143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8"/>
          <p:cNvSpPr txBox="1">
            <a:spLocks noChangeArrowheads="1"/>
          </p:cNvSpPr>
          <p:nvPr/>
        </p:nvSpPr>
        <p:spPr bwMode="auto">
          <a:xfrm>
            <a:off x="304800" y="5562600"/>
            <a:ext cx="86106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In the R program sta666.r, we want to read in this data.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We will assign it the name grades666 within the program, and assign names to the variables as well as their field lengths.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pgalpga5_Pag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324600" cy="63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792162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Comparing 2 Populations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Sampling Designs: Independent/Dependent</a:t>
            </a:r>
          </a:p>
          <a:p>
            <a:pPr eaLnBrk="1" hangingPunct="1"/>
            <a:r>
              <a:rPr lang="en-US" altLang="en-US" smtClean="0"/>
              <a:t>Distributional Assumptions: Normal/Non-Normal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Means: Independent Samples/Normal Distributions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Student’s t-test (Equal and Unequal Variance cases)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Medians: Independent Samples/Non-Normal Distributions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Wilcoxon Rank-Sum Test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Means: Dependent Samples/Normal Distributions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Paired t-test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Medians: Dependent Samples/Non-Normal Distributions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Wilcoxon Signed-Rank Test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Variances: Independent Samples/Normal Distributions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F-test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7921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Program -Testing for Accuracy by Gender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685800" y="1143000"/>
            <a:ext cx="8001000" cy="5262979"/>
          </a:xfrm>
          <a:prstGeom prst="rect">
            <a:avLst/>
          </a:prstGeom>
          <a:solidFill>
            <a:srgbClr val="CCCCFF"/>
          </a:solidFill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 smtClean="0"/>
              <a:t>pdf("pgalpga5.pdf")</a:t>
            </a:r>
          </a:p>
          <a:p>
            <a:pPr eaLnBrk="1" hangingPunct="1"/>
            <a:r>
              <a:rPr lang="en-US" altLang="en-US" sz="1600" b="1" dirty="0" err="1" smtClean="0"/>
              <a:t>pgalpga</a:t>
            </a:r>
            <a:r>
              <a:rPr lang="en-US" altLang="en-US" sz="1600" b="1" dirty="0" smtClean="0"/>
              <a:t> &lt;- </a:t>
            </a:r>
            <a:r>
              <a:rPr lang="en-US" altLang="en-US" sz="1600" b="1" dirty="0" err="1" smtClean="0"/>
              <a:t>read.fwf</a:t>
            </a:r>
            <a:r>
              <a:rPr lang="en-US" altLang="en-US" sz="1600" b="1" dirty="0" smtClean="0"/>
              <a:t>(</a:t>
            </a:r>
          </a:p>
          <a:p>
            <a:pPr eaLnBrk="1" hangingPunct="1"/>
            <a:r>
              <a:rPr lang="en-US" altLang="en-US" sz="1600" b="1" dirty="0" smtClean="0"/>
              <a:t>          file=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http://www.stat.ufl.edu/~winner/data/pgalpga2008.dat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</a:t>
            </a:r>
          </a:p>
          <a:p>
            <a:pPr eaLnBrk="1" hangingPunct="1"/>
            <a:r>
              <a:rPr lang="en-US" altLang="en-US" sz="1600" b="1" dirty="0" smtClean="0"/>
              <a:t>                    width=c(8,8,8),</a:t>
            </a:r>
          </a:p>
          <a:p>
            <a:pPr eaLnBrk="1" hangingPunct="1"/>
            <a:r>
              <a:rPr lang="en-US" altLang="en-US" sz="1600" b="1" dirty="0" smtClean="0"/>
              <a:t>                    </a:t>
            </a:r>
            <a:r>
              <a:rPr lang="en-US" altLang="en-US" sz="1600" b="1" dirty="0" err="1" smtClean="0"/>
              <a:t>col.names</a:t>
            </a:r>
            <a:r>
              <a:rPr lang="en-US" altLang="en-US" sz="1600" b="1" dirty="0" smtClean="0"/>
              <a:t>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Distance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Accuracy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Gender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</a:p>
          <a:p>
            <a:pPr eaLnBrk="1" hangingPunct="1"/>
            <a:r>
              <a:rPr lang="en-US" altLang="en-US" sz="1600" b="1" dirty="0" smtClean="0"/>
              <a:t>attach(</a:t>
            </a:r>
            <a:r>
              <a:rPr lang="en-US" altLang="en-US" sz="1600" b="1" dirty="0" err="1" smtClean="0"/>
              <a:t>pgalpga</a:t>
            </a:r>
            <a:r>
              <a:rPr lang="en-US" altLang="en-US" sz="1600" b="1" dirty="0" smtClean="0"/>
              <a:t>)</a:t>
            </a:r>
          </a:p>
          <a:p>
            <a:pPr eaLnBrk="1" hangingPunct="1"/>
            <a:r>
              <a:rPr lang="en-US" altLang="en-US" sz="1600" b="1" dirty="0" smtClean="0"/>
              <a:t>Gender &lt;- factor(Gender, levels=1:2, labels=c(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Female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</a:p>
          <a:p>
            <a:pPr eaLnBrk="1" hangingPunct="1"/>
            <a:r>
              <a:rPr lang="en-US" altLang="en-US" sz="1600" b="1" dirty="0" err="1" smtClean="0"/>
              <a:t>Distance.female</a:t>
            </a:r>
            <a:r>
              <a:rPr lang="en-US" altLang="en-US" sz="1600" b="1" dirty="0" smtClean="0"/>
              <a:t> &lt;- Distance[Gender==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Female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]</a:t>
            </a:r>
          </a:p>
          <a:p>
            <a:pPr eaLnBrk="1" hangingPunct="1"/>
            <a:r>
              <a:rPr lang="en-US" altLang="en-US" sz="1600" b="1" dirty="0" err="1" smtClean="0"/>
              <a:t>Distance.male</a:t>
            </a:r>
            <a:r>
              <a:rPr lang="en-US" altLang="en-US" sz="1600" b="1" dirty="0" smtClean="0"/>
              <a:t> &lt;- Distance[Gender==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]</a:t>
            </a:r>
          </a:p>
          <a:p>
            <a:pPr eaLnBrk="1" hangingPunct="1"/>
            <a:r>
              <a:rPr lang="en-US" altLang="en-US" sz="1600" b="1" dirty="0" err="1" smtClean="0"/>
              <a:t>Accuracy.female</a:t>
            </a:r>
            <a:r>
              <a:rPr lang="en-US" altLang="en-US" sz="1600" b="1" dirty="0" smtClean="0"/>
              <a:t> </a:t>
            </a:r>
            <a:r>
              <a:rPr lang="en-US" altLang="en-US" sz="1600" b="1" dirty="0"/>
              <a:t>&lt;- Accuracy[Gender</a:t>
            </a:r>
            <a:r>
              <a:rPr lang="en-US" altLang="en-US" sz="1600" b="1" dirty="0" smtClean="0"/>
              <a:t>==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Female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]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 err="1"/>
              <a:t>Accuracy.male</a:t>
            </a:r>
            <a:r>
              <a:rPr lang="en-US" altLang="en-US" sz="1600" b="1" dirty="0"/>
              <a:t> &lt;- Accuracy[Gender</a:t>
            </a:r>
            <a:r>
              <a:rPr lang="en-US" altLang="en-US" sz="1600" b="1" dirty="0" smtClean="0"/>
              <a:t>==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Male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]</a:t>
            </a:r>
            <a:endParaRPr lang="en-US" altLang="en-US" sz="1600" b="1" dirty="0"/>
          </a:p>
          <a:p>
            <a:pPr eaLnBrk="1" hangingPunct="1"/>
            <a:endParaRPr lang="en-US" altLang="en-US" sz="1600" b="1" dirty="0" smtClean="0"/>
          </a:p>
          <a:p>
            <a:pPr eaLnBrk="1" hangingPunct="1"/>
            <a:r>
              <a:rPr lang="en-US" altLang="en-US" sz="1600" b="1" dirty="0" smtClean="0"/>
              <a:t># </a:t>
            </a:r>
            <a:r>
              <a:rPr lang="en-US" altLang="en-US" sz="1600" b="1" dirty="0"/>
              <a:t>2 ways of getting t-test: As a “Model” and as 2 Groups of Responses</a:t>
            </a:r>
          </a:p>
          <a:p>
            <a:pPr eaLnBrk="1" hangingPunct="1"/>
            <a:r>
              <a:rPr lang="en-US" altLang="en-US" sz="1600" b="1" dirty="0"/>
              <a:t># </a:t>
            </a:r>
            <a:r>
              <a:rPr lang="en-US" altLang="en-US" sz="1600" b="1" dirty="0" err="1"/>
              <a:t>var.test</a:t>
            </a:r>
            <a:r>
              <a:rPr lang="en-US" altLang="en-US" sz="1600" b="1" dirty="0"/>
              <a:t> tests the equal variance assumption</a:t>
            </a:r>
          </a:p>
          <a:p>
            <a:pPr eaLnBrk="1" hangingPunct="1"/>
            <a:r>
              <a:rPr lang="en-US" altLang="en-US" sz="1600" b="1" dirty="0" err="1"/>
              <a:t>var.test</a:t>
            </a:r>
            <a:r>
              <a:rPr lang="en-US" altLang="en-US" sz="1600" b="1" dirty="0"/>
              <a:t>(Accuracy ~ Gender)</a:t>
            </a:r>
          </a:p>
          <a:p>
            <a:pPr eaLnBrk="1" hangingPunct="1"/>
            <a:r>
              <a:rPr lang="en-US" altLang="en-US" sz="1600" b="1" dirty="0" err="1"/>
              <a:t>t.test</a:t>
            </a:r>
            <a:r>
              <a:rPr lang="en-US" altLang="en-US" sz="1600" b="1" dirty="0"/>
              <a:t>(Accuracy ~ </a:t>
            </a:r>
            <a:r>
              <a:rPr lang="en-US" altLang="en-US" sz="1600" b="1" dirty="0" err="1"/>
              <a:t>Gender,var.equal</a:t>
            </a:r>
            <a:r>
              <a:rPr lang="en-US" altLang="en-US" sz="1600" b="1" dirty="0"/>
              <a:t>=T)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 err="1"/>
              <a:t>t.test</a:t>
            </a:r>
            <a:r>
              <a:rPr lang="en-US" altLang="en-US" sz="1600" b="1" dirty="0"/>
              <a:t>(</a:t>
            </a:r>
            <a:r>
              <a:rPr lang="en-US" altLang="en-US" sz="1600" b="1" dirty="0" err="1"/>
              <a:t>Accuracy.female,Accuracy.male</a:t>
            </a:r>
            <a:r>
              <a:rPr lang="en-US" altLang="en-US" sz="1600" b="1" dirty="0"/>
              <a:t>)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 err="1"/>
              <a:t>wilcox.test</a:t>
            </a:r>
            <a:r>
              <a:rPr lang="en-US" altLang="en-US" sz="1600" b="1" dirty="0"/>
              <a:t>(Accuracy ~ Gender)</a:t>
            </a:r>
          </a:p>
          <a:p>
            <a:pPr eaLnBrk="1" hangingPunct="1"/>
            <a:r>
              <a:rPr lang="en-US" altLang="en-US" sz="1600" b="1" dirty="0" err="1"/>
              <a:t>dev.off</a:t>
            </a:r>
            <a:r>
              <a:rPr lang="en-US" altLang="en-US" sz="1600" b="1" dirty="0"/>
              <a:t>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-Testing for Accuracy by Gender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8534400" cy="5753100"/>
          </a:xfrm>
          <a:prstGeom prst="rect">
            <a:avLst/>
          </a:prstGeom>
          <a:solidFill>
            <a:srgbClr val="FFFFCC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var.test(Accuracy ~ Gender)</a:t>
            </a:r>
          </a:p>
          <a:p>
            <a:pPr eaLnBrk="1" hangingPunct="1"/>
            <a:endParaRPr lang="en-US" altLang="en-US" sz="1600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	F test to compare two variances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data:  Accuracy by Gender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 = 1.1158, num df = 156, denom df = 196, p-value = 0.4664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alternative hypothesis: true ratio of variances is not equal to 1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95 percent confidence interval: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0.8300783 1.5076372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sample estimates: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ratio of variances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       1.115823 </a:t>
            </a:r>
          </a:p>
          <a:p>
            <a:pPr eaLnBrk="1" hangingPunct="1"/>
            <a:endParaRPr lang="en-US" altLang="en-US" sz="1600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t.test(Accuracy ~ Gender, var.equal=T)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	Two Sample t-test</a:t>
            </a:r>
          </a:p>
          <a:p>
            <a:pPr eaLnBrk="1" hangingPunct="1"/>
            <a:endParaRPr lang="en-US" altLang="en-US" sz="1600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data:  Accuracy by Gender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t = 7.0546, df = 352, p-value = 9.239e-12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alternative hypothesis: true difference in means is not equal to 0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95 percent confidence interval: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3.047924 5.404292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sample estimates: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mean in group Female   mean in group Male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         67.59108             63.36497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349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-Testing for Accuracy by Gender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8534400" cy="5897563"/>
          </a:xfrm>
          <a:prstGeom prst="rect">
            <a:avLst/>
          </a:prstGeom>
          <a:solidFill>
            <a:srgbClr val="FFCCFF"/>
          </a:solidFill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t.test(Accuracy.female,Accuracy.male)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	Welch Two Sample t-test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data:  Accuracy.female and Accuracy.male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t = 7.011, df = 326.041, p-value = 1.369e-11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alternative hypothesis: true difference in means is not equal to 0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95 percent confidence interval: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3.040267 5.411949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sample estimates: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mean of x mean of y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67.59108  63.36497 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wilcox.test(Accuracy ~ Gender)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	Wilcoxon rank sum test with continuity correction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data:  Accuracy by Gender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W = 22016.5, p-value = 7.417e-12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alternative hypothesis: true mu is not equal to 0</a:t>
            </a:r>
            <a:r>
              <a:rPr lang="en-US" altLang="en-US" b="1"/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4873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Program – Caffeine/Endurance – Paired Data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7010400" cy="5909310"/>
          </a:xfrm>
          <a:prstGeom prst="rect">
            <a:avLst/>
          </a:prstGeom>
          <a:solidFill>
            <a:srgbClr val="003300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pdf(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caffeine.pdf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)</a:t>
            </a:r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caffeine &lt;- </a:t>
            </a:r>
            <a:r>
              <a:rPr lang="en-US" altLang="en-US" b="1" dirty="0" err="1">
                <a:solidFill>
                  <a:srgbClr val="FFFF00"/>
                </a:solidFill>
              </a:rPr>
              <a:t>read.fwf</a:t>
            </a:r>
            <a:r>
              <a:rPr lang="en-US" altLang="en-US" b="1" dirty="0" smtClean="0">
                <a:solidFill>
                  <a:srgbClr val="FFFF00"/>
                </a:solidFill>
              </a:rPr>
              <a:t>(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http://www.stat.ufl.edu/~winner/data/caffeine1.dat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, </a:t>
            </a:r>
          </a:p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width=c(8,8,8,8,8), </a:t>
            </a:r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b="1" dirty="0" err="1" smtClean="0">
                <a:solidFill>
                  <a:srgbClr val="FFFF00"/>
                </a:solidFill>
              </a:rPr>
              <a:t>col.names</a:t>
            </a:r>
            <a:r>
              <a:rPr lang="en-US" altLang="en-US" b="1" dirty="0" smtClean="0">
                <a:solidFill>
                  <a:srgbClr val="FFFF00"/>
                </a:solidFill>
              </a:rPr>
              <a:t>=c(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subject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, 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mg0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, 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mg5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, 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mg9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, 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mg13</a:t>
            </a:r>
            <a:r>
              <a:rPr lang="en-US" altLang="en-US" sz="1800" dirty="0" smtClean="0">
                <a:solidFill>
                  <a:srgbClr val="FFFF00"/>
                </a:solidFill>
              </a:rPr>
              <a:t>"</a:t>
            </a:r>
            <a:r>
              <a:rPr lang="en-US" altLang="en-US" b="1" dirty="0" smtClean="0">
                <a:solidFill>
                  <a:srgbClr val="FFFF00"/>
                </a:solidFill>
              </a:rPr>
              <a:t>))</a:t>
            </a:r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attach(caffeine)</a:t>
            </a:r>
          </a:p>
          <a:p>
            <a:pPr eaLnBrk="1" hangingPunct="1"/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# </a:t>
            </a:r>
            <a:r>
              <a:rPr lang="en-US" altLang="en-US" b="1" dirty="0">
                <a:solidFill>
                  <a:srgbClr val="FFFF00"/>
                </a:solidFill>
              </a:rPr>
              <a:t>Plot of 13mg endurance versus 5mg </a:t>
            </a:r>
          </a:p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#    endurance for the 9 cyclists</a:t>
            </a:r>
          </a:p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plot(mg5,mg13)</a:t>
            </a:r>
          </a:p>
          <a:p>
            <a:pPr eaLnBrk="1" hangingPunct="1"/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# Conduct Paired t-test to determine if Dose effect exists</a:t>
            </a:r>
          </a:p>
          <a:p>
            <a:pPr eaLnBrk="1" hangingPunct="1"/>
            <a:r>
              <a:rPr lang="en-US" altLang="en-US" b="1" dirty="0" err="1">
                <a:solidFill>
                  <a:srgbClr val="FFFF00"/>
                </a:solidFill>
              </a:rPr>
              <a:t>t.test</a:t>
            </a:r>
            <a:r>
              <a:rPr lang="en-US" altLang="en-US" b="1" dirty="0">
                <a:solidFill>
                  <a:srgbClr val="FFFF00"/>
                </a:solidFill>
              </a:rPr>
              <a:t>(mg13, mg5, paired=TRUE)</a:t>
            </a:r>
          </a:p>
          <a:p>
            <a:pPr eaLnBrk="1" hangingPunct="1"/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# Conduct Wilcoxon Signed-Rank Test</a:t>
            </a:r>
          </a:p>
          <a:p>
            <a:pPr eaLnBrk="1" hangingPunct="1"/>
            <a:r>
              <a:rPr lang="en-US" altLang="en-US" b="1" dirty="0" err="1">
                <a:solidFill>
                  <a:srgbClr val="FFFF00"/>
                </a:solidFill>
              </a:rPr>
              <a:t>wilcox.test</a:t>
            </a:r>
            <a:r>
              <a:rPr lang="en-US" altLang="en-US" b="1" dirty="0">
                <a:solidFill>
                  <a:srgbClr val="FFFF00"/>
                </a:solidFill>
              </a:rPr>
              <a:t>(mg13, mg5, paired=TRUE)</a:t>
            </a:r>
          </a:p>
          <a:p>
            <a:pPr eaLnBrk="1" hangingPunct="1"/>
            <a:endParaRPr lang="en-US" altLang="en-US" b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b="1" dirty="0" err="1">
                <a:solidFill>
                  <a:srgbClr val="FFFF00"/>
                </a:solidFill>
              </a:rPr>
              <a:t>dev.off</a:t>
            </a:r>
            <a:r>
              <a:rPr lang="en-US" altLang="en-US" b="1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7391400" y="1211263"/>
            <a:ext cx="1676400" cy="1865312"/>
          </a:xfrm>
          <a:prstGeom prst="rect">
            <a:avLst/>
          </a:prstGeom>
          <a:solidFill>
            <a:srgbClr val="FFCC99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 </a:t>
            </a:r>
            <a:r>
              <a:rPr lang="en-US" altLang="en-US" sz="1200"/>
              <a:t>1   37.55   42.47</a:t>
            </a:r>
          </a:p>
          <a:p>
            <a:pPr eaLnBrk="1" hangingPunct="1"/>
            <a:r>
              <a:rPr lang="en-US" altLang="en-US" sz="1200"/>
              <a:t>       2   59.30   85.15</a:t>
            </a:r>
          </a:p>
          <a:p>
            <a:pPr eaLnBrk="1" hangingPunct="1"/>
            <a:r>
              <a:rPr lang="en-US" altLang="en-US" sz="1200"/>
              <a:t>       3   79.12   63.20</a:t>
            </a:r>
          </a:p>
          <a:p>
            <a:pPr eaLnBrk="1" hangingPunct="1"/>
            <a:r>
              <a:rPr lang="en-US" altLang="en-US" sz="1200"/>
              <a:t>       4   58.33   52.10</a:t>
            </a:r>
          </a:p>
          <a:p>
            <a:pPr eaLnBrk="1" hangingPunct="1"/>
            <a:r>
              <a:rPr lang="en-US" altLang="en-US" sz="1200"/>
              <a:t>       5   70.54   66.20</a:t>
            </a:r>
          </a:p>
          <a:p>
            <a:pPr eaLnBrk="1" hangingPunct="1"/>
            <a:r>
              <a:rPr lang="en-US" altLang="en-US" sz="1200"/>
              <a:t>       6   69.47   73.25</a:t>
            </a:r>
          </a:p>
          <a:p>
            <a:pPr eaLnBrk="1" hangingPunct="1"/>
            <a:r>
              <a:rPr lang="en-US" altLang="en-US" sz="1200"/>
              <a:t>       7   46.48   44.50</a:t>
            </a:r>
          </a:p>
          <a:p>
            <a:pPr eaLnBrk="1" hangingPunct="1"/>
            <a:r>
              <a:rPr lang="en-US" altLang="en-US" sz="1200"/>
              <a:t>       8   66.35   57.17</a:t>
            </a:r>
          </a:p>
          <a:p>
            <a:pPr eaLnBrk="1" hangingPunct="1"/>
            <a:r>
              <a:rPr lang="en-US" altLang="en-US" sz="1200"/>
              <a:t>       9   36.20   35.05</a:t>
            </a:r>
          </a:p>
        </p:txBody>
      </p:sp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8001000" y="3581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Data</a:t>
            </a:r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 flipV="1">
            <a:off x="8305800" y="3200400"/>
            <a:ext cx="0" cy="381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affe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848600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– Caffeine/Endurance – Paired Data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152400" y="838200"/>
            <a:ext cx="8763000" cy="5897563"/>
          </a:xfrm>
          <a:prstGeom prst="rect">
            <a:avLst/>
          </a:prstGeom>
          <a:solidFill>
            <a:srgbClr val="FFCCFF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	Paired t-test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data:  mg13 and mg5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t = 0.1205, df = 8, p-value = 0.907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alternative hypothesis: true difference in means is not equal to 0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95 percent confidence interval: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-8.562982  9.507426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sample estimates: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mean of the differences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          0.4722222 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# Conduct Wilcoxon Signed-Rank Test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wilcox.test(mg13, mg5, paired=TRUE)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	Wilcoxon signed rank test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data:  mg13 and mg5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V = 28, p-value = 0.5703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alternative hypothesis: true mu is not equal to 0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altLang="en-US" smtClean="0"/>
              <a:t>Pearson Chi-Square Test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839200" cy="579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Used to Test for Association Between 2 or More Categorical Variables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Arranges Counts of Outcomes in Contingency Table (Cross-Tab)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Null Hypothesis: Distribution of Column (Row) Proportions is Constant Across Rows (Columns)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Data Can be Entered Directly into Contingency Table or Table Formed From Raw Data at the Individual Level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fisher.test(table) Can be used for small samples (exact for 2x2 tables)</a:t>
            </a:r>
          </a:p>
          <a:p>
            <a:pPr eaLnBrk="1" hangingPunct="1"/>
            <a:endParaRPr lang="en-US" altLang="en-US" sz="2400" smtClean="0"/>
          </a:p>
          <a:p>
            <a:pPr eaLnBrk="1" hangingPunct="1"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Case 1 – Direct Entry of Contingency Table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81000" y="914400"/>
          <a:ext cx="38179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Worksheet" r:id="rId3" imgW="3817472" imgH="809359" progId="Excel.Sheet.8">
                  <p:embed/>
                </p:oleObj>
              </mc:Choice>
              <mc:Fallback>
                <p:oleObj name="Worksheet" r:id="rId3" imgW="3817472" imgH="809359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38179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304800" y="1905000"/>
            <a:ext cx="8534400" cy="4800600"/>
          </a:xfrm>
          <a:prstGeom prst="rect">
            <a:avLst/>
          </a:prstGeom>
          <a:solidFill>
            <a:srgbClr val="FFCC99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pdf("dietcomp.pdf")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Create Table as string of 8 counts, tell R it's entered by rows</a:t>
            </a:r>
          </a:p>
          <a:p>
            <a:pPr eaLnBrk="1" hangingPunct="1"/>
            <a:r>
              <a:rPr lang="en-US" altLang="en-US" b="1" dirty="0"/>
              <a:t>#  (as opposed to columns) and tell R there are 4 rows (thus 2 columns)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 err="1"/>
              <a:t>diet.table</a:t>
            </a:r>
            <a:r>
              <a:rPr lang="en-US" altLang="en-US" b="1" dirty="0"/>
              <a:t> &lt;- matrix(c(21,19,26,14,26,14,20,20),</a:t>
            </a:r>
            <a:r>
              <a:rPr lang="en-US" altLang="en-US" b="1" dirty="0" err="1"/>
              <a:t>byrow</a:t>
            </a:r>
            <a:r>
              <a:rPr lang="en-US" altLang="en-US" b="1" dirty="0"/>
              <a:t>=</a:t>
            </a:r>
            <a:r>
              <a:rPr lang="en-US" altLang="en-US" b="1" dirty="0" err="1"/>
              <a:t>T,nrow</a:t>
            </a:r>
            <a:r>
              <a:rPr lang="en-US" altLang="en-US" b="1" dirty="0"/>
              <a:t>=4)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 err="1"/>
              <a:t>diet.table</a:t>
            </a:r>
            <a:endParaRPr lang="en-US" altLang="en-US" b="1" dirty="0"/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Conduct Pearson's chi-square test</a:t>
            </a:r>
          </a:p>
          <a:p>
            <a:pPr eaLnBrk="1" hangingPunct="1"/>
            <a:r>
              <a:rPr lang="en-US" altLang="en-US" b="1" dirty="0" err="1"/>
              <a:t>chisq.test</a:t>
            </a:r>
            <a:r>
              <a:rPr lang="en-US" altLang="en-US" b="1" dirty="0"/>
              <a:t>(</a:t>
            </a:r>
            <a:r>
              <a:rPr lang="en-US" altLang="en-US" b="1" dirty="0" err="1"/>
              <a:t>diet.table</a:t>
            </a:r>
            <a:r>
              <a:rPr lang="en-US" altLang="en-US" b="1" dirty="0"/>
              <a:t>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Conduct Fisher's exact test</a:t>
            </a:r>
          </a:p>
          <a:p>
            <a:pPr eaLnBrk="1" hangingPunct="1"/>
            <a:r>
              <a:rPr lang="en-US" altLang="en-US" b="1" dirty="0" err="1"/>
              <a:t>fisher.test</a:t>
            </a:r>
            <a:r>
              <a:rPr lang="en-US" altLang="en-US" b="1" dirty="0"/>
              <a:t>(</a:t>
            </a:r>
            <a:r>
              <a:rPr lang="en-US" altLang="en-US" b="1" dirty="0" err="1"/>
              <a:t>diet.table</a:t>
            </a:r>
            <a:r>
              <a:rPr lang="en-US" altLang="en-US" b="1" dirty="0"/>
              <a:t>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 err="1"/>
              <a:t>dev.off</a:t>
            </a:r>
            <a:r>
              <a:rPr lang="en-US" altLang="en-US" b="1" dirty="0"/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 Command to Read in Data File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114300" y="1066800"/>
            <a:ext cx="8915400" cy="1484958"/>
          </a:xfrm>
          <a:prstGeom prst="rect">
            <a:avLst/>
          </a:prstGeom>
          <a:solidFill>
            <a:srgbClr val="000080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grades666 &lt;- </a:t>
            </a:r>
            <a:r>
              <a:rPr lang="en-US" altLang="en-US" sz="1600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read.fwf</a:t>
            </a:r>
            <a:r>
              <a:rPr lang="en-US" altLang="en-US" sz="1600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(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file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=</a:t>
            </a:r>
            <a:r>
              <a:rPr lang="en-US" altLang="en-US" sz="1600" dirty="0" smtClean="0">
                <a:solidFill>
                  <a:srgbClr val="FFFF00"/>
                </a:solidFill>
              </a:rPr>
              <a:t>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C</a:t>
            </a:r>
            <a:r>
              <a:rPr lang="en-US" altLang="en-US" sz="1600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:\\data\\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sta6166.dat</a:t>
            </a:r>
            <a:r>
              <a:rPr lang="en-US" altLang="en-US" sz="1600" dirty="0" smtClean="0">
                <a:solidFill>
                  <a:srgbClr val="FFFF00"/>
                </a:solidFill>
              </a:rPr>
              <a:t>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,</a:t>
            </a:r>
            <a:endParaRPr lang="en-US" altLang="en-US" sz="1600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width=c(30,3,8,8,8,8),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col.names</a:t>
            </a:r>
            <a:r>
              <a:rPr lang="en-US" altLang="en-US" sz="1600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=c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en-US" sz="1600" dirty="0" smtClean="0">
                <a:solidFill>
                  <a:srgbClr val="FFFF00"/>
                </a:solidFill>
              </a:rPr>
              <a:t>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Student</a:t>
            </a:r>
            <a:r>
              <a:rPr lang="en-US" altLang="en-US" sz="1600" dirty="0" smtClean="0">
                <a:solidFill>
                  <a:srgbClr val="FFFF00"/>
                </a:solidFill>
              </a:rPr>
              <a:t>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en-US" sz="1600" dirty="0" smtClean="0">
                <a:solidFill>
                  <a:srgbClr val="FFFF00"/>
                </a:solidFill>
              </a:rPr>
              <a:t> "</a:t>
            </a:r>
            <a:r>
              <a:rPr lang="en-US" altLang="en-US" sz="1600" dirty="0" err="1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Collyear</a:t>
            </a:r>
            <a:r>
              <a:rPr lang="en-US" altLang="en-US" sz="1600" dirty="0" smtClean="0">
                <a:solidFill>
                  <a:srgbClr val="FFFF00"/>
                </a:solidFill>
              </a:rPr>
              <a:t>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en-US" sz="1600" dirty="0" smtClean="0">
                <a:solidFill>
                  <a:srgbClr val="FFFF00"/>
                </a:solidFill>
              </a:rPr>
              <a:t> 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Exam1</a:t>
            </a:r>
            <a:r>
              <a:rPr lang="en-US" altLang="en-US" sz="1600" dirty="0" smtClean="0">
                <a:solidFill>
                  <a:srgbClr val="FFFF00"/>
                </a:solidFill>
              </a:rPr>
              <a:t>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en-US" sz="1600" dirty="0" smtClean="0">
                <a:solidFill>
                  <a:srgbClr val="FFFF00"/>
                </a:solidFill>
              </a:rPr>
              <a:t> 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Exam2</a:t>
            </a:r>
            <a:r>
              <a:rPr lang="en-US" altLang="en-US" sz="1600" dirty="0" smtClean="0">
                <a:solidFill>
                  <a:srgbClr val="FFFF00"/>
                </a:solidFill>
              </a:rPr>
              <a:t>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en-US" sz="1600" dirty="0" smtClean="0">
                <a:solidFill>
                  <a:srgbClr val="FFFF00"/>
                </a:solidFill>
              </a:rPr>
              <a:t> 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Project1</a:t>
            </a:r>
            <a:r>
              <a:rPr lang="en-US" altLang="en-US" sz="1600" dirty="0" smtClean="0">
                <a:solidFill>
                  <a:srgbClr val="FFFF00"/>
                </a:solidFill>
              </a:rPr>
              <a:t>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en-US" sz="1600" dirty="0" smtClean="0">
                <a:solidFill>
                  <a:srgbClr val="FFFF00"/>
                </a:solidFill>
              </a:rPr>
              <a:t> 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Project2</a:t>
            </a:r>
            <a:r>
              <a:rPr lang="en-US" altLang="en-US" sz="1600" dirty="0" smtClean="0">
                <a:solidFill>
                  <a:srgbClr val="FFFF00"/>
                </a:solidFill>
              </a:rPr>
              <a:t>"</a:t>
            </a:r>
            <a:r>
              <a:rPr lang="en-US" altLang="en-US" sz="1600" dirty="0" smtClean="0">
                <a:solidFill>
                  <a:srgbClr val="FFFF00"/>
                </a:solidFill>
                <a:latin typeface="Lucida Sans Typewriter" panose="020B0509030504030204" pitchFamily="49" charset="0"/>
              </a:rPr>
              <a:t>))</a:t>
            </a:r>
            <a:endParaRPr lang="en-US" altLang="en-US" sz="1600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attach(grades666)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228600" y="2819400"/>
            <a:ext cx="85344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</a:rPr>
              <a:t> Note that grades666 is now a “data frame” containing 6 variables.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</a:rPr>
              <a:t> You have “told” R where the dataset is (C:\data\sta6166.dat, but note you had to use 2 back slashes, you could have also used a single forward slash)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</a:rPr>
              <a:t> You “told” R there were 6 variables in fields of widths 30,3,8,8,8,8, respectively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</a:rPr>
              <a:t> You have assigned names to the variables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</a:rPr>
              <a:t> Originally, to R, the exam1 score is:    grades666$Exam1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FFFF00"/>
                </a:solidFill>
              </a:rPr>
              <a:t> By adding the line:   </a:t>
            </a:r>
            <a:r>
              <a:rPr lang="en-US" altLang="en-US" sz="2000" b="1" dirty="0">
                <a:solidFill>
                  <a:srgbClr val="FFFF00"/>
                </a:solidFill>
              </a:rPr>
              <a:t>attach(grades666)</a:t>
            </a:r>
            <a:r>
              <a:rPr lang="en-US" altLang="en-US" sz="2000" dirty="0">
                <a:solidFill>
                  <a:srgbClr val="FFFF00"/>
                </a:solidFill>
              </a:rPr>
              <a:t>    you can use the shorter label Exam1 instead of  grades666$Exam1 in future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Case 1 – Direct Entry of Contingency Table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324535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&gt; # Conduct Pearson's chi-square test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&gt; 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chisq.test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(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diet.table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)</a:t>
            </a:r>
          </a:p>
          <a:p>
            <a:pPr eaLnBrk="1" hangingPunct="1"/>
            <a:endParaRPr lang="en-US" altLang="en-US" sz="2000" b="1" dirty="0" smtClean="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        Pearson's Chi-squared test</a:t>
            </a:r>
          </a:p>
          <a:p>
            <a:pPr eaLnBrk="1" hangingPunct="1"/>
            <a:endParaRPr lang="en-US" altLang="en-US" sz="2000" b="1" dirty="0" smtClean="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data:  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diet.table</a:t>
            </a:r>
            <a:endParaRPr lang="en-US" altLang="en-US" sz="2000" b="1" dirty="0" smtClean="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X-squared = 3.1584, 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df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 = 3, p-value = 0.3678</a:t>
            </a:r>
          </a:p>
          <a:p>
            <a:pPr eaLnBrk="1" hangingPunct="1"/>
            <a:endParaRPr lang="en-US" altLang="en-US" sz="2000" b="1" dirty="0" smtClean="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&gt; # Conduct Fisher's exact test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&gt; 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fisher.test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(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diet.table</a:t>
            </a:r>
            <a:r>
              <a:rPr lang="en-US" altLang="en-US" sz="2000" b="1" dirty="0" smtClean="0">
                <a:latin typeface="Lucida Sans Typewriter" panose="020B0509030504030204" pitchFamily="49" charset="0"/>
              </a:rPr>
              <a:t>)</a:t>
            </a:r>
          </a:p>
          <a:p>
            <a:pPr eaLnBrk="1" hangingPunct="1"/>
            <a:endParaRPr lang="en-US" altLang="en-US" sz="2000" b="1" dirty="0" smtClean="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        Fisher's Exact Test for Count Data</a:t>
            </a:r>
          </a:p>
          <a:p>
            <a:pPr eaLnBrk="1" hangingPunct="1"/>
            <a:endParaRPr lang="en-US" altLang="en-US" sz="2000" b="1" dirty="0" smtClean="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data:  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diet.table</a:t>
            </a:r>
            <a:endParaRPr lang="en-US" altLang="en-US" sz="2000" b="1" dirty="0" smtClean="0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p-value = 0.3904</a:t>
            </a:r>
          </a:p>
          <a:p>
            <a:pPr eaLnBrk="1" hangingPunct="1"/>
            <a:r>
              <a:rPr lang="en-US" altLang="en-US" sz="2000" b="1" dirty="0" smtClean="0">
                <a:latin typeface="Lucida Sans Typewriter" panose="020B0509030504030204" pitchFamily="49" charset="0"/>
              </a:rPr>
              <a:t>alternative hypothesis: </a:t>
            </a:r>
            <a:r>
              <a:rPr lang="en-US" altLang="en-US" sz="2000" b="1" dirty="0" err="1" smtClean="0">
                <a:latin typeface="Lucida Sans Typewriter" panose="020B0509030504030204" pitchFamily="49" charset="0"/>
              </a:rPr>
              <a:t>two.sided</a:t>
            </a:r>
            <a:endParaRPr lang="en-US" altLang="en-US" sz="2000" b="1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Case 2 – Raw Data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600200" y="914400"/>
            <a:ext cx="7391400" cy="5539978"/>
          </a:xfrm>
          <a:prstGeom prst="rect">
            <a:avLst/>
          </a:prstGeom>
          <a:solidFill>
            <a:srgbClr val="FFCCCC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pdf</a:t>
            </a:r>
            <a:r>
              <a:rPr lang="en-US" altLang="en-US" sz="1600" b="1" dirty="0" smtClean="0"/>
              <a:t>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rawdiet.pdf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</a:t>
            </a:r>
            <a:endParaRPr lang="en-US" altLang="en-US" sz="1600" b="1" dirty="0"/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sz="1600" b="1" dirty="0" err="1"/>
              <a:t>rawdiet</a:t>
            </a:r>
            <a:r>
              <a:rPr lang="en-US" altLang="en-US" sz="1600" b="1" dirty="0"/>
              <a:t> &lt;- </a:t>
            </a:r>
            <a:r>
              <a:rPr lang="en-US" altLang="en-US" sz="1600" b="1" dirty="0" err="1"/>
              <a:t>read.fwf</a:t>
            </a:r>
            <a:r>
              <a:rPr lang="en-US" altLang="en-US" sz="1600" b="1" dirty="0" smtClean="0"/>
              <a:t>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http://www.stat.ufl.edu/~winner/data/rawdiet.dat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</a:t>
            </a:r>
          </a:p>
          <a:p>
            <a:pPr eaLnBrk="1" hangingPunct="1"/>
            <a:r>
              <a:rPr lang="en-US" altLang="en-US" sz="1600" b="1" dirty="0"/>
              <a:t> </a:t>
            </a:r>
            <a:r>
              <a:rPr lang="en-US" altLang="en-US" sz="1600" b="1" dirty="0" smtClean="0"/>
              <a:t> width=c(8,8), </a:t>
            </a:r>
            <a:r>
              <a:rPr lang="en-US" altLang="en-US" sz="1600" b="1" dirty="0" err="1" smtClean="0"/>
              <a:t>col.names</a:t>
            </a:r>
            <a:r>
              <a:rPr lang="en-US" altLang="en-US" sz="1600" b="1" dirty="0" smtClean="0"/>
              <a:t>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diet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comp1yr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  <a:endParaRPr lang="en-US" altLang="en-US" sz="1600" b="1" dirty="0"/>
          </a:p>
          <a:p>
            <a:pPr eaLnBrk="1" hangingPunct="1"/>
            <a:r>
              <a:rPr lang="en-US" altLang="en-US" sz="1600" b="1" dirty="0" smtClean="0"/>
              <a:t>attach(</a:t>
            </a:r>
            <a:r>
              <a:rPr lang="en-US" altLang="en-US" sz="1600" b="1" dirty="0" err="1" smtClean="0"/>
              <a:t>rawdiet</a:t>
            </a:r>
            <a:r>
              <a:rPr lang="en-US" altLang="en-US" sz="1600" b="1" dirty="0" smtClean="0"/>
              <a:t>)</a:t>
            </a:r>
          </a:p>
          <a:p>
            <a:pPr eaLnBrk="1" hangingPunct="1"/>
            <a:endParaRPr lang="en-US" altLang="en-US" sz="1600" b="1" dirty="0" smtClean="0"/>
          </a:p>
          <a:p>
            <a:pPr eaLnBrk="1" hangingPunct="1"/>
            <a:r>
              <a:rPr lang="en-US" altLang="en-US" sz="1600" b="1" dirty="0" smtClean="0"/>
              <a:t>diet &lt;- factor(</a:t>
            </a:r>
            <a:r>
              <a:rPr lang="en-US" altLang="en-US" sz="1600" b="1" dirty="0" err="1" smtClean="0"/>
              <a:t>diet,levels</a:t>
            </a:r>
            <a:r>
              <a:rPr lang="en-US" altLang="en-US" sz="1600" b="1" dirty="0" smtClean="0"/>
              <a:t>=1:4,labels=c(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A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</a:t>
            </a:r>
            <a:r>
              <a:rPr lang="en-US" altLang="en-US" sz="1600" dirty="0" smtClean="0"/>
              <a:t> "</a:t>
            </a:r>
            <a:r>
              <a:rPr lang="en-US" altLang="en-US" sz="1600" b="1" dirty="0" smtClean="0"/>
              <a:t>Z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</a:t>
            </a:r>
            <a:r>
              <a:rPr lang="en-US" altLang="en-US" sz="1600" dirty="0" smtClean="0"/>
              <a:t> "</a:t>
            </a:r>
            <a:r>
              <a:rPr lang="en-US" altLang="en-US" sz="1600" b="1" dirty="0" smtClean="0"/>
              <a:t>W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O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</a:p>
          <a:p>
            <a:pPr eaLnBrk="1" hangingPunct="1"/>
            <a:r>
              <a:rPr lang="en-US" altLang="en-US" sz="1600" b="1" dirty="0" smtClean="0"/>
              <a:t>comp1yr &lt;- factor(comp1yr,levels=0:1,labels=c(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Fail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,</a:t>
            </a:r>
            <a:r>
              <a:rPr lang="en-US" altLang="en-US" sz="1600" dirty="0" smtClean="0"/>
              <a:t> "</a:t>
            </a:r>
            <a:r>
              <a:rPr lang="en-US" altLang="en-US" sz="1600" b="1" dirty="0" smtClean="0"/>
              <a:t>Comp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/>
              <a:t>))</a:t>
            </a:r>
            <a:endParaRPr lang="en-US" altLang="en-US" sz="1600" b="1" dirty="0"/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 err="1"/>
              <a:t>dietcomp</a:t>
            </a:r>
            <a:r>
              <a:rPr lang="en-US" altLang="en-US" sz="1600" b="1" dirty="0"/>
              <a:t> &lt;- table(diet,comp1yr)</a:t>
            </a:r>
          </a:p>
          <a:p>
            <a:pPr eaLnBrk="1" hangingPunct="1"/>
            <a:r>
              <a:rPr lang="en-US" altLang="en-US" sz="1600" b="1" dirty="0" err="1" smtClean="0"/>
              <a:t>dietcomp</a:t>
            </a:r>
            <a:endParaRPr lang="en-US" altLang="en-US" sz="1600" b="1" dirty="0"/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/>
              <a:t># Conditional Distributions of Outcome by Diet (Rows)</a:t>
            </a:r>
          </a:p>
          <a:p>
            <a:pPr eaLnBrk="1" hangingPunct="1"/>
            <a:r>
              <a:rPr lang="en-US" altLang="en-US" sz="1600" b="1" dirty="0"/>
              <a:t>#  The “1” gets row </a:t>
            </a:r>
            <a:r>
              <a:rPr lang="en-US" altLang="en-US" sz="1600" b="1" dirty="0" smtClean="0"/>
              <a:t>distributions, “2</a:t>
            </a:r>
            <a:r>
              <a:rPr lang="en-US" altLang="en-US" sz="1600" b="1" dirty="0"/>
              <a:t>” would give columns</a:t>
            </a:r>
          </a:p>
          <a:p>
            <a:pPr eaLnBrk="1" hangingPunct="1"/>
            <a:endParaRPr lang="en-US" altLang="en-US" sz="1600" b="1" dirty="0" smtClean="0"/>
          </a:p>
          <a:p>
            <a:pPr eaLnBrk="1" hangingPunct="1"/>
            <a:r>
              <a:rPr lang="en-US" altLang="en-US" sz="1600" b="1" dirty="0" err="1" smtClean="0"/>
              <a:t>prop.table</a:t>
            </a:r>
            <a:r>
              <a:rPr lang="en-US" altLang="en-US" sz="1600" b="1" dirty="0" smtClean="0"/>
              <a:t>(dietcomp,1</a:t>
            </a:r>
            <a:r>
              <a:rPr lang="en-US" altLang="en-US" sz="1600" b="1" dirty="0"/>
              <a:t>)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 smtClean="0"/>
              <a:t># </a:t>
            </a:r>
            <a:r>
              <a:rPr lang="en-US" altLang="en-US" sz="1600" b="1" dirty="0"/>
              <a:t>Pearson Chi-Square Test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 err="1"/>
              <a:t>chisq.test</a:t>
            </a:r>
            <a:r>
              <a:rPr lang="en-US" altLang="en-US" sz="1600" b="1" dirty="0"/>
              <a:t>(</a:t>
            </a:r>
            <a:r>
              <a:rPr lang="en-US" altLang="en-US" sz="1600" b="1" dirty="0" err="1"/>
              <a:t>dietcomp</a:t>
            </a:r>
            <a:r>
              <a:rPr lang="en-US" altLang="en-US" sz="1600" b="1" dirty="0"/>
              <a:t>)</a:t>
            </a:r>
          </a:p>
          <a:p>
            <a:pPr eaLnBrk="1" hangingPunct="1"/>
            <a:endParaRPr lang="en-US" altLang="en-US" sz="1600" b="1" dirty="0"/>
          </a:p>
          <a:p>
            <a:pPr eaLnBrk="1" hangingPunct="1"/>
            <a:r>
              <a:rPr lang="en-US" altLang="en-US" sz="1600" b="1" dirty="0" err="1"/>
              <a:t>dev.off</a:t>
            </a:r>
            <a:r>
              <a:rPr lang="en-US" altLang="en-US" sz="1600" b="1" dirty="0"/>
              <a:t>()</a:t>
            </a:r>
          </a:p>
        </p:txBody>
      </p:sp>
      <p:graphicFrame>
        <p:nvGraphicFramePr>
          <p:cNvPr id="307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76200" y="1295400"/>
          <a:ext cx="1344613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Worksheet" r:id="rId3" imgW="1344337" imgH="3209675" progId="Excel.Sheet.8">
                  <p:embed/>
                </p:oleObj>
              </mc:Choice>
              <mc:Fallback>
                <p:oleObj name="Worksheet" r:id="rId3" imgW="1344337" imgH="3209675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95400"/>
                        <a:ext cx="1344613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76200" y="5181600"/>
            <a:ext cx="1371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FFFF00"/>
                </a:solidFill>
              </a:rPr>
              <a:t>160Subjects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FFFF00"/>
                </a:solidFill>
              </a:rPr>
              <a:t>40 per diet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V="1">
            <a:off x="609600" y="46482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Case 2 – Raw Data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228600" y="1066800"/>
            <a:ext cx="8686800" cy="5632311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b="1" dirty="0" smtClean="0">
                <a:latin typeface="Lucida Sans Typewriter" panose="020B0509030504030204" pitchFamily="49" charset="0"/>
              </a:rPr>
              <a:t>&gt; dietcomp</a:t>
            </a:r>
          </a:p>
          <a:p>
            <a:pPr eaLnBrk="1" hangingPunct="1"/>
            <a:r>
              <a:rPr lang="pt-BR" altLang="en-US" b="1" dirty="0" smtClean="0">
                <a:latin typeface="Lucida Sans Typewriter" panose="020B0509030504030204" pitchFamily="49" charset="0"/>
              </a:rPr>
              <a:t>    comp1yr</a:t>
            </a:r>
          </a:p>
          <a:p>
            <a:pPr eaLnBrk="1" hangingPunct="1"/>
            <a:r>
              <a:rPr lang="pt-BR" altLang="en-US" b="1" dirty="0" smtClean="0">
                <a:latin typeface="Lucida Sans Typewriter" panose="020B0509030504030204" pitchFamily="49" charset="0"/>
              </a:rPr>
              <a:t>diet Fail Comp</a:t>
            </a:r>
          </a:p>
          <a:p>
            <a:pPr eaLnBrk="1" hangingPunct="1"/>
            <a:r>
              <a:rPr lang="pt-BR" altLang="en-US" b="1" dirty="0" smtClean="0">
                <a:latin typeface="Lucida Sans Typewriter" panose="020B0509030504030204" pitchFamily="49" charset="0"/>
              </a:rPr>
              <a:t>   A   19   21</a:t>
            </a:r>
          </a:p>
          <a:p>
            <a:pPr eaLnBrk="1" hangingPunct="1"/>
            <a:r>
              <a:rPr lang="pt-BR" altLang="en-US" b="1" dirty="0" smtClean="0">
                <a:latin typeface="Lucida Sans Typewriter" panose="020B0509030504030204" pitchFamily="49" charset="0"/>
              </a:rPr>
              <a:t>   Z   14   26</a:t>
            </a:r>
          </a:p>
          <a:p>
            <a:pPr eaLnBrk="1" hangingPunct="1"/>
            <a:r>
              <a:rPr lang="pt-BR" altLang="en-US" b="1" dirty="0" smtClean="0">
                <a:latin typeface="Lucida Sans Typewriter" panose="020B0509030504030204" pitchFamily="49" charset="0"/>
              </a:rPr>
              <a:t>   W   14   26</a:t>
            </a:r>
          </a:p>
          <a:p>
            <a:pPr eaLnBrk="1" hangingPunct="1"/>
            <a:r>
              <a:rPr lang="pt-BR" altLang="en-US" b="1" dirty="0" smtClean="0">
                <a:latin typeface="Lucida Sans Typewriter" panose="020B0509030504030204" pitchFamily="49" charset="0"/>
              </a:rPr>
              <a:t>   O   20   20</a:t>
            </a:r>
          </a:p>
          <a:p>
            <a:pPr eaLnBrk="1" hangingPunct="1"/>
            <a:r>
              <a:rPr lang="en-US" altLang="en-US" b="1" dirty="0" smtClean="0">
                <a:latin typeface="Lucida Sans Typewriter" panose="020B0509030504030204" pitchFamily="49" charset="0"/>
              </a:rPr>
              <a:t>&gt; </a:t>
            </a:r>
            <a:r>
              <a:rPr lang="en-US" altLang="en-US" b="1" dirty="0">
                <a:latin typeface="Lucida Sans Typewriter" panose="020B0509030504030204" pitchFamily="49" charset="0"/>
              </a:rPr>
              <a:t># Conditional Distributions of Outcome by Diet (Rows)</a:t>
            </a:r>
          </a:p>
          <a:p>
            <a:pPr eaLnBrk="1" hangingPunct="1"/>
            <a:r>
              <a:rPr lang="en-US" altLang="en-US" b="1" dirty="0" smtClean="0">
                <a:latin typeface="Lucida Sans Typewriter" panose="020B0509030504030204" pitchFamily="49" charset="0"/>
              </a:rPr>
              <a:t>&gt; </a:t>
            </a:r>
            <a:r>
              <a:rPr lang="en-US" altLang="en-US" b="1" dirty="0" err="1" smtClean="0">
                <a:latin typeface="Lucida Sans Typewriter" panose="020B0509030504030204" pitchFamily="49" charset="0"/>
              </a:rPr>
              <a:t>prop.table</a:t>
            </a:r>
            <a:r>
              <a:rPr lang="en-US" altLang="en-US" b="1" dirty="0" smtClean="0">
                <a:latin typeface="Lucida Sans Typewriter" panose="020B0509030504030204" pitchFamily="49" charset="0"/>
              </a:rPr>
              <a:t>(dietcomp,1)</a:t>
            </a:r>
          </a:p>
          <a:p>
            <a:pPr eaLnBrk="1" hangingPunct="1"/>
            <a:r>
              <a:rPr lang="en-US" altLang="en-US" b="1" dirty="0" smtClean="0">
                <a:latin typeface="Lucida Sans Typewriter" panose="020B0509030504030204" pitchFamily="49" charset="0"/>
              </a:rPr>
              <a:t>    comp1yr</a:t>
            </a:r>
          </a:p>
          <a:p>
            <a:pPr eaLnBrk="1" hangingPunct="1"/>
            <a:r>
              <a:rPr lang="en-US" altLang="en-US" b="1" dirty="0" smtClean="0">
                <a:latin typeface="Lucida Sans Typewriter" panose="020B0509030504030204" pitchFamily="49" charset="0"/>
              </a:rPr>
              <a:t>diet  Fail  Comp</a:t>
            </a:r>
          </a:p>
          <a:p>
            <a:pPr eaLnBrk="1" hangingPunct="1"/>
            <a:r>
              <a:rPr lang="en-US" altLang="en-US" b="1" dirty="0" smtClean="0">
                <a:latin typeface="Lucida Sans Typewriter" panose="020B0509030504030204" pitchFamily="49" charset="0"/>
              </a:rPr>
              <a:t>   A 0.475 0.525</a:t>
            </a:r>
          </a:p>
          <a:p>
            <a:pPr eaLnBrk="1" hangingPunct="1"/>
            <a:r>
              <a:rPr lang="en-US" altLang="en-US" b="1" dirty="0" smtClean="0">
                <a:latin typeface="Lucida Sans Typewriter" panose="020B0509030504030204" pitchFamily="49" charset="0"/>
              </a:rPr>
              <a:t>   Z 0.350 0.650</a:t>
            </a:r>
          </a:p>
          <a:p>
            <a:pPr eaLnBrk="1" hangingPunct="1"/>
            <a:r>
              <a:rPr lang="en-US" altLang="en-US" b="1" dirty="0" smtClean="0">
                <a:latin typeface="Lucida Sans Typewriter" panose="020B0509030504030204" pitchFamily="49" charset="0"/>
              </a:rPr>
              <a:t>   W 0.350 0.650</a:t>
            </a:r>
          </a:p>
          <a:p>
            <a:pPr eaLnBrk="1" hangingPunct="1"/>
            <a:r>
              <a:rPr lang="en-US" altLang="en-US" b="1" dirty="0" smtClean="0">
                <a:latin typeface="Lucida Sans Typewriter" panose="020B0509030504030204" pitchFamily="49" charset="0"/>
              </a:rPr>
              <a:t>   O 0.500 0.500</a:t>
            </a:r>
          </a:p>
          <a:p>
            <a:pPr eaLnBrk="1" hangingPunct="1"/>
            <a:r>
              <a:rPr lang="en-US" altLang="en-US" b="1" dirty="0" smtClean="0">
                <a:latin typeface="Lucida Sans Typewriter" panose="020B0509030504030204" pitchFamily="49" charset="0"/>
              </a:rPr>
              <a:t>&gt; </a:t>
            </a:r>
            <a:r>
              <a:rPr lang="en-US" altLang="en-US" b="1" dirty="0">
                <a:latin typeface="Lucida Sans Typewriter" panose="020B0509030504030204" pitchFamily="49" charset="0"/>
              </a:rPr>
              <a:t># Pearson Chi-Square Test</a:t>
            </a:r>
          </a:p>
          <a:p>
            <a:pPr eaLnBrk="1" hangingPunct="1"/>
            <a:r>
              <a:rPr lang="en-US" altLang="en-US" b="1" dirty="0">
                <a:latin typeface="Lucida Sans Typewriter" panose="020B0509030504030204" pitchFamily="49" charset="0"/>
              </a:rPr>
              <a:t>&gt; </a:t>
            </a:r>
            <a:r>
              <a:rPr lang="en-US" altLang="en-US" b="1" dirty="0" err="1">
                <a:latin typeface="Lucida Sans Typewriter" panose="020B0509030504030204" pitchFamily="49" charset="0"/>
              </a:rPr>
              <a:t>chisq.test</a:t>
            </a:r>
            <a:r>
              <a:rPr lang="en-US" altLang="en-US" b="1" dirty="0">
                <a:latin typeface="Lucida Sans Typewriter" panose="020B0509030504030204" pitchFamily="49" charset="0"/>
              </a:rPr>
              <a:t>(</a:t>
            </a:r>
            <a:r>
              <a:rPr lang="en-US" altLang="en-US" b="1" dirty="0" err="1">
                <a:latin typeface="Lucida Sans Typewriter" panose="020B0509030504030204" pitchFamily="49" charset="0"/>
              </a:rPr>
              <a:t>dietcomp</a:t>
            </a:r>
            <a:r>
              <a:rPr lang="en-US" altLang="en-US" b="1" dirty="0">
                <a:latin typeface="Lucida Sans Typewriter" panose="020B0509030504030204" pitchFamily="49" charset="0"/>
              </a:rPr>
              <a:t>)</a:t>
            </a:r>
          </a:p>
          <a:p>
            <a:pPr eaLnBrk="1" hangingPunct="1"/>
            <a:r>
              <a:rPr lang="en-US" altLang="en-US" b="1" dirty="0">
                <a:latin typeface="Lucida Sans Typewriter" panose="020B0509030504030204" pitchFamily="49" charset="0"/>
              </a:rPr>
              <a:t>	Pearson's Chi-squared test</a:t>
            </a:r>
          </a:p>
          <a:p>
            <a:pPr eaLnBrk="1" hangingPunct="1"/>
            <a:r>
              <a:rPr lang="en-US" altLang="en-US" b="1" dirty="0">
                <a:latin typeface="Lucida Sans Typewriter" panose="020B0509030504030204" pitchFamily="49" charset="0"/>
              </a:rPr>
              <a:t>data:  </a:t>
            </a:r>
            <a:r>
              <a:rPr lang="en-US" altLang="en-US" b="1" dirty="0" err="1">
                <a:latin typeface="Lucida Sans Typewriter" panose="020B0509030504030204" pitchFamily="49" charset="0"/>
              </a:rPr>
              <a:t>dietcomp</a:t>
            </a:r>
            <a:r>
              <a:rPr lang="en-US" altLang="en-US" b="1" dirty="0">
                <a:latin typeface="Lucida Sans Typewriter" panose="020B0509030504030204" pitchFamily="49" charset="0"/>
              </a:rPr>
              <a:t> </a:t>
            </a:r>
          </a:p>
          <a:p>
            <a:pPr eaLnBrk="1" hangingPunct="1"/>
            <a:r>
              <a:rPr lang="en-US" altLang="en-US" b="1" dirty="0">
                <a:latin typeface="Lucida Sans Typewriter" panose="020B0509030504030204" pitchFamily="49" charset="0"/>
              </a:rPr>
              <a:t>X-squared = 3.1584, </a:t>
            </a:r>
            <a:r>
              <a:rPr lang="en-US" altLang="en-US" b="1" dirty="0" err="1">
                <a:latin typeface="Lucida Sans Typewriter" panose="020B0509030504030204" pitchFamily="49" charset="0"/>
              </a:rPr>
              <a:t>df</a:t>
            </a:r>
            <a:r>
              <a:rPr lang="en-US" altLang="en-US" b="1" dirty="0">
                <a:latin typeface="Lucida Sans Typewriter" panose="020B0509030504030204" pitchFamily="49" charset="0"/>
              </a:rPr>
              <a:t> = 3, p-value = 0.3678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of k&gt;2 Means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91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Sampling Designs: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Independent – Completely Randomized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Dependent – Randomized Block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Distributional Assumptions: Normal/Non-Normal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smtClean="0"/>
              <a:t>Independent Samples/Normal Distributions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smtClean="0"/>
              <a:t>ANOVA F-Test for CRD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smtClean="0"/>
              <a:t>Independent Samples/Non-Normal Distributions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smtClean="0"/>
              <a:t>Kruskal-Wallis Test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smtClean="0"/>
              <a:t>Dependent Samples/Normal Distributions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smtClean="0"/>
              <a:t>ANOVA F-Test for RBD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smtClean="0"/>
              <a:t>Dependent Samples/Non-Normal Distributions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smtClean="0"/>
              <a:t>Friedman’s Test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smtClean="0"/>
              <a:t>Post-Hoc Comparison’s (Normal Data)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smtClean="0"/>
              <a:t>Bonferroni’s Method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smtClean="0"/>
              <a:t>Tukey’s Method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4873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Program – Amoebae Innoculi - F-test, Post-Hoc Tests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8610600" cy="5447645"/>
          </a:xfrm>
          <a:prstGeom prst="rect">
            <a:avLst/>
          </a:prstGeom>
          <a:solidFill>
            <a:srgbClr val="CCECFF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b="1" dirty="0"/>
              <a:t>amoeba &lt;- </a:t>
            </a:r>
            <a:r>
              <a:rPr lang="en-US" altLang="en-US" b="1" dirty="0" err="1"/>
              <a:t>read.fwf</a:t>
            </a:r>
            <a:r>
              <a:rPr lang="en-US" altLang="en-US" b="1" dirty="0"/>
              <a:t>(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b="1" dirty="0"/>
              <a:t>file</a:t>
            </a:r>
            <a:r>
              <a:rPr lang="en-US" altLang="en-US" b="1" dirty="0" smtClean="0"/>
              <a:t>=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http</a:t>
            </a:r>
            <a:r>
              <a:rPr lang="en-US" altLang="en-US" b="1" dirty="0"/>
              <a:t>://www.stat.ufl.edu/~</a:t>
            </a:r>
            <a:r>
              <a:rPr lang="en-US" altLang="en-US" b="1" dirty="0" smtClean="0"/>
              <a:t>winner/data/entozamoeba.dat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b="1" dirty="0" smtClean="0"/>
              <a:t>width=c(8,8</a:t>
            </a:r>
            <a:r>
              <a:rPr lang="en-US" altLang="en-US" b="1" dirty="0"/>
              <a:t>), </a:t>
            </a:r>
            <a:r>
              <a:rPr lang="en-US" altLang="en-US" b="1" dirty="0" err="1"/>
              <a:t>col.names</a:t>
            </a:r>
            <a:r>
              <a:rPr lang="en-US" altLang="en-US" b="1" dirty="0"/>
              <a:t>=c</a:t>
            </a:r>
            <a:r>
              <a:rPr lang="en-US" altLang="en-US" b="1" dirty="0" smtClean="0"/>
              <a:t>(</a:t>
            </a:r>
            <a:r>
              <a:rPr lang="en-US" altLang="en-US" sz="1800" dirty="0" smtClean="0"/>
              <a:t>"</a:t>
            </a:r>
            <a:r>
              <a:rPr lang="en-US" altLang="en-US" b="1" dirty="0" err="1" smtClean="0"/>
              <a:t>Trt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Yield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))</a:t>
            </a:r>
            <a:endParaRPr lang="en-US" altLang="en-US" b="1" dirty="0"/>
          </a:p>
          <a:p>
            <a:pPr eaLnBrk="1" hangingPunct="1">
              <a:spcBef>
                <a:spcPts val="0"/>
              </a:spcBef>
            </a:pPr>
            <a:r>
              <a:rPr lang="en-US" altLang="en-US" b="1" dirty="0"/>
              <a:t>attach(amoeba)</a:t>
            </a:r>
          </a:p>
          <a:p>
            <a:pPr eaLnBrk="1" hangingPunct="1">
              <a:spcBef>
                <a:spcPts val="0"/>
              </a:spcBef>
            </a:pPr>
            <a:endParaRPr lang="en-US" altLang="en-US" b="1" dirty="0" smtClean="0"/>
          </a:p>
          <a:p>
            <a:pPr eaLnBrk="1" hangingPunct="1">
              <a:spcBef>
                <a:spcPts val="0"/>
              </a:spcBef>
            </a:pPr>
            <a:r>
              <a:rPr lang="en-US" altLang="en-US" b="1" dirty="0" err="1" smtClean="0"/>
              <a:t>fTrt</a:t>
            </a:r>
            <a:r>
              <a:rPr lang="en-US" altLang="en-US" b="1" dirty="0" smtClean="0"/>
              <a:t> &lt;- factor(method</a:t>
            </a:r>
            <a:r>
              <a:rPr lang="en-US" altLang="en-US" b="1" dirty="0"/>
              <a:t>, levels=1:5,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b="1" dirty="0"/>
              <a:t> labels=c</a:t>
            </a:r>
            <a:r>
              <a:rPr lang="en-US" altLang="en-US" b="1" dirty="0" smtClean="0"/>
              <a:t>(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Control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Heat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Form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HF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FH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))</a:t>
            </a:r>
            <a:endParaRPr lang="en-US" altLang="en-US" b="1" dirty="0"/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Obtain the 1-Way ANOVA using </a:t>
            </a:r>
            <a:r>
              <a:rPr lang="en-US" altLang="en-US" sz="2400" b="1" dirty="0" err="1"/>
              <a:t>aov</a:t>
            </a:r>
            <a:r>
              <a:rPr lang="en-US" altLang="en-US" b="1" dirty="0"/>
              <a:t>, not </a:t>
            </a:r>
            <a:r>
              <a:rPr lang="en-US" altLang="en-US" sz="2400" b="1" dirty="0"/>
              <a:t>lm</a:t>
            </a:r>
            <a:r>
              <a:rPr lang="en-US" altLang="en-US" b="1" dirty="0"/>
              <a:t> to obtain Tukey’s HSD</a:t>
            </a:r>
            <a:endParaRPr lang="en-US" altLang="en-US" sz="2000" b="1" dirty="0"/>
          </a:p>
          <a:p>
            <a:pPr eaLnBrk="1" hangingPunct="1"/>
            <a:r>
              <a:rPr lang="en-US" altLang="en-US" b="1" dirty="0"/>
              <a:t>amoeba1.aov &lt;- </a:t>
            </a:r>
            <a:r>
              <a:rPr lang="en-US" altLang="en-US" b="1" dirty="0" err="1" smtClean="0"/>
              <a:t>aov</a:t>
            </a:r>
            <a:r>
              <a:rPr lang="en-US" altLang="en-US" b="1" dirty="0" smtClean="0"/>
              <a:t>(</a:t>
            </a:r>
            <a:r>
              <a:rPr lang="en-US" altLang="en-US" b="1" dirty="0" err="1"/>
              <a:t>Y</a:t>
            </a:r>
            <a:r>
              <a:rPr lang="en-US" altLang="en-US" b="1" dirty="0" err="1" smtClean="0"/>
              <a:t>ield~fTrt</a:t>
            </a:r>
            <a:r>
              <a:rPr lang="en-US" altLang="en-US" b="1" dirty="0"/>
              <a:t>)</a:t>
            </a:r>
          </a:p>
          <a:p>
            <a:pPr eaLnBrk="1" hangingPunct="1"/>
            <a:r>
              <a:rPr lang="en-US" altLang="en-US" b="1" dirty="0"/>
              <a:t>summary(amoeba1.aov)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Obtain Tukey's Comparisons among levels of treatment</a:t>
            </a:r>
          </a:p>
          <a:p>
            <a:pPr eaLnBrk="1" hangingPunct="1"/>
            <a:r>
              <a:rPr lang="en-US" altLang="en-US" b="1" dirty="0" err="1"/>
              <a:t>TukeyHSD</a:t>
            </a:r>
            <a:r>
              <a:rPr lang="en-US" altLang="en-US" b="1" dirty="0"/>
              <a:t>(amoeba1.aov, "</a:t>
            </a:r>
            <a:r>
              <a:rPr lang="en-US" altLang="en-US" b="1" dirty="0" err="1"/>
              <a:t>fTrt</a:t>
            </a:r>
            <a:r>
              <a:rPr lang="en-US" altLang="en-US" b="1" dirty="0"/>
              <a:t>")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Obtain </a:t>
            </a:r>
            <a:r>
              <a:rPr lang="en-US" altLang="en-US" b="1" dirty="0" err="1"/>
              <a:t>Bonferroni</a:t>
            </a:r>
            <a:r>
              <a:rPr lang="en-US" altLang="en-US" b="1" dirty="0"/>
              <a:t> Comparisons among levels of </a:t>
            </a:r>
            <a:r>
              <a:rPr lang="en-US" altLang="en-US" b="1" dirty="0" smtClean="0"/>
              <a:t>treatment</a:t>
            </a:r>
          </a:p>
          <a:p>
            <a:pPr eaLnBrk="1" hangingPunct="1"/>
            <a:r>
              <a:rPr lang="en-US" altLang="en-US" b="1" dirty="0" smtClean="0"/>
              <a:t># Does NOT use pooled Mean Square Error Across all Treatments</a:t>
            </a:r>
            <a:endParaRPr lang="en-US" altLang="en-US" b="1" dirty="0"/>
          </a:p>
          <a:p>
            <a:pPr eaLnBrk="1" hangingPunct="1"/>
            <a:r>
              <a:rPr lang="en-US" altLang="en-US" b="1" dirty="0" err="1"/>
              <a:t>pairwise.t.test</a:t>
            </a:r>
            <a:r>
              <a:rPr lang="en-US" altLang="en-US" b="1" dirty="0"/>
              <a:t>(Yield, </a:t>
            </a:r>
            <a:r>
              <a:rPr lang="en-US" altLang="en-US" b="1" dirty="0" err="1"/>
              <a:t>fTrt</a:t>
            </a:r>
            <a:r>
              <a:rPr lang="en-US" altLang="en-US" b="1" dirty="0"/>
              <a:t>, </a:t>
            </a:r>
            <a:r>
              <a:rPr lang="en-US" altLang="en-US" b="1" dirty="0" err="1"/>
              <a:t>p.adj</a:t>
            </a:r>
            <a:r>
              <a:rPr lang="en-US" altLang="en-US" b="1" dirty="0"/>
              <a:t>="</a:t>
            </a:r>
            <a:r>
              <a:rPr lang="en-US" altLang="en-US" b="1" dirty="0" err="1"/>
              <a:t>bonf</a:t>
            </a:r>
            <a:r>
              <a:rPr lang="en-US" altLang="en-US" b="1" dirty="0"/>
              <a:t>")</a:t>
            </a:r>
          </a:p>
          <a:p>
            <a:pPr eaLnBrk="1" hangingPunct="1"/>
            <a:r>
              <a:rPr lang="en-US" altLang="en-US" b="1" dirty="0" err="1"/>
              <a:t>dev.off</a:t>
            </a:r>
            <a:r>
              <a:rPr lang="en-US" altLang="en-US" b="1" dirty="0"/>
              <a:t>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– 5 Amoebae Innoculi – F-Test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10600" cy="5311775"/>
          </a:xfrm>
          <a:prstGeom prst="rect">
            <a:avLst/>
          </a:prstGeom>
          <a:solidFill>
            <a:srgbClr val="CCECFF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&gt; amoeba1.aov &lt;- aov(Yield~fTrt)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&gt; summary(amoeba1.aov)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            Df Sum Sq Mean Sq F value   Pr(&gt;F)   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fTrt         4  19666    4916  5.0444 0.001911 **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Residuals   45  43858     975                    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Signif. codes:  0 '***' 0.001 '**' 0.01 '*' 0.05 '.' 0.1 ' ' 1 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&gt; # Obtain Tukey's Comparisons among levels of treatment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&gt; TukeyHSD(amoeba1.aov, "fTrt")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  Tukey multiple comparisons of means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    95% family-wise confidence level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381000" y="6324600"/>
            <a:ext cx="678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FF00"/>
                </a:solidFill>
              </a:rPr>
              <a:t>Output Continued on next slide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381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– 5 Amoebae Innoculi – Post-Hoc Tests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8610600" cy="5997575"/>
          </a:xfrm>
          <a:prstGeom prst="rect">
            <a:avLst/>
          </a:prstGeom>
          <a:solidFill>
            <a:srgbClr val="CCECFF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Fit: aov(Yield ~ fTrt)</a:t>
            </a:r>
          </a:p>
          <a:p>
            <a:pPr eaLnBrk="1" hangingPunct="1"/>
            <a:endParaRPr lang="en-US" altLang="en-US" sz="1600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$fTrt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      diff       lwr        upr     p adj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H-None  -42.9 -82.57118  -3.228817 0.0281550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F-None  -49.5 -89.17118  -9.828817 0.0078618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HF-None -29.9 -69.57118   9.771183 0.2208842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FH-None -56.1 -95.77118 -16.428817 0.0019658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F-H      -6.6 -46.27118  33.071183 0.9894377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HF-H     13.0 -26.67118  52.671183 0.8832844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FH-H    -13.2 -52.87118  26.471183 0.8774716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HF-F     19.6 -20.07118  59.271183 0.6284290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FH-F     -6.6 -46.27118  33.071183 0.9894377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FH-HF   -26.2 -65.87118  13.471183 0.3444453</a:t>
            </a:r>
          </a:p>
          <a:p>
            <a:pPr eaLnBrk="1" hangingPunct="1"/>
            <a:endParaRPr lang="en-US" altLang="en-US" sz="1600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pairwise.t.test(Yield, fTrt, p.adj="bonf")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Pairwise comparisons using t tests with pooled SD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data:  Yield and fTrt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None   H      F      HF   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H  0.0360 -      -      -    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  0.0093 1.0000 -      -    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HF 0.3768 1.0000 1.0000 -    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FH 0.0022 1.0000 1.0000 0.6707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P value adjustment method: bonferroni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Program/Output – Kruskal-Wallis Test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381000" y="1143000"/>
            <a:ext cx="8458200" cy="2862322"/>
          </a:xfrm>
          <a:prstGeom prst="rect">
            <a:avLst/>
          </a:prstGeom>
          <a:solidFill>
            <a:srgbClr val="FFFFCC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b="1" dirty="0" smtClean="0"/>
              <a:t>amoeba &lt;- </a:t>
            </a:r>
            <a:r>
              <a:rPr lang="en-US" altLang="en-US" b="1" dirty="0" err="1" smtClean="0"/>
              <a:t>read.fwf</a:t>
            </a:r>
            <a:r>
              <a:rPr lang="en-US" altLang="en-US" b="1" dirty="0" smtClean="0"/>
              <a:t>(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b="1" dirty="0" smtClean="0"/>
              <a:t>file=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http://www.stat.ufl.edu/~winner/data/entozamoeba.dat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b="1" dirty="0" smtClean="0"/>
              <a:t>width=c(8,8), </a:t>
            </a:r>
            <a:r>
              <a:rPr lang="en-US" altLang="en-US" b="1" dirty="0" err="1" smtClean="0"/>
              <a:t>col.names</a:t>
            </a:r>
            <a:r>
              <a:rPr lang="en-US" altLang="en-US" b="1" dirty="0" smtClean="0"/>
              <a:t>=c(</a:t>
            </a:r>
            <a:r>
              <a:rPr lang="en-US" altLang="en-US" sz="1800" dirty="0" smtClean="0"/>
              <a:t>"</a:t>
            </a:r>
            <a:r>
              <a:rPr lang="en-US" altLang="en-US" b="1" dirty="0" err="1" smtClean="0"/>
              <a:t>Trt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Yield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))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b="1" dirty="0" smtClean="0"/>
              <a:t>attach(amoeba)</a:t>
            </a:r>
          </a:p>
          <a:p>
            <a:pPr eaLnBrk="1" hangingPunct="1">
              <a:spcBef>
                <a:spcPts val="0"/>
              </a:spcBef>
            </a:pPr>
            <a:endParaRPr lang="en-US" altLang="en-US" b="1" dirty="0" smtClean="0"/>
          </a:p>
          <a:p>
            <a:pPr eaLnBrk="1" hangingPunct="1">
              <a:spcBef>
                <a:spcPts val="0"/>
              </a:spcBef>
            </a:pPr>
            <a:r>
              <a:rPr lang="en-US" altLang="en-US" b="1" dirty="0" err="1" smtClean="0"/>
              <a:t>fTrt</a:t>
            </a:r>
            <a:r>
              <a:rPr lang="en-US" altLang="en-US" b="1" dirty="0" smtClean="0"/>
              <a:t> &lt;- factor(method, levels=1:5,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b="1" dirty="0" smtClean="0"/>
              <a:t> labels=c(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Control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Heat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Form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HF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, 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FH</a:t>
            </a:r>
            <a:r>
              <a:rPr lang="en-US" altLang="en-US" sz="1800" dirty="0" smtClean="0"/>
              <a:t>"</a:t>
            </a:r>
            <a:r>
              <a:rPr lang="en-US" altLang="en-US" b="1" dirty="0" smtClean="0"/>
              <a:t>))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Conduct the </a:t>
            </a:r>
            <a:r>
              <a:rPr lang="en-US" altLang="en-US" b="1" dirty="0" err="1"/>
              <a:t>Kruskal</a:t>
            </a:r>
            <a:r>
              <a:rPr lang="en-US" altLang="en-US" b="1" dirty="0"/>
              <a:t>-Wallis Test (Rank-Based)</a:t>
            </a:r>
          </a:p>
          <a:p>
            <a:pPr eaLnBrk="1" hangingPunct="1"/>
            <a:r>
              <a:rPr lang="en-US" altLang="en-US" b="1" dirty="0" err="1"/>
              <a:t>kruskal.test</a:t>
            </a:r>
            <a:r>
              <a:rPr lang="en-US" altLang="en-US" b="1" dirty="0"/>
              <a:t>(</a:t>
            </a:r>
            <a:r>
              <a:rPr lang="en-US" altLang="en-US" b="1" dirty="0" err="1"/>
              <a:t>Yield~fTrt</a:t>
            </a:r>
            <a:r>
              <a:rPr lang="en-US" altLang="en-US" b="1" dirty="0"/>
              <a:t>)</a:t>
            </a:r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381000" y="4379278"/>
            <a:ext cx="8458200" cy="2263775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&gt; kruskal.test(Yield~fTrt)</a:t>
            </a:r>
          </a:p>
          <a:p>
            <a:pPr eaLnBrk="1" hangingPunct="1"/>
            <a:endParaRPr lang="en-US" altLang="en-US" sz="2000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	Kruskal-Wallis rank sum test</a:t>
            </a:r>
          </a:p>
          <a:p>
            <a:pPr eaLnBrk="1" hangingPunct="1"/>
            <a:endParaRPr lang="en-US" altLang="en-US" sz="2000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data:  Yield by fTrt 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Kruskal-Wallis chi-squared = 12.6894, </a:t>
            </a:r>
          </a:p>
          <a:p>
            <a:pPr eaLnBrk="1" hangingPunct="1"/>
            <a:r>
              <a:rPr lang="en-US" altLang="en-US" sz="2000" b="1">
                <a:latin typeface="Lucida Sans Typewriter" panose="020B0509030504030204" pitchFamily="49" charset="0"/>
              </a:rPr>
              <a:t>df = 4, p-value = 0.01290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RBD Program – Caffeine and Endurance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53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304800" y="838200"/>
            <a:ext cx="8458200" cy="5632311"/>
          </a:xfrm>
          <a:prstGeom prst="rect">
            <a:avLst/>
          </a:prstGeom>
          <a:solidFill>
            <a:srgbClr val="FFFFCC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pdf("caffrbd.pdf")</a:t>
            </a:r>
          </a:p>
          <a:p>
            <a:pPr eaLnBrk="1" hangingPunct="1"/>
            <a:r>
              <a:rPr lang="en-US" altLang="en-US" b="1" dirty="0" err="1"/>
              <a:t>caffrbd</a:t>
            </a:r>
            <a:r>
              <a:rPr lang="en-US" altLang="en-US" b="1" dirty="0"/>
              <a:t> &lt;- </a:t>
            </a:r>
            <a:r>
              <a:rPr lang="en-US" altLang="en-US" b="1" dirty="0" err="1"/>
              <a:t>read.fwf</a:t>
            </a:r>
            <a:r>
              <a:rPr lang="en-US" altLang="en-US" b="1" dirty="0" smtClean="0"/>
              <a:t>("http://www.stat.ufl.edu/~winner/data/caffeine.dat</a:t>
            </a:r>
            <a:r>
              <a:rPr lang="en-US" altLang="en-US" b="1" dirty="0"/>
              <a:t>", 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width=c(1,5,8</a:t>
            </a:r>
            <a:r>
              <a:rPr lang="en-US" altLang="en-US" b="1" dirty="0"/>
              <a:t>), 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col.names</a:t>
            </a:r>
            <a:r>
              <a:rPr lang="en-US" altLang="en-US" b="1" dirty="0" smtClean="0"/>
              <a:t>=c("subject", "dose", "</a:t>
            </a:r>
            <a:r>
              <a:rPr lang="en-US" altLang="en-US" b="1" dirty="0" err="1" smtClean="0"/>
              <a:t>enduretime</a:t>
            </a:r>
            <a:r>
              <a:rPr lang="en-US" altLang="en-US" b="1" dirty="0" smtClean="0"/>
              <a:t>"))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attach(</a:t>
            </a:r>
            <a:r>
              <a:rPr lang="en-US" altLang="en-US" b="1" dirty="0" err="1"/>
              <a:t>caffrbd</a:t>
            </a:r>
            <a:r>
              <a:rPr lang="en-US" altLang="en-US" b="1" dirty="0"/>
              <a:t>)</a:t>
            </a:r>
          </a:p>
          <a:p>
            <a:pPr eaLnBrk="1" hangingPunct="1"/>
            <a:r>
              <a:rPr lang="en-US" altLang="en-US" b="1" dirty="0"/>
              <a:t># Create Factors from subject and dose</a:t>
            </a:r>
          </a:p>
          <a:p>
            <a:pPr eaLnBrk="1" hangingPunct="1"/>
            <a:r>
              <a:rPr lang="en-US" altLang="en-US" b="1" dirty="0"/>
              <a:t>subject &lt;- factor(subject, levels=1:9, </a:t>
            </a:r>
          </a:p>
          <a:p>
            <a:pPr eaLnBrk="1" hangingPunct="1"/>
            <a:r>
              <a:rPr lang="en-US" altLang="en-US" b="1" dirty="0"/>
              <a:t> </a:t>
            </a:r>
            <a:r>
              <a:rPr lang="en-US" altLang="en-US" b="1" dirty="0" smtClean="0"/>
              <a:t>labels=c("S1", "S2", "S3", "S4", "S5", "S6", "S7", "S8", "S9"))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dose &lt;- factor(dose, levels=c(0,5,9,13), </a:t>
            </a:r>
          </a:p>
          <a:p>
            <a:pPr eaLnBrk="1" hangingPunct="1"/>
            <a:r>
              <a:rPr lang="en-US" altLang="en-US" b="1" dirty="0" smtClean="0"/>
              <a:t>labels=c("0mg", "5mg", "9mg", "13mg"))</a:t>
            </a:r>
            <a:endParaRPr lang="en-US" altLang="en-US" b="1" dirty="0"/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Plot of endurance versus dose separately for the 9 cyclists</a:t>
            </a:r>
          </a:p>
          <a:p>
            <a:pPr eaLnBrk="1" hangingPunct="1"/>
            <a:r>
              <a:rPr lang="en-US" altLang="en-US" b="1" dirty="0"/>
              <a:t># The order of </a:t>
            </a:r>
            <a:r>
              <a:rPr lang="en-US" altLang="en-US" b="1" dirty="0" err="1"/>
              <a:t>vars</a:t>
            </a:r>
            <a:r>
              <a:rPr lang="en-US" altLang="en-US" b="1" dirty="0"/>
              <a:t> is: X-Variable, Separate Line Factor, Y-Variable</a:t>
            </a:r>
          </a:p>
          <a:p>
            <a:pPr eaLnBrk="1" hangingPunct="1"/>
            <a:r>
              <a:rPr lang="en-US" altLang="en-US" b="1" dirty="0" err="1"/>
              <a:t>interaction.plot</a:t>
            </a:r>
            <a:r>
              <a:rPr lang="en-US" altLang="en-US" b="1" dirty="0"/>
              <a:t>(dose, subject, </a:t>
            </a:r>
            <a:r>
              <a:rPr lang="en-US" altLang="en-US" b="1" dirty="0" err="1"/>
              <a:t>enduretime</a:t>
            </a:r>
            <a:r>
              <a:rPr lang="en-US" altLang="en-US" b="1" dirty="0"/>
              <a:t>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Obtain Analysis of Variance for RBD</a:t>
            </a:r>
          </a:p>
          <a:p>
            <a:pPr eaLnBrk="1" hangingPunct="1"/>
            <a:r>
              <a:rPr lang="en-US" altLang="en-US" b="1" dirty="0" err="1"/>
              <a:t>caffeine.aov</a:t>
            </a:r>
            <a:r>
              <a:rPr lang="en-US" altLang="en-US" b="1" dirty="0"/>
              <a:t> &lt;- </a:t>
            </a:r>
            <a:r>
              <a:rPr lang="en-US" altLang="en-US" b="1" dirty="0" err="1"/>
              <a:t>aov</a:t>
            </a:r>
            <a:r>
              <a:rPr lang="en-US" altLang="en-US" b="1" dirty="0"/>
              <a:t>(</a:t>
            </a:r>
            <a:r>
              <a:rPr lang="en-US" altLang="en-US" b="1" dirty="0" err="1"/>
              <a:t>enduretime</a:t>
            </a:r>
            <a:r>
              <a:rPr lang="en-US" altLang="en-US" b="1" dirty="0"/>
              <a:t> ~ dose + subject)</a:t>
            </a:r>
          </a:p>
          <a:p>
            <a:pPr eaLnBrk="1" hangingPunct="1"/>
            <a:r>
              <a:rPr lang="en-US" altLang="en-US" b="1" dirty="0"/>
              <a:t>summary(</a:t>
            </a:r>
            <a:r>
              <a:rPr lang="en-US" altLang="en-US" b="1" dirty="0" err="1"/>
              <a:t>caffeine.aov</a:t>
            </a:r>
            <a:r>
              <a:rPr lang="en-US" altLang="en-US" b="1" dirty="0"/>
              <a:t>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Conduct Tukey's HSD for Doses</a:t>
            </a:r>
          </a:p>
          <a:p>
            <a:pPr eaLnBrk="1" hangingPunct="1"/>
            <a:r>
              <a:rPr lang="en-US" altLang="en-US" b="1" dirty="0" err="1"/>
              <a:t>TukeyHSD</a:t>
            </a:r>
            <a:r>
              <a:rPr lang="en-US" altLang="en-US" b="1" dirty="0"/>
              <a:t>(</a:t>
            </a:r>
            <a:r>
              <a:rPr lang="en-US" altLang="en-US" b="1" dirty="0" err="1"/>
              <a:t>caffeine.aov</a:t>
            </a:r>
            <a:r>
              <a:rPr lang="en-US" altLang="en-US" b="1" dirty="0"/>
              <a:t>, "dose")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– Caffeine and Endurance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228600" y="990600"/>
            <a:ext cx="8763000" cy="5753100"/>
          </a:xfrm>
          <a:prstGeom prst="rect">
            <a:avLst/>
          </a:prstGeom>
          <a:solidFill>
            <a:srgbClr val="FFCC99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caffeine.aov &lt;- aov(enduretime ~ dose + subject)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summary(caffeine.aov)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         Df Sum Sq Mean Sq F value    Pr(&gt;F)   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dose        3  933.1   311.0  5.9168  0.003591 **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subject     8 5558.0   694.7 13.2159 4.174e-07 ***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Residuals   24 1261.7    52.6                     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Signif. codes:  0 '***' 0.001 '**' 0.01 '*' 0.05 '.' 0.1 ' ' 1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# Conduct Tukey's HSD for Doses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TukeyHSD(caffeine.aov, "dose")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Tukey multiple comparisons of means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 95% family-wise confidence level</a:t>
            </a:r>
          </a:p>
          <a:p>
            <a:pPr eaLnBrk="1" hangingPunct="1"/>
            <a:endParaRPr lang="en-US" altLang="en-US" sz="1600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Fit: aov(formula = enduretime ~ dose + subject)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$dose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            diff       lwr       upr     p adj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5mg-0mg  11.2366667  1.808030 20.665303 0.0153292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9mg-0mg  12.2411111  2.812474 21.669748 0.0076616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13mg-0mg 11.7088889  2.280252 21.137526 0.0110929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9mg-5mg   1.0044444 -8.424192 10.433081 0.9909369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13mg-5mg  0.4722222 -8.956414  9.900859 0.9990313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13mg-9mg -0.5322222 -9.960859  8.896414 0.9986162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Categorical (Factor)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many applications, we have categorical variables that are coded as 1,2,…as opposed to their actual levels (names).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R, you need to inform the program that these are factor levels, not  the corresponding numeric levels (so it can differentiate between a 1-Way ANOVA and Simple Regression, for instance).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You also may wish to give the levels character names to improve interpreting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5" descr="caffr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8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Program/Output for Friedman’s Test</a:t>
            </a: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152400" y="990600"/>
            <a:ext cx="8686800" cy="3139321"/>
          </a:xfrm>
          <a:prstGeom prst="rect">
            <a:avLst/>
          </a:prstGeom>
          <a:solidFill>
            <a:srgbClr val="FF99CC"/>
          </a:solidFill>
          <a:ln w="38100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pdf("caffrbd.pdf")</a:t>
            </a:r>
          </a:p>
          <a:p>
            <a:pPr eaLnBrk="1" hangingPunct="1"/>
            <a:r>
              <a:rPr lang="en-US" altLang="en-US" b="1" dirty="0" err="1"/>
              <a:t>caffrbd</a:t>
            </a:r>
            <a:r>
              <a:rPr lang="en-US" altLang="en-US" b="1" dirty="0"/>
              <a:t> &lt;- </a:t>
            </a:r>
            <a:r>
              <a:rPr lang="en-US" altLang="en-US" b="1" dirty="0" err="1"/>
              <a:t>read.fwf</a:t>
            </a:r>
            <a:r>
              <a:rPr lang="en-US" altLang="en-US" b="1" dirty="0" smtClean="0"/>
              <a:t>(" http://www.stat.ufl.edu/~winner/data/caffeine.dat ", </a:t>
            </a:r>
          </a:p>
          <a:p>
            <a:pPr eaLnBrk="1" hangingPunct="1"/>
            <a:r>
              <a:rPr lang="en-US" altLang="en-US" b="1" dirty="0" smtClean="0"/>
              <a:t>width=c(1,5,8</a:t>
            </a:r>
            <a:r>
              <a:rPr lang="en-US" altLang="en-US" b="1" dirty="0"/>
              <a:t>), </a:t>
            </a:r>
            <a:r>
              <a:rPr lang="en-US" altLang="en-US" b="1" dirty="0" err="1" smtClean="0"/>
              <a:t>col.names</a:t>
            </a:r>
            <a:r>
              <a:rPr lang="en-US" altLang="en-US" b="1" dirty="0" smtClean="0"/>
              <a:t>=c</a:t>
            </a:r>
            <a:r>
              <a:rPr lang="en-US" altLang="en-US" b="1" dirty="0"/>
              <a:t>("subject","dose","</a:t>
            </a:r>
            <a:r>
              <a:rPr lang="en-US" altLang="en-US" b="1" dirty="0" err="1"/>
              <a:t>enduretime</a:t>
            </a:r>
            <a:r>
              <a:rPr lang="en-US" altLang="en-US" b="1" dirty="0"/>
              <a:t>"))</a:t>
            </a:r>
          </a:p>
          <a:p>
            <a:pPr eaLnBrk="1" hangingPunct="1"/>
            <a:r>
              <a:rPr lang="en-US" altLang="en-US" b="1" dirty="0"/>
              <a:t>attach(</a:t>
            </a:r>
            <a:r>
              <a:rPr lang="en-US" altLang="en-US" b="1" dirty="0" err="1"/>
              <a:t>caffrbd</a:t>
            </a:r>
            <a:r>
              <a:rPr lang="en-US" altLang="en-US" b="1" dirty="0"/>
              <a:t>)</a:t>
            </a:r>
          </a:p>
          <a:p>
            <a:pPr eaLnBrk="1" hangingPunct="1"/>
            <a:r>
              <a:rPr lang="en-US" altLang="en-US" b="1" dirty="0"/>
              <a:t>subject &lt;- factor(subject, levels=1:9, </a:t>
            </a:r>
          </a:p>
          <a:p>
            <a:pPr eaLnBrk="1" hangingPunct="1"/>
            <a:r>
              <a:rPr lang="en-US" altLang="en-US" b="1" dirty="0"/>
              <a:t> labels=c("S1","S2","S3","S4","S5","S6","S7","S8","S9"))</a:t>
            </a:r>
          </a:p>
          <a:p>
            <a:pPr eaLnBrk="1" hangingPunct="1"/>
            <a:r>
              <a:rPr lang="en-US" altLang="en-US" b="1" dirty="0"/>
              <a:t>dose &lt;- factor(dose, levels=c(0,5,9,13), </a:t>
            </a:r>
          </a:p>
          <a:p>
            <a:pPr eaLnBrk="1" hangingPunct="1"/>
            <a:r>
              <a:rPr lang="en-US" altLang="en-US" b="1" dirty="0"/>
              <a:t>labels=c("0mg", "5mg", "9mg", "13mg"))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Conduct Friedman's Test (</a:t>
            </a:r>
            <a:r>
              <a:rPr lang="en-US" altLang="en-US" b="1" dirty="0" err="1"/>
              <a:t>DepVar</a:t>
            </a:r>
            <a:r>
              <a:rPr lang="en-US" altLang="en-US" b="1" dirty="0"/>
              <a:t> ~ </a:t>
            </a:r>
            <a:r>
              <a:rPr lang="en-US" altLang="en-US" b="1" dirty="0" err="1"/>
              <a:t>Trt</a:t>
            </a:r>
            <a:r>
              <a:rPr lang="en-US" altLang="en-US" b="1" dirty="0"/>
              <a:t> | Block)</a:t>
            </a:r>
          </a:p>
          <a:p>
            <a:pPr eaLnBrk="1" hangingPunct="1"/>
            <a:r>
              <a:rPr lang="en-US" altLang="en-US" b="1" dirty="0" err="1"/>
              <a:t>friedman.test</a:t>
            </a:r>
            <a:r>
              <a:rPr lang="en-US" altLang="en-US" b="1" dirty="0"/>
              <a:t>(</a:t>
            </a:r>
            <a:r>
              <a:rPr lang="en-US" altLang="en-US" b="1" dirty="0" err="1"/>
              <a:t>enduretime</a:t>
            </a:r>
            <a:r>
              <a:rPr lang="en-US" altLang="en-US" b="1" dirty="0"/>
              <a:t> ~ dose | subject)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152400" y="4724400"/>
            <a:ext cx="8763000" cy="1778000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friedman.test(enduretime ~ dose | subject)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	Friedman rank sum test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data:  enduretime and dose and subject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Friedman chi-squared = 14.2, df = 3, p-value = 0.002645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Multi-Factor ANOVA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Used to Measure Main Effects and Interactions among Several Factors Simultaneously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be Conducted Within CRD or RBD frameworks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Make Post-Hoc Comparisons among Main Effects of Factor Levels (Assuming Interaction is Not Present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Factors can be Crossed or Nested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Crossed </a:t>
            </a:r>
            <a:r>
              <a:rPr lang="en-US" altLang="en-US" smtClean="0">
                <a:cs typeface="Arial" panose="020B0604020202020204" pitchFamily="34" charset="0"/>
              </a:rPr>
              <a:t>→ Levels of One Factor Observed at all levels of other factor(s)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Arial" panose="020B0604020202020204" pitchFamily="34" charset="0"/>
              </a:rPr>
              <a:t>Nested → Levels of One Factor Are Different Within Various levels of other factor(s)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2-Way ANOVA (CRD) – Lacrosse Helmets</a:t>
            </a:r>
          </a:p>
        </p:txBody>
      </p: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152400" y="609600"/>
            <a:ext cx="8839200" cy="6186309"/>
          </a:xfrm>
          <a:prstGeom prst="rect">
            <a:avLst/>
          </a:prstGeom>
          <a:solidFill>
            <a:srgbClr val="CCECFF"/>
          </a:solidFill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pdf("lacrosse.pdf")</a:t>
            </a:r>
          </a:p>
          <a:p>
            <a:pPr eaLnBrk="1" hangingPunct="1"/>
            <a:r>
              <a:rPr lang="en-US" altLang="en-US" b="1" dirty="0"/>
              <a:t>lacrosse1 &lt;- </a:t>
            </a:r>
            <a:r>
              <a:rPr lang="en-US" altLang="en-US" b="1" dirty="0" err="1"/>
              <a:t>read.fwf</a:t>
            </a:r>
            <a:r>
              <a:rPr lang="en-US" altLang="en-US" b="1" dirty="0" smtClean="0"/>
              <a:t>("http://www.stat.ufl.edu/~winner/data/lacrosse.dat</a:t>
            </a:r>
            <a:r>
              <a:rPr lang="en-US" altLang="en-US" b="1" dirty="0"/>
              <a:t>", 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width=c(8,8,14), </a:t>
            </a:r>
            <a:r>
              <a:rPr lang="en-US" altLang="en-US" b="1" dirty="0" err="1" smtClean="0"/>
              <a:t>col.names</a:t>
            </a:r>
            <a:r>
              <a:rPr lang="en-US" altLang="en-US" b="1" dirty="0" smtClean="0"/>
              <a:t>=c</a:t>
            </a:r>
            <a:r>
              <a:rPr lang="en-US" altLang="en-US" b="1" dirty="0"/>
              <a:t>("brand", "side", "</a:t>
            </a:r>
            <a:r>
              <a:rPr lang="en-US" altLang="en-US" b="1" dirty="0" err="1"/>
              <a:t>gadd</a:t>
            </a:r>
            <a:r>
              <a:rPr lang="en-US" altLang="en-US" b="1" dirty="0"/>
              <a:t>"))</a:t>
            </a:r>
          </a:p>
          <a:p>
            <a:pPr eaLnBrk="1" hangingPunct="1"/>
            <a:r>
              <a:rPr lang="en-US" altLang="en-US" b="1" dirty="0"/>
              <a:t>attach(lacrosse1)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brand &lt;- factor(brand, levels=1:4,</a:t>
            </a:r>
          </a:p>
          <a:p>
            <a:pPr eaLnBrk="1" hangingPunct="1"/>
            <a:r>
              <a:rPr lang="en-US" altLang="en-US" b="1" dirty="0"/>
              <a:t>labels=c("SHC", "SCHAF", "SCHUL", "BUL"))</a:t>
            </a:r>
          </a:p>
          <a:p>
            <a:pPr eaLnBrk="1" hangingPunct="1"/>
            <a:r>
              <a:rPr lang="en-US" altLang="en-US" b="1" dirty="0"/>
              <a:t>side &lt;- factor(side, levels=1:2,</a:t>
            </a:r>
          </a:p>
          <a:p>
            <a:pPr eaLnBrk="1" hangingPunct="1"/>
            <a:r>
              <a:rPr lang="en-US" altLang="en-US" b="1" dirty="0"/>
              <a:t>labels=c("Front", "Back"))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Descriptive Statistics</a:t>
            </a:r>
          </a:p>
          <a:p>
            <a:pPr eaLnBrk="1" hangingPunct="1"/>
            <a:r>
              <a:rPr lang="en-US" altLang="en-US" b="1" dirty="0" err="1"/>
              <a:t>tapply</a:t>
            </a:r>
            <a:r>
              <a:rPr lang="en-US" altLang="en-US" b="1" dirty="0"/>
              <a:t>(</a:t>
            </a:r>
            <a:r>
              <a:rPr lang="en-US" altLang="en-US" b="1" dirty="0" err="1"/>
              <a:t>gadd</a:t>
            </a:r>
            <a:r>
              <a:rPr lang="en-US" altLang="en-US" b="1" dirty="0"/>
              <a:t>, brand, mean) # marginal mean for brand</a:t>
            </a:r>
          </a:p>
          <a:p>
            <a:pPr eaLnBrk="1" hangingPunct="1"/>
            <a:r>
              <a:rPr lang="en-US" altLang="en-US" b="1" dirty="0" err="1"/>
              <a:t>tapply</a:t>
            </a:r>
            <a:r>
              <a:rPr lang="en-US" altLang="en-US" b="1" dirty="0"/>
              <a:t>(</a:t>
            </a:r>
            <a:r>
              <a:rPr lang="en-US" altLang="en-US" b="1" dirty="0" err="1"/>
              <a:t>gadd</a:t>
            </a:r>
            <a:r>
              <a:rPr lang="en-US" altLang="en-US" b="1" dirty="0"/>
              <a:t>, side, mean)  # marginal mean for side</a:t>
            </a:r>
          </a:p>
          <a:p>
            <a:pPr eaLnBrk="1" hangingPunct="1"/>
            <a:r>
              <a:rPr lang="en-US" altLang="en-US" b="1" dirty="0" err="1"/>
              <a:t>tapply</a:t>
            </a:r>
            <a:r>
              <a:rPr lang="en-US" altLang="en-US" b="1" dirty="0"/>
              <a:t>(</a:t>
            </a:r>
            <a:r>
              <a:rPr lang="en-US" altLang="en-US" b="1" dirty="0" err="1"/>
              <a:t>gadd</a:t>
            </a:r>
            <a:r>
              <a:rPr lang="en-US" altLang="en-US" b="1" dirty="0"/>
              <a:t>, list(</a:t>
            </a:r>
            <a:r>
              <a:rPr lang="en-US" altLang="en-US" b="1" dirty="0" err="1"/>
              <a:t>brand,side</a:t>
            </a:r>
            <a:r>
              <a:rPr lang="en-US" altLang="en-US" b="1" dirty="0"/>
              <a:t>), mean) # cell means</a:t>
            </a:r>
          </a:p>
          <a:p>
            <a:pPr eaLnBrk="1" hangingPunct="1"/>
            <a:r>
              <a:rPr lang="en-US" altLang="en-US" b="1" dirty="0" err="1"/>
              <a:t>tapply</a:t>
            </a:r>
            <a:r>
              <a:rPr lang="en-US" altLang="en-US" b="1" dirty="0"/>
              <a:t>(</a:t>
            </a:r>
            <a:r>
              <a:rPr lang="en-US" altLang="en-US" b="1" dirty="0" err="1"/>
              <a:t>gadd</a:t>
            </a:r>
            <a:r>
              <a:rPr lang="en-US" altLang="en-US" b="1" dirty="0"/>
              <a:t>, list(</a:t>
            </a:r>
            <a:r>
              <a:rPr lang="en-US" altLang="en-US" b="1" dirty="0" err="1"/>
              <a:t>brand,side</a:t>
            </a:r>
            <a:r>
              <a:rPr lang="en-US" altLang="en-US" b="1" dirty="0"/>
              <a:t>), </a:t>
            </a:r>
            <a:r>
              <a:rPr lang="en-US" altLang="en-US" b="1" dirty="0" err="1"/>
              <a:t>sd</a:t>
            </a:r>
            <a:r>
              <a:rPr lang="en-US" altLang="en-US" b="1" dirty="0"/>
              <a:t>)   # cell SDs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Fit Model with Interaction (A*B says to include main effects and interactions)</a:t>
            </a:r>
          </a:p>
          <a:p>
            <a:pPr eaLnBrk="1" hangingPunct="1"/>
            <a:r>
              <a:rPr lang="en-US" altLang="en-US" b="1" dirty="0"/>
              <a:t>lacrosse1.aov &lt;- </a:t>
            </a:r>
            <a:r>
              <a:rPr lang="en-US" altLang="en-US" b="1" dirty="0" err="1"/>
              <a:t>anova</a:t>
            </a:r>
            <a:r>
              <a:rPr lang="en-US" altLang="en-US" b="1" dirty="0"/>
              <a:t>(lm(</a:t>
            </a:r>
            <a:r>
              <a:rPr lang="en-US" altLang="en-US" b="1" dirty="0" err="1"/>
              <a:t>gadd</a:t>
            </a:r>
            <a:r>
              <a:rPr lang="en-US" altLang="en-US" b="1" dirty="0"/>
              <a:t> ~ brand*side))</a:t>
            </a:r>
          </a:p>
          <a:p>
            <a:pPr eaLnBrk="1" hangingPunct="1"/>
            <a:r>
              <a:rPr lang="en-US" altLang="en-US" b="1" dirty="0"/>
              <a:t>lacrosse1.aov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Plot Means of Front and Back versus Brand</a:t>
            </a:r>
          </a:p>
          <a:p>
            <a:pPr eaLnBrk="1" hangingPunct="1"/>
            <a:r>
              <a:rPr lang="en-US" altLang="en-US" b="1" dirty="0" err="1"/>
              <a:t>interaction.plot</a:t>
            </a:r>
            <a:r>
              <a:rPr lang="en-US" altLang="en-US" b="1" dirty="0"/>
              <a:t>(</a:t>
            </a:r>
            <a:r>
              <a:rPr lang="en-US" altLang="en-US" b="1" dirty="0" err="1"/>
              <a:t>brand,side,gadd</a:t>
            </a:r>
            <a:r>
              <a:rPr lang="en-US" altLang="en-US" b="1" dirty="0"/>
              <a:t>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8763000" cy="5897563"/>
          </a:xfrm>
          <a:prstGeom prst="rect">
            <a:avLst/>
          </a:prstGeom>
          <a:solidFill>
            <a:srgbClr val="CCFF99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tapply(gadd, brand, mean) # marginal mean for brand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 SHC    SCHAF    SCHUL      BUL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1070.300 1069.850 1116.650 1359.650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tapply(gadd, side, mean)  # marginal mean for side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Front     Back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1090.875 1217.350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tapply(gadd, list(brand,side), mean) # cell means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      Front      Back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SHC   1166.0999  974.4998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SCHAF 1117.5999 1022.1000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SCHUL  857.0001 1376.3000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BUL   1222.8001 1496.5001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tapply(gadd, list(brand,side), sd)   # cell SDs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     Front      Back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SHC   152.3998  72.99994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SCHAF 216.2000 105.09994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SCHUL 151.4998 211.40010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BUL   123.1000 183.99987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349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– Part 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915400" cy="4524375"/>
          </a:xfrm>
          <a:prstGeom prst="rect">
            <a:avLst/>
          </a:prstGeom>
          <a:solidFill>
            <a:srgbClr val="66FFFF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# Fit Model with Interaction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# (A*B says to include main effects and interactions)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lacrosse1.aov &lt;- anova(lm(gadd ~ brand*side))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lacrosse1.aov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Analysis of Variance Table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Response: gadd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       Df  Sum Sq Mean Sq F value    Pr(&gt;F)   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brand       3 1155478  385159  15.179 9.459e-08 ***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side        1  319918  319918  12.608 0.0006816 ***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brand:side  3 1632156  544052  21.441 4.988e-10 ***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Residuals  72 1826954   25374                     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Signif. codes:  0 '***' 0.001 '**' 0.01 '*' 0.05 '.' 0.1 ' ' 1</a:t>
            </a:r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Output – Part 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4" descr="lacros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543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2-Way ANOVA (RBD) Fabric Hairiness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686800" cy="5724644"/>
          </a:xfrm>
          <a:prstGeom prst="rect">
            <a:avLst/>
          </a:prstGeom>
          <a:solidFill>
            <a:srgbClr val="FFCCCC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pdf("hairiness.pdf")</a:t>
            </a:r>
          </a:p>
          <a:p>
            <a:pPr eaLnBrk="1" hangingPunct="1"/>
            <a:r>
              <a:rPr lang="en-US" altLang="en-US" b="1" dirty="0"/>
              <a:t>hair1 &lt;- </a:t>
            </a:r>
            <a:r>
              <a:rPr lang="en-US" altLang="en-US" b="1" dirty="0" err="1"/>
              <a:t>read.fwf</a:t>
            </a:r>
            <a:r>
              <a:rPr lang="en-US" altLang="en-US" b="1" dirty="0" smtClean="0"/>
              <a:t>("http://www.stat.ufl.edu/~winner/data/hairyarn.dat</a:t>
            </a:r>
            <a:r>
              <a:rPr lang="en-US" altLang="en-US" b="1" dirty="0"/>
              <a:t>", width=c(8,8,8,8</a:t>
            </a:r>
            <a:r>
              <a:rPr lang="en-US" altLang="en-US" b="1" dirty="0" smtClean="0"/>
              <a:t>), </a:t>
            </a:r>
            <a:r>
              <a:rPr lang="en-US" altLang="en-US" b="1" dirty="0" err="1" smtClean="0"/>
              <a:t>col.names</a:t>
            </a:r>
            <a:r>
              <a:rPr lang="en-US" altLang="en-US" b="1" dirty="0" smtClean="0"/>
              <a:t>=c</a:t>
            </a:r>
            <a:r>
              <a:rPr lang="en-US" altLang="en-US" b="1" dirty="0"/>
              <a:t>("</a:t>
            </a:r>
            <a:r>
              <a:rPr lang="en-US" altLang="en-US" b="1" dirty="0" err="1"/>
              <a:t>twstlvl</a:t>
            </a:r>
            <a:r>
              <a:rPr lang="en-US" altLang="en-US" b="1" dirty="0"/>
              <a:t>", "</a:t>
            </a:r>
            <a:r>
              <a:rPr lang="en-US" altLang="en-US" b="1" dirty="0" err="1"/>
              <a:t>tstspd</a:t>
            </a:r>
            <a:r>
              <a:rPr lang="en-US" altLang="en-US" b="1" dirty="0"/>
              <a:t>", "bobbin", "hairiness"))</a:t>
            </a:r>
          </a:p>
          <a:p>
            <a:pPr eaLnBrk="1" hangingPunct="1"/>
            <a:r>
              <a:rPr lang="en-US" altLang="en-US" b="1" dirty="0"/>
              <a:t>attach(hair1)</a:t>
            </a:r>
          </a:p>
          <a:p>
            <a:pPr eaLnBrk="1" hangingPunct="1"/>
            <a:r>
              <a:rPr lang="en-US" altLang="en-US" b="1" dirty="0" err="1"/>
              <a:t>twstlvl</a:t>
            </a:r>
            <a:r>
              <a:rPr lang="en-US" altLang="en-US" b="1" dirty="0"/>
              <a:t> &lt;- factor(</a:t>
            </a:r>
            <a:r>
              <a:rPr lang="en-US" altLang="en-US" b="1" dirty="0" err="1"/>
              <a:t>twstlvl</a:t>
            </a:r>
            <a:r>
              <a:rPr lang="en-US" altLang="en-US" b="1" dirty="0"/>
              <a:t>, levels=1:3,labels=c("373tpm", "563tpm", "665tpm"))</a:t>
            </a:r>
          </a:p>
          <a:p>
            <a:pPr eaLnBrk="1" hangingPunct="1"/>
            <a:r>
              <a:rPr lang="en-US" altLang="en-US" b="1" dirty="0" err="1"/>
              <a:t>tstspd</a:t>
            </a:r>
            <a:r>
              <a:rPr lang="en-US" altLang="en-US" b="1" dirty="0"/>
              <a:t> &lt;- factor(</a:t>
            </a:r>
            <a:r>
              <a:rPr lang="en-US" altLang="en-US" b="1" dirty="0" err="1"/>
              <a:t>tstspd</a:t>
            </a:r>
            <a:r>
              <a:rPr lang="en-US" altLang="en-US" b="1" dirty="0"/>
              <a:t>, levels=1:3,labels=c("25mpm", "100mpm", "400mpm"))</a:t>
            </a:r>
          </a:p>
          <a:p>
            <a:pPr eaLnBrk="1" hangingPunct="1"/>
            <a:r>
              <a:rPr lang="en-US" altLang="en-US" b="1" dirty="0"/>
              <a:t>bobbin &lt;- factor(bobbin, levels=1:6)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 err="1"/>
              <a:t>tapply</a:t>
            </a:r>
            <a:r>
              <a:rPr lang="en-US" altLang="en-US" b="1" dirty="0"/>
              <a:t>(hairiness, bobbin, mean)                      # marginal mean for bobbin</a:t>
            </a:r>
          </a:p>
          <a:p>
            <a:pPr eaLnBrk="1" hangingPunct="1"/>
            <a:r>
              <a:rPr lang="en-US" altLang="en-US" b="1" dirty="0" err="1"/>
              <a:t>tapply</a:t>
            </a:r>
            <a:r>
              <a:rPr lang="en-US" altLang="en-US" b="1" dirty="0"/>
              <a:t>(hairiness, list(</a:t>
            </a:r>
            <a:r>
              <a:rPr lang="en-US" altLang="en-US" b="1" dirty="0" err="1"/>
              <a:t>twstlvl,tstspd</a:t>
            </a:r>
            <a:r>
              <a:rPr lang="en-US" altLang="en-US" b="1" dirty="0"/>
              <a:t>), mean)      # </a:t>
            </a:r>
            <a:r>
              <a:rPr lang="en-US" altLang="en-US" b="1" dirty="0" err="1"/>
              <a:t>Trt</a:t>
            </a:r>
            <a:r>
              <a:rPr lang="en-US" altLang="en-US" b="1" dirty="0"/>
              <a:t> cell means</a:t>
            </a:r>
          </a:p>
          <a:p>
            <a:pPr eaLnBrk="1" hangingPunct="1"/>
            <a:r>
              <a:rPr lang="en-US" altLang="en-US" b="1" dirty="0" err="1"/>
              <a:t>interaction.plot</a:t>
            </a:r>
            <a:r>
              <a:rPr lang="en-US" altLang="en-US" b="1" dirty="0"/>
              <a:t>(</a:t>
            </a:r>
            <a:r>
              <a:rPr lang="en-US" altLang="en-US" b="1" dirty="0" err="1"/>
              <a:t>tstspd,twstlvl,hairiness</a:t>
            </a:r>
            <a:r>
              <a:rPr lang="en-US" altLang="en-US" b="1" dirty="0"/>
              <a:t>)          # Interaction Plot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Fit Model with Interaction and bobbin effect</a:t>
            </a:r>
          </a:p>
          <a:p>
            <a:pPr eaLnBrk="1" hangingPunct="1"/>
            <a:r>
              <a:rPr lang="en-US" altLang="en-US" b="1" dirty="0"/>
              <a:t>hair1.aov &lt;- </a:t>
            </a:r>
            <a:r>
              <a:rPr lang="en-US" altLang="en-US" b="1" dirty="0" err="1"/>
              <a:t>anova</a:t>
            </a:r>
            <a:r>
              <a:rPr lang="en-US" altLang="en-US" b="1" dirty="0"/>
              <a:t>(lm(hairiness ~ </a:t>
            </a:r>
            <a:r>
              <a:rPr lang="en-US" altLang="en-US" b="1" dirty="0" err="1"/>
              <a:t>twstlvl</a:t>
            </a:r>
            <a:r>
              <a:rPr lang="en-US" altLang="en-US" b="1" dirty="0"/>
              <a:t>*</a:t>
            </a:r>
            <a:r>
              <a:rPr lang="en-US" altLang="en-US" b="1" dirty="0" err="1"/>
              <a:t>tstspd</a:t>
            </a:r>
            <a:r>
              <a:rPr lang="en-US" altLang="en-US" b="1" dirty="0"/>
              <a:t> + bobbin)); hair1.aov</a:t>
            </a:r>
          </a:p>
          <a:p>
            <a:pPr eaLnBrk="1" hangingPunct="1"/>
            <a:r>
              <a:rPr lang="en-US" altLang="en-US" b="1" dirty="0"/>
              <a:t># Fit Additive Model with  bobbin effect (Use </a:t>
            </a:r>
            <a:r>
              <a:rPr lang="en-US" altLang="en-US" sz="2400" b="1" dirty="0" err="1"/>
              <a:t>aov</a:t>
            </a:r>
            <a:r>
              <a:rPr lang="en-US" altLang="en-US" sz="2000" b="1" dirty="0"/>
              <a:t> </a:t>
            </a:r>
            <a:r>
              <a:rPr lang="en-US" altLang="en-US" b="1" dirty="0"/>
              <a:t>to get </a:t>
            </a:r>
            <a:r>
              <a:rPr lang="en-US" altLang="en-US" sz="2400" b="1" dirty="0" err="1"/>
              <a:t>TukeyHSD</a:t>
            </a:r>
            <a:r>
              <a:rPr lang="en-US" altLang="en-US" b="1" dirty="0"/>
              <a:t>)</a:t>
            </a:r>
            <a:endParaRPr lang="en-US" altLang="en-US" sz="2000" b="1" dirty="0"/>
          </a:p>
          <a:p>
            <a:pPr eaLnBrk="1" hangingPunct="1"/>
            <a:r>
              <a:rPr lang="en-US" altLang="en-US" b="1" dirty="0"/>
              <a:t>hair2.aov &lt;- </a:t>
            </a:r>
            <a:r>
              <a:rPr lang="en-US" altLang="en-US" b="1" dirty="0" err="1"/>
              <a:t>aov</a:t>
            </a:r>
            <a:r>
              <a:rPr lang="en-US" altLang="en-US" b="1" dirty="0"/>
              <a:t>(hairiness ~ </a:t>
            </a:r>
            <a:r>
              <a:rPr lang="en-US" altLang="en-US" b="1" dirty="0" err="1"/>
              <a:t>twstlvl</a:t>
            </a:r>
            <a:r>
              <a:rPr lang="en-US" altLang="en-US" b="1" dirty="0"/>
              <a:t> + </a:t>
            </a:r>
            <a:r>
              <a:rPr lang="en-US" altLang="en-US" b="1" dirty="0" err="1"/>
              <a:t>tstspd</a:t>
            </a:r>
            <a:r>
              <a:rPr lang="en-US" altLang="en-US" b="1" dirty="0"/>
              <a:t> + bobbin); summary(hair2.aov)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Tukey's HSD For Main Effects</a:t>
            </a:r>
          </a:p>
          <a:p>
            <a:pPr eaLnBrk="1" hangingPunct="1"/>
            <a:r>
              <a:rPr lang="en-US" altLang="en-US" b="1" dirty="0" err="1"/>
              <a:t>TukeyHSD</a:t>
            </a:r>
            <a:r>
              <a:rPr lang="en-US" altLang="en-US" b="1" dirty="0"/>
              <a:t>(hair2.aov, "</a:t>
            </a:r>
            <a:r>
              <a:rPr lang="en-US" altLang="en-US" b="1" dirty="0" err="1"/>
              <a:t>twstlvl</a:t>
            </a:r>
            <a:r>
              <a:rPr lang="en-US" altLang="en-US" b="1" dirty="0"/>
              <a:t>")</a:t>
            </a:r>
          </a:p>
          <a:p>
            <a:pPr eaLnBrk="1" hangingPunct="1"/>
            <a:r>
              <a:rPr lang="en-US" altLang="en-US" b="1" dirty="0" err="1"/>
              <a:t>TukeyHSD</a:t>
            </a:r>
            <a:r>
              <a:rPr lang="en-US" altLang="en-US" b="1" dirty="0"/>
              <a:t>(hair2.aov, "</a:t>
            </a:r>
            <a:r>
              <a:rPr lang="en-US" altLang="en-US" b="1" dirty="0" err="1"/>
              <a:t>tstspd</a:t>
            </a:r>
            <a:r>
              <a:rPr lang="en-US" altLang="en-US" b="1" dirty="0"/>
              <a:t>")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334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Output – Part 1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228600" y="723900"/>
            <a:ext cx="8686800" cy="5753100"/>
          </a:xfrm>
          <a:prstGeom prst="rect">
            <a:avLst/>
          </a:prstGeom>
          <a:solidFill>
            <a:srgbClr val="FFFF99"/>
          </a:solidFill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tapply(hairiness, bobbin, mean) # marginal mean for bobbin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    1        2        3        4        5        6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632.5556 607.5556 608.5556 605.3333 614.4444 614.1111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tapply(hairiness, list(twstlvl,tstspd), mean) #Trt cell means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       25mpm   100mpm   400mpm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373tpm 744.6667 744.5000 775.8333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563tpm 582.3333 584.8333 597.5000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665tpm 492.3333 494.6667 507.1667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# Fit Model with Interaction and bobbin effect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hair1.aov &lt;- anova(lm(hairiness ~ twstlvl*tstspd + bobbin))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&gt; hair1.aov</a:t>
            </a:r>
          </a:p>
          <a:p>
            <a:pPr eaLnBrk="1" hangingPunct="1"/>
            <a:endParaRPr lang="en-US" altLang="en-US" sz="1600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Analysis of Variance Table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Response: hairiness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               Df Sum Sq Mean Sq   F value    Pr(&gt;F)   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twstlvl         2 611792  305896 1324.6920 &lt; 2.2e-16 ***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tstspd          2   4637    2318   10.0402 0.0002928 ***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bobbin          5   4414     883    3.8231 0.0063403 **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twstlvl:tstspd  4    826     207    0.8946 0.4761743   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Residuals      40   9237     231                        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 sz="1600" b="1">
                <a:latin typeface="Lucida Sans Typewriter" panose="020B0509030504030204" pitchFamily="49" charset="0"/>
              </a:rPr>
              <a:t>Signif. codes:  0 '***' 0.001 '**' 0.01 '*' 0.05 '.' 0.1 ' ' 1</a:t>
            </a:r>
          </a:p>
        </p:txBody>
      </p:sp>
      <p:sp>
        <p:nvSpPr>
          <p:cNvPr id="72708" name="AutoShape 6"/>
          <p:cNvSpPr>
            <a:spLocks noChangeArrowheads="1"/>
          </p:cNvSpPr>
          <p:nvPr/>
        </p:nvSpPr>
        <p:spPr bwMode="auto">
          <a:xfrm>
            <a:off x="7543800" y="6629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334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Output – Part 2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6200" y="723900"/>
            <a:ext cx="8991600" cy="5348288"/>
          </a:xfrm>
          <a:prstGeom prst="rect">
            <a:avLst/>
          </a:prstGeom>
          <a:solidFill>
            <a:srgbClr val="FFFF99"/>
          </a:solidFill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# Fit Additive Model with  bobbin effect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hair2.aov &lt;- aov(hairiness ~ twstlvl + tstspd + bobbin)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summary(hair2.aov)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        Df Sum Sq Mean Sq   F value    Pr(&gt;F)   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twstlvl      2 611792  305896 1337.5107 &lt; 2.2e-16 ***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tstspd       2   4637    2318   10.1373 0.0002394 ***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bobbin       5   4414     883    3.8601 0.0054948 **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Residuals   44  10063     229                       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Signif. codes:  0 '***' 0.001 '**' 0.01 '*' 0.05 '.' 0.1 ' ' 1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# Tukey's HSD For Main Effects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TukeyHSD(hair2.aov, "twstlvl")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Tukey multiple comparisons of means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95% family-wise confidence level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Fit: aov(formula = hairiness ~ twstlvl + tstspd + bobbin)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</p:txBody>
      </p:sp>
      <p:sp>
        <p:nvSpPr>
          <p:cNvPr id="73732" name="AutoShape 5"/>
          <p:cNvSpPr>
            <a:spLocks noChangeArrowheads="1"/>
          </p:cNvSpPr>
          <p:nvPr/>
        </p:nvSpPr>
        <p:spPr bwMode="auto">
          <a:xfrm>
            <a:off x="8382000" y="6477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6629400" cy="685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Example Inoculating Amoebae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7086600" cy="5791200"/>
          </a:xfrm>
        </p:spPr>
        <p:txBody>
          <a:bodyPr/>
          <a:lstStyle/>
          <a:p>
            <a:pPr eaLnBrk="1" hangingPunct="1"/>
            <a:r>
              <a:rPr lang="en-US" altLang="en-US" smtClean="0"/>
              <a:t>5 Methods of Inoculation (Conditions)</a:t>
            </a:r>
          </a:p>
          <a:p>
            <a:pPr lvl="1" eaLnBrk="1" hangingPunct="1">
              <a:buFontTx/>
              <a:buChar char="1"/>
            </a:pPr>
            <a:r>
              <a:rPr lang="en-US" altLang="en-US" smtClean="0"/>
              <a:t>None (Control)</a:t>
            </a:r>
          </a:p>
          <a:p>
            <a:pPr lvl="1" eaLnBrk="1" hangingPunct="1">
              <a:buFontTx/>
              <a:buChar char="2"/>
            </a:pPr>
            <a:r>
              <a:rPr lang="en-US" altLang="en-US" smtClean="0"/>
              <a:t>Heat at 70C for 10 minutes (Heat)</a:t>
            </a:r>
          </a:p>
          <a:p>
            <a:pPr lvl="1" eaLnBrk="1" hangingPunct="1">
              <a:buFontTx/>
              <a:buChar char="3"/>
            </a:pPr>
            <a:r>
              <a:rPr lang="en-US" altLang="en-US" smtClean="0"/>
              <a:t>Addition of 10% Formalin (Form)</a:t>
            </a:r>
          </a:p>
          <a:p>
            <a:pPr lvl="1" eaLnBrk="1" hangingPunct="1">
              <a:buFontTx/>
              <a:buChar char="4"/>
            </a:pPr>
            <a:r>
              <a:rPr lang="en-US" altLang="en-US" smtClean="0"/>
              <a:t>Heat followed by Formalin (HF)</a:t>
            </a:r>
          </a:p>
          <a:p>
            <a:pPr lvl="1" eaLnBrk="1" hangingPunct="1">
              <a:buFontTx/>
              <a:buChar char="5"/>
            </a:pPr>
            <a:r>
              <a:rPr lang="en-US" altLang="en-US" smtClean="0"/>
              <a:t>Formalin, followed after 1 hour by heat (FH)</a:t>
            </a:r>
          </a:p>
          <a:p>
            <a:pPr eaLnBrk="1" hangingPunct="1"/>
            <a:r>
              <a:rPr lang="en-US" altLang="en-US" smtClean="0"/>
              <a:t>n=10 Replicates per Condition (N=50)</a:t>
            </a:r>
          </a:p>
          <a:p>
            <a:pPr eaLnBrk="1" hangingPunct="1"/>
            <a:r>
              <a:rPr lang="en-US" altLang="en-US" smtClean="0"/>
              <a:t>Y=Yield (10</a:t>
            </a:r>
            <a:r>
              <a:rPr lang="en-US" altLang="en-US" baseline="30000" smtClean="0"/>
              <a:t>-4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Method is in Columns 1-8</a:t>
            </a:r>
          </a:p>
          <a:p>
            <a:pPr eaLnBrk="1" hangingPunct="1"/>
            <a:r>
              <a:rPr lang="en-US" altLang="en-US" smtClean="0"/>
              <a:t>Yield is in Columns 9-16</a:t>
            </a:r>
          </a:p>
          <a:p>
            <a:pPr eaLnBrk="1" hangingPunct="1"/>
            <a:r>
              <a:rPr lang="en-US" altLang="en-US" smtClean="0"/>
              <a:t>Data is in C:\data\amoeba.dat</a:t>
            </a:r>
          </a:p>
          <a:p>
            <a:pPr eaLnBrk="1" hangingPunct="1"/>
            <a:r>
              <a:rPr lang="en-US" altLang="en-US" smtClean="0"/>
              <a:t>Program in C:\Rmisc\amoeba.r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620000" y="304800"/>
            <a:ext cx="1219200" cy="6213475"/>
          </a:xfrm>
          <a:prstGeom prst="rect">
            <a:avLst/>
          </a:prstGeom>
          <a:solidFill>
            <a:srgbClr val="0033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latin typeface="Lucida Sans Typewriter" panose="020B0509030504030204" pitchFamily="49" charset="0"/>
              </a:rPr>
              <a:t>       </a:t>
            </a:r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1     265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1     292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1     268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1     251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1     245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1     192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1     228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1     291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1     185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1     247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2     204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2     234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2     197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2     176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2     240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2     190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2     171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2     190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2     222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2     211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3     191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3     207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3     218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3     201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3     192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3     192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3     214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3     206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3     185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3     163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4     221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4     205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4     178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4     167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4     224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4     225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4     171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4     214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4     283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4     277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5     259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5     206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5     179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5     199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5     180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5     146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5     182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5     147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5     182</a:t>
            </a:r>
          </a:p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Lucida Sans Typewriter" panose="020B0509030504030204" pitchFamily="49" charset="0"/>
              </a:rPr>
              <a:t>       5     223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334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Output – Part 3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28600" y="723900"/>
            <a:ext cx="8686800" cy="5348288"/>
          </a:xfrm>
          <a:prstGeom prst="rect">
            <a:avLst/>
          </a:prstGeom>
          <a:solidFill>
            <a:srgbClr val="FFFF99"/>
          </a:solidFill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Fit: aov(formula = hairiness ~ twstlvl + tstspd + bobbin)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$twstlvl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                diff       lwr       upr p adj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563tpm-373tpm -166.77778 -179.0046 -154.5509     0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665tpm-373tpm -256.94444 -269.1713 -244.7176     0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665tpm-563tpm  -90.16667 -102.3935  -77.9398     0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&gt; TukeyHSD(hair2.aov, "tstspd")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Tukey multiple comparisons of means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95% family-wise confidence level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Fit: aov(formula = hairiness ~ twstlvl + tstspd + bobbin)</a:t>
            </a:r>
          </a:p>
          <a:p>
            <a:pPr eaLnBrk="1" hangingPunct="1"/>
            <a:endParaRPr lang="en-US" altLang="en-US" b="1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$tstspd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                   diff        lwr      upr     p adj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100mpm-25mpm   1.555556 -10.671306 13.78242 0.9489254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400mpm-25mpm  20.388889   8.162027 32.61575 0.0005994</a:t>
            </a:r>
          </a:p>
          <a:p>
            <a:pPr eaLnBrk="1" hangingPunct="1"/>
            <a:r>
              <a:rPr lang="en-US" altLang="en-US" b="1">
                <a:latin typeface="Lucida Sans Typewriter" panose="020B0509030504030204" pitchFamily="49" charset="0"/>
              </a:rPr>
              <a:t>400mpm-100mpm 18.833333   6.606472 31.06020 0.0015237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4" descr="hair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077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Nested Design – Florida Swamp Depths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229600" cy="5355312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pdf("swamp.pdf")</a:t>
            </a:r>
          </a:p>
          <a:p>
            <a:pPr eaLnBrk="1" hangingPunct="1"/>
            <a:r>
              <a:rPr lang="en-US" altLang="en-US" b="1" dirty="0"/>
              <a:t>swamp &lt;- </a:t>
            </a:r>
            <a:r>
              <a:rPr lang="en-US" altLang="en-US" b="1" dirty="0" err="1"/>
              <a:t>read.fwf</a:t>
            </a:r>
            <a:r>
              <a:rPr lang="en-US" altLang="en-US" b="1" dirty="0" smtClean="0"/>
              <a:t>("http://www.stat.ufl.edu/~winner/data/swamp1.dat</a:t>
            </a:r>
            <a:r>
              <a:rPr lang="en-US" altLang="en-US" b="1" dirty="0"/>
              <a:t>", width=c(8,8,8</a:t>
            </a:r>
            <a:r>
              <a:rPr lang="en-US" altLang="en-US" b="1" dirty="0" smtClean="0"/>
              <a:t>), </a:t>
            </a:r>
            <a:r>
              <a:rPr lang="en-US" altLang="en-US" b="1" dirty="0" err="1" smtClean="0"/>
              <a:t>col.names</a:t>
            </a:r>
            <a:r>
              <a:rPr lang="en-US" altLang="en-US" b="1" dirty="0" smtClean="0"/>
              <a:t>=c</a:t>
            </a:r>
            <a:r>
              <a:rPr lang="en-US" altLang="en-US" b="1" dirty="0"/>
              <a:t>("size", "</a:t>
            </a:r>
            <a:r>
              <a:rPr lang="en-US" altLang="en-US" b="1" dirty="0" err="1"/>
              <a:t>swampid</a:t>
            </a:r>
            <a:r>
              <a:rPr lang="en-US" altLang="en-US" b="1" dirty="0"/>
              <a:t>", "</a:t>
            </a:r>
            <a:r>
              <a:rPr lang="en-US" altLang="en-US" b="1" dirty="0" err="1"/>
              <a:t>watlev</a:t>
            </a:r>
            <a:r>
              <a:rPr lang="en-US" altLang="en-US" b="1" dirty="0"/>
              <a:t>"))</a:t>
            </a:r>
          </a:p>
          <a:p>
            <a:pPr eaLnBrk="1" hangingPunct="1"/>
            <a:r>
              <a:rPr lang="en-US" altLang="en-US" b="1" dirty="0"/>
              <a:t>attach(swamp)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size &lt;- factor(size, levels=1:3, labels=c("small", "medium", "large"))</a:t>
            </a:r>
          </a:p>
          <a:p>
            <a:pPr eaLnBrk="1" hangingPunct="1"/>
            <a:r>
              <a:rPr lang="en-US" altLang="en-US" b="1" dirty="0" err="1"/>
              <a:t>swampid</a:t>
            </a:r>
            <a:r>
              <a:rPr lang="en-US" altLang="en-US" b="1" dirty="0"/>
              <a:t> &lt;- factor(</a:t>
            </a:r>
            <a:r>
              <a:rPr lang="en-US" altLang="en-US" b="1" dirty="0" err="1"/>
              <a:t>swampid</a:t>
            </a:r>
            <a:r>
              <a:rPr lang="en-US" altLang="en-US" b="1" dirty="0"/>
              <a:t>, levels=1:9)</a:t>
            </a:r>
          </a:p>
          <a:p>
            <a:pPr eaLnBrk="1" hangingPunct="1"/>
            <a:r>
              <a:rPr lang="en-US" altLang="en-US" b="1" dirty="0" err="1"/>
              <a:t>tapply</a:t>
            </a:r>
            <a:r>
              <a:rPr lang="en-US" altLang="en-US" b="1" dirty="0"/>
              <a:t>(</a:t>
            </a:r>
            <a:r>
              <a:rPr lang="en-US" altLang="en-US" b="1" dirty="0" err="1"/>
              <a:t>watlev</a:t>
            </a:r>
            <a:r>
              <a:rPr lang="en-US" altLang="en-US" b="1" dirty="0"/>
              <a:t>, size, mean)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# Fit the ANOVA with size and swamp nested within size</a:t>
            </a:r>
          </a:p>
          <a:p>
            <a:pPr eaLnBrk="1" hangingPunct="1"/>
            <a:r>
              <a:rPr lang="en-US" altLang="en-US" b="1" dirty="0"/>
              <a:t>swamp.aov1 &lt;- </a:t>
            </a:r>
            <a:r>
              <a:rPr lang="en-US" altLang="en-US" b="1" dirty="0" err="1"/>
              <a:t>aov</a:t>
            </a:r>
            <a:r>
              <a:rPr lang="en-US" altLang="en-US" b="1" dirty="0"/>
              <a:t>(</a:t>
            </a:r>
            <a:r>
              <a:rPr lang="en-US" altLang="en-US" b="1" dirty="0" err="1"/>
              <a:t>watlev</a:t>
            </a:r>
            <a:r>
              <a:rPr lang="en-US" altLang="en-US" b="1" dirty="0"/>
              <a:t> ~ size/</a:t>
            </a:r>
            <a:r>
              <a:rPr lang="en-US" altLang="en-US" b="1" dirty="0" err="1"/>
              <a:t>swampid</a:t>
            </a:r>
            <a:r>
              <a:rPr lang="en-US" altLang="en-US" b="1" dirty="0"/>
              <a:t>)</a:t>
            </a:r>
          </a:p>
          <a:p>
            <a:pPr eaLnBrk="1" hangingPunct="1"/>
            <a:r>
              <a:rPr lang="en-US" altLang="en-US" b="1" dirty="0"/>
              <a:t># This provides ANOVA, not appropriate F-test for size</a:t>
            </a:r>
          </a:p>
          <a:p>
            <a:pPr eaLnBrk="1" hangingPunct="1"/>
            <a:r>
              <a:rPr lang="en-US" altLang="en-US" b="1" dirty="0"/>
              <a:t>summary(swamp.aov1)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swamp.aov2 &lt;- </a:t>
            </a:r>
            <a:r>
              <a:rPr lang="en-US" altLang="en-US" b="1" dirty="0" err="1"/>
              <a:t>aov</a:t>
            </a:r>
            <a:r>
              <a:rPr lang="en-US" altLang="en-US" b="1" dirty="0"/>
              <a:t>(</a:t>
            </a:r>
            <a:r>
              <a:rPr lang="en-US" altLang="en-US" b="1" dirty="0" err="1"/>
              <a:t>watlev</a:t>
            </a:r>
            <a:r>
              <a:rPr lang="en-US" altLang="en-US" b="1" dirty="0"/>
              <a:t> ~ size + Error(</a:t>
            </a:r>
            <a:r>
              <a:rPr lang="en-US" altLang="en-US" b="1" dirty="0" err="1"/>
              <a:t>swampid</a:t>
            </a:r>
            <a:r>
              <a:rPr lang="en-US" altLang="en-US" b="1" dirty="0"/>
              <a:t>))</a:t>
            </a:r>
          </a:p>
          <a:p>
            <a:pPr eaLnBrk="1" hangingPunct="1"/>
            <a:r>
              <a:rPr lang="en-US" altLang="en-US" b="1" dirty="0"/>
              <a:t># This provides appropriate F-test for size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summary(swamp.aov2)</a:t>
            </a:r>
          </a:p>
          <a:p>
            <a:pPr eaLnBrk="1" hangingPunct="1"/>
            <a:endParaRPr lang="en-US" altLang="en-US" b="1" dirty="0"/>
          </a:p>
        </p:txBody>
      </p:sp>
      <p:sp>
        <p:nvSpPr>
          <p:cNvPr id="76804" name="TextBox 5"/>
          <p:cNvSpPr txBox="1">
            <a:spLocks noChangeArrowheads="1"/>
          </p:cNvSpPr>
          <p:nvPr/>
        </p:nvSpPr>
        <p:spPr bwMode="auto">
          <a:xfrm>
            <a:off x="838200" y="914400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Response=Watlev    Nesting Factor=size   Nested Factor = swampid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– Swamp Depths</a:t>
            </a: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8991600" cy="5073650"/>
          </a:xfrm>
          <a:prstGeom prst="rect">
            <a:avLst/>
          </a:prstGeom>
          <a:solidFill>
            <a:srgbClr val="FFCC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tapply(watlev, size, mean)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small    medium     large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52.16667 106.43444 152.76654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# Fit the ANOVA with size and swamp nested within size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swamp.aov1 &lt;- aov(watlev ~ size/swampid)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# This provides ANOVA, not appropriate F-test for size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summary(swamp.aov1)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    Df Sum Sq Mean Sq F value    Pr(&gt;F)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size           2 410724  205362 888.385 &lt; 2.2e-16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size:swampid   6  83058   13843  59.884 &lt; 2.2e-16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   234  54092     231                  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Signif. codes:  0 '***' 0.001 '**' 0.01 '*' 0.05 '.' 0.1 ' ' 1 </a:t>
            </a:r>
          </a:p>
        </p:txBody>
      </p:sp>
      <p:sp>
        <p:nvSpPr>
          <p:cNvPr id="77828" name="AutoShape 7"/>
          <p:cNvSpPr>
            <a:spLocks noChangeArrowheads="1"/>
          </p:cNvSpPr>
          <p:nvPr/>
        </p:nvSpPr>
        <p:spPr bwMode="auto">
          <a:xfrm>
            <a:off x="7010400" y="65532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– Swamp Depths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45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763000" cy="4799013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swamp.aov2 &lt;- aov(watlev ~ size + Error(swampid))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# This provides appropriate F-test for size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summary(swamp.aov2)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Error: swampid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Df Sum Sq Mean Sq F value   Pr(&gt;F)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size       2 410724  205362  14.835 0.004759 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 6  83058   13843                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Signif. codes:  0 '***' 0.001 '**' 0.01 '*' 0.05 '.' 0.1 ' ' 1 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Error: Within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 Df Sum Sq Mean Sq F value Pr(&gt;F)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234  54092     231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Split-Plot Design – Wool Shrinkage 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229600" cy="3970338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+mn-lt"/>
                <a:cs typeface="+mn-cs"/>
              </a:rPr>
              <a:t>pdf</a:t>
            </a:r>
            <a:r>
              <a:rPr lang="en-US" b="1" dirty="0">
                <a:latin typeface="+mn-lt"/>
                <a:cs typeface="+mn-cs"/>
              </a:rPr>
              <a:t>("woolfrict.pdf")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wf1 &lt;- </a:t>
            </a:r>
            <a:r>
              <a:rPr lang="en-US" b="1" dirty="0" err="1">
                <a:latin typeface="+mn-lt"/>
                <a:cs typeface="+mn-cs"/>
              </a:rPr>
              <a:t>read.fwf</a:t>
            </a:r>
            <a:r>
              <a:rPr lang="en-US" b="1" dirty="0" smtClean="0">
                <a:latin typeface="+mn-lt"/>
                <a:cs typeface="+mn-cs"/>
              </a:rPr>
              <a:t>(</a:t>
            </a:r>
            <a:r>
              <a:rPr lang="en-US" b="1" dirty="0"/>
              <a:t>"</a:t>
            </a:r>
            <a:r>
              <a:rPr lang="en-US" b="1" dirty="0" smtClean="0">
                <a:latin typeface="+mn-lt"/>
                <a:cs typeface="+mn-cs"/>
              </a:rPr>
              <a:t>http://www.stat.ufl.edu/~winner/data/woolfrict1.dat</a:t>
            </a:r>
            <a:r>
              <a:rPr lang="en-US" b="1" dirty="0">
                <a:latin typeface="+mn-lt"/>
                <a:cs typeface="+mn-cs"/>
              </a:rPr>
              <a:t>",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width=c(8,8,8,8),</a:t>
            </a:r>
          </a:p>
          <a:p>
            <a:pPr>
              <a:defRPr/>
            </a:pPr>
            <a:r>
              <a:rPr lang="en-US" b="1" dirty="0" err="1">
                <a:latin typeface="+mn-lt"/>
                <a:cs typeface="+mn-cs"/>
              </a:rPr>
              <a:t>col.names</a:t>
            </a:r>
            <a:r>
              <a:rPr lang="en-US" b="1" dirty="0">
                <a:latin typeface="+mn-lt"/>
                <a:cs typeface="+mn-cs"/>
              </a:rPr>
              <a:t>=c("</a:t>
            </a:r>
            <a:r>
              <a:rPr lang="en-US" b="1" dirty="0" err="1">
                <a:latin typeface="+mn-lt"/>
                <a:cs typeface="+mn-cs"/>
              </a:rPr>
              <a:t>runnum</a:t>
            </a:r>
            <a:r>
              <a:rPr lang="en-US" b="1" dirty="0">
                <a:latin typeface="+mn-lt"/>
                <a:cs typeface="+mn-cs"/>
              </a:rPr>
              <a:t>", "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", "revs", "shrink"))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attach(wf1)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 &lt;- factor(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, levels=1:4,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labels=c("Untreated", "AC15sec", "AC4min", "AC15min"))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 err="1">
                <a:latin typeface="+mn-lt"/>
                <a:cs typeface="+mn-cs"/>
              </a:rPr>
              <a:t>runnum</a:t>
            </a:r>
            <a:r>
              <a:rPr lang="en-US" b="1" dirty="0">
                <a:latin typeface="+mn-lt"/>
                <a:cs typeface="+mn-cs"/>
              </a:rPr>
              <a:t> &lt;- factor(</a:t>
            </a:r>
            <a:r>
              <a:rPr lang="en-US" b="1" dirty="0" err="1">
                <a:latin typeface="+mn-lt"/>
                <a:cs typeface="+mn-cs"/>
              </a:rPr>
              <a:t>runnum</a:t>
            </a:r>
            <a:r>
              <a:rPr lang="en-US" b="1" dirty="0">
                <a:latin typeface="+mn-lt"/>
                <a:cs typeface="+mn-cs"/>
              </a:rPr>
              <a:t>, levels=1:4) 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revs &lt;- factor(</a:t>
            </a:r>
            <a:r>
              <a:rPr lang="en-US" b="1" dirty="0" err="1">
                <a:latin typeface="+mn-lt"/>
                <a:cs typeface="+mn-cs"/>
              </a:rPr>
              <a:t>revs,levels</a:t>
            </a:r>
            <a:r>
              <a:rPr lang="en-US" b="1" dirty="0">
                <a:latin typeface="+mn-lt"/>
                <a:cs typeface="+mn-cs"/>
              </a:rPr>
              <a:t>=</a:t>
            </a:r>
            <a:r>
              <a:rPr lang="en-US" b="1" dirty="0" err="1">
                <a:latin typeface="+mn-lt"/>
                <a:cs typeface="+mn-cs"/>
              </a:rPr>
              <a:t>seq</a:t>
            </a:r>
            <a:r>
              <a:rPr lang="en-US" b="1" dirty="0">
                <a:latin typeface="+mn-lt"/>
                <a:cs typeface="+mn-cs"/>
              </a:rPr>
              <a:t>(200,1400,200),ordered=TRUE)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533400" y="10668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Response = shrink</a:t>
            </a:r>
          </a:p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Whole Plot Factor = trt</a:t>
            </a:r>
          </a:p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Subplot Factor = revs</a:t>
            </a:r>
          </a:p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Block = runnum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39000" y="6553200"/>
            <a:ext cx="838200" cy="122238"/>
          </a:xfrm>
          <a:prstGeom prst="rightArrow">
            <a:avLst/>
          </a:prstGeom>
          <a:solidFill>
            <a:srgbClr val="FF00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Split-Plot Design – Wool Shrinkage 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8229600" cy="5078413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# Fit full ANOVA with all terms, F-test for 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 is inappropriate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woolfrict.sp1 &lt;- </a:t>
            </a:r>
            <a:r>
              <a:rPr lang="en-US" b="1" dirty="0" err="1">
                <a:latin typeface="+mn-lt"/>
                <a:cs typeface="+mn-cs"/>
              </a:rPr>
              <a:t>aov</a:t>
            </a:r>
            <a:r>
              <a:rPr lang="en-US" b="1" dirty="0">
                <a:latin typeface="+mn-lt"/>
                <a:cs typeface="+mn-cs"/>
              </a:rPr>
              <a:t>(shrink ~ 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 + </a:t>
            </a:r>
            <a:r>
              <a:rPr lang="en-US" b="1" dirty="0" err="1">
                <a:latin typeface="+mn-lt"/>
                <a:cs typeface="+mn-cs"/>
              </a:rPr>
              <a:t>runnum</a:t>
            </a:r>
            <a:r>
              <a:rPr lang="en-US" b="1" dirty="0">
                <a:latin typeface="+mn-lt"/>
                <a:cs typeface="+mn-cs"/>
              </a:rPr>
              <a:t> + </a:t>
            </a:r>
            <a:r>
              <a:rPr lang="en-US" b="1" dirty="0" err="1">
                <a:latin typeface="+mn-lt"/>
                <a:cs typeface="+mn-cs"/>
              </a:rPr>
              <a:t>trt:runnum</a:t>
            </a:r>
            <a:r>
              <a:rPr lang="en-US" b="1" dirty="0">
                <a:latin typeface="+mn-lt"/>
                <a:cs typeface="+mn-cs"/>
              </a:rPr>
              <a:t> + revs + </a:t>
            </a:r>
            <a:r>
              <a:rPr lang="en-US" b="1" dirty="0" err="1">
                <a:latin typeface="+mn-lt"/>
                <a:cs typeface="+mn-cs"/>
              </a:rPr>
              <a:t>revs:trt</a:t>
            </a:r>
            <a:r>
              <a:rPr lang="en-US" b="1" dirty="0">
                <a:latin typeface="+mn-lt"/>
                <a:cs typeface="+mn-cs"/>
              </a:rPr>
              <a:t>)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summary(woolfrict.sp1)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# This model uses correct error terms for 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 and revs and interaction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woolfrict.sp2 &lt;- </a:t>
            </a:r>
            <a:r>
              <a:rPr lang="en-US" b="1" dirty="0" err="1">
                <a:latin typeface="+mn-lt"/>
                <a:cs typeface="+mn-cs"/>
              </a:rPr>
              <a:t>aov</a:t>
            </a:r>
            <a:r>
              <a:rPr lang="en-US" b="1" dirty="0">
                <a:latin typeface="+mn-lt"/>
                <a:cs typeface="+mn-cs"/>
              </a:rPr>
              <a:t>(shrink ~ 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*revs + Error(</a:t>
            </a:r>
            <a:r>
              <a:rPr lang="en-US" b="1" dirty="0" err="1">
                <a:latin typeface="+mn-lt"/>
                <a:cs typeface="+mn-cs"/>
              </a:rPr>
              <a:t>runnum</a:t>
            </a:r>
            <a:r>
              <a:rPr lang="en-US" b="1" dirty="0">
                <a:latin typeface="+mn-lt"/>
                <a:cs typeface="+mn-cs"/>
              </a:rPr>
              <a:t>/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))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summary(woolfrict.sp2)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# Partitions the Revs SS into orthogonal polynomials 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summary(woolfrict.sp2,split=list(revs=list(linear=1, quadratic=2,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cubic=3, </a:t>
            </a:r>
            <a:r>
              <a:rPr lang="en-US" b="1" dirty="0" err="1">
                <a:latin typeface="+mn-lt"/>
                <a:cs typeface="+mn-cs"/>
              </a:rPr>
              <a:t>quartic</a:t>
            </a:r>
            <a:r>
              <a:rPr lang="en-US" b="1" dirty="0">
                <a:latin typeface="+mn-lt"/>
                <a:cs typeface="+mn-cs"/>
              </a:rPr>
              <a:t>=4, </a:t>
            </a:r>
            <a:r>
              <a:rPr lang="en-US" b="1" dirty="0" err="1">
                <a:latin typeface="+mn-lt"/>
                <a:cs typeface="+mn-cs"/>
              </a:rPr>
              <a:t>quintic</a:t>
            </a:r>
            <a:r>
              <a:rPr lang="en-US" b="1" dirty="0">
                <a:latin typeface="+mn-lt"/>
                <a:cs typeface="+mn-cs"/>
              </a:rPr>
              <a:t>=5, </a:t>
            </a:r>
            <a:r>
              <a:rPr lang="en-US" b="1" dirty="0" err="1">
                <a:latin typeface="+mn-lt"/>
                <a:cs typeface="+mn-cs"/>
              </a:rPr>
              <a:t>sextic</a:t>
            </a:r>
            <a:r>
              <a:rPr lang="en-US" b="1" dirty="0">
                <a:latin typeface="+mn-lt"/>
                <a:cs typeface="+mn-cs"/>
              </a:rPr>
              <a:t>=6)))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– Wool Shrinkage 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152400" y="1371600"/>
            <a:ext cx="8839200" cy="4246563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&gt; # Fit full ANOVA with all terms, F-test for trt is inappropriate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woolfrict.sp1 &lt;- aov(shrink ~ trt + runnum + trt:runnum + revs + revs:trt)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summary(woolfrict.sp1)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  Df  Sum Sq Mean Sq   F value    Pr(&gt;F)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          3  3012.5  1004.2  729.1367 &lt; 2.2e-16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runnum       3   124.3    41.4   30.0815 1.024e-12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revs         6 11051.8  1842.0 1337.4577 &lt; 2.2e-16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trt:runnum   9   114.6    12.7    9.2487 3.546e-09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trt:revs    18   269.5    15.0   10.8718 4.620e-14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  72    99.2     1.4                    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Signif. codes:  0 '***' 0.001 '**' 0.01 '*' 0.05 '.' 0.1 ' ' 1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934200" y="61722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en-US" smtClean="0"/>
              <a:t>Output – Wool Shrinkage 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52400" y="609600"/>
            <a:ext cx="8839200" cy="563245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# This model uses correct error terms for trt and revs and interaction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woolfrict.sp2 &lt;- aov(shrink ~ trt*revs + Error(runnum/trt))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summary(woolfrict.sp2)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Error: runnum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Df  Sum Sq Mean Sq F value Pr(&gt;F)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 3 124.286  41.429               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Error: runnum:trt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Df  Sum Sq Mean Sq F value   Pr(&gt;F)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        3 3012.53 1004.18  78.836 8.81e-07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 9  114.64   12.74                 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Signif. codes:  0 '***' 0.001 '**' 0.01 '*' 0.05 '.' 0.1 ' ' 1 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Error: Within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Df  Sum Sq Mean Sq  F value    Pr(&gt;F)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revs       6 11051.8  1842.0 1337.458 &lt; 2.2e-16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trt:revs  18   269.5    15.0   10.872  4.62e-14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72    99.2     1.4                       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010400" y="64008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altLang="en-US" smtClean="0"/>
              <a:t>Output – Wool Shrinkage </a:t>
            </a:r>
          </a:p>
        </p:txBody>
      </p:sp>
      <p:sp>
        <p:nvSpPr>
          <p:cNvPr id="83971" name="TextBox 2"/>
          <p:cNvSpPr txBox="1">
            <a:spLocks noChangeArrowheads="1"/>
          </p:cNvSpPr>
          <p:nvPr/>
        </p:nvSpPr>
        <p:spPr bwMode="auto">
          <a:xfrm>
            <a:off x="381000" y="762000"/>
            <a:ext cx="8458200" cy="59436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&gt; # Partitions the Revs SS into orthogonal polynomials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&gt; summary(woolfrict.sp2,split=list(revs=list(linear=1, quadratic=2,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+ cubic=3, quartic=4, quintic=5, sextic=6)))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Error: runnum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        Df  Sum Sq Mean Sq F value Pr(&gt;F)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Residuals  3 124.286  41.429           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Error: runnum:trt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        Df  Sum Sq Mean Sq F value   Pr(&gt;F)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trt        3 3012.53 1004.18  78.836 8.81e-07 ***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Residuals  9  114.64   12.74                 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Error: Within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                    Df  Sum Sq Mean Sq   F value    Pr(&gt;F)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revs                   6 11051.8  1842.0 1337.4577 &lt; 2.2e-16 ***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revs: linear         1 10846.8 10846.8 7875.9309 &lt; 2.2e-16 ***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revs: quadratic      1   198.9   198.9  144.4046 &lt; 2.2e-16 ***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revs: cubic          1     2.9     2.9    2.0842    0.1532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revs: quartic        1     1.4     1.4    1.0398    0.3113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revs: quintic        1     0.1     0.1    0.0885    0.7669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revs: sextic         1     1.7     1.7    1.1983    0.2773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trt:revs              18   269.5    15.0   10.8718 4.620e-14 ***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trt:revs: linear     3   154.4    51.5   37.3624 1.133e-14 ***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trt:revs: quadratic  3   104.8    34.9   25.3581 2.646e-11 ***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trt:revs: cubic      3     7.4     2.5    1.7944    0.1559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trt:revs: quartic    3     0.8     0.3    0.1861    0.9055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trt:revs: quintic    3     0.9     0.3    0.2099    0.8892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  trt:revs: sextic     3     1.3     0.4    0.3199    0.8110    </a:t>
            </a:r>
          </a:p>
          <a:p>
            <a:pPr eaLnBrk="1" hangingPunct="1"/>
            <a:r>
              <a:rPr lang="en-US" altLang="en-US" sz="1400">
                <a:latin typeface="Lucida Sans Typewriter" panose="020B0509030504030204" pitchFamily="49" charset="0"/>
              </a:rPr>
              <a:t>Residuals             72    99.2     1.4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in Data and Declaring Factor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458200" cy="2600712"/>
          </a:xfrm>
          <a:prstGeom prst="rect">
            <a:avLst/>
          </a:prstGeom>
          <a:solidFill>
            <a:srgbClr val="00FF00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 smtClean="0">
                <a:latin typeface="+mn-lt"/>
              </a:rPr>
              <a:t>amoeba &lt;- </a:t>
            </a:r>
            <a:r>
              <a:rPr lang="en-US" altLang="en-US" sz="1600" b="1" dirty="0" err="1" smtClean="0">
                <a:latin typeface="+mn-lt"/>
              </a:rPr>
              <a:t>read.fwf</a:t>
            </a:r>
            <a:r>
              <a:rPr lang="en-US" altLang="en-US" sz="1600" b="1" dirty="0" smtClean="0">
                <a:latin typeface="+mn-lt"/>
              </a:rPr>
              <a:t>(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 smtClean="0">
                <a:latin typeface="+mn-lt"/>
              </a:rPr>
              <a:t>file=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http://www.stat.ufl.edu/~winner/data/entozamoeba.dat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 smtClean="0">
                <a:latin typeface="+mn-lt"/>
              </a:rPr>
              <a:t>width=c(8,8), </a:t>
            </a:r>
            <a:r>
              <a:rPr lang="en-US" altLang="en-US" sz="1600" b="1" dirty="0" err="1" smtClean="0">
                <a:latin typeface="+mn-lt"/>
              </a:rPr>
              <a:t>col.names</a:t>
            </a:r>
            <a:r>
              <a:rPr lang="en-US" altLang="en-US" sz="1600" b="1" dirty="0" smtClean="0">
                <a:latin typeface="+mn-lt"/>
              </a:rPr>
              <a:t>=c(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method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yield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))</a:t>
            </a:r>
            <a:endParaRPr lang="en-US" altLang="en-US" sz="1600" b="1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+mn-lt"/>
              </a:rPr>
              <a:t>attach(amoeba)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+mn-lt"/>
              </a:rPr>
              <a:t>method </a:t>
            </a:r>
            <a:r>
              <a:rPr lang="en-US" altLang="en-US" sz="1600" b="1" dirty="0" smtClean="0">
                <a:latin typeface="+mn-lt"/>
              </a:rPr>
              <a:t>&lt;- factor(method, levels=1:5</a:t>
            </a:r>
            <a:r>
              <a:rPr lang="en-US" altLang="en-US" sz="1600" b="1" dirty="0">
                <a:latin typeface="+mn-lt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+mn-lt"/>
              </a:rPr>
              <a:t> labels=c</a:t>
            </a:r>
            <a:r>
              <a:rPr lang="en-US" altLang="en-US" sz="1600" b="1" dirty="0" smtClean="0">
                <a:latin typeface="+mn-lt"/>
              </a:rPr>
              <a:t>(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Control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Heat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Form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HF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, 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FH</a:t>
            </a:r>
            <a:r>
              <a:rPr lang="en-US" altLang="en-US" sz="1600" dirty="0" smtClean="0"/>
              <a:t>"</a:t>
            </a:r>
            <a:r>
              <a:rPr lang="en-US" altLang="en-US" sz="1600" b="1" dirty="0" smtClean="0">
                <a:latin typeface="+mn-lt"/>
              </a:rPr>
              <a:t>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 smtClean="0">
                <a:latin typeface="+mn-lt"/>
              </a:rPr>
              <a:t>method</a:t>
            </a:r>
            <a:endParaRPr lang="en-US" altLang="en-US" sz="1600" b="1" dirty="0">
              <a:latin typeface="+mn-lt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4800" y="4343400"/>
            <a:ext cx="87630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smtClean="0">
                <a:solidFill>
                  <a:srgbClr val="FFFF00"/>
                </a:solidFill>
              </a:rPr>
              <a:t>method </a:t>
            </a:r>
            <a:r>
              <a:rPr lang="en-US" altLang="en-US" dirty="0">
                <a:solidFill>
                  <a:srgbClr val="FFFF00"/>
                </a:solidFill>
              </a:rPr>
              <a:t>was originally to be treated as interval scale (like if it had been a dose)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FF00"/>
                </a:solidFill>
              </a:rPr>
              <a:t> Within the FACTOR command, we change it to being a categorical variable by giving its levels (1,2,3,4,5) and assigning names to those levels (Control, Heat, Form, HF, FH)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FF00"/>
                </a:solidFill>
              </a:rPr>
              <a:t> In Place of   </a:t>
            </a:r>
            <a:r>
              <a:rPr lang="en-US" altLang="en-US" b="1" dirty="0">
                <a:solidFill>
                  <a:srgbClr val="FFFF00"/>
                </a:solidFill>
              </a:rPr>
              <a:t>levels=1:5</a:t>
            </a:r>
            <a:r>
              <a:rPr lang="en-US" altLang="en-US" dirty="0">
                <a:solidFill>
                  <a:srgbClr val="FFFF00"/>
                </a:solidFill>
              </a:rPr>
              <a:t>    we could have used   </a:t>
            </a:r>
            <a:r>
              <a:rPr lang="en-US" altLang="en-US" b="1" dirty="0">
                <a:solidFill>
                  <a:srgbClr val="FFFF00"/>
                </a:solidFill>
              </a:rPr>
              <a:t>levels=c(1,2,3,4,5)</a:t>
            </a:r>
            <a:endParaRPr lang="en-US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Repeated Measures Design – Hair Growth 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04800" y="1981200"/>
            <a:ext cx="8229600" cy="4524315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+mn-lt"/>
                <a:cs typeface="+mn-cs"/>
              </a:rPr>
              <a:t>pdf</a:t>
            </a:r>
            <a:r>
              <a:rPr lang="en-US" b="1" dirty="0">
                <a:latin typeface="+mn-lt"/>
                <a:cs typeface="+mn-cs"/>
              </a:rPr>
              <a:t>("rogaine.pdf")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 err="1">
                <a:latin typeface="+mn-lt"/>
                <a:cs typeface="+mn-cs"/>
              </a:rPr>
              <a:t>rogaine</a:t>
            </a:r>
            <a:r>
              <a:rPr lang="en-US" b="1" dirty="0">
                <a:latin typeface="+mn-lt"/>
                <a:cs typeface="+mn-cs"/>
              </a:rPr>
              <a:t> &lt;- </a:t>
            </a:r>
            <a:r>
              <a:rPr lang="en-US" b="1" dirty="0" err="1">
                <a:latin typeface="+mn-lt"/>
                <a:cs typeface="+mn-cs"/>
              </a:rPr>
              <a:t>read.fwf</a:t>
            </a:r>
            <a:r>
              <a:rPr lang="en-US" b="1" dirty="0" smtClean="0">
                <a:latin typeface="+mn-lt"/>
                <a:cs typeface="+mn-cs"/>
              </a:rPr>
              <a:t>(</a:t>
            </a:r>
            <a:r>
              <a:rPr lang="en-US" b="1" dirty="0"/>
              <a:t>"</a:t>
            </a:r>
            <a:r>
              <a:rPr lang="en-US" b="1" dirty="0" smtClean="0">
                <a:latin typeface="+mn-lt"/>
                <a:cs typeface="+mn-cs"/>
              </a:rPr>
              <a:t>http://www.stat.ufl.edu/~winner/data/rogaine.dat</a:t>
            </a:r>
            <a:r>
              <a:rPr lang="en-US" b="1" dirty="0">
                <a:latin typeface="+mn-lt"/>
                <a:cs typeface="+mn-cs"/>
              </a:rPr>
              <a:t>", </a:t>
            </a:r>
            <a:endParaRPr lang="en-US" b="1" dirty="0" smtClean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 smtClean="0">
                <a:latin typeface="+mn-lt"/>
                <a:cs typeface="+mn-cs"/>
              </a:rPr>
              <a:t>width=c(8,8,8,8), </a:t>
            </a:r>
            <a:r>
              <a:rPr lang="en-US" b="1" dirty="0" err="1" smtClean="0">
                <a:latin typeface="+mn-lt"/>
                <a:cs typeface="+mn-cs"/>
              </a:rPr>
              <a:t>col.names</a:t>
            </a:r>
            <a:r>
              <a:rPr lang="en-US" b="1" dirty="0" smtClean="0">
                <a:latin typeface="+mn-lt"/>
                <a:cs typeface="+mn-cs"/>
              </a:rPr>
              <a:t>=c</a:t>
            </a:r>
            <a:r>
              <a:rPr lang="en-US" b="1" dirty="0">
                <a:latin typeface="+mn-lt"/>
                <a:cs typeface="+mn-cs"/>
              </a:rPr>
              <a:t>("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", "subj", "time", "hair"))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# Only use values where time&gt;0 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rogaine2 &lt;- subset(</a:t>
            </a:r>
            <a:r>
              <a:rPr lang="en-US" b="1" dirty="0" err="1">
                <a:latin typeface="+mn-lt"/>
                <a:cs typeface="+mn-cs"/>
              </a:rPr>
              <a:t>rogaine,rogaine$time</a:t>
            </a:r>
            <a:r>
              <a:rPr lang="en-US" b="1" dirty="0">
                <a:latin typeface="+mn-lt"/>
                <a:cs typeface="+mn-cs"/>
              </a:rPr>
              <a:t>&gt;0)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rogaine1 &lt;- </a:t>
            </a:r>
            <a:r>
              <a:rPr lang="en-US" b="1" dirty="0" err="1">
                <a:latin typeface="+mn-lt"/>
                <a:cs typeface="+mn-cs"/>
              </a:rPr>
              <a:t>data.frame</a:t>
            </a:r>
            <a:r>
              <a:rPr lang="en-US" b="1" dirty="0">
                <a:latin typeface="+mn-lt"/>
                <a:cs typeface="+mn-cs"/>
              </a:rPr>
              <a:t>(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=factor(rogaine2$trt), </a:t>
            </a:r>
            <a:r>
              <a:rPr lang="en-US" b="1" dirty="0" err="1">
                <a:latin typeface="+mn-lt"/>
                <a:cs typeface="+mn-cs"/>
              </a:rPr>
              <a:t>subj</a:t>
            </a:r>
            <a:r>
              <a:rPr lang="en-US" b="1" dirty="0">
                <a:latin typeface="+mn-lt"/>
                <a:cs typeface="+mn-cs"/>
              </a:rPr>
              <a:t>=factor(rogaine2$subj),</a:t>
            </a: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time=factor(rogaine2$time), hair=rogaine2$hair)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attach(rogaine1)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</p:txBody>
      </p:sp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533400" y="7620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Response = hair</a:t>
            </a:r>
          </a:p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Treatment Factor = trt</a:t>
            </a:r>
          </a:p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Subject within Treatment Factor = subj</a:t>
            </a:r>
          </a:p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Time Factor = time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39000" y="6553200"/>
            <a:ext cx="838200" cy="122238"/>
          </a:xfrm>
          <a:prstGeom prst="rightArrow">
            <a:avLst/>
          </a:prstGeom>
          <a:solidFill>
            <a:srgbClr val="FF00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Repeated Measures Design – Hair Growth 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8229600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# Give ANOVA with all factors and interactions (inappropriate error for 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rogaine1.mod1 &lt;- </a:t>
            </a:r>
            <a:r>
              <a:rPr lang="en-US" b="1" dirty="0" err="1">
                <a:latin typeface="+mn-lt"/>
                <a:cs typeface="+mn-cs"/>
              </a:rPr>
              <a:t>aov</a:t>
            </a:r>
            <a:r>
              <a:rPr lang="en-US" b="1" dirty="0">
                <a:latin typeface="+mn-lt"/>
                <a:cs typeface="+mn-cs"/>
              </a:rPr>
              <a:t>(hair ~ 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 + 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/</a:t>
            </a:r>
            <a:r>
              <a:rPr lang="en-US" b="1" dirty="0" err="1">
                <a:latin typeface="+mn-lt"/>
                <a:cs typeface="+mn-cs"/>
              </a:rPr>
              <a:t>subj</a:t>
            </a:r>
            <a:r>
              <a:rPr lang="en-US" b="1" dirty="0">
                <a:latin typeface="+mn-lt"/>
                <a:cs typeface="+mn-cs"/>
              </a:rPr>
              <a:t> + time + </a:t>
            </a:r>
            <a:r>
              <a:rPr lang="en-US" b="1" dirty="0" err="1">
                <a:latin typeface="+mn-lt"/>
                <a:cs typeface="+mn-cs"/>
              </a:rPr>
              <a:t>time:trt</a:t>
            </a:r>
            <a:r>
              <a:rPr lang="en-US" b="1" dirty="0">
                <a:latin typeface="+mn-lt"/>
                <a:cs typeface="+mn-cs"/>
              </a:rPr>
              <a:t>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summary(rogaine1.mod1)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# Give ANOVA with proper error term for </a:t>
            </a:r>
            <a:r>
              <a:rPr lang="en-US" b="1" dirty="0" err="1">
                <a:latin typeface="+mn-lt"/>
                <a:cs typeface="+mn-cs"/>
              </a:rPr>
              <a:t>trt</a:t>
            </a: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rogaine1.mod2 &lt;- </a:t>
            </a:r>
            <a:r>
              <a:rPr lang="en-US" b="1" dirty="0" err="1">
                <a:latin typeface="+mn-lt"/>
                <a:cs typeface="+mn-cs"/>
              </a:rPr>
              <a:t>aov</a:t>
            </a:r>
            <a:r>
              <a:rPr lang="en-US" b="1" dirty="0">
                <a:latin typeface="+mn-lt"/>
                <a:cs typeface="+mn-cs"/>
              </a:rPr>
              <a:t>(hair ~ </a:t>
            </a:r>
            <a:r>
              <a:rPr lang="en-US" b="1" dirty="0" err="1">
                <a:latin typeface="+mn-lt"/>
                <a:cs typeface="+mn-cs"/>
              </a:rPr>
              <a:t>trt</a:t>
            </a:r>
            <a:r>
              <a:rPr lang="en-US" b="1" dirty="0">
                <a:latin typeface="+mn-lt"/>
                <a:cs typeface="+mn-cs"/>
              </a:rPr>
              <a:t>*time + Error(</a:t>
            </a:r>
            <a:r>
              <a:rPr lang="en-US" b="1" dirty="0" err="1">
                <a:latin typeface="+mn-lt"/>
                <a:cs typeface="+mn-cs"/>
              </a:rPr>
              <a:t>subj</a:t>
            </a:r>
            <a:r>
              <a:rPr lang="en-US" b="1" dirty="0">
                <a:latin typeface="+mn-lt"/>
                <a:cs typeface="+mn-cs"/>
              </a:rPr>
              <a:t>))</a:t>
            </a:r>
          </a:p>
          <a:p>
            <a:pPr>
              <a:defRPr/>
            </a:pPr>
            <a:endParaRPr lang="en-US" b="1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summary(rogaine1.mod2)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– Hair Growth</a:t>
            </a:r>
          </a:p>
        </p:txBody>
      </p:sp>
      <p:sp>
        <p:nvSpPr>
          <p:cNvPr id="87043" name="TextBox 2"/>
          <p:cNvSpPr txBox="1">
            <a:spLocks noChangeArrowheads="1"/>
          </p:cNvSpPr>
          <p:nvPr/>
        </p:nvSpPr>
        <p:spPr bwMode="auto">
          <a:xfrm>
            <a:off x="152400" y="1143000"/>
            <a:ext cx="8763000" cy="3970338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# Give ANOVA with all factors and interactions (inappropriate error for trt)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rogaine1.mod1 &lt;- aov(hair ~ trt + trt/subj + time + time:trt)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summary(rogaine1.mod1)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  Df Sum Sq Mean Sq F value    Pr(&gt;F)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          1   8064    8064 27.7389 5.231e-05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time         3   2268     756  2.5999   0.08391 .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trt:subj     6  55476    9246 31.8027 1.230e-08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trt:time     3   2005     668  2.2985   0.11201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  18   5233     291                  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Signif. codes:  0 '***' 0.001 '**' 0.01 '*' 0.05 '.' 0.1 ' ' 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010400" y="6096000"/>
            <a:ext cx="1295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– Hair Growth</a:t>
            </a:r>
          </a:p>
        </p:txBody>
      </p:sp>
      <p:sp>
        <p:nvSpPr>
          <p:cNvPr id="88067" name="TextBox 2"/>
          <p:cNvSpPr txBox="1">
            <a:spLocks noChangeArrowheads="1"/>
          </p:cNvSpPr>
          <p:nvPr/>
        </p:nvSpPr>
        <p:spPr bwMode="auto">
          <a:xfrm>
            <a:off x="152400" y="1143000"/>
            <a:ext cx="8763000" cy="48006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# Give ANOVA with proper error term for trt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rogaine1.mod2 &lt;- aov(hair ~ trt*time + Error(subj))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summary(rogaine1.mod2)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Error: subj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Df Sum Sq Mean Sq F value Pr(&gt;F)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        1   8064    8064  0.8722 0.3864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 6  55476    9246               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Error: Within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Df Sum Sq Mean Sq F value  Pr(&gt;F)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time       3 2267.6   755.9  2.5999 0.08391 .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trt:time   3 2004.8   668.3  2.2985 0.11201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18 5233.1   290.7              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Signif. codes:  0 '***' 0.001 '**' 0.01 '*' 0.05 '.' 0.1 ' ' 1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Regression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Response/Dependent Variable – Y</a:t>
            </a:r>
          </a:p>
          <a:p>
            <a:pPr eaLnBrk="1" hangingPunct="1"/>
            <a:r>
              <a:rPr lang="en-US" altLang="en-US" smtClean="0"/>
              <a:t>Explanatory/Predictor/Independent Variable(s) – X</a:t>
            </a:r>
            <a:r>
              <a:rPr lang="en-US" altLang="en-US" baseline="-25000" smtClean="0"/>
              <a:t>1</a:t>
            </a:r>
            <a:r>
              <a:rPr lang="en-US" altLang="en-US" smtClean="0"/>
              <a:t>,…,X</a:t>
            </a:r>
            <a:r>
              <a:rPr lang="en-US" altLang="en-US" baseline="-25000" smtClean="0"/>
              <a:t>p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Predictors can me numeric, qualitative (using dummy variables), polynomials, or cross-products</a:t>
            </a:r>
          </a:p>
          <a:p>
            <a:pPr eaLnBrk="1" hangingPunct="1"/>
            <a:r>
              <a:rPr lang="en-US" altLang="en-US" smtClean="0"/>
              <a:t>Methods based on independent and normally distributed errors with constant variance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7921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Simple Linear Regression – Math Scores / LSD Levels</a:t>
            </a:r>
          </a:p>
        </p:txBody>
      </p:sp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381000" y="1143000"/>
            <a:ext cx="8534400" cy="4801314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mathlsddat</a:t>
            </a:r>
            <a:r>
              <a:rPr lang="en-US" altLang="en-US" dirty="0"/>
              <a:t> &lt;- </a:t>
            </a:r>
            <a:r>
              <a:rPr lang="en-US" altLang="en-US" dirty="0" err="1"/>
              <a:t>read.fwf</a:t>
            </a:r>
            <a:r>
              <a:rPr lang="en-US" altLang="en-US" dirty="0" smtClean="0"/>
              <a:t>("http://www.stat.ufl.edu/~winner/data/lsd.dat</a:t>
            </a:r>
            <a:r>
              <a:rPr lang="en-US" altLang="en-US" dirty="0"/>
              <a:t>", </a:t>
            </a:r>
            <a:endParaRPr lang="en-US" altLang="en-US" dirty="0" smtClean="0"/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width=c(4,8</a:t>
            </a:r>
            <a:r>
              <a:rPr lang="en-US" altLang="en-US" dirty="0"/>
              <a:t>),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col.names</a:t>
            </a:r>
            <a:r>
              <a:rPr lang="en-US" altLang="en-US" dirty="0" smtClean="0"/>
              <a:t>=c</a:t>
            </a:r>
            <a:r>
              <a:rPr lang="en-US" altLang="en-US" dirty="0"/>
              <a:t>("</a:t>
            </a:r>
            <a:r>
              <a:rPr lang="en-US" altLang="en-US" dirty="0" err="1"/>
              <a:t>lsd</a:t>
            </a:r>
            <a:r>
              <a:rPr lang="en-US" altLang="en-US" dirty="0"/>
              <a:t>","math"))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mathlsd</a:t>
            </a:r>
            <a:r>
              <a:rPr lang="en-US" altLang="en-US" dirty="0"/>
              <a:t> &lt;- </a:t>
            </a:r>
            <a:r>
              <a:rPr lang="en-US" altLang="en-US" dirty="0" err="1"/>
              <a:t>data.frame</a:t>
            </a:r>
            <a:r>
              <a:rPr lang="en-US" altLang="en-US" dirty="0"/>
              <a:t>(</a:t>
            </a:r>
            <a:r>
              <a:rPr lang="en-US" altLang="en-US" dirty="0" err="1"/>
              <a:t>mathlsddat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attach(</a:t>
            </a:r>
            <a:r>
              <a:rPr lang="en-US" altLang="en-US" dirty="0" err="1"/>
              <a:t>mathlsd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Fit the simple linear regression model with Y = math (score) and X = </a:t>
            </a:r>
            <a:r>
              <a:rPr lang="en-US" altLang="en-US" dirty="0" err="1"/>
              <a:t>lsd</a:t>
            </a:r>
            <a:r>
              <a:rPr lang="en-US" altLang="en-US" dirty="0"/>
              <a:t> (concentration)</a:t>
            </a:r>
          </a:p>
          <a:p>
            <a:pPr eaLnBrk="1" hangingPunct="1"/>
            <a:r>
              <a:rPr lang="en-US" altLang="en-US" dirty="0"/>
              <a:t>mathlsd.reg &lt;- lm(math ~ </a:t>
            </a:r>
            <a:r>
              <a:rPr lang="en-US" altLang="en-US" dirty="0" err="1"/>
              <a:t>lsd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Plot the data and regression line (Note you enter X first, then Y in plot statement)</a:t>
            </a:r>
          </a:p>
          <a:p>
            <a:pPr eaLnBrk="1" hangingPunct="1"/>
            <a:r>
              <a:rPr lang="en-US" altLang="en-US" dirty="0" smtClean="0"/>
              <a:t>plot(</a:t>
            </a:r>
            <a:r>
              <a:rPr lang="en-US" altLang="en-US" dirty="0" err="1" smtClean="0"/>
              <a:t>lsd,math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 err="1"/>
              <a:t>abline</a:t>
            </a:r>
            <a:r>
              <a:rPr lang="en-US" altLang="en-US" dirty="0"/>
              <a:t>(mathlsd.reg)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# </a:t>
            </a:r>
            <a:r>
              <a:rPr lang="en-US" altLang="en-US" dirty="0"/>
              <a:t>Print out the estimates, standard errors and t-tests, R-Square, and F-test</a:t>
            </a:r>
          </a:p>
          <a:p>
            <a:pPr eaLnBrk="1" hangingPunct="1"/>
            <a:r>
              <a:rPr lang="en-US" altLang="en-US" dirty="0"/>
              <a:t>summary(mathlsd.reg)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239000" y="6553200"/>
            <a:ext cx="977900" cy="228600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7921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Simple Linear Regression – Math Scores / LSD Levels</a:t>
            </a:r>
          </a:p>
        </p:txBody>
      </p:sp>
      <p:sp>
        <p:nvSpPr>
          <p:cNvPr id="91139" name="TextBox 2"/>
          <p:cNvSpPr txBox="1">
            <a:spLocks noChangeArrowheads="1"/>
          </p:cNvSpPr>
          <p:nvPr/>
        </p:nvSpPr>
        <p:spPr bwMode="auto">
          <a:xfrm>
            <a:off x="381000" y="1066800"/>
            <a:ext cx="8534400" cy="4800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# Print out the ANOVA table (Sums of Squares and degrees of freedom)</a:t>
            </a:r>
          </a:p>
          <a:p>
            <a:pPr eaLnBrk="1" hangingPunct="1"/>
            <a:r>
              <a:rPr lang="en-US" altLang="en-US" dirty="0" err="1"/>
              <a:t>anova</a:t>
            </a:r>
            <a:r>
              <a:rPr lang="en-US" altLang="en-US" dirty="0"/>
              <a:t>(mathlsd.reg)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Compute the correlation coefficient (r) and test if rho=0</a:t>
            </a:r>
          </a:p>
          <a:p>
            <a:pPr eaLnBrk="1" hangingPunct="1"/>
            <a:r>
              <a:rPr lang="en-US" altLang="en-US" dirty="0" err="1"/>
              <a:t>cor</a:t>
            </a:r>
            <a:r>
              <a:rPr lang="en-US" altLang="en-US" dirty="0"/>
              <a:t>(</a:t>
            </a:r>
            <a:r>
              <a:rPr lang="en-US" altLang="en-US" dirty="0" err="1"/>
              <a:t>math,lsd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 err="1"/>
              <a:t>cor.test</a:t>
            </a:r>
            <a:r>
              <a:rPr lang="en-US" altLang="en-US" dirty="0"/>
              <a:t>(</a:t>
            </a:r>
            <a:r>
              <a:rPr lang="en-US" altLang="en-US" dirty="0" err="1"/>
              <a:t>math,lsd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Plot Residuals versus Fitted Values</a:t>
            </a:r>
          </a:p>
          <a:p>
            <a:pPr eaLnBrk="1" hangingPunct="1"/>
            <a:r>
              <a:rPr lang="en-US" altLang="en-US" dirty="0" err="1"/>
              <a:t>png</a:t>
            </a:r>
            <a:r>
              <a:rPr lang="en-US" altLang="en-US" dirty="0"/>
              <a:t>("mathlsd2.png")</a:t>
            </a:r>
          </a:p>
          <a:p>
            <a:pPr eaLnBrk="1" hangingPunct="1"/>
            <a:r>
              <a:rPr lang="en-US" altLang="en-US" dirty="0"/>
              <a:t>plot(predict(mathlsd.reg),residuals(mathlsd.reg))</a:t>
            </a:r>
          </a:p>
          <a:p>
            <a:pPr eaLnBrk="1" hangingPunct="1"/>
            <a:r>
              <a:rPr lang="en-US" altLang="en-US" dirty="0" err="1"/>
              <a:t>abline</a:t>
            </a:r>
            <a:r>
              <a:rPr lang="en-US" altLang="en-US" dirty="0"/>
              <a:t>(h=0)</a:t>
            </a:r>
          </a:p>
          <a:p>
            <a:pPr eaLnBrk="1" hangingPunct="1"/>
            <a:r>
              <a:rPr lang="en-US" altLang="en-US" dirty="0" err="1"/>
              <a:t>dev.off</a:t>
            </a:r>
            <a:r>
              <a:rPr lang="en-US" altLang="en-US" dirty="0"/>
              <a:t>()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Print out standardized, </a:t>
            </a:r>
            <a:r>
              <a:rPr lang="en-US" altLang="en-US" dirty="0" err="1"/>
              <a:t>studentized</a:t>
            </a:r>
            <a:r>
              <a:rPr lang="en-US" altLang="en-US" dirty="0"/>
              <a:t> Residuals and Influence Measures</a:t>
            </a:r>
          </a:p>
          <a:p>
            <a:pPr eaLnBrk="1" hangingPunct="1"/>
            <a:r>
              <a:rPr lang="en-US" altLang="en-US" dirty="0"/>
              <a:t>round(</a:t>
            </a:r>
            <a:r>
              <a:rPr lang="en-US" altLang="en-US" dirty="0" err="1"/>
              <a:t>rstandard</a:t>
            </a:r>
            <a:r>
              <a:rPr lang="en-US" altLang="en-US" dirty="0"/>
              <a:t>(mathlsd.reg),3)</a:t>
            </a:r>
          </a:p>
          <a:p>
            <a:pPr eaLnBrk="1" hangingPunct="1"/>
            <a:r>
              <a:rPr lang="en-US" altLang="en-US" dirty="0"/>
              <a:t>round(</a:t>
            </a:r>
            <a:r>
              <a:rPr lang="en-US" altLang="en-US" dirty="0" err="1"/>
              <a:t>rstudent</a:t>
            </a:r>
            <a:r>
              <a:rPr lang="en-US" altLang="en-US" dirty="0"/>
              <a:t>(mathlsd.reg),3)</a:t>
            </a:r>
          </a:p>
          <a:p>
            <a:pPr eaLnBrk="1" hangingPunct="1"/>
            <a:r>
              <a:rPr lang="en-US" altLang="en-US" dirty="0" err="1"/>
              <a:t>influence.measures</a:t>
            </a:r>
            <a:r>
              <a:rPr lang="en-US" altLang="en-US" dirty="0"/>
              <a:t>(mathlsd.reg)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239000" y="6553200"/>
            <a:ext cx="977900" cy="228600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mtClean="0"/>
              <a:t>Output – Math/LSD</a:t>
            </a:r>
          </a:p>
        </p:txBody>
      </p:sp>
      <p:sp>
        <p:nvSpPr>
          <p:cNvPr id="92163" name="TextBox 2"/>
          <p:cNvSpPr txBox="1">
            <a:spLocks noChangeArrowheads="1"/>
          </p:cNvSpPr>
          <p:nvPr/>
        </p:nvSpPr>
        <p:spPr bwMode="auto">
          <a:xfrm>
            <a:off x="228600" y="1066800"/>
            <a:ext cx="8763000" cy="50784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summary(mathlsd.reg)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Call: lm(formula = math ~ lsd)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1       2       3       4       5       6       7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0.3472 -4.1658  7.7170 -9.3995  9.0513 -2.1471 -1.4032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Coefficients: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  Estimate Std. Error t value Pr(&gt;|t|)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(Intercept)   89.124      7.048  12.646 5.49e-05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lsd           -9.009      1.503  -5.994  0.00185 **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 standard error: 7.126 on 5 degrees of freedom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Multiple R-squared: 0.8778,	Adjusted R-squared: 0.8534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F-statistic: 35.93 on 1 and 5 DF,  p-value: 0.001854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anova(mathlsd.reg)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Analysis of Variance Table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Response: math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Df  Sum Sq Mean Sq F value   Pr(&gt;F)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lsd        1 1824.30 1824.30  35.928 0.001854 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  5  253.88   50.78                   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239000" y="6553200"/>
            <a:ext cx="977900" cy="228600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mtClean="0"/>
              <a:t>Output – Math/LSD</a:t>
            </a:r>
          </a:p>
        </p:txBody>
      </p:sp>
      <p:sp>
        <p:nvSpPr>
          <p:cNvPr id="93187" name="TextBox 2"/>
          <p:cNvSpPr txBox="1">
            <a:spLocks noChangeArrowheads="1"/>
          </p:cNvSpPr>
          <p:nvPr/>
        </p:nvSpPr>
        <p:spPr bwMode="auto">
          <a:xfrm>
            <a:off x="228600" y="1066800"/>
            <a:ext cx="8763000" cy="535463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cor(math,lsd)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[1] -0.9369285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cor.test(math,lsd)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	Pearson's product-moment correlation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data:  math and lsd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t = -5.994, df = 5, p-value = 0.001854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alternative hypothesis: true correlation is not equal to 0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95 percent confidence interval: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-0.9908681 -0.6244782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sample estimates: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cor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-0.9369285 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round(rstandard(mathlsd.reg),3)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1      2      3      4      5      6      7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0.076 -0.664  1.206 -1.430  1.460 -0.352 -0.241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round(rstudent(mathlsd.reg),3)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1      2      3      4      5      6      7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0.068 -0.622  1.281 -1.663  1.723 -0.319 -0.217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239000" y="6553200"/>
            <a:ext cx="977900" cy="228600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mtClean="0"/>
              <a:t>Output – Math/LSD</a:t>
            </a:r>
          </a:p>
        </p:txBody>
      </p:sp>
      <p:sp>
        <p:nvSpPr>
          <p:cNvPr id="94211" name="TextBox 2"/>
          <p:cNvSpPr txBox="1">
            <a:spLocks noChangeArrowheads="1"/>
          </p:cNvSpPr>
          <p:nvPr/>
        </p:nvSpPr>
        <p:spPr bwMode="auto">
          <a:xfrm>
            <a:off x="228600" y="1066800"/>
            <a:ext cx="8763000" cy="34163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influence.measures(mathlsd.reg)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Influence measures of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	 lm(formula = math ~ lsd) :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dfb.1_ dfb.lsd   dffit cov.r  cook.d   hat inf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1  0.0805 -0.0706  0.0811 3.783 0.00411 0.588   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2 -0.2900  0.2033 -0.3358 1.677 0.06424 0.225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3  0.5047 -0.3230  0.6288 0.974 0.17521 0.194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4 -0.1348 -0.1358 -0.6945 0.642 0.17824 0.149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5 -0.2918  0.6253  0.9752 0.680 0.34114 0.243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6  0.0672 -0.1308 -0.1921 2.026 0.02249 0.267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7  0.0694 -0.1167 -0.1541 2.295 0.01467 0.335   *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239000" y="6553200"/>
            <a:ext cx="977900" cy="228600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Obtaining Summary Statistics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91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Directly obtain summary statistics for variables in 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You can simply have the statistic computed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You can save the value of statistic to variable for future 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Common Statistical Functions (x is the variable):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Average:   </a:t>
            </a:r>
            <a:r>
              <a:rPr lang="en-US" altLang="en-US" b="1" smtClean="0"/>
              <a:t>mean(x)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Standard Deviation:  </a:t>
            </a:r>
            <a:r>
              <a:rPr lang="en-US" altLang="en-US" b="1" smtClean="0"/>
              <a:t>sd(x)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Variance: </a:t>
            </a:r>
            <a:r>
              <a:rPr lang="en-US" altLang="en-US" b="1" smtClean="0"/>
              <a:t>var(x)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Median: </a:t>
            </a:r>
            <a:r>
              <a:rPr lang="en-US" altLang="en-US" b="1" smtClean="0"/>
              <a:t>median(x)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Quantile (0&lt;p&lt;1): </a:t>
            </a:r>
            <a:r>
              <a:rPr lang="en-US" altLang="en-US" b="1" smtClean="0"/>
              <a:t>quantile(x,p)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Correlation (Between vars x and y): </a:t>
            </a:r>
            <a:r>
              <a:rPr lang="en-US" altLang="en-US" b="1" smtClean="0"/>
              <a:t>cor(x,y)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Coefficient of Variation:  </a:t>
            </a:r>
            <a:r>
              <a:rPr lang="en-US" altLang="en-US" b="1" smtClean="0"/>
              <a:t>100*sd(x)/mean(x)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Min, LQ, Median, Mean, UQ, Max:  </a:t>
            </a:r>
            <a:r>
              <a:rPr lang="en-US" altLang="en-US" b="1" smtClean="0"/>
              <a:t>summary(x)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mtClean="0"/>
              <a:t>Obtained by Group:  </a:t>
            </a:r>
            <a:r>
              <a:rPr lang="en-US" altLang="en-US" b="1" smtClean="0"/>
              <a:t>tapply(x,groupvar,mean)   </a:t>
            </a:r>
            <a:r>
              <a:rPr lang="en-US" altLang="en-US" smtClean="0"/>
              <a:t>where mean can be replaced by </a:t>
            </a:r>
            <a:r>
              <a:rPr lang="en-US" altLang="en-US" b="1" smtClean="0"/>
              <a:t>sd</a:t>
            </a:r>
            <a:r>
              <a:rPr lang="en-US" altLang="en-US" smtClean="0"/>
              <a:t>, </a:t>
            </a:r>
            <a:r>
              <a:rPr lang="en-US" altLang="en-US" b="1" smtClean="0"/>
              <a:t>var</a:t>
            </a:r>
            <a:r>
              <a:rPr lang="en-US" altLang="en-US" smtClean="0"/>
              <a:t>, …</a:t>
            </a: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1" descr="mathls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6248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" descr="mathls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Multiple Regression – PGA/LPGA</a:t>
            </a:r>
          </a:p>
        </p:txBody>
      </p:sp>
      <p:sp>
        <p:nvSpPr>
          <p:cNvPr id="97283" name="TextBox 2"/>
          <p:cNvSpPr txBox="1">
            <a:spLocks noChangeArrowheads="1"/>
          </p:cNvSpPr>
          <p:nvPr/>
        </p:nvSpPr>
        <p:spPr bwMode="auto">
          <a:xfrm>
            <a:off x="304800" y="1676400"/>
            <a:ext cx="8305800" cy="50783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png</a:t>
            </a:r>
            <a:r>
              <a:rPr lang="en-US" altLang="en-US" dirty="0"/>
              <a:t>("C:\\Rmisc\\pgalpga.png")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dirty="0" err="1" smtClean="0"/>
              <a:t>pgalpga</a:t>
            </a:r>
            <a:r>
              <a:rPr lang="en-US" altLang="en-US" sz="1800" dirty="0" smtClean="0"/>
              <a:t> &lt;- </a:t>
            </a:r>
            <a:r>
              <a:rPr lang="en-US" altLang="en-US" sz="1800" dirty="0" err="1" smtClean="0"/>
              <a:t>read.fwf</a:t>
            </a:r>
            <a:r>
              <a:rPr lang="en-US" altLang="en-US" sz="1800" dirty="0" smtClean="0"/>
              <a:t>(</a:t>
            </a:r>
            <a:r>
              <a:rPr lang="en-US" altLang="en-US" dirty="0" smtClean="0"/>
              <a:t>"</a:t>
            </a:r>
            <a:r>
              <a:rPr lang="en-US" altLang="en-US" sz="1800" dirty="0" smtClean="0"/>
              <a:t>http://www.stat.ufl.edu/~winner/data/pgalpga2008.dat</a:t>
            </a:r>
            <a:r>
              <a:rPr lang="en-US" altLang="en-US" dirty="0" smtClean="0"/>
              <a:t>"</a:t>
            </a:r>
            <a:r>
              <a:rPr lang="en-US" altLang="en-US" sz="1800" dirty="0" smtClean="0"/>
              <a:t>,</a:t>
            </a:r>
          </a:p>
          <a:p>
            <a:pPr eaLnBrk="1" hangingPunct="1"/>
            <a:r>
              <a:rPr lang="en-US" altLang="en-US" sz="1800" dirty="0" smtClean="0"/>
              <a:t>       width=c(8,8,8),  </a:t>
            </a:r>
            <a:r>
              <a:rPr lang="en-US" altLang="en-US" dirty="0" err="1" smtClean="0"/>
              <a:t>col.names</a:t>
            </a:r>
            <a:r>
              <a:rPr lang="en-US" altLang="en-US" dirty="0" smtClean="0"/>
              <a:t>=c</a:t>
            </a:r>
            <a:r>
              <a:rPr lang="en-US" altLang="en-US" dirty="0"/>
              <a:t>("</a:t>
            </a:r>
            <a:r>
              <a:rPr lang="en-US" altLang="en-US" dirty="0" err="1"/>
              <a:t>avedist</a:t>
            </a:r>
            <a:r>
              <a:rPr lang="en-US" altLang="en-US" dirty="0"/>
              <a:t>","</a:t>
            </a:r>
            <a:r>
              <a:rPr lang="en-US" altLang="en-US" dirty="0" err="1"/>
              <a:t>pctfrwy</a:t>
            </a:r>
            <a:r>
              <a:rPr lang="en-US" altLang="en-US" dirty="0"/>
              <a:t>","gender"))</a:t>
            </a:r>
          </a:p>
          <a:p>
            <a:pPr eaLnBrk="1" hangingPunct="1"/>
            <a:r>
              <a:rPr lang="en-US" altLang="en-US" dirty="0"/>
              <a:t>attach(</a:t>
            </a:r>
            <a:r>
              <a:rPr lang="en-US" altLang="en-US" dirty="0" err="1"/>
              <a:t>pgalpga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# Gender has levels 1=Female, 2=Male. Create Male “Dummy” variable </a:t>
            </a:r>
          </a:p>
          <a:p>
            <a:pPr eaLnBrk="1" hangingPunct="1"/>
            <a:r>
              <a:rPr lang="en-US" altLang="en-US" dirty="0"/>
              <a:t>male &lt;- gender-1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Fit additive Model (Common slopes)</a:t>
            </a:r>
          </a:p>
          <a:p>
            <a:pPr eaLnBrk="1" hangingPunct="1"/>
            <a:r>
              <a:rPr lang="en-US" altLang="en-US" dirty="0" err="1"/>
              <a:t>add.model</a:t>
            </a:r>
            <a:r>
              <a:rPr lang="en-US" altLang="en-US" dirty="0"/>
              <a:t> &lt;- lm(</a:t>
            </a:r>
            <a:r>
              <a:rPr lang="en-US" altLang="en-US" dirty="0" err="1"/>
              <a:t>pctfrwy</a:t>
            </a:r>
            <a:r>
              <a:rPr lang="en-US" altLang="en-US" dirty="0"/>
              <a:t> ~ </a:t>
            </a:r>
            <a:r>
              <a:rPr lang="en-US" altLang="en-US" dirty="0" err="1"/>
              <a:t>avedist</a:t>
            </a:r>
            <a:r>
              <a:rPr lang="en-US" altLang="en-US" dirty="0"/>
              <a:t> + male)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Fit interaction model (Different slopes by gender)</a:t>
            </a:r>
          </a:p>
          <a:p>
            <a:pPr eaLnBrk="1" hangingPunct="1"/>
            <a:r>
              <a:rPr lang="en-US" altLang="en-US" dirty="0" err="1"/>
              <a:t>int.model</a:t>
            </a:r>
            <a:r>
              <a:rPr lang="en-US" altLang="en-US" dirty="0"/>
              <a:t> &lt;- lm(</a:t>
            </a:r>
            <a:r>
              <a:rPr lang="en-US" altLang="en-US" dirty="0" err="1"/>
              <a:t>pctfrwy</a:t>
            </a:r>
            <a:r>
              <a:rPr lang="en-US" altLang="en-US" dirty="0"/>
              <a:t> ~ </a:t>
            </a:r>
            <a:r>
              <a:rPr lang="en-US" altLang="en-US" dirty="0" err="1"/>
              <a:t>avedist</a:t>
            </a:r>
            <a:r>
              <a:rPr lang="en-US" altLang="en-US" dirty="0"/>
              <a:t>*male)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summary(</a:t>
            </a:r>
            <a:r>
              <a:rPr lang="en-US" altLang="en-US" dirty="0" err="1"/>
              <a:t>add.model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summary(</a:t>
            </a:r>
            <a:r>
              <a:rPr lang="en-US" altLang="en-US" dirty="0" err="1"/>
              <a:t>int.model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dev.off</a:t>
            </a:r>
            <a:r>
              <a:rPr lang="en-US" altLang="en-US" dirty="0"/>
              <a:t>()</a:t>
            </a:r>
          </a:p>
        </p:txBody>
      </p:sp>
      <p:sp>
        <p:nvSpPr>
          <p:cNvPr id="97284" name="TextBox 3"/>
          <p:cNvSpPr txBox="1">
            <a:spLocks noChangeArrowheads="1"/>
          </p:cNvSpPr>
          <p:nvPr/>
        </p:nvSpPr>
        <p:spPr bwMode="auto">
          <a:xfrm>
            <a:off x="228600" y="1066800"/>
            <a:ext cx="845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00"/>
                </a:solidFill>
              </a:rPr>
              <a:t>Y = Accuracy (pctfrway=Percent Fairways)  X</a:t>
            </a:r>
            <a:r>
              <a:rPr lang="en-US" altLang="en-US" b="1" baseline="-25000">
                <a:solidFill>
                  <a:srgbClr val="FFFF00"/>
                </a:solidFill>
              </a:rPr>
              <a:t>1</a:t>
            </a:r>
            <a:r>
              <a:rPr lang="en-US" altLang="en-US" b="1">
                <a:solidFill>
                  <a:srgbClr val="FFFF00"/>
                </a:solidFill>
              </a:rPr>
              <a:t> = Average Distance  X</a:t>
            </a:r>
            <a:r>
              <a:rPr lang="en-US" altLang="en-US" b="1" baseline="-25000">
                <a:solidFill>
                  <a:srgbClr val="FFFF00"/>
                </a:solidFill>
              </a:rPr>
              <a:t>2</a:t>
            </a:r>
            <a:r>
              <a:rPr lang="en-US" altLang="en-US" b="1">
                <a:solidFill>
                  <a:srgbClr val="FFFF00"/>
                </a:solidFill>
              </a:rPr>
              <a:t> = Male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smtClean="0"/>
              <a:t>PGA/LPGA Output - I</a:t>
            </a:r>
          </a:p>
        </p:txBody>
      </p:sp>
      <p:sp>
        <p:nvSpPr>
          <p:cNvPr id="98307" name="TextBox 2"/>
          <p:cNvSpPr txBox="1">
            <a:spLocks noChangeArrowheads="1"/>
          </p:cNvSpPr>
          <p:nvPr/>
        </p:nvSpPr>
        <p:spPr bwMode="auto">
          <a:xfrm>
            <a:off x="76200" y="838200"/>
            <a:ext cx="8915400" cy="56324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summary(add.model)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Call: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lm(formula = pctfrwy ~ avedist + male)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Min       1Q   Median       3Q      Max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-25.0712  -2.8263   0.4867   3.3494  12.0275 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Coefficients: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   Estimate Std. Error t value Pr(&gt;|t|)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(Intercept) 147.26894    7.03492  20.934  &lt; 2e-16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avedist      -0.32284    0.02846 -11.343  &lt; 2e-16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male          8.94888    1.26984   7.047 9.72e-12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Signif. codes:  0 ‘***’ 0.001 ‘**’ 0.01 ‘*’ 0.05 ‘.’ 0.1 ‘ ’ 1 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 standard error: 4.797 on 351 degrees of freedom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Multiple R-squared: 0.3589,     Adjusted R-squared: 0.3552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F-statistic: 98.24 on 2 and 351 DF,  p-value: &lt; 2.2e-16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smtClean="0"/>
              <a:t>PGA/LPGA Output - II</a:t>
            </a:r>
          </a:p>
        </p:txBody>
      </p:sp>
      <p:sp>
        <p:nvSpPr>
          <p:cNvPr id="99331" name="TextBox 2"/>
          <p:cNvSpPr txBox="1">
            <a:spLocks noChangeArrowheads="1"/>
          </p:cNvSpPr>
          <p:nvPr/>
        </p:nvSpPr>
        <p:spPr bwMode="auto">
          <a:xfrm>
            <a:off x="76200" y="838200"/>
            <a:ext cx="8991600" cy="5908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&gt; summary(int.model)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Call: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lm(formula = pctfrwy ~ avedist * male)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Residuals: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Min       1Q   Median       3Q      Max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-23.6777  -2.7462   0.3365   3.3635  11.0186 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Coefficients: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              Estimate Std. Error t value Pr(&gt;|t|)  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(Intercept)  130.89331    9.92928  13.183  &lt; 2e-16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avedist       -0.25649    0.04020  -6.380 5.61e-10 ***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male          44.03215   15.15809   2.905  0.00391 **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avedist:male  -0.13140    0.05657  -2.323  0.02078 * 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---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Signif. codes:  0 ‘***’ 0.001 ‘**’ 0.01 ‘*’ 0.05 ‘.’ 0.1 ‘ ’ 1 </a:t>
            </a:r>
          </a:p>
          <a:p>
            <a:pPr eaLnBrk="1" hangingPunct="1"/>
            <a:endParaRPr lang="en-US" altLang="en-US">
              <a:latin typeface="Lucida Sans Typewriter" panose="020B0509030504030204" pitchFamily="49" charset="0"/>
            </a:endParaRP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Residual standard error: 4.767 on 350 degrees of freedom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Multiple R-squared: 0.3686,     Adjusted R-squared: 0.3632 </a:t>
            </a:r>
          </a:p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F-statistic: 68.11 on 3 and 350 DF,  p-value: &lt; 2.2e-16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 sz="2800" smtClean="0"/>
              <a:t>Obtaining Plot by Gender with Regression Lines</a:t>
            </a:r>
          </a:p>
        </p:txBody>
      </p:sp>
      <p:sp>
        <p:nvSpPr>
          <p:cNvPr id="100355" name="TextBox 2"/>
          <p:cNvSpPr txBox="1">
            <a:spLocks noChangeArrowheads="1"/>
          </p:cNvSpPr>
          <p:nvPr/>
        </p:nvSpPr>
        <p:spPr bwMode="auto">
          <a:xfrm>
            <a:off x="152400" y="762000"/>
            <a:ext cx="8763000" cy="590931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png</a:t>
            </a:r>
            <a:r>
              <a:rPr lang="en-US" altLang="en-US" dirty="0"/>
              <a:t>("C:\\Rmisc\\pgalpga.png")</a:t>
            </a:r>
          </a:p>
          <a:p>
            <a:pPr eaLnBrk="1" hangingPunct="1"/>
            <a:r>
              <a:rPr lang="en-US" altLang="en-US" dirty="0" err="1"/>
              <a:t>pgalpga</a:t>
            </a:r>
            <a:r>
              <a:rPr lang="en-US" altLang="en-US" dirty="0"/>
              <a:t> &lt;- </a:t>
            </a:r>
            <a:r>
              <a:rPr lang="en-US" altLang="en-US" dirty="0" err="1"/>
              <a:t>read.fwf</a:t>
            </a:r>
            <a:r>
              <a:rPr lang="en-US" altLang="en-US" dirty="0" smtClean="0"/>
              <a:t>("</a:t>
            </a:r>
            <a:r>
              <a:rPr lang="en-US" altLang="en-US" sz="1800" dirty="0" smtClean="0"/>
              <a:t>http://www.stat.ufl.edu/~winner/data/pgalpga2008.dat </a:t>
            </a:r>
            <a:r>
              <a:rPr lang="en-US" altLang="en-US" dirty="0" smtClean="0"/>
              <a:t>",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width=c(8,8,8),  </a:t>
            </a:r>
            <a:r>
              <a:rPr lang="en-US" altLang="en-US" dirty="0" err="1" smtClean="0"/>
              <a:t>col.names</a:t>
            </a:r>
            <a:r>
              <a:rPr lang="en-US" altLang="en-US" dirty="0" smtClean="0"/>
              <a:t>=c</a:t>
            </a:r>
            <a:r>
              <a:rPr lang="en-US" altLang="en-US" dirty="0"/>
              <a:t>("</a:t>
            </a:r>
            <a:r>
              <a:rPr lang="en-US" altLang="en-US" dirty="0" err="1"/>
              <a:t>avedist</a:t>
            </a:r>
            <a:r>
              <a:rPr lang="en-US" altLang="en-US" dirty="0"/>
              <a:t>","</a:t>
            </a:r>
            <a:r>
              <a:rPr lang="en-US" altLang="en-US" dirty="0" err="1"/>
              <a:t>pctfrwy</a:t>
            </a:r>
            <a:r>
              <a:rPr lang="en-US" altLang="en-US" dirty="0"/>
              <a:t>","gender"))</a:t>
            </a:r>
          </a:p>
          <a:p>
            <a:pPr eaLnBrk="1" hangingPunct="1"/>
            <a:r>
              <a:rPr lang="en-US" altLang="en-US" dirty="0"/>
              <a:t>attach(</a:t>
            </a:r>
            <a:r>
              <a:rPr lang="en-US" altLang="en-US" dirty="0" err="1"/>
              <a:t>pgalpga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male &lt;- gender-1</a:t>
            </a:r>
          </a:p>
          <a:p>
            <a:pPr eaLnBrk="1" hangingPunct="1"/>
            <a:r>
              <a:rPr lang="en-US" altLang="en-US" dirty="0"/>
              <a:t># Create measures </a:t>
            </a:r>
            <a:r>
              <a:rPr lang="en-US" altLang="en-US" dirty="0" err="1"/>
              <a:t>specifcally</a:t>
            </a:r>
            <a:r>
              <a:rPr lang="en-US" altLang="en-US" dirty="0"/>
              <a:t> by gender</a:t>
            </a:r>
          </a:p>
          <a:p>
            <a:pPr eaLnBrk="1" hangingPunct="1"/>
            <a:r>
              <a:rPr lang="en-US" altLang="en-US" dirty="0" err="1"/>
              <a:t>ad.female</a:t>
            </a:r>
            <a:r>
              <a:rPr lang="en-US" altLang="en-US" dirty="0"/>
              <a:t> &lt;- </a:t>
            </a:r>
            <a:r>
              <a:rPr lang="en-US" altLang="en-US" dirty="0" err="1"/>
              <a:t>avedist</a:t>
            </a:r>
            <a:r>
              <a:rPr lang="en-US" altLang="en-US" dirty="0"/>
              <a:t>[gender == 1]; </a:t>
            </a:r>
            <a:r>
              <a:rPr lang="en-US" altLang="en-US" dirty="0" err="1"/>
              <a:t>ad.male</a:t>
            </a:r>
            <a:r>
              <a:rPr lang="en-US" altLang="en-US" dirty="0"/>
              <a:t> &lt;- </a:t>
            </a:r>
            <a:r>
              <a:rPr lang="en-US" altLang="en-US" dirty="0" err="1"/>
              <a:t>avedist</a:t>
            </a:r>
            <a:r>
              <a:rPr lang="en-US" altLang="en-US" dirty="0"/>
              <a:t>[gender == 2]</a:t>
            </a:r>
          </a:p>
          <a:p>
            <a:pPr eaLnBrk="1" hangingPunct="1"/>
            <a:r>
              <a:rPr lang="en-US" altLang="en-US" dirty="0" err="1"/>
              <a:t>pf.female</a:t>
            </a:r>
            <a:r>
              <a:rPr lang="en-US" altLang="en-US" dirty="0"/>
              <a:t> &lt;- </a:t>
            </a:r>
            <a:r>
              <a:rPr lang="en-US" altLang="en-US" dirty="0" err="1"/>
              <a:t>pctfrwy</a:t>
            </a:r>
            <a:r>
              <a:rPr lang="en-US" altLang="en-US" dirty="0"/>
              <a:t>[gender == 1]; </a:t>
            </a:r>
            <a:r>
              <a:rPr lang="en-US" altLang="en-US" dirty="0" err="1"/>
              <a:t>pf.male</a:t>
            </a:r>
            <a:r>
              <a:rPr lang="en-US" altLang="en-US" dirty="0"/>
              <a:t> &lt;- </a:t>
            </a:r>
            <a:r>
              <a:rPr lang="en-US" altLang="en-US" dirty="0" err="1"/>
              <a:t>pctfrwy</a:t>
            </a:r>
            <a:r>
              <a:rPr lang="en-US" altLang="en-US" dirty="0"/>
              <a:t>[gender == 2]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First “set up” variables to plot but leave blank (type=“n”). Then add points,</a:t>
            </a:r>
          </a:p>
          <a:p>
            <a:pPr eaLnBrk="1" hangingPunct="1"/>
            <a:r>
              <a:rPr lang="en-US" altLang="en-US" dirty="0"/>
              <a:t>#   lines, and legend</a:t>
            </a:r>
          </a:p>
          <a:p>
            <a:pPr eaLnBrk="1" hangingPunct="1"/>
            <a:r>
              <a:rPr lang="en-US" altLang="en-US" dirty="0"/>
              <a:t>plot(c(</a:t>
            </a:r>
            <a:r>
              <a:rPr lang="en-US" altLang="en-US" dirty="0" err="1"/>
              <a:t>ad.female,ad.male</a:t>
            </a:r>
            <a:r>
              <a:rPr lang="en-US" altLang="en-US" dirty="0"/>
              <a:t>),c(</a:t>
            </a:r>
            <a:r>
              <a:rPr lang="en-US" altLang="en-US" dirty="0" err="1"/>
              <a:t>pf.female,pf.male</a:t>
            </a:r>
            <a:r>
              <a:rPr lang="en-US" altLang="en-US" dirty="0"/>
              <a:t>),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err="1"/>
              <a:t>xlab</a:t>
            </a:r>
            <a:r>
              <a:rPr lang="en-US" altLang="en-US" dirty="0"/>
              <a:t>="Average Distance", </a:t>
            </a:r>
            <a:r>
              <a:rPr lang="en-US" altLang="en-US" dirty="0" err="1"/>
              <a:t>ylab</a:t>
            </a:r>
            <a:r>
              <a:rPr lang="en-US" altLang="en-US" dirty="0"/>
              <a:t>="Percent Fairways",</a:t>
            </a:r>
          </a:p>
          <a:p>
            <a:pPr eaLnBrk="1" hangingPunct="1"/>
            <a:r>
              <a:rPr lang="en-US" altLang="en-US" dirty="0"/>
              <a:t> main="Accuracy vs Distance by Gender", type="n")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points(</a:t>
            </a:r>
            <a:r>
              <a:rPr lang="en-US" altLang="en-US" dirty="0" err="1"/>
              <a:t>ad.female,pf.female,col</a:t>
            </a:r>
            <a:r>
              <a:rPr lang="en-US" altLang="en-US" dirty="0"/>
              <a:t>="red"); points(</a:t>
            </a:r>
            <a:r>
              <a:rPr lang="en-US" altLang="en-US" dirty="0" err="1"/>
              <a:t>ad.male,pf.male,col</a:t>
            </a:r>
            <a:r>
              <a:rPr lang="en-US" altLang="en-US" dirty="0"/>
              <a:t>="blue")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abline</a:t>
            </a:r>
            <a:r>
              <a:rPr lang="en-US" altLang="en-US" dirty="0"/>
              <a:t>(lm(</a:t>
            </a:r>
            <a:r>
              <a:rPr lang="en-US" altLang="en-US" dirty="0" err="1"/>
              <a:t>pf.female~ad.female</a:t>
            </a:r>
            <a:r>
              <a:rPr lang="en-US" altLang="en-US" dirty="0"/>
              <a:t>),col="red"); </a:t>
            </a:r>
            <a:r>
              <a:rPr lang="en-US" altLang="en-US" dirty="0" err="1"/>
              <a:t>abline</a:t>
            </a:r>
            <a:r>
              <a:rPr lang="en-US" altLang="en-US" dirty="0"/>
              <a:t>(lm(</a:t>
            </a:r>
            <a:r>
              <a:rPr lang="en-US" altLang="en-US" dirty="0" err="1"/>
              <a:t>pf.male~ad.male</a:t>
            </a:r>
            <a:r>
              <a:rPr lang="en-US" altLang="en-US" dirty="0"/>
              <a:t>),col="blue")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legend("</a:t>
            </a:r>
            <a:r>
              <a:rPr lang="en-US" altLang="en-US" dirty="0" err="1"/>
              <a:t>topright</a:t>
            </a:r>
            <a:r>
              <a:rPr lang="en-US" altLang="en-US" dirty="0"/>
              <a:t>",c("</a:t>
            </a:r>
            <a:r>
              <a:rPr lang="en-US" altLang="en-US" dirty="0" err="1"/>
              <a:t>females","males</a:t>
            </a:r>
            <a:r>
              <a:rPr lang="en-US" altLang="en-US" dirty="0"/>
              <a:t>"),</a:t>
            </a:r>
            <a:r>
              <a:rPr lang="en-US" altLang="en-US" dirty="0" err="1"/>
              <a:t>pch</a:t>
            </a:r>
            <a:r>
              <a:rPr lang="en-US" altLang="en-US" dirty="0"/>
              <a:t>=c(1,1),col=c(2,4))</a:t>
            </a:r>
          </a:p>
          <a:p>
            <a:pPr eaLnBrk="1" hangingPunct="1"/>
            <a:r>
              <a:rPr lang="en-US" altLang="en-US" dirty="0" err="1"/>
              <a:t>dev.off</a:t>
            </a:r>
            <a:r>
              <a:rPr lang="en-US" altLang="en-US" dirty="0"/>
              <a:t>()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1" descr="pgalp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248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mtClean="0"/>
              <a:t>Generalized Linear Models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029200"/>
          </a:xfrm>
        </p:spPr>
        <p:txBody>
          <a:bodyPr/>
          <a:lstStyle/>
          <a:p>
            <a:r>
              <a:rPr lang="en-US" altLang="en-US" smtClean="0"/>
              <a:t>General class of linear models that are made up of 3 components: Random, Systematic, and Link Function</a:t>
            </a:r>
          </a:p>
          <a:p>
            <a:pPr lvl="1"/>
            <a:r>
              <a:rPr lang="en-US" altLang="en-US" smtClean="0"/>
              <a:t>Random component: Identifies dependent variable (</a:t>
            </a:r>
            <a:r>
              <a:rPr lang="en-US" altLang="en-US" i="1" smtClean="0"/>
              <a:t>Y</a:t>
            </a:r>
            <a:r>
              <a:rPr lang="en-US" altLang="en-US" smtClean="0"/>
              <a:t>) and its probability distribution</a:t>
            </a:r>
          </a:p>
          <a:p>
            <a:pPr lvl="2"/>
            <a:r>
              <a:rPr lang="en-US" altLang="en-US" smtClean="0"/>
              <a:t>Binary Responses </a:t>
            </a:r>
            <a:r>
              <a:rPr lang="en-US" altLang="en-US" smtClean="0">
                <a:sym typeface="Symbol" panose="05050102010706020507" pitchFamily="18" charset="2"/>
              </a:rPr>
              <a:t> Binomial Distribution</a:t>
            </a:r>
          </a:p>
          <a:p>
            <a:pPr lvl="2"/>
            <a:r>
              <a:rPr lang="en-US" altLang="en-US" smtClean="0"/>
              <a:t>Count Responses </a:t>
            </a:r>
            <a:r>
              <a:rPr lang="en-US" altLang="en-US" smtClean="0">
                <a:sym typeface="Symbol" panose="05050102010706020507" pitchFamily="18" charset="2"/>
              </a:rPr>
              <a:t> Poisson Distribution (or Negative Binomial)</a:t>
            </a:r>
          </a:p>
          <a:p>
            <a:pPr lvl="2"/>
            <a:r>
              <a:rPr lang="en-US" altLang="en-US" smtClean="0">
                <a:sym typeface="Symbol" panose="05050102010706020507" pitchFamily="18" charset="2"/>
              </a:rPr>
              <a:t>Positive and Skewed Responses  Gamma Distribution</a:t>
            </a:r>
            <a:endParaRPr lang="en-US" altLang="en-US" smtClean="0"/>
          </a:p>
          <a:p>
            <a:pPr lvl="1"/>
            <a:r>
              <a:rPr lang="en-US" altLang="en-US" smtClean="0"/>
              <a:t>Systematic Component: Identifies the set of explanatory variables (</a:t>
            </a:r>
            <a:r>
              <a:rPr lang="en-US" altLang="en-US" i="1" smtClean="0"/>
              <a:t>X</a:t>
            </a:r>
            <a:r>
              <a:rPr lang="en-US" altLang="en-US" baseline="-25000" smtClean="0"/>
              <a:t>1</a:t>
            </a:r>
            <a:r>
              <a:rPr lang="en-US" altLang="en-US" smtClean="0"/>
              <a:t>,...,</a:t>
            </a:r>
            <a:r>
              <a:rPr lang="en-US" altLang="en-US" i="1" smtClean="0"/>
              <a:t>X</a:t>
            </a:r>
            <a:r>
              <a:rPr lang="en-US" altLang="en-US" baseline="-25000" smtClean="0"/>
              <a:t>k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Link Function: Identifies a function of the mean that is a linear function of the explanatory variables 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362200" y="6096000"/>
          <a:ext cx="3505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3" imgW="1765080" imgH="228600" progId="Equation.3">
                  <p:embed/>
                </p:oleObj>
              </mc:Choice>
              <mc:Fallback>
                <p:oleObj name="Equation" r:id="rId3" imgW="17650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096000"/>
                        <a:ext cx="3505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r>
              <a:rPr lang="en-US" altLang="en-US" smtClean="0"/>
              <a:t>Common Link Functions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4953000"/>
          </a:xfrm>
        </p:spPr>
        <p:txBody>
          <a:bodyPr/>
          <a:lstStyle/>
          <a:p>
            <a:r>
              <a:rPr lang="en-US" altLang="en-US" smtClean="0"/>
              <a:t>Identity link (form used in </a:t>
            </a:r>
            <a:r>
              <a:rPr lang="en-US" altLang="en-US" i="1" smtClean="0"/>
              <a:t>normal</a:t>
            </a:r>
            <a:r>
              <a:rPr lang="en-US" altLang="en-US" smtClean="0"/>
              <a:t> and </a:t>
            </a:r>
            <a:r>
              <a:rPr lang="en-US" altLang="en-US" i="1" smtClean="0"/>
              <a:t>gamma</a:t>
            </a:r>
            <a:r>
              <a:rPr lang="en-US" altLang="en-US" smtClean="0"/>
              <a:t> regression models): </a:t>
            </a:r>
          </a:p>
          <a:p>
            <a:endParaRPr lang="en-US" altLang="en-US" smtClean="0"/>
          </a:p>
          <a:p>
            <a:r>
              <a:rPr lang="en-US" altLang="en-US" smtClean="0"/>
              <a:t>Log link (used when </a:t>
            </a:r>
            <a:r>
              <a:rPr lang="en-US" altLang="en-US" i="1" smtClean="0">
                <a:latin typeface="Symbol" panose="05050102010706020507" pitchFamily="18" charset="2"/>
              </a:rPr>
              <a:t>m</a:t>
            </a:r>
            <a:r>
              <a:rPr lang="en-US" altLang="en-US" smtClean="0"/>
              <a:t> cannot be negative as when data are </a:t>
            </a:r>
            <a:r>
              <a:rPr lang="en-US" altLang="en-US" i="1" smtClean="0"/>
              <a:t>Poisson </a:t>
            </a:r>
            <a:r>
              <a:rPr lang="en-US" altLang="en-US" smtClean="0"/>
              <a:t>counts): </a:t>
            </a:r>
          </a:p>
          <a:p>
            <a:endParaRPr lang="en-US" altLang="en-US" smtClean="0"/>
          </a:p>
          <a:p>
            <a:r>
              <a:rPr lang="en-US" altLang="en-US" smtClean="0"/>
              <a:t>Logit link (used when </a:t>
            </a:r>
            <a:r>
              <a:rPr lang="en-US" altLang="en-US" i="1" smtClean="0">
                <a:latin typeface="Symbol" panose="05050102010706020507" pitchFamily="18" charset="2"/>
              </a:rPr>
              <a:t>m</a:t>
            </a:r>
            <a:r>
              <a:rPr lang="en-US" altLang="en-US" smtClean="0"/>
              <a:t> is bounded between 0 and 1 as when data are binary):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267200" y="2133600"/>
          <a:ext cx="19050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" name="Equation" r:id="rId3" imgW="609480" imgH="203040" progId="Equation.3">
                  <p:embed/>
                </p:oleObj>
              </mc:Choice>
              <mc:Fallback>
                <p:oleObj name="Equation" r:id="rId3" imgW="609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33600"/>
                        <a:ext cx="1905000" cy="630238"/>
                      </a:xfrm>
                      <a:prstGeom prst="rect">
                        <a:avLst/>
                      </a:prstGeom>
                      <a:solidFill>
                        <a:srgbClr val="000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943600" y="3733800"/>
          <a:ext cx="2362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" name="Equation" r:id="rId5" imgW="901440" imgH="203040" progId="Equation.3">
                  <p:embed/>
                </p:oleObj>
              </mc:Choice>
              <mc:Fallback>
                <p:oleObj name="Equation" r:id="rId5" imgW="9014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733800"/>
                        <a:ext cx="2362200" cy="5286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5562600" y="5257800"/>
          <a:ext cx="2667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Equation" r:id="rId7" imgW="1155600" imgH="457200" progId="Equation.3">
                  <p:embed/>
                </p:oleObj>
              </mc:Choice>
              <mc:Fallback>
                <p:oleObj name="Equation" r:id="rId7" imgW="1155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2667000" cy="10556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dirty="0" smtClean="0"/>
              <a:t>Logistic Regression – NFL Field Goals</a:t>
            </a:r>
          </a:p>
        </p:txBody>
      </p:sp>
      <p:sp>
        <p:nvSpPr>
          <p:cNvPr id="102403" name="TextBox 2"/>
          <p:cNvSpPr txBox="1">
            <a:spLocks noChangeArrowheads="1"/>
          </p:cNvSpPr>
          <p:nvPr/>
        </p:nvSpPr>
        <p:spPr bwMode="auto">
          <a:xfrm>
            <a:off x="228600" y="1066800"/>
            <a:ext cx="8610600" cy="5078313"/>
          </a:xfrm>
          <a:prstGeom prst="rect">
            <a:avLst/>
          </a:prstGeom>
          <a:solidFill>
            <a:srgbClr val="A3D7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png</a:t>
            </a:r>
            <a:r>
              <a:rPr lang="en-US" altLang="en-US" dirty="0"/>
              <a:t>("fieldgoal.png")</a:t>
            </a:r>
          </a:p>
          <a:p>
            <a:pPr eaLnBrk="1" hangingPunct="1"/>
            <a:r>
              <a:rPr lang="en-US" altLang="en-US" dirty="0" err="1"/>
              <a:t>fieldgoal</a:t>
            </a:r>
            <a:r>
              <a:rPr lang="en-US" altLang="en-US" dirty="0"/>
              <a:t> &lt;- </a:t>
            </a:r>
            <a:r>
              <a:rPr lang="en-US" altLang="en-US" dirty="0" err="1"/>
              <a:t>read.fwf</a:t>
            </a:r>
            <a:r>
              <a:rPr lang="en-US" altLang="en-US" dirty="0" smtClean="0"/>
              <a:t>("http://www.stat.ufl.edu/~winner/data/fieldgoal.dat</a:t>
            </a:r>
            <a:r>
              <a:rPr lang="en-US" altLang="en-US" dirty="0"/>
              <a:t>", </a:t>
            </a:r>
            <a:endParaRPr lang="en-US" altLang="en-US" dirty="0" smtClean="0"/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smtClean="0"/>
              <a:t> width=c(8,8,8),  </a:t>
            </a:r>
            <a:r>
              <a:rPr lang="en-US" altLang="en-US" dirty="0" err="1" smtClean="0"/>
              <a:t>col.names</a:t>
            </a:r>
            <a:r>
              <a:rPr lang="en-US" altLang="en-US" dirty="0" smtClean="0"/>
              <a:t>=c</a:t>
            </a:r>
            <a:r>
              <a:rPr lang="en-US" altLang="en-US" dirty="0"/>
              <a:t>("</a:t>
            </a:r>
            <a:r>
              <a:rPr lang="en-US" altLang="en-US" dirty="0" err="1"/>
              <a:t>distance","success","week</a:t>
            </a:r>
            <a:r>
              <a:rPr lang="en-US" altLang="en-US" dirty="0"/>
              <a:t>"))</a:t>
            </a:r>
          </a:p>
          <a:p>
            <a:pPr eaLnBrk="1" hangingPunct="1"/>
            <a:r>
              <a:rPr lang="en-US" altLang="en-US" dirty="0"/>
              <a:t>attach(</a:t>
            </a:r>
            <a:r>
              <a:rPr lang="en-US" altLang="en-US" dirty="0" err="1"/>
              <a:t>fieldgoal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Create a contingency Table, Conditional (Row) Distributions</a:t>
            </a:r>
          </a:p>
          <a:p>
            <a:pPr eaLnBrk="1" hangingPunct="1"/>
            <a:r>
              <a:rPr lang="en-US" altLang="en-US" dirty="0"/>
              <a:t>#  and variables for observed proportion of Success (</a:t>
            </a:r>
            <a:r>
              <a:rPr lang="en-US" altLang="en-US" dirty="0" err="1"/>
              <a:t>prop.dist</a:t>
            </a:r>
            <a:r>
              <a:rPr lang="en-US" altLang="en-US" dirty="0"/>
              <a:t>) </a:t>
            </a:r>
          </a:p>
          <a:p>
            <a:pPr eaLnBrk="1" hangingPunct="1"/>
            <a:r>
              <a:rPr lang="en-US" altLang="en-US" dirty="0"/>
              <a:t>#  and observed distances (</a:t>
            </a:r>
            <a:r>
              <a:rPr lang="en-US" altLang="en-US" dirty="0" err="1"/>
              <a:t>obs.dist</a:t>
            </a:r>
            <a:r>
              <a:rPr lang="en-US" altLang="en-US" dirty="0"/>
              <a:t>) for plot </a:t>
            </a:r>
          </a:p>
          <a:p>
            <a:pPr eaLnBrk="1" hangingPunct="1"/>
            <a:r>
              <a:rPr lang="en-US" altLang="en-US" dirty="0" err="1"/>
              <a:t>dstable</a:t>
            </a:r>
            <a:r>
              <a:rPr lang="en-US" altLang="en-US" dirty="0"/>
              <a:t> &lt;- table(</a:t>
            </a:r>
            <a:r>
              <a:rPr lang="en-US" altLang="en-US" dirty="0" err="1"/>
              <a:t>distance,success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 err="1"/>
              <a:t>prop.dstable</a:t>
            </a:r>
            <a:r>
              <a:rPr lang="en-US" altLang="en-US" dirty="0"/>
              <a:t> &lt;- </a:t>
            </a:r>
            <a:r>
              <a:rPr lang="en-US" altLang="en-US" dirty="0" err="1"/>
              <a:t>prop.table</a:t>
            </a:r>
            <a:r>
              <a:rPr lang="en-US" altLang="en-US" dirty="0"/>
              <a:t>(dstable,1)</a:t>
            </a:r>
          </a:p>
          <a:p>
            <a:pPr eaLnBrk="1" hangingPunct="1"/>
            <a:r>
              <a:rPr lang="en-US" altLang="en-US" dirty="0" err="1"/>
              <a:t>prop.dist</a:t>
            </a:r>
            <a:r>
              <a:rPr lang="en-US" altLang="en-US" dirty="0"/>
              <a:t> &lt;- </a:t>
            </a:r>
            <a:r>
              <a:rPr lang="en-US" altLang="en-US" dirty="0" err="1"/>
              <a:t>prop.dstable</a:t>
            </a:r>
            <a:r>
              <a:rPr lang="en-US" altLang="en-US" dirty="0"/>
              <a:t>[,2]</a:t>
            </a:r>
          </a:p>
          <a:p>
            <a:pPr eaLnBrk="1" hangingPunct="1"/>
            <a:r>
              <a:rPr lang="en-US" altLang="en-US" dirty="0" err="1"/>
              <a:t>obs.dist</a:t>
            </a:r>
            <a:r>
              <a:rPr lang="en-US" altLang="en-US" dirty="0"/>
              <a:t> &lt;- </a:t>
            </a:r>
            <a:r>
              <a:rPr lang="en-US" altLang="en-US" dirty="0" err="1"/>
              <a:t>as.numeric</a:t>
            </a:r>
            <a:r>
              <a:rPr lang="en-US" altLang="en-US" dirty="0"/>
              <a:t>(</a:t>
            </a:r>
            <a:r>
              <a:rPr lang="en-US" altLang="en-US" dirty="0" err="1"/>
              <a:t>rownames</a:t>
            </a:r>
            <a:r>
              <a:rPr lang="en-US" altLang="en-US" dirty="0"/>
              <a:t>(</a:t>
            </a:r>
            <a:r>
              <a:rPr lang="en-US" altLang="en-US" dirty="0" err="1"/>
              <a:t>dstable</a:t>
            </a:r>
            <a:r>
              <a:rPr lang="en-US" altLang="en-US" dirty="0"/>
              <a:t>))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# Fit the logistic regression model and print results</a:t>
            </a:r>
          </a:p>
          <a:p>
            <a:pPr eaLnBrk="1" hangingPunct="1"/>
            <a:r>
              <a:rPr lang="en-US" altLang="en-US" dirty="0"/>
              <a:t>fg.reg1 &lt;- </a:t>
            </a:r>
            <a:r>
              <a:rPr lang="en-US" altLang="en-US" dirty="0" err="1"/>
              <a:t>glm</a:t>
            </a:r>
            <a:r>
              <a:rPr lang="en-US" altLang="en-US" dirty="0"/>
              <a:t>(</a:t>
            </a:r>
            <a:r>
              <a:rPr lang="en-US" altLang="en-US" dirty="0" err="1"/>
              <a:t>success~distance,binomial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summary(fg.reg1)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Right Arrow 3"/>
          <p:cNvSpPr/>
          <p:nvPr/>
        </p:nvSpPr>
        <p:spPr>
          <a:xfrm>
            <a:off x="3124200" y="6324600"/>
            <a:ext cx="1219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8106</Words>
  <Application>Microsoft Office PowerPoint</Application>
  <PresentationFormat>On-screen Show (4:3)</PresentationFormat>
  <Paragraphs>1514</Paragraphs>
  <Slides>104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12" baseType="lpstr">
      <vt:lpstr>Arial</vt:lpstr>
      <vt:lpstr>Lucida Console</vt:lpstr>
      <vt:lpstr>Lucida Sans Typewriter</vt:lpstr>
      <vt:lpstr>Symbol</vt:lpstr>
      <vt:lpstr>Wingdings</vt:lpstr>
      <vt:lpstr>Default Design</vt:lpstr>
      <vt:lpstr>Worksheet</vt:lpstr>
      <vt:lpstr>Equation</vt:lpstr>
      <vt:lpstr>Introduction to R for  Applied Statistical Methods</vt:lpstr>
      <vt:lpstr>Reading In External Data (Fixed Width)</vt:lpstr>
      <vt:lpstr>Example Data File</vt:lpstr>
      <vt:lpstr>PowerPoint Presentation</vt:lpstr>
      <vt:lpstr>R Command to Read in Data File</vt:lpstr>
      <vt:lpstr>Handling Categorical (Factor) Variables</vt:lpstr>
      <vt:lpstr>Example Inoculating Amoebae</vt:lpstr>
      <vt:lpstr>Reading in Data and Declaring Factor</vt:lpstr>
      <vt:lpstr>Obtaining Summary Statistics</vt:lpstr>
      <vt:lpstr>Program – PGA/LPGA Driving Distance/Accuracy</vt:lpstr>
      <vt:lpstr>Output – PGA/LPGA Driving Distance/Accuracy</vt:lpstr>
      <vt:lpstr>Tables for Categorical Data</vt:lpstr>
      <vt:lpstr>Program – UFO Encounters</vt:lpstr>
      <vt:lpstr>Output – UFO Encounters</vt:lpstr>
      <vt:lpstr>Output – UFO Encounters</vt:lpstr>
      <vt:lpstr>Summarizing a Single Numeric Variable</vt:lpstr>
      <vt:lpstr>Summarizing LPGA Driving Distances</vt:lpstr>
      <vt:lpstr>LPGA Driving Distance Output</vt:lpstr>
      <vt:lpstr>Histograms</vt:lpstr>
      <vt:lpstr>Program – Driving Distance Histogram</vt:lpstr>
      <vt:lpstr>PowerPoint Presentation</vt:lpstr>
      <vt:lpstr>Separate by Gender (Same Range)</vt:lpstr>
      <vt:lpstr>PowerPoint Presentation</vt:lpstr>
      <vt:lpstr>Program – Histogram with Normal Curve</vt:lpstr>
      <vt:lpstr>PowerPoint Presentation</vt:lpstr>
      <vt:lpstr>Side-by-Side with Normal Curves</vt:lpstr>
      <vt:lpstr>PowerPoint Presentation</vt:lpstr>
      <vt:lpstr>Barplots and Pie Charts</vt:lpstr>
      <vt:lpstr>Barplots – UFO Data</vt:lpstr>
      <vt:lpstr>PowerPoint Presentation</vt:lpstr>
      <vt:lpstr>4 Plots of a 2-Way Contingency Table</vt:lpstr>
      <vt:lpstr>PowerPoint Presentation</vt:lpstr>
      <vt:lpstr>Pie Chart – UFO Data</vt:lpstr>
      <vt:lpstr>PowerPoint Presentation</vt:lpstr>
      <vt:lpstr>UFO Contact (Column) by Photo (Row) Status</vt:lpstr>
      <vt:lpstr>PowerPoint Presentation</vt:lpstr>
      <vt:lpstr>Scatterplots</vt:lpstr>
      <vt:lpstr>PGA/LPGA Data</vt:lpstr>
      <vt:lpstr>PowerPoint Presentation</vt:lpstr>
      <vt:lpstr>PowerPoint Presentation</vt:lpstr>
      <vt:lpstr>Comparing 2 Populations</vt:lpstr>
      <vt:lpstr>Program -Testing for Accuracy by Gender</vt:lpstr>
      <vt:lpstr>Output -Testing for Accuracy by Gender</vt:lpstr>
      <vt:lpstr>Output -Testing for Accuracy by Gender</vt:lpstr>
      <vt:lpstr>Program – Caffeine/Endurance – Paired Data</vt:lpstr>
      <vt:lpstr>PowerPoint Presentation</vt:lpstr>
      <vt:lpstr>Output – Caffeine/Endurance – Paired Data</vt:lpstr>
      <vt:lpstr>Pearson Chi-Square Test</vt:lpstr>
      <vt:lpstr>Case 1 – Direct Entry of Contingency Table</vt:lpstr>
      <vt:lpstr>Case 1 – Direct Entry of Contingency Table</vt:lpstr>
      <vt:lpstr>Case 2 – Raw Data</vt:lpstr>
      <vt:lpstr>Case 2 – Raw Data</vt:lpstr>
      <vt:lpstr>Comparison of k&gt;2 Means</vt:lpstr>
      <vt:lpstr>Program – Amoebae Innoculi - F-test, Post-Hoc Tests</vt:lpstr>
      <vt:lpstr>Output – 5 Amoebae Innoculi – F-Test</vt:lpstr>
      <vt:lpstr>Output – 5 Amoebae Innoculi – Post-Hoc Tests</vt:lpstr>
      <vt:lpstr>Program/Output – Kruskal-Wallis Test</vt:lpstr>
      <vt:lpstr>RBD Program – Caffeine and Endurance</vt:lpstr>
      <vt:lpstr>Output – Caffeine and Endurance</vt:lpstr>
      <vt:lpstr>PowerPoint Presentation</vt:lpstr>
      <vt:lpstr>Program/Output for Friedman’s Test</vt:lpstr>
      <vt:lpstr>Multi-Factor ANOVA</vt:lpstr>
      <vt:lpstr>2-Way ANOVA (CRD) – Lacrosse Helmets</vt:lpstr>
      <vt:lpstr>Output – Part 1</vt:lpstr>
      <vt:lpstr>Output – Part 2</vt:lpstr>
      <vt:lpstr>PowerPoint Presentation</vt:lpstr>
      <vt:lpstr>2-Way ANOVA (RBD) Fabric Hairiness</vt:lpstr>
      <vt:lpstr>Output – Part 1</vt:lpstr>
      <vt:lpstr>Output – Part 2</vt:lpstr>
      <vt:lpstr>Output – Part 3</vt:lpstr>
      <vt:lpstr>PowerPoint Presentation</vt:lpstr>
      <vt:lpstr>Nested Design – Florida Swamp Depths</vt:lpstr>
      <vt:lpstr>Output – Swamp Depths</vt:lpstr>
      <vt:lpstr>Output – Swamp Depths</vt:lpstr>
      <vt:lpstr>Split-Plot Design – Wool Shrinkage </vt:lpstr>
      <vt:lpstr>Split-Plot Design – Wool Shrinkage </vt:lpstr>
      <vt:lpstr>Output – Wool Shrinkage </vt:lpstr>
      <vt:lpstr>Output – Wool Shrinkage </vt:lpstr>
      <vt:lpstr>Output – Wool Shrinkage </vt:lpstr>
      <vt:lpstr>Repeated Measures Design – Hair Growth </vt:lpstr>
      <vt:lpstr>Repeated Measures Design – Hair Growth </vt:lpstr>
      <vt:lpstr>Output – Hair Growth</vt:lpstr>
      <vt:lpstr>Output – Hair Growth</vt:lpstr>
      <vt:lpstr>Linear Regression</vt:lpstr>
      <vt:lpstr>Simple Linear Regression – Math Scores / LSD Levels</vt:lpstr>
      <vt:lpstr>Simple Linear Regression – Math Scores / LSD Levels</vt:lpstr>
      <vt:lpstr>Output – Math/LSD</vt:lpstr>
      <vt:lpstr>Output – Math/LSD</vt:lpstr>
      <vt:lpstr>Output – Math/LSD</vt:lpstr>
      <vt:lpstr>PowerPoint Presentation</vt:lpstr>
      <vt:lpstr>PowerPoint Presentation</vt:lpstr>
      <vt:lpstr>Multiple Regression – PGA/LPGA</vt:lpstr>
      <vt:lpstr>PGA/LPGA Output - I</vt:lpstr>
      <vt:lpstr>PGA/LPGA Output - II</vt:lpstr>
      <vt:lpstr>Obtaining Plot by Gender with Regression Lines</vt:lpstr>
      <vt:lpstr>PowerPoint Presentation</vt:lpstr>
      <vt:lpstr>Generalized Linear Models</vt:lpstr>
      <vt:lpstr>Common Link Functions</vt:lpstr>
      <vt:lpstr>Logistic Regression – NFL Field Goals</vt:lpstr>
      <vt:lpstr>Logistic Regression – NFL Field Goals</vt:lpstr>
      <vt:lpstr>Text Output – Field Goal Data</vt:lpstr>
      <vt:lpstr>PowerPoint Presentation</vt:lpstr>
      <vt:lpstr>Poisson Regression – NASCAR Crashes</vt:lpstr>
      <vt:lpstr>Output - NASCAR Crashes</vt:lpstr>
    </vt:vector>
  </TitlesOfParts>
  <Company>University of Florida, Department of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and R for Applied Statistical Methods</dc:title>
  <dc:creator>winner</dc:creator>
  <cp:lastModifiedBy>Maxwell,Daniel</cp:lastModifiedBy>
  <cp:revision>208</cp:revision>
  <dcterms:created xsi:type="dcterms:W3CDTF">2009-01-07T15:37:50Z</dcterms:created>
  <dcterms:modified xsi:type="dcterms:W3CDTF">2017-07-03T15:11:33Z</dcterms:modified>
</cp:coreProperties>
</file>