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Belleza"/>
      <p:regular r:id="rId14"/>
    </p:embeddedFont>
    <p:embeddedFont>
      <p:font typeface="Inter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Wjn8GSP8JBEleDZdWLoT35SU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Inter-regular.fntdata"/><Relationship Id="rId14" Type="http://schemas.openxmlformats.org/officeDocument/2006/relationships/font" Target="fonts/Belleza-regular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Inter-bold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73100" y="28702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73100" y="7416800"/>
            <a:ext cx="23050499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indent="-322326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indent="-32232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indent="-32232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indent="-322326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322326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indent="-32232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indent="-32232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indent="-322326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>
            <p:ph idx="2" type="pic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re">
  <p:cSld name="Title - Cent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673100" y="45720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61848" lvl="0" marL="4572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indent="-561848" lvl="1" marL="9144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indent="-561848" lvl="2" marL="13716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indent="-561848" lvl="3" marL="18288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indent="-561848" lvl="4" marL="22860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>
            <p:ph idx="2" type="pic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22326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indent="-322326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indent="-32232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indent="-32232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indent="-322326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61848" lvl="0" marL="4572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indent="-561848" lvl="1" marL="9144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indent="-561848" lvl="2" marL="13716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indent="-561848" lvl="3" marL="18288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indent="-561848" lvl="4" marL="22860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>
            <p:ph idx="2" type="pic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19"/>
          <p:cNvSpPr/>
          <p:nvPr>
            <p:ph idx="3" type="pic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Google Shape;44;p19"/>
          <p:cNvSpPr/>
          <p:nvPr>
            <p:ph idx="4" type="pic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99364" lvl="0" marL="4572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99364" lvl="1" marL="9144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99364" lvl="2" marL="13716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99364" lvl="3" marL="18288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99364" lvl="4" marL="22860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99364" lvl="5" marL="27432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99364" lvl="6" marL="32004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99364" lvl="7" marL="36576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99364" lvl="8" marL="41148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6885391" y="13132581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973671" y="5567060"/>
            <a:ext cx="11591139" cy="194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3A5D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213A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AIFL PROJECT</a:t>
            </a:r>
            <a:endParaRPr b="0" i="0" sz="45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500"/>
              </a:spcBef>
              <a:spcAft>
                <a:spcPts val="0"/>
              </a:spcAft>
              <a:buClr>
                <a:srgbClr val="3C4452"/>
              </a:buClr>
              <a:buSzPts val="2700"/>
              <a:buFont typeface="Belleza"/>
              <a:buNone/>
            </a:pPr>
            <a:r>
              <a:rPr b="0" i="0" lang="en-US" sz="2700" u="none" cap="none" strike="noStrike">
                <a:solidFill>
                  <a:srgbClr val="3C4452"/>
                </a:solidFill>
                <a:latin typeface="Belleza"/>
                <a:ea typeface="Belleza"/>
                <a:cs typeface="Belleza"/>
                <a:sym typeface="Belleza"/>
              </a:rPr>
              <a:t>SETUP AI TEAMS | DRIVE AI DRIVEN CULTURE</a:t>
            </a:r>
            <a:endParaRPr/>
          </a:p>
        </p:txBody>
      </p:sp>
      <p:pic>
        <p:nvPicPr>
          <p:cNvPr descr="Image"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090" y="3867294"/>
            <a:ext cx="3550300" cy="72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"/>
          <p:cNvCxnSpPr/>
          <p:nvPr/>
        </p:nvCxnSpPr>
        <p:spPr>
          <a:xfrm>
            <a:off x="7834575" y="4981109"/>
            <a:ext cx="7869331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8018645" y="8095060"/>
            <a:ext cx="7922888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2"/>
          <p:cNvCxnSpPr/>
          <p:nvPr/>
        </p:nvCxnSpPr>
        <p:spPr>
          <a:xfrm>
            <a:off x="11009585" y="6134978"/>
            <a:ext cx="1" cy="85439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76" name="Google Shape;76;p2"/>
          <p:cNvSpPr/>
          <p:nvPr/>
        </p:nvSpPr>
        <p:spPr>
          <a:xfrm>
            <a:off x="10881495" y="6373039"/>
            <a:ext cx="2621009" cy="4189592"/>
          </a:xfrm>
          <a:custGeom>
            <a:rect b="b" l="l" r="r" t="t"/>
            <a:pathLst>
              <a:path extrusionOk="0" h="21600" w="21600">
                <a:moveTo>
                  <a:pt x="10803" y="0"/>
                </a:moveTo>
                <a:cubicBezTo>
                  <a:pt x="9829" y="0"/>
                  <a:pt x="9040" y="496"/>
                  <a:pt x="9040" y="1105"/>
                </a:cubicBezTo>
                <a:lnTo>
                  <a:pt x="9040" y="10920"/>
                </a:lnTo>
                <a:lnTo>
                  <a:pt x="8048" y="10920"/>
                </a:lnTo>
                <a:lnTo>
                  <a:pt x="8048" y="2365"/>
                </a:lnTo>
                <a:cubicBezTo>
                  <a:pt x="8048" y="1756"/>
                  <a:pt x="7256" y="1263"/>
                  <a:pt x="6283" y="1263"/>
                </a:cubicBezTo>
                <a:cubicBezTo>
                  <a:pt x="5309" y="1263"/>
                  <a:pt x="4520" y="1756"/>
                  <a:pt x="4520" y="2365"/>
                </a:cubicBezTo>
                <a:lnTo>
                  <a:pt x="4520" y="10920"/>
                </a:lnTo>
                <a:lnTo>
                  <a:pt x="3528" y="10920"/>
                </a:lnTo>
                <a:lnTo>
                  <a:pt x="3528" y="5727"/>
                </a:lnTo>
                <a:cubicBezTo>
                  <a:pt x="3528" y="5118"/>
                  <a:pt x="2736" y="4622"/>
                  <a:pt x="1763" y="4622"/>
                </a:cubicBezTo>
                <a:cubicBezTo>
                  <a:pt x="789" y="4622"/>
                  <a:pt x="0" y="5118"/>
                  <a:pt x="0" y="5727"/>
                </a:cubicBezTo>
                <a:lnTo>
                  <a:pt x="0" y="14852"/>
                </a:lnTo>
                <a:cubicBezTo>
                  <a:pt x="0" y="18582"/>
                  <a:pt x="4832" y="21600"/>
                  <a:pt x="10786" y="21600"/>
                </a:cubicBezTo>
                <a:cubicBezTo>
                  <a:pt x="16741" y="21600"/>
                  <a:pt x="21573" y="18577"/>
                  <a:pt x="21573" y="14852"/>
                </a:cubicBezTo>
                <a:lnTo>
                  <a:pt x="21600" y="14852"/>
                </a:lnTo>
                <a:lnTo>
                  <a:pt x="21600" y="6172"/>
                </a:lnTo>
                <a:cubicBezTo>
                  <a:pt x="19653" y="6172"/>
                  <a:pt x="18072" y="7163"/>
                  <a:pt x="18072" y="8381"/>
                </a:cubicBezTo>
                <a:lnTo>
                  <a:pt x="18072" y="10920"/>
                </a:lnTo>
                <a:lnTo>
                  <a:pt x="17088" y="10920"/>
                </a:lnTo>
                <a:lnTo>
                  <a:pt x="17088" y="2365"/>
                </a:lnTo>
                <a:cubicBezTo>
                  <a:pt x="17088" y="1756"/>
                  <a:pt x="16296" y="1263"/>
                  <a:pt x="15323" y="1263"/>
                </a:cubicBezTo>
                <a:cubicBezTo>
                  <a:pt x="14349" y="1263"/>
                  <a:pt x="13560" y="1756"/>
                  <a:pt x="13560" y="2365"/>
                </a:cubicBezTo>
                <a:lnTo>
                  <a:pt x="13560" y="10920"/>
                </a:lnTo>
                <a:lnTo>
                  <a:pt x="12568" y="10920"/>
                </a:lnTo>
                <a:lnTo>
                  <a:pt x="12568" y="1105"/>
                </a:lnTo>
                <a:cubicBezTo>
                  <a:pt x="12568" y="496"/>
                  <a:pt x="11776" y="0"/>
                  <a:pt x="10803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7" name="Google Shape;77;p2"/>
          <p:cNvCxnSpPr/>
          <p:nvPr/>
        </p:nvCxnSpPr>
        <p:spPr>
          <a:xfrm flipH="1" rot="10800000">
            <a:off x="10255396" y="6079093"/>
            <a:ext cx="749811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78" name="Google Shape;78;p2"/>
          <p:cNvCxnSpPr/>
          <p:nvPr/>
        </p:nvCxnSpPr>
        <p:spPr>
          <a:xfrm>
            <a:off x="11596030" y="4348297"/>
            <a:ext cx="1" cy="212795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79" name="Google Shape;79;p2"/>
          <p:cNvCxnSpPr/>
          <p:nvPr/>
        </p:nvCxnSpPr>
        <p:spPr>
          <a:xfrm>
            <a:off x="10274776" y="4334886"/>
            <a:ext cx="1321721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80" name="Google Shape;80;p2"/>
          <p:cNvSpPr txBox="1"/>
          <p:nvPr/>
        </p:nvSpPr>
        <p:spPr>
          <a:xfrm>
            <a:off x="7356390" y="3943627"/>
            <a:ext cx="2504756" cy="84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ORGANISATION </a:t>
            </a:r>
            <a:r>
              <a:rPr b="0" i="0" lang="en-US" sz="22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</a:t>
            </a:r>
            <a:endParaRPr/>
          </a:p>
        </p:txBody>
      </p:sp>
      <p:cxnSp>
        <p:nvCxnSpPr>
          <p:cNvPr id="81" name="Google Shape;81;p2"/>
          <p:cNvCxnSpPr/>
          <p:nvPr/>
        </p:nvCxnSpPr>
        <p:spPr>
          <a:xfrm>
            <a:off x="12191999" y="3346519"/>
            <a:ext cx="1" cy="2896970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82" name="Google Shape;82;p2"/>
          <p:cNvSpPr txBox="1"/>
          <p:nvPr/>
        </p:nvSpPr>
        <p:spPr>
          <a:xfrm>
            <a:off x="10674556" y="2096879"/>
            <a:ext cx="3034887" cy="84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</a:t>
            </a:r>
            <a:r>
              <a:rPr b="0" i="0" lang="en-US" sz="22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ECOSYSTEM</a:t>
            </a:r>
            <a:endParaRPr/>
          </a:p>
        </p:txBody>
      </p:sp>
      <p:cxnSp>
        <p:nvCxnSpPr>
          <p:cNvPr id="83" name="Google Shape;83;p2"/>
          <p:cNvCxnSpPr/>
          <p:nvPr/>
        </p:nvCxnSpPr>
        <p:spPr>
          <a:xfrm>
            <a:off x="12796344" y="4339210"/>
            <a:ext cx="1" cy="2127952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84" name="Google Shape;84;p2"/>
          <p:cNvCxnSpPr/>
          <p:nvPr/>
        </p:nvCxnSpPr>
        <p:spPr>
          <a:xfrm>
            <a:off x="12816174" y="4325799"/>
            <a:ext cx="1321721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85" name="Google Shape;85;p2"/>
          <p:cNvSpPr txBox="1"/>
          <p:nvPr/>
        </p:nvSpPr>
        <p:spPr>
          <a:xfrm>
            <a:off x="14411927" y="3943627"/>
            <a:ext cx="2621009" cy="84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</a:t>
            </a:r>
            <a:r>
              <a:rPr b="0" i="0" lang="en-US" sz="22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TEAMS</a:t>
            </a:r>
            <a:endParaRPr/>
          </a:p>
        </p:txBody>
      </p:sp>
      <p:cxnSp>
        <p:nvCxnSpPr>
          <p:cNvPr id="86" name="Google Shape;86;p2"/>
          <p:cNvCxnSpPr/>
          <p:nvPr/>
        </p:nvCxnSpPr>
        <p:spPr>
          <a:xfrm>
            <a:off x="13343756" y="6535485"/>
            <a:ext cx="1" cy="85439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87" name="Google Shape;87;p2"/>
          <p:cNvCxnSpPr/>
          <p:nvPr/>
        </p:nvCxnSpPr>
        <p:spPr>
          <a:xfrm flipH="1" rot="10800000">
            <a:off x="13351569" y="6528252"/>
            <a:ext cx="749810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p2"/>
          <p:cNvSpPr txBox="1"/>
          <p:nvPr/>
        </p:nvSpPr>
        <p:spPr>
          <a:xfrm>
            <a:off x="14522853" y="6105097"/>
            <a:ext cx="2133926" cy="846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&amp; </a:t>
            </a:r>
            <a:r>
              <a:rPr b="0" i="0" lang="en-US" sz="22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OPERATIONS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7456520" y="5655937"/>
            <a:ext cx="2404626" cy="84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 </a:t>
            </a:r>
            <a:r>
              <a:rPr b="0" i="0" lang="en-US" sz="22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DETAILS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1545251" y="9192614"/>
            <a:ext cx="1293496" cy="56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elleza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3774125" y="2609729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DETAILS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2832354" y="2045607"/>
            <a:ext cx="749811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17243061" y="2609729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ORGANISATION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6301291" y="2045606"/>
            <a:ext cx="749811" cy="222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1198578" y="4820488"/>
            <a:ext cx="8363462" cy="5773196"/>
          </a:xfrm>
          <a:prstGeom prst="roundRect">
            <a:avLst>
              <a:gd fmla="val 4242" name="adj"/>
            </a:avLst>
          </a:prstGeom>
          <a:solidFill>
            <a:srgbClr val="213A5D"/>
          </a:solidFill>
          <a:ln>
            <a:noFill/>
          </a:ln>
          <a:effectLst>
            <a:outerShdw blurRad="190500" rotWithShape="0" dir="5400000" dist="8455">
              <a:srgbClr val="3C4452"/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676476" y="7543118"/>
            <a:ext cx="7364124" cy="566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 Light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Describe your product here</a:t>
            </a:r>
            <a:endParaRPr b="0" i="0" sz="2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3875577" y="4820488"/>
            <a:ext cx="8363462" cy="5773196"/>
          </a:xfrm>
          <a:prstGeom prst="roundRect">
            <a:avLst>
              <a:gd fmla="val 4242" name="adj"/>
            </a:avLst>
          </a:prstGeom>
          <a:solidFill>
            <a:srgbClr val="213A5D"/>
          </a:solidFill>
          <a:ln>
            <a:noFill/>
          </a:ln>
          <a:effectLst>
            <a:outerShdw blurRad="190500" rotWithShape="0" dir="5400000" dist="8455">
              <a:srgbClr val="3C4452"/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4353473" y="7543118"/>
            <a:ext cx="7364124" cy="566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 Light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Describe your organisation here</a:t>
            </a:r>
            <a:endParaRPr b="0" i="0" sz="2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3030560" y="5848592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ECOSYSTEM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088789" y="5284469"/>
            <a:ext cx="749811" cy="222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2892149" y="10481096"/>
            <a:ext cx="3836948" cy="72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200"/>
              <a:buFont typeface="Helvetica Neue Light"/>
              <a:buNone/>
            </a:pPr>
            <a:r>
              <a:rPr b="0" i="0" lang="en-US" sz="22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of a typical end to end data science ecosystem</a:t>
            </a:r>
            <a:endParaRPr/>
          </a:p>
        </p:txBody>
      </p:sp>
      <p:pic>
        <p:nvPicPr>
          <p:cNvPr descr="Screenshot 2020-06-04 at 12.15.10 PM.png" id="120" name="Google Shape;1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8883" y="3211184"/>
            <a:ext cx="14744929" cy="5794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7263696" y="10026427"/>
            <a:ext cx="13915305" cy="163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207168" lvl="0" marL="20716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476"/>
              <a:buFont typeface="Helvetica Neue"/>
              <a:buChar char="•"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1 - DB:</a:t>
            </a: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It includes three boxes from above figure i.e. Data as service, DBMS and data warehousing</a:t>
            </a:r>
            <a:endParaRPr/>
          </a:p>
          <a:p>
            <a:pPr indent="-207168" lvl="0" marL="20716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476"/>
              <a:buFont typeface="Helvetica Neue"/>
              <a:buChar char="•"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2 - Development</a:t>
            </a: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It includes three boxes from above figure i.e. Programming, Libraries, Frameworks and visualisation</a:t>
            </a:r>
            <a:endParaRPr/>
          </a:p>
          <a:p>
            <a:pPr indent="-207168" lvl="0" marL="20716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476"/>
              <a:buFont typeface="Helvetica Neue"/>
              <a:buChar char="•"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3 - Visualisation:</a:t>
            </a: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It includes two boxes from above figure i.e. Virtualisation and OS</a:t>
            </a:r>
            <a:endParaRPr/>
          </a:p>
          <a:p>
            <a:pPr indent="-207168" lvl="0" marL="20716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476"/>
              <a:buFont typeface="Helvetica Neue"/>
              <a:buChar char="•"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4 - Deployment</a:t>
            </a: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It includes 2 boxes from above figure i.e. Deployment and PLM like devops, Agile, CI-CD etc.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7213221" y="2430379"/>
            <a:ext cx="1773556" cy="66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0C00"/>
              </a:buClr>
              <a:buSzPts val="5000"/>
              <a:buFont typeface="Inter"/>
              <a:buNone/>
            </a:pPr>
            <a:r>
              <a:rPr b="0" i="0" lang="en-US" sz="5000" u="none" cap="none" strike="noStrike">
                <a:solidFill>
                  <a:srgbClr val="730C00"/>
                </a:solidFill>
                <a:latin typeface="Inter"/>
                <a:ea typeface="Inter"/>
                <a:cs typeface="Inter"/>
                <a:sym typeface="Inter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3069861" y="6130370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ECOSYSTEM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2128090" y="5566247"/>
            <a:ext cx="749811" cy="222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2442926" y="7926310"/>
            <a:ext cx="3411813" cy="744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Describe Organisation’s techno-functional capabilities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609131" y="2037769"/>
            <a:ext cx="6341307" cy="2876446"/>
          </a:xfrm>
          <a:prstGeom prst="roundRect">
            <a:avLst>
              <a:gd fmla="val 0" name="adj"/>
            </a:avLst>
          </a:prstGeom>
          <a:solidFill>
            <a:srgbClr val="213A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5295277" y="2037769"/>
            <a:ext cx="6341306" cy="2876446"/>
          </a:xfrm>
          <a:prstGeom prst="roundRect">
            <a:avLst>
              <a:gd fmla="val 0" name="adj"/>
            </a:avLst>
          </a:prstGeom>
          <a:solidFill>
            <a:srgbClr val="1F263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585922" y="5239275"/>
            <a:ext cx="6341307" cy="2876446"/>
          </a:xfrm>
          <a:prstGeom prst="roundRect">
            <a:avLst>
              <a:gd fmla="val 0" name="adj"/>
            </a:avLst>
          </a:prstGeom>
          <a:solidFill>
            <a:srgbClr val="1F263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5272067" y="5239275"/>
            <a:ext cx="6341307" cy="2876446"/>
          </a:xfrm>
          <a:prstGeom prst="roundRect">
            <a:avLst>
              <a:gd fmla="val 0" name="adj"/>
            </a:avLst>
          </a:prstGeom>
          <a:solidFill>
            <a:srgbClr val="213A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8610957" y="8440781"/>
            <a:ext cx="6341306" cy="2876446"/>
          </a:xfrm>
          <a:prstGeom prst="roundRect">
            <a:avLst>
              <a:gd fmla="val 0" name="adj"/>
            </a:avLst>
          </a:prstGeom>
          <a:solidFill>
            <a:srgbClr val="213A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5297102" y="8440781"/>
            <a:ext cx="6341307" cy="2876446"/>
          </a:xfrm>
          <a:prstGeom prst="roundRect">
            <a:avLst>
              <a:gd fmla="val 0" name="adj"/>
            </a:avLst>
          </a:prstGeom>
          <a:solidFill>
            <a:srgbClr val="1F263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0577472" y="2278605"/>
            <a:ext cx="240462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Planning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6600438" y="2278605"/>
            <a:ext cx="3730987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Base Management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9914291" y="5560003"/>
            <a:ext cx="3730987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Warehousing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6600438" y="5560003"/>
            <a:ext cx="3730987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 Model development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9094300" y="8841402"/>
            <a:ext cx="5370969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 Product Lifecycle Management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6600438" y="8841402"/>
            <a:ext cx="3730987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Virtualisation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9027107" y="3285492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15690044" y="9986184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9027107" y="9986184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5713253" y="6486997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5713253" y="3412492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9003897" y="6687308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2786832" y="6348084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TEAMS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845061" y="5783961"/>
            <a:ext cx="749811" cy="222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8254372" y="5816650"/>
            <a:ext cx="11383822" cy="2014474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3411811" y="4819790"/>
            <a:ext cx="973596" cy="843500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2709791" y="5621797"/>
            <a:ext cx="2377635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CHIEF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SPONSOR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8202981" y="8814811"/>
            <a:ext cx="3405463" cy="3330762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2032078" y="8816637"/>
            <a:ext cx="3616936" cy="332711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6072650" y="8816637"/>
            <a:ext cx="3616934" cy="332711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9523225" y="7984484"/>
            <a:ext cx="764974" cy="66275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716896" y="8599629"/>
            <a:ext cx="2377634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3458059" y="7984484"/>
            <a:ext cx="764974" cy="66275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2440251" y="8599629"/>
            <a:ext cx="2800588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7498630" y="7984484"/>
            <a:ext cx="764974" cy="66275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6497302" y="8599629"/>
            <a:ext cx="2862980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IT/DEPLOYMENT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295574" y="3524917"/>
            <a:ext cx="3616934" cy="1779652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9721555" y="2692765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720226" y="3307910"/>
            <a:ext cx="2862979" cy="374601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CENTRALISED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COE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rot="-5400000">
            <a:off x="9715617" y="5374400"/>
            <a:ext cx="872196" cy="414715"/>
          </a:xfrm>
          <a:prstGeom prst="leftRightArrow">
            <a:avLst>
              <a:gd fmla="val 1726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5464130" y="8110329"/>
            <a:ext cx="933929" cy="414715"/>
          </a:xfrm>
          <a:prstGeom prst="leftRightArrow">
            <a:avLst>
              <a:gd fmla="val 2582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1283032" y="8108504"/>
            <a:ext cx="933928" cy="414714"/>
          </a:xfrm>
          <a:prstGeom prst="leftRightArrow">
            <a:avLst>
              <a:gd fmla="val 2582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5884709" y="3524917"/>
            <a:ext cx="3616935" cy="1779652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7310691" y="2692765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6309361" y="3307910"/>
            <a:ext cx="2862979" cy="374601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 rot="-5400000">
            <a:off x="17304752" y="5374400"/>
            <a:ext cx="872196" cy="414715"/>
          </a:xfrm>
          <a:prstGeom prst="leftRightArrow">
            <a:avLst>
              <a:gd fmla="val 13056" name="adj1"/>
              <a:gd fmla="val 8001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2349286" y="2646920"/>
            <a:ext cx="3193994" cy="1410705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3563797" y="1641676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2927840" y="2274798"/>
            <a:ext cx="2036883" cy="70837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SENIOR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MANAGEMENT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 rot="-5400000">
            <a:off x="13462510" y="4026150"/>
            <a:ext cx="872196" cy="414715"/>
          </a:xfrm>
          <a:prstGeom prst="leftRightArrow">
            <a:avLst>
              <a:gd fmla="val 1726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8720868" y="6905022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8720868" y="10188644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12696296" y="10188644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16726478" y="10292254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16678805" y="4393997"/>
            <a:ext cx="2404625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8901728" y="4224243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12743971" y="3252710"/>
            <a:ext cx="2404625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4238685" y="1993982"/>
            <a:ext cx="3623286" cy="1270001"/>
          </a:xfrm>
          <a:prstGeom prst="rect">
            <a:avLst/>
          </a:prstGeom>
          <a:solidFill>
            <a:srgbClr val="AB1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4554149" y="2256870"/>
            <a:ext cx="3092585" cy="74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Note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Add more teams if required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 txBox="1"/>
          <p:nvPr/>
        </p:nvSpPr>
        <p:spPr>
          <a:xfrm>
            <a:off x="3091633" y="6544027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TEAMS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2149862" y="5979904"/>
            <a:ext cx="749811" cy="222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8755996" y="5907039"/>
            <a:ext cx="11499948" cy="1738467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13913434" y="4966365"/>
            <a:ext cx="973596" cy="843501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12950699" y="5762256"/>
            <a:ext cx="2899065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8781286" y="8877050"/>
            <a:ext cx="3405463" cy="2534349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12610383" y="8878875"/>
            <a:ext cx="3616936" cy="2530698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6650955" y="8878875"/>
            <a:ext cx="3616934" cy="1541059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10101531" y="8046722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9295200" y="8661868"/>
            <a:ext cx="2377635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14036364" y="8046722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3018556" y="8661868"/>
            <a:ext cx="2800588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>
            <a:off x="18076936" y="8046722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17075606" y="8661868"/>
            <a:ext cx="2862979" cy="374600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TEST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SME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8581757" y="3599888"/>
            <a:ext cx="3616934" cy="1779652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10007738" y="2767736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9006408" y="3382881"/>
            <a:ext cx="2862980" cy="374601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CENTRALISED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COE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 rot="-5400000">
            <a:off x="10001800" y="5449372"/>
            <a:ext cx="872196" cy="414714"/>
          </a:xfrm>
          <a:prstGeom prst="leftRightArrow">
            <a:avLst>
              <a:gd fmla="val 1726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6170891" y="3599888"/>
            <a:ext cx="3616935" cy="1779652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6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17596872" y="2767736"/>
            <a:ext cx="764974" cy="662755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6595544" y="3382881"/>
            <a:ext cx="2862979" cy="374601"/>
          </a:xfrm>
          <a:prstGeom prst="rect">
            <a:avLst/>
          </a:prstGeom>
          <a:solidFill>
            <a:srgbClr val="21395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SUPPORT</a:t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 rot="-5400000">
            <a:off x="17590932" y="5449372"/>
            <a:ext cx="872196" cy="414714"/>
          </a:xfrm>
          <a:prstGeom prst="leftRightArrow">
            <a:avLst>
              <a:gd fmla="val 13056" name="adj1"/>
              <a:gd fmla="val 8001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6023816" y="8171655"/>
            <a:ext cx="933929" cy="414715"/>
          </a:xfrm>
          <a:prstGeom prst="leftRightArrow">
            <a:avLst>
              <a:gd fmla="val 2582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11842718" y="8169830"/>
            <a:ext cx="933928" cy="414714"/>
          </a:xfrm>
          <a:prstGeom prst="leftRightArrow">
            <a:avLst>
              <a:gd fmla="val 25822" name="adj1"/>
              <a:gd fmla="val 82159" name="adj2"/>
            </a:avLst>
          </a:prstGeom>
          <a:solidFill>
            <a:srgbClr val="213A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4543486" y="2189925"/>
            <a:ext cx="3623286" cy="1270001"/>
          </a:xfrm>
          <a:prstGeom prst="rect">
            <a:avLst/>
          </a:prstGeom>
          <a:solidFill>
            <a:srgbClr val="AB1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4858950" y="2452813"/>
            <a:ext cx="3092585" cy="74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Note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Add more teams if required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9025669" y="7100965"/>
            <a:ext cx="550535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9025669" y="10384587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13001097" y="10384587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17304783" y="9458904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16983606" y="4589940"/>
            <a:ext cx="2404625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9206529" y="4420186"/>
            <a:ext cx="2404626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Put your inputs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4" name="Google Shape;2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681" y="361399"/>
            <a:ext cx="2036883" cy="4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/>
          <p:nvPr/>
        </p:nvSpPr>
        <p:spPr>
          <a:xfrm>
            <a:off x="21179000" y="13198309"/>
            <a:ext cx="1043823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Designed by </a:t>
            </a:r>
            <a:r>
              <a:rPr b="0" i="0" lang="en-US" sz="15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b="0" i="0" lang="en-US" sz="1500" u="none" cap="none" strike="noStrike">
                <a:solidFill>
                  <a:srgbClr val="3C445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22096759" y="13223709"/>
            <a:ext cx="203688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78B7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3278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KRISHNAV DAVE</a:t>
            </a:r>
            <a:endParaRPr/>
          </a:p>
        </p:txBody>
      </p:sp>
      <p:sp>
        <p:nvSpPr>
          <p:cNvPr id="247" name="Google Shape;247;p8"/>
          <p:cNvSpPr txBox="1"/>
          <p:nvPr/>
        </p:nvSpPr>
        <p:spPr>
          <a:xfrm>
            <a:off x="7308151" y="13211009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pic>
        <p:nvPicPr>
          <p:cNvPr descr="Screenshot 2020-06-04 at 10.08.51 AM.png" id="248" name="Google Shape;2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688" y="253396"/>
            <a:ext cx="2404625" cy="63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"/>
          <p:cNvSpPr txBox="1"/>
          <p:nvPr/>
        </p:nvSpPr>
        <p:spPr>
          <a:xfrm>
            <a:off x="3200490" y="5938762"/>
            <a:ext cx="3034887" cy="109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&amp; </a:t>
            </a:r>
            <a:r>
              <a:rPr b="0" i="0" lang="en-US" sz="30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OPERATIONS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58719" y="5374639"/>
            <a:ext cx="749811" cy="222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2200"/>
              <a:buFont typeface="Avenir"/>
              <a:buNone/>
            </a:pPr>
            <a:r>
              <a:rPr b="0" i="0" lang="en-US" sz="12200" u="none" cap="none" strike="noStrike">
                <a:solidFill>
                  <a:srgbClr val="3C4452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2504391" y="7252673"/>
            <a:ext cx="3730986" cy="110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End to end product lifecycle management structure and procedure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10392212" y="6113779"/>
            <a:ext cx="8548935" cy="744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 Light"/>
              <a:buNone/>
            </a:pPr>
            <a:r>
              <a:rPr b="0" i="0" lang="en-US" sz="18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 down all steps specific to roles to enable to product from design to deployment phase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AF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/>
        </p:nvSpPr>
        <p:spPr>
          <a:xfrm>
            <a:off x="6885391" y="13132581"/>
            <a:ext cx="9767698" cy="33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3C44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©Great Learning. Proprietary content. All Rights Reserved. Unauthorised use or distribution prohibited</a:t>
            </a: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5973671" y="5567060"/>
            <a:ext cx="11591139" cy="194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3A5D"/>
              </a:buClr>
              <a:buSzPts val="7000"/>
              <a:buFont typeface="Helvetica Neue"/>
              <a:buNone/>
            </a:pPr>
            <a:r>
              <a:rPr b="0" i="0" lang="en-US" sz="7000" u="none" cap="none" strike="noStrike">
                <a:solidFill>
                  <a:srgbClr val="213A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AIFL PROJECT</a:t>
            </a:r>
            <a:endParaRPr b="0" i="0" sz="45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500"/>
              </a:spcBef>
              <a:spcAft>
                <a:spcPts val="0"/>
              </a:spcAft>
              <a:buClr>
                <a:srgbClr val="3C4452"/>
              </a:buClr>
              <a:buSzPts val="2700"/>
              <a:buFont typeface="Belleza"/>
              <a:buNone/>
            </a:pPr>
            <a:r>
              <a:rPr b="0" i="0" lang="en-US" sz="2700" u="none" cap="none" strike="noStrike">
                <a:solidFill>
                  <a:srgbClr val="3C4452"/>
                </a:solidFill>
                <a:latin typeface="Belleza"/>
                <a:ea typeface="Belleza"/>
                <a:cs typeface="Belleza"/>
                <a:sym typeface="Belleza"/>
              </a:rPr>
              <a:t>SETUP AI TEAMS | DRIVE AI DRIVEN CULTURE</a:t>
            </a:r>
            <a:endParaRPr/>
          </a:p>
        </p:txBody>
      </p:sp>
      <p:pic>
        <p:nvPicPr>
          <p:cNvPr descr="Image" id="259" name="Google Shape;2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090" y="3867294"/>
            <a:ext cx="3550300" cy="72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9"/>
          <p:cNvCxnSpPr/>
          <p:nvPr/>
        </p:nvCxnSpPr>
        <p:spPr>
          <a:xfrm>
            <a:off x="7834575" y="4981109"/>
            <a:ext cx="7869331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261" name="Google Shape;261;p9"/>
          <p:cNvCxnSpPr/>
          <p:nvPr/>
        </p:nvCxnSpPr>
        <p:spPr>
          <a:xfrm>
            <a:off x="8018645" y="8095060"/>
            <a:ext cx="7922888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