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64" r:id="rId2"/>
    <p:sldId id="365" r:id="rId3"/>
    <p:sldId id="409" r:id="rId4"/>
    <p:sldId id="41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400" r:id="rId13"/>
    <p:sldId id="422" r:id="rId14"/>
    <p:sldId id="374" r:id="rId15"/>
    <p:sldId id="375" r:id="rId16"/>
    <p:sldId id="376" r:id="rId17"/>
    <p:sldId id="412" r:id="rId18"/>
    <p:sldId id="377" r:id="rId19"/>
    <p:sldId id="427" r:id="rId20"/>
    <p:sldId id="378" r:id="rId21"/>
    <p:sldId id="402" r:id="rId22"/>
    <p:sldId id="379" r:id="rId23"/>
    <p:sldId id="380" r:id="rId24"/>
    <p:sldId id="381" r:id="rId25"/>
    <p:sldId id="382" r:id="rId26"/>
    <p:sldId id="383" r:id="rId27"/>
    <p:sldId id="401" r:id="rId28"/>
    <p:sldId id="403" r:id="rId29"/>
    <p:sldId id="404" r:id="rId30"/>
    <p:sldId id="405" r:id="rId31"/>
    <p:sldId id="406" r:id="rId32"/>
    <p:sldId id="408" r:id="rId33"/>
    <p:sldId id="410" r:id="rId34"/>
    <p:sldId id="411" r:id="rId35"/>
    <p:sldId id="415" r:id="rId36"/>
    <p:sldId id="407" r:id="rId37"/>
    <p:sldId id="413" r:id="rId38"/>
    <p:sldId id="414" r:id="rId39"/>
    <p:sldId id="423" r:id="rId40"/>
    <p:sldId id="384" r:id="rId41"/>
    <p:sldId id="420" r:id="rId42"/>
    <p:sldId id="385" r:id="rId43"/>
    <p:sldId id="386" r:id="rId44"/>
    <p:sldId id="421" r:id="rId45"/>
    <p:sldId id="387" r:id="rId46"/>
    <p:sldId id="417" r:id="rId47"/>
    <p:sldId id="419" r:id="rId48"/>
    <p:sldId id="418" r:id="rId49"/>
    <p:sldId id="388" r:id="rId50"/>
    <p:sldId id="389" r:id="rId51"/>
    <p:sldId id="390" r:id="rId52"/>
    <p:sldId id="394" r:id="rId53"/>
    <p:sldId id="395" r:id="rId54"/>
    <p:sldId id="396" r:id="rId55"/>
    <p:sldId id="397" r:id="rId56"/>
    <p:sldId id="424" r:id="rId57"/>
    <p:sldId id="425" r:id="rId58"/>
    <p:sldId id="426" r:id="rId59"/>
    <p:sldId id="398" r:id="rId60"/>
    <p:sldId id="399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9DC99-DC07-4881-B7A8-D6873F1761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B72579-6A1E-4DB8-B385-4DCF4600C00D}">
      <dgm:prSet phldrT="[Text]"/>
      <dgm:spPr/>
      <dgm:t>
        <a:bodyPr/>
        <a:lstStyle/>
        <a:p>
          <a:r>
            <a:rPr lang="de-DE" dirty="0" err="1"/>
            <a:t>Number</a:t>
          </a:r>
          <a:endParaRPr lang="de-DE" dirty="0"/>
        </a:p>
      </dgm:t>
    </dgm:pt>
    <dgm:pt modelId="{A976562B-4DA7-49B1-9EA8-B150C92B8914}" type="parTrans" cxnId="{79984AFB-E539-4812-92C3-0643C4BE8A71}">
      <dgm:prSet/>
      <dgm:spPr/>
      <dgm:t>
        <a:bodyPr/>
        <a:lstStyle/>
        <a:p>
          <a:endParaRPr lang="de-DE"/>
        </a:p>
      </dgm:t>
    </dgm:pt>
    <dgm:pt modelId="{669F0A1A-A7C4-42CA-828D-BB46D7D793BA}" type="sibTrans" cxnId="{79984AFB-E539-4812-92C3-0643C4BE8A71}">
      <dgm:prSet/>
      <dgm:spPr/>
      <dgm:t>
        <a:bodyPr/>
        <a:lstStyle/>
        <a:p>
          <a:endParaRPr lang="de-DE"/>
        </a:p>
      </dgm:t>
    </dgm:pt>
    <dgm:pt modelId="{3E8F23AB-598C-40BB-B18A-0ED35E89E4B2}">
      <dgm:prSet phldrT="[Text]"/>
      <dgm:spPr/>
      <dgm:t>
        <a:bodyPr/>
        <a:lstStyle/>
        <a:p>
          <a:r>
            <a:rPr lang="de-DE" dirty="0"/>
            <a:t>Boolean</a:t>
          </a:r>
        </a:p>
      </dgm:t>
    </dgm:pt>
    <dgm:pt modelId="{EA7C8CFD-4B51-4EAE-B269-48D29B203A73}" type="parTrans" cxnId="{AECACC93-FFC4-47B1-A03A-A26072844836}">
      <dgm:prSet/>
      <dgm:spPr/>
      <dgm:t>
        <a:bodyPr/>
        <a:lstStyle/>
        <a:p>
          <a:endParaRPr lang="de-DE"/>
        </a:p>
      </dgm:t>
    </dgm:pt>
    <dgm:pt modelId="{6F242DFE-9FD6-46BC-9FAB-E172C5291F56}" type="sibTrans" cxnId="{AECACC93-FFC4-47B1-A03A-A26072844836}">
      <dgm:prSet/>
      <dgm:spPr/>
      <dgm:t>
        <a:bodyPr/>
        <a:lstStyle/>
        <a:p>
          <a:endParaRPr lang="de-DE"/>
        </a:p>
      </dgm:t>
    </dgm:pt>
    <dgm:pt modelId="{D19462C4-861D-47C6-AC30-D002775464BF}">
      <dgm:prSet phldrT="[Text]"/>
      <dgm:spPr/>
      <dgm:t>
        <a:bodyPr/>
        <a:lstStyle/>
        <a:p>
          <a:r>
            <a:rPr lang="de-DE" dirty="0"/>
            <a:t>Date</a:t>
          </a:r>
        </a:p>
      </dgm:t>
    </dgm:pt>
    <dgm:pt modelId="{99E48974-EEEA-489F-930A-1BEA31EE6270}" type="parTrans" cxnId="{1918304F-C4FC-492B-A08F-43E9B21FE87B}">
      <dgm:prSet/>
      <dgm:spPr/>
      <dgm:t>
        <a:bodyPr/>
        <a:lstStyle/>
        <a:p>
          <a:endParaRPr lang="de-DE"/>
        </a:p>
      </dgm:t>
    </dgm:pt>
    <dgm:pt modelId="{ACF2A7E0-5A8F-4CA9-92FB-AD3FF79CCDF5}" type="sibTrans" cxnId="{1918304F-C4FC-492B-A08F-43E9B21FE87B}">
      <dgm:prSet/>
      <dgm:spPr/>
      <dgm:t>
        <a:bodyPr/>
        <a:lstStyle/>
        <a:p>
          <a:endParaRPr lang="de-DE"/>
        </a:p>
      </dgm:t>
    </dgm:pt>
    <dgm:pt modelId="{B1B19A6B-EB1F-4900-A5AD-F5C3C1C822AC}">
      <dgm:prSet phldrT="[Text]"/>
      <dgm:spPr/>
      <dgm:t>
        <a:bodyPr/>
        <a:lstStyle/>
        <a:p>
          <a:r>
            <a:rPr lang="de-DE" dirty="0"/>
            <a:t>Array</a:t>
          </a:r>
        </a:p>
      </dgm:t>
    </dgm:pt>
    <dgm:pt modelId="{B428328B-4B5F-4142-B158-5887381891D2}" type="parTrans" cxnId="{5AD09938-6F77-43B7-BA3E-C74774225C8C}">
      <dgm:prSet/>
      <dgm:spPr/>
      <dgm:t>
        <a:bodyPr/>
        <a:lstStyle/>
        <a:p>
          <a:endParaRPr lang="de-DE"/>
        </a:p>
      </dgm:t>
    </dgm:pt>
    <dgm:pt modelId="{C34D6B2E-75A6-4359-A77A-A58137381D22}" type="sibTrans" cxnId="{5AD09938-6F77-43B7-BA3E-C74774225C8C}">
      <dgm:prSet/>
      <dgm:spPr/>
      <dgm:t>
        <a:bodyPr/>
        <a:lstStyle/>
        <a:p>
          <a:endParaRPr lang="de-DE"/>
        </a:p>
      </dgm:t>
    </dgm:pt>
    <dgm:pt modelId="{29C201BD-603E-4416-9B53-168902C124A4}">
      <dgm:prSet phldrT="[Text]"/>
      <dgm:spPr/>
      <dgm:t>
        <a:bodyPr/>
        <a:lstStyle/>
        <a:p>
          <a:r>
            <a:rPr lang="de-DE" dirty="0" err="1"/>
            <a:t>RexExp</a:t>
          </a:r>
          <a:endParaRPr lang="de-DE" dirty="0"/>
        </a:p>
      </dgm:t>
    </dgm:pt>
    <dgm:pt modelId="{0FBF9F7E-BF97-425E-B4CB-ABE36BC7D229}" type="parTrans" cxnId="{9E951BBE-E8D5-4E51-B365-FF8192A9F4F6}">
      <dgm:prSet/>
      <dgm:spPr/>
      <dgm:t>
        <a:bodyPr/>
        <a:lstStyle/>
        <a:p>
          <a:endParaRPr lang="de-DE"/>
        </a:p>
      </dgm:t>
    </dgm:pt>
    <dgm:pt modelId="{654D4912-6992-4647-8ABD-643878F1F71C}" type="sibTrans" cxnId="{9E951BBE-E8D5-4E51-B365-FF8192A9F4F6}">
      <dgm:prSet/>
      <dgm:spPr/>
      <dgm:t>
        <a:bodyPr/>
        <a:lstStyle/>
        <a:p>
          <a:endParaRPr lang="de-DE"/>
        </a:p>
      </dgm:t>
    </dgm:pt>
    <dgm:pt modelId="{232C61CF-B68C-49F6-9186-796D642A0C60}">
      <dgm:prSet phldrT="[Text]"/>
      <dgm:spPr/>
      <dgm:t>
        <a:bodyPr/>
        <a:lstStyle/>
        <a:p>
          <a:r>
            <a:rPr lang="de-DE" dirty="0"/>
            <a:t>String</a:t>
          </a:r>
        </a:p>
      </dgm:t>
    </dgm:pt>
    <dgm:pt modelId="{071A9C39-C357-46CA-A0C9-34F1A8F75222}" type="parTrans" cxnId="{8F839EDE-BEED-4582-B8A8-F3E0A3A74C16}">
      <dgm:prSet/>
      <dgm:spPr/>
    </dgm:pt>
    <dgm:pt modelId="{EA61178E-4E3C-4814-A101-6964E33E769A}" type="sibTrans" cxnId="{8F839EDE-BEED-4582-B8A8-F3E0A3A74C16}">
      <dgm:prSet/>
      <dgm:spPr/>
    </dgm:pt>
    <dgm:pt modelId="{E03B9F57-66DC-4970-9EFB-C2339F018DF2}" type="pres">
      <dgm:prSet presAssocID="{E929DC99-DC07-4881-B7A8-D6873F176148}" presName="diagram" presStyleCnt="0">
        <dgm:presLayoutVars>
          <dgm:dir/>
          <dgm:resizeHandles val="exact"/>
        </dgm:presLayoutVars>
      </dgm:prSet>
      <dgm:spPr/>
    </dgm:pt>
    <dgm:pt modelId="{23956A2B-B0A6-4E94-B872-4C4FDFA1DE20}" type="pres">
      <dgm:prSet presAssocID="{B0B72579-6A1E-4DB8-B385-4DCF4600C00D}" presName="node" presStyleLbl="node1" presStyleIdx="0" presStyleCnt="6">
        <dgm:presLayoutVars>
          <dgm:bulletEnabled val="1"/>
        </dgm:presLayoutVars>
      </dgm:prSet>
      <dgm:spPr/>
    </dgm:pt>
    <dgm:pt modelId="{0FE03DD7-E337-468F-9AC2-80361BD865F7}" type="pres">
      <dgm:prSet presAssocID="{669F0A1A-A7C4-42CA-828D-BB46D7D793BA}" presName="sibTrans" presStyleCnt="0"/>
      <dgm:spPr/>
    </dgm:pt>
    <dgm:pt modelId="{F5DDA9D3-E119-44D5-9214-C61BE4BC489B}" type="pres">
      <dgm:prSet presAssocID="{3E8F23AB-598C-40BB-B18A-0ED35E89E4B2}" presName="node" presStyleLbl="node1" presStyleIdx="1" presStyleCnt="6">
        <dgm:presLayoutVars>
          <dgm:bulletEnabled val="1"/>
        </dgm:presLayoutVars>
      </dgm:prSet>
      <dgm:spPr/>
    </dgm:pt>
    <dgm:pt modelId="{FEBB505B-BE17-4628-A30F-8473700F33E7}" type="pres">
      <dgm:prSet presAssocID="{6F242DFE-9FD6-46BC-9FAB-E172C5291F56}" presName="sibTrans" presStyleCnt="0"/>
      <dgm:spPr/>
    </dgm:pt>
    <dgm:pt modelId="{EB39189F-0663-4C73-A837-6273D194B779}" type="pres">
      <dgm:prSet presAssocID="{232C61CF-B68C-49F6-9186-796D642A0C60}" presName="node" presStyleLbl="node1" presStyleIdx="2" presStyleCnt="6">
        <dgm:presLayoutVars>
          <dgm:bulletEnabled val="1"/>
        </dgm:presLayoutVars>
      </dgm:prSet>
      <dgm:spPr/>
    </dgm:pt>
    <dgm:pt modelId="{33A11D27-E044-469F-880E-FCD39993A768}" type="pres">
      <dgm:prSet presAssocID="{EA61178E-4E3C-4814-A101-6964E33E769A}" presName="sibTrans" presStyleCnt="0"/>
      <dgm:spPr/>
    </dgm:pt>
    <dgm:pt modelId="{1D9FB266-0D37-4F1B-B14D-569EA03EC1B4}" type="pres">
      <dgm:prSet presAssocID="{D19462C4-861D-47C6-AC30-D002775464BF}" presName="node" presStyleLbl="node1" presStyleIdx="3" presStyleCnt="6">
        <dgm:presLayoutVars>
          <dgm:bulletEnabled val="1"/>
        </dgm:presLayoutVars>
      </dgm:prSet>
      <dgm:spPr/>
    </dgm:pt>
    <dgm:pt modelId="{F0FB1AFB-15FF-429D-80EA-52ECEC618544}" type="pres">
      <dgm:prSet presAssocID="{ACF2A7E0-5A8F-4CA9-92FB-AD3FF79CCDF5}" presName="sibTrans" presStyleCnt="0"/>
      <dgm:spPr/>
    </dgm:pt>
    <dgm:pt modelId="{097D466F-4D1D-4557-A81A-26C2589631D3}" type="pres">
      <dgm:prSet presAssocID="{B1B19A6B-EB1F-4900-A5AD-F5C3C1C822AC}" presName="node" presStyleLbl="node1" presStyleIdx="4" presStyleCnt="6">
        <dgm:presLayoutVars>
          <dgm:bulletEnabled val="1"/>
        </dgm:presLayoutVars>
      </dgm:prSet>
      <dgm:spPr/>
    </dgm:pt>
    <dgm:pt modelId="{43FE92F0-DB74-46A9-B1AE-55B07FD1D66D}" type="pres">
      <dgm:prSet presAssocID="{C34D6B2E-75A6-4359-A77A-A58137381D22}" presName="sibTrans" presStyleCnt="0"/>
      <dgm:spPr/>
    </dgm:pt>
    <dgm:pt modelId="{1B0A94B5-3608-48AC-B2B6-303B75DBF143}" type="pres">
      <dgm:prSet presAssocID="{29C201BD-603E-4416-9B53-168902C124A4}" presName="node" presStyleLbl="node1" presStyleIdx="5" presStyleCnt="6">
        <dgm:presLayoutVars>
          <dgm:bulletEnabled val="1"/>
        </dgm:presLayoutVars>
      </dgm:prSet>
      <dgm:spPr/>
    </dgm:pt>
  </dgm:ptLst>
  <dgm:cxnLst>
    <dgm:cxn modelId="{0C648F28-65B4-4EDD-B94C-995685646006}" type="presOf" srcId="{D19462C4-861D-47C6-AC30-D002775464BF}" destId="{1D9FB266-0D37-4F1B-B14D-569EA03EC1B4}" srcOrd="0" destOrd="0" presId="urn:microsoft.com/office/officeart/2005/8/layout/default"/>
    <dgm:cxn modelId="{5AD09938-6F77-43B7-BA3E-C74774225C8C}" srcId="{E929DC99-DC07-4881-B7A8-D6873F176148}" destId="{B1B19A6B-EB1F-4900-A5AD-F5C3C1C822AC}" srcOrd="4" destOrd="0" parTransId="{B428328B-4B5F-4142-B158-5887381891D2}" sibTransId="{C34D6B2E-75A6-4359-A77A-A58137381D22}"/>
    <dgm:cxn modelId="{E04A9B3F-63CA-4B62-9C5A-AAFB165431A2}" type="presOf" srcId="{3E8F23AB-598C-40BB-B18A-0ED35E89E4B2}" destId="{F5DDA9D3-E119-44D5-9214-C61BE4BC489B}" srcOrd="0" destOrd="0" presId="urn:microsoft.com/office/officeart/2005/8/layout/default"/>
    <dgm:cxn modelId="{7BB8AD4C-79F3-4862-A5AB-CE9910D1AB53}" type="presOf" srcId="{B0B72579-6A1E-4DB8-B385-4DCF4600C00D}" destId="{23956A2B-B0A6-4E94-B872-4C4FDFA1DE20}" srcOrd="0" destOrd="0" presId="urn:microsoft.com/office/officeart/2005/8/layout/default"/>
    <dgm:cxn modelId="{1918304F-C4FC-492B-A08F-43E9B21FE87B}" srcId="{E929DC99-DC07-4881-B7A8-D6873F176148}" destId="{D19462C4-861D-47C6-AC30-D002775464BF}" srcOrd="3" destOrd="0" parTransId="{99E48974-EEEA-489F-930A-1BEA31EE6270}" sibTransId="{ACF2A7E0-5A8F-4CA9-92FB-AD3FF79CCDF5}"/>
    <dgm:cxn modelId="{AECACC93-FFC4-47B1-A03A-A26072844836}" srcId="{E929DC99-DC07-4881-B7A8-D6873F176148}" destId="{3E8F23AB-598C-40BB-B18A-0ED35E89E4B2}" srcOrd="1" destOrd="0" parTransId="{EA7C8CFD-4B51-4EAE-B269-48D29B203A73}" sibTransId="{6F242DFE-9FD6-46BC-9FAB-E172C5291F56}"/>
    <dgm:cxn modelId="{9E951BBE-E8D5-4E51-B365-FF8192A9F4F6}" srcId="{E929DC99-DC07-4881-B7A8-D6873F176148}" destId="{29C201BD-603E-4416-9B53-168902C124A4}" srcOrd="5" destOrd="0" parTransId="{0FBF9F7E-BF97-425E-B4CB-ABE36BC7D229}" sibTransId="{654D4912-6992-4647-8ABD-643878F1F71C}"/>
    <dgm:cxn modelId="{4A558BCB-B6EE-447D-B012-E170C40F28BF}" type="presOf" srcId="{232C61CF-B68C-49F6-9186-796D642A0C60}" destId="{EB39189F-0663-4C73-A837-6273D194B779}" srcOrd="0" destOrd="0" presId="urn:microsoft.com/office/officeart/2005/8/layout/default"/>
    <dgm:cxn modelId="{4462C1D3-4FFE-408F-80BA-7A6706898F1D}" type="presOf" srcId="{E929DC99-DC07-4881-B7A8-D6873F176148}" destId="{E03B9F57-66DC-4970-9EFB-C2339F018DF2}" srcOrd="0" destOrd="0" presId="urn:microsoft.com/office/officeart/2005/8/layout/default"/>
    <dgm:cxn modelId="{64E3E1DC-B3F9-465A-9D8B-2113EDD1E9CA}" type="presOf" srcId="{29C201BD-603E-4416-9B53-168902C124A4}" destId="{1B0A94B5-3608-48AC-B2B6-303B75DBF143}" srcOrd="0" destOrd="0" presId="urn:microsoft.com/office/officeart/2005/8/layout/default"/>
    <dgm:cxn modelId="{8F839EDE-BEED-4582-B8A8-F3E0A3A74C16}" srcId="{E929DC99-DC07-4881-B7A8-D6873F176148}" destId="{232C61CF-B68C-49F6-9186-796D642A0C60}" srcOrd="2" destOrd="0" parTransId="{071A9C39-C357-46CA-A0C9-34F1A8F75222}" sibTransId="{EA61178E-4E3C-4814-A101-6964E33E769A}"/>
    <dgm:cxn modelId="{876E16F3-7C91-418B-B86B-EDF10EF449B2}" type="presOf" srcId="{B1B19A6B-EB1F-4900-A5AD-F5C3C1C822AC}" destId="{097D466F-4D1D-4557-A81A-26C2589631D3}" srcOrd="0" destOrd="0" presId="urn:microsoft.com/office/officeart/2005/8/layout/default"/>
    <dgm:cxn modelId="{79984AFB-E539-4812-92C3-0643C4BE8A71}" srcId="{E929DC99-DC07-4881-B7A8-D6873F176148}" destId="{B0B72579-6A1E-4DB8-B385-4DCF4600C00D}" srcOrd="0" destOrd="0" parTransId="{A976562B-4DA7-49B1-9EA8-B150C92B8914}" sibTransId="{669F0A1A-A7C4-42CA-828D-BB46D7D793BA}"/>
    <dgm:cxn modelId="{E93B4F8D-3D59-4663-B15C-EBDC024C4056}" type="presParOf" srcId="{E03B9F57-66DC-4970-9EFB-C2339F018DF2}" destId="{23956A2B-B0A6-4E94-B872-4C4FDFA1DE20}" srcOrd="0" destOrd="0" presId="urn:microsoft.com/office/officeart/2005/8/layout/default"/>
    <dgm:cxn modelId="{FE16501D-BD9D-4D9D-94C9-1446A7863299}" type="presParOf" srcId="{E03B9F57-66DC-4970-9EFB-C2339F018DF2}" destId="{0FE03DD7-E337-468F-9AC2-80361BD865F7}" srcOrd="1" destOrd="0" presId="urn:microsoft.com/office/officeart/2005/8/layout/default"/>
    <dgm:cxn modelId="{60729490-419B-4808-8C6F-72A47AA4C273}" type="presParOf" srcId="{E03B9F57-66DC-4970-9EFB-C2339F018DF2}" destId="{F5DDA9D3-E119-44D5-9214-C61BE4BC489B}" srcOrd="2" destOrd="0" presId="urn:microsoft.com/office/officeart/2005/8/layout/default"/>
    <dgm:cxn modelId="{3996DAED-FE67-4D09-B820-FC3ED6876DE5}" type="presParOf" srcId="{E03B9F57-66DC-4970-9EFB-C2339F018DF2}" destId="{FEBB505B-BE17-4628-A30F-8473700F33E7}" srcOrd="3" destOrd="0" presId="urn:microsoft.com/office/officeart/2005/8/layout/default"/>
    <dgm:cxn modelId="{E8414EB7-D44F-46D8-AF33-CCAC46F74384}" type="presParOf" srcId="{E03B9F57-66DC-4970-9EFB-C2339F018DF2}" destId="{EB39189F-0663-4C73-A837-6273D194B779}" srcOrd="4" destOrd="0" presId="urn:microsoft.com/office/officeart/2005/8/layout/default"/>
    <dgm:cxn modelId="{C358F5CE-0340-45E9-9B49-4A2689E0B028}" type="presParOf" srcId="{E03B9F57-66DC-4970-9EFB-C2339F018DF2}" destId="{33A11D27-E044-469F-880E-FCD39993A768}" srcOrd="5" destOrd="0" presId="urn:microsoft.com/office/officeart/2005/8/layout/default"/>
    <dgm:cxn modelId="{7AE26367-8062-4B82-9C61-D4C8E44CE3C5}" type="presParOf" srcId="{E03B9F57-66DC-4970-9EFB-C2339F018DF2}" destId="{1D9FB266-0D37-4F1B-B14D-569EA03EC1B4}" srcOrd="6" destOrd="0" presId="urn:microsoft.com/office/officeart/2005/8/layout/default"/>
    <dgm:cxn modelId="{8650E8CE-B495-4D67-9200-CF98176B513C}" type="presParOf" srcId="{E03B9F57-66DC-4970-9EFB-C2339F018DF2}" destId="{F0FB1AFB-15FF-429D-80EA-52ECEC618544}" srcOrd="7" destOrd="0" presId="urn:microsoft.com/office/officeart/2005/8/layout/default"/>
    <dgm:cxn modelId="{3B486EC0-83AD-469C-BBD1-0B6D60FB3F64}" type="presParOf" srcId="{E03B9F57-66DC-4970-9EFB-C2339F018DF2}" destId="{097D466F-4D1D-4557-A81A-26C2589631D3}" srcOrd="8" destOrd="0" presId="urn:microsoft.com/office/officeart/2005/8/layout/default"/>
    <dgm:cxn modelId="{DA8E5B57-C2BA-4BFC-A97E-9AF3B0740BE2}" type="presParOf" srcId="{E03B9F57-66DC-4970-9EFB-C2339F018DF2}" destId="{43FE92F0-DB74-46A9-B1AE-55B07FD1D66D}" srcOrd="9" destOrd="0" presId="urn:microsoft.com/office/officeart/2005/8/layout/default"/>
    <dgm:cxn modelId="{084F1DB5-7300-473C-BD94-51C510FC2350}" type="presParOf" srcId="{E03B9F57-66DC-4970-9EFB-C2339F018DF2}" destId="{1B0A94B5-3608-48AC-B2B6-303B75DBF14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56A2B-B0A6-4E94-B872-4C4FDFA1DE20}">
      <dsp:nvSpPr>
        <dsp:cNvPr id="0" name=""/>
        <dsp:cNvSpPr/>
      </dsp:nvSpPr>
      <dsp:spPr>
        <a:xfrm>
          <a:off x="0" y="618279"/>
          <a:ext cx="2487232" cy="1492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 err="1"/>
            <a:t>Number</a:t>
          </a:r>
          <a:endParaRPr lang="de-DE" sz="4900" kern="1200" dirty="0"/>
        </a:p>
      </dsp:txBody>
      <dsp:txXfrm>
        <a:off x="0" y="618279"/>
        <a:ext cx="2487232" cy="1492339"/>
      </dsp:txXfrm>
    </dsp:sp>
    <dsp:sp modelId="{F5DDA9D3-E119-44D5-9214-C61BE4BC489B}">
      <dsp:nvSpPr>
        <dsp:cNvPr id="0" name=""/>
        <dsp:cNvSpPr/>
      </dsp:nvSpPr>
      <dsp:spPr>
        <a:xfrm>
          <a:off x="2735955" y="618279"/>
          <a:ext cx="2487232" cy="1492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/>
            <a:t>Boolean</a:t>
          </a:r>
        </a:p>
      </dsp:txBody>
      <dsp:txXfrm>
        <a:off x="2735955" y="618279"/>
        <a:ext cx="2487232" cy="1492339"/>
      </dsp:txXfrm>
    </dsp:sp>
    <dsp:sp modelId="{EB39189F-0663-4C73-A837-6273D194B779}">
      <dsp:nvSpPr>
        <dsp:cNvPr id="0" name=""/>
        <dsp:cNvSpPr/>
      </dsp:nvSpPr>
      <dsp:spPr>
        <a:xfrm>
          <a:off x="5471911" y="618279"/>
          <a:ext cx="2487232" cy="1492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/>
            <a:t>String</a:t>
          </a:r>
        </a:p>
      </dsp:txBody>
      <dsp:txXfrm>
        <a:off x="5471911" y="618279"/>
        <a:ext cx="2487232" cy="1492339"/>
      </dsp:txXfrm>
    </dsp:sp>
    <dsp:sp modelId="{1D9FB266-0D37-4F1B-B14D-569EA03EC1B4}">
      <dsp:nvSpPr>
        <dsp:cNvPr id="0" name=""/>
        <dsp:cNvSpPr/>
      </dsp:nvSpPr>
      <dsp:spPr>
        <a:xfrm>
          <a:off x="0" y="2359342"/>
          <a:ext cx="2487232" cy="1492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/>
            <a:t>Date</a:t>
          </a:r>
        </a:p>
      </dsp:txBody>
      <dsp:txXfrm>
        <a:off x="0" y="2359342"/>
        <a:ext cx="2487232" cy="1492339"/>
      </dsp:txXfrm>
    </dsp:sp>
    <dsp:sp modelId="{097D466F-4D1D-4557-A81A-26C2589631D3}">
      <dsp:nvSpPr>
        <dsp:cNvPr id="0" name=""/>
        <dsp:cNvSpPr/>
      </dsp:nvSpPr>
      <dsp:spPr>
        <a:xfrm>
          <a:off x="2735955" y="2359342"/>
          <a:ext cx="2487232" cy="1492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/>
            <a:t>Array</a:t>
          </a:r>
        </a:p>
      </dsp:txBody>
      <dsp:txXfrm>
        <a:off x="2735955" y="2359342"/>
        <a:ext cx="2487232" cy="1492339"/>
      </dsp:txXfrm>
    </dsp:sp>
    <dsp:sp modelId="{1B0A94B5-3608-48AC-B2B6-303B75DBF143}">
      <dsp:nvSpPr>
        <dsp:cNvPr id="0" name=""/>
        <dsp:cNvSpPr/>
      </dsp:nvSpPr>
      <dsp:spPr>
        <a:xfrm>
          <a:off x="5471911" y="2359342"/>
          <a:ext cx="2487232" cy="1492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900" kern="1200" dirty="0" err="1"/>
            <a:t>RexExp</a:t>
          </a:r>
          <a:endParaRPr lang="de-DE" sz="4900" kern="1200" dirty="0"/>
        </a:p>
      </dsp:txBody>
      <dsp:txXfrm>
        <a:off x="5471911" y="2359342"/>
        <a:ext cx="2487232" cy="149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E2D86-D775-41F8-8E93-6A730928BAB1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8937-6463-4E41-83FB-A2E6F3611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5125"/>
          </a:xfrm>
        </p:spPr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-3972825" y="3883494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5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4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9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6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7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EFA1-AD15-4B27-B532-C6DCBEB2A07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4829269" y="6356350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7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eveloper.mozilla.org/de/docs/Web/JavaScript/Reference/Global_Object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9AB76E-F786-4A8B-BAA8-D19417FC2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9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0496ACED-9F6B-4CC5-A927-FB932E0FA2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E07585-0238-4C44-B5BB-7F7CF7D11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4025589"/>
            <a:ext cx="4610932" cy="141583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Paradigmen</a:t>
            </a:r>
            <a:r>
              <a:rPr lang="en-US" sz="2800" dirty="0"/>
              <a:t> in JavaScript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D16E6D-1449-4597-9FC6-5C48BF8EB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8" y="5441429"/>
            <a:ext cx="4610933" cy="379507"/>
          </a:xfrm>
        </p:spPr>
        <p:txBody>
          <a:bodyPr>
            <a:normAutofit/>
          </a:bodyPr>
          <a:lstStyle/>
          <a:p>
            <a:pPr algn="l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1022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43F4415A-56EA-4135-ABF6-FD0BDBAE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funktionale Paradigma</a:t>
            </a:r>
          </a:p>
        </p:txBody>
      </p:sp>
      <p:sp>
        <p:nvSpPr>
          <p:cNvPr id="19459" name="Fußzeilenplatzhalter 3">
            <a:extLst>
              <a:ext uri="{FF2B5EF4-FFF2-40B4-BE49-F238E27FC236}">
                <a16:creationId xmlns:a16="http://schemas.microsoft.com/office/drawing/2014/main" id="{0B734274-971D-469B-8017-4C29DDF56C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F86EF324-8F86-48CF-9222-1017578F244A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 sz="1000"/>
          </a:p>
        </p:txBody>
      </p:sp>
      <p:sp>
        <p:nvSpPr>
          <p:cNvPr id="19460" name="Rechteck 4">
            <a:extLst>
              <a:ext uri="{FF2B5EF4-FFF2-40B4-BE49-F238E27FC236}">
                <a16:creationId xmlns:a16="http://schemas.microsoft.com/office/drawing/2014/main" id="{BB9E3439-77EB-48B0-BEDF-F5109BF1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65436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function </a:t>
            </a:r>
            <a:r>
              <a:rPr lang="en-US" altLang="de-DE" sz="2400" dirty="0" err="1">
                <a:solidFill>
                  <a:schemeClr val="tx2"/>
                </a:solidFill>
              </a:rPr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ary</a:t>
            </a:r>
            <a:r>
              <a:rPr lang="en-US" altLang="de-DE" sz="2400" dirty="0"/>
              <a:t>, </a:t>
            </a:r>
            <a:r>
              <a:rPr lang="en-US" altLang="de-DE" sz="2400" dirty="0">
                <a:solidFill>
                  <a:schemeClr val="tx2"/>
                </a:solidFill>
              </a:rPr>
              <a:t>action</a:t>
            </a:r>
            <a:r>
              <a:rPr lang="en-US" altLang="de-DE" sz="2400" dirty="0"/>
              <a:t>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for (</a:t>
            </a:r>
            <a:r>
              <a:rPr lang="en-US" altLang="de-DE" sz="2400" dirty="0" err="1"/>
              <a:t>var</a:t>
            </a:r>
            <a:r>
              <a:rPr lang="en-US" altLang="de-DE" sz="2400" dirty="0"/>
              <a:t>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 = 0;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 &lt; </a:t>
            </a:r>
            <a:r>
              <a:rPr lang="en-US" altLang="de-DE" sz="2400" dirty="0" err="1"/>
              <a:t>ary.length</a:t>
            </a:r>
            <a:r>
              <a:rPr lang="en-US" altLang="de-DE" sz="2400" dirty="0"/>
              <a:t>;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++)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    action(</a:t>
            </a:r>
            <a:r>
              <a:rPr lang="en-US" altLang="de-DE" sz="2400" dirty="0" err="1"/>
              <a:t>ary</a:t>
            </a:r>
            <a:r>
              <a:rPr lang="en-US" altLang="de-DE" sz="2400" dirty="0"/>
              <a:t>[</a:t>
            </a:r>
            <a:r>
              <a:rPr lang="en-US" altLang="de-DE" sz="2400" dirty="0" err="1"/>
              <a:t>i</a:t>
            </a:r>
            <a:r>
              <a:rPr lang="en-US" altLang="de-DE" sz="2400" dirty="0"/>
              <a:t>]);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 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function </a:t>
            </a:r>
            <a:r>
              <a:rPr lang="en-US" altLang="de-DE" sz="2400" dirty="0" err="1">
                <a:solidFill>
                  <a:schemeClr val="tx2"/>
                </a:solidFill>
              </a:rPr>
              <a:t>showItem</a:t>
            </a:r>
            <a:r>
              <a:rPr lang="en-US" altLang="de-DE" sz="2400" dirty="0"/>
              <a:t>(item) {</a:t>
            </a:r>
            <a:r>
              <a:rPr lang="de-DE" altLang="de-DE" sz="2400" dirty="0"/>
              <a:t> </a:t>
            </a:r>
            <a:r>
              <a:rPr lang="en-US" altLang="de-DE" sz="2400" dirty="0"/>
              <a:t>alert(item);</a:t>
            </a:r>
            <a:r>
              <a:rPr lang="de-DE" altLang="de-DE" sz="2400" dirty="0"/>
              <a:t> </a:t>
            </a:r>
            <a:r>
              <a:rPr lang="en-US" altLang="de-DE" sz="2400" dirty="0"/>
              <a:t>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var</a:t>
            </a:r>
            <a:r>
              <a:rPr lang="en-US" altLang="de-DE" sz="2400" dirty="0"/>
              <a:t> 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 = [1, 2, 3, 4];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>
                <a:solidFill>
                  <a:schemeClr val="tx2"/>
                </a:solidFill>
              </a:rPr>
              <a:t>forEach</a:t>
            </a:r>
            <a:r>
              <a:rPr lang="en-US" altLang="de-DE" sz="2400" dirty="0">
                <a:solidFill>
                  <a:schemeClr val="tx2"/>
                </a:solidFill>
              </a:rPr>
              <a:t>(</a:t>
            </a:r>
            <a:r>
              <a:rPr lang="en-US" altLang="de-DE" sz="2400" dirty="0" err="1">
                <a:solidFill>
                  <a:schemeClr val="tx2"/>
                </a:solidFill>
              </a:rPr>
              <a:t>myInts</a:t>
            </a:r>
            <a:r>
              <a:rPr lang="en-US" altLang="de-DE" sz="2400" dirty="0">
                <a:solidFill>
                  <a:schemeClr val="tx2"/>
                </a:solidFill>
              </a:rPr>
              <a:t>, </a:t>
            </a:r>
            <a:r>
              <a:rPr lang="en-US" altLang="de-DE" sz="2400" dirty="0" err="1">
                <a:solidFill>
                  <a:schemeClr val="tx2"/>
                </a:solidFill>
              </a:rPr>
              <a:t>showItem</a:t>
            </a:r>
            <a:r>
              <a:rPr lang="en-US" altLang="de-DE" sz="2400" dirty="0">
                <a:solidFill>
                  <a:schemeClr val="tx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de-DE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de-DE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2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B65D4E32-C833-4844-BC74-C94744A0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funktionale Paradigma</a:t>
            </a:r>
          </a:p>
        </p:txBody>
      </p:sp>
      <p:sp>
        <p:nvSpPr>
          <p:cNvPr id="20483" name="Fußzeilenplatzhalter 3">
            <a:extLst>
              <a:ext uri="{FF2B5EF4-FFF2-40B4-BE49-F238E27FC236}">
                <a16:creationId xmlns:a16="http://schemas.microsoft.com/office/drawing/2014/main" id="{E899EE6A-365F-4937-8ACC-E919E8871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997B68B-BD35-44C0-8DCB-9A653881AB89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DE" altLang="de-DE" sz="1000"/>
          </a:p>
        </p:txBody>
      </p:sp>
      <p:sp>
        <p:nvSpPr>
          <p:cNvPr id="20484" name="Rechteck 4">
            <a:extLst>
              <a:ext uri="{FF2B5EF4-FFF2-40B4-BE49-F238E27FC236}">
                <a16:creationId xmlns:a16="http://schemas.microsoft.com/office/drawing/2014/main" id="{97CD8CCB-3161-4074-82AD-06B74C53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7005735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function </a:t>
            </a:r>
            <a:r>
              <a:rPr lang="en-US" altLang="de-DE" sz="2400" dirty="0" err="1">
                <a:solidFill>
                  <a:schemeClr val="tx2"/>
                </a:solidFill>
              </a:rPr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ary</a:t>
            </a:r>
            <a:r>
              <a:rPr lang="en-US" altLang="de-DE" sz="2400" dirty="0"/>
              <a:t>, </a:t>
            </a:r>
            <a:r>
              <a:rPr lang="en-US" altLang="de-DE" sz="2400" dirty="0">
                <a:solidFill>
                  <a:schemeClr val="tx2"/>
                </a:solidFill>
              </a:rPr>
              <a:t>action</a:t>
            </a:r>
            <a:r>
              <a:rPr lang="en-US" altLang="de-DE" sz="2400" dirty="0"/>
              <a:t>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for (</a:t>
            </a:r>
            <a:r>
              <a:rPr lang="en-US" altLang="de-DE" sz="2400" dirty="0" err="1"/>
              <a:t>var</a:t>
            </a:r>
            <a:r>
              <a:rPr lang="en-US" altLang="de-DE" sz="2400" dirty="0"/>
              <a:t>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 = 0;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 &lt; </a:t>
            </a:r>
            <a:r>
              <a:rPr lang="en-US" altLang="de-DE" sz="2400" dirty="0" err="1"/>
              <a:t>ary.length</a:t>
            </a:r>
            <a:r>
              <a:rPr lang="en-US" altLang="de-DE" sz="2400" dirty="0"/>
              <a:t>;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++)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    action(</a:t>
            </a:r>
            <a:r>
              <a:rPr lang="en-US" altLang="de-DE" sz="2400" dirty="0" err="1"/>
              <a:t>ary</a:t>
            </a:r>
            <a:r>
              <a:rPr lang="en-US" altLang="de-DE" sz="2400" dirty="0"/>
              <a:t>[</a:t>
            </a:r>
            <a:r>
              <a:rPr lang="en-US" altLang="de-DE" sz="2400" dirty="0" err="1"/>
              <a:t>i</a:t>
            </a:r>
            <a:r>
              <a:rPr lang="en-US" altLang="de-DE" sz="2400" dirty="0"/>
              <a:t>]);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 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function </a:t>
            </a:r>
            <a:r>
              <a:rPr lang="en-US" altLang="de-DE" sz="2400" dirty="0" err="1">
                <a:solidFill>
                  <a:schemeClr val="tx2"/>
                </a:solidFill>
              </a:rPr>
              <a:t>showItem</a:t>
            </a:r>
            <a:r>
              <a:rPr lang="en-US" altLang="de-DE" sz="2400" dirty="0"/>
              <a:t>(item) {</a:t>
            </a:r>
            <a:r>
              <a:rPr lang="de-DE" altLang="de-DE" sz="2400" dirty="0"/>
              <a:t> </a:t>
            </a:r>
            <a:r>
              <a:rPr lang="en-US" altLang="de-DE" sz="2400" dirty="0"/>
              <a:t>alert(item);</a:t>
            </a:r>
            <a:r>
              <a:rPr lang="de-DE" altLang="de-DE" sz="2400" dirty="0"/>
              <a:t> </a:t>
            </a:r>
            <a:r>
              <a:rPr lang="en-US" altLang="de-DE" sz="2400" dirty="0"/>
              <a:t>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var</a:t>
            </a:r>
            <a:r>
              <a:rPr lang="en-US" altLang="de-DE" sz="2400" dirty="0"/>
              <a:t> 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 = [1, 2, 3, 4];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>
                <a:solidFill>
                  <a:schemeClr val="tx2"/>
                </a:solidFill>
              </a:rPr>
              <a:t>forEach</a:t>
            </a:r>
            <a:r>
              <a:rPr lang="en-US" altLang="de-DE" sz="2400" dirty="0">
                <a:solidFill>
                  <a:schemeClr val="tx2"/>
                </a:solidFill>
              </a:rPr>
              <a:t>(</a:t>
            </a:r>
            <a:r>
              <a:rPr lang="en-US" altLang="de-DE" sz="2400" dirty="0" err="1">
                <a:solidFill>
                  <a:schemeClr val="tx2"/>
                </a:solidFill>
              </a:rPr>
              <a:t>myInts</a:t>
            </a:r>
            <a:r>
              <a:rPr lang="en-US" altLang="de-DE" sz="2400" dirty="0">
                <a:solidFill>
                  <a:schemeClr val="tx2"/>
                </a:solidFill>
              </a:rPr>
              <a:t>, </a:t>
            </a:r>
            <a:r>
              <a:rPr lang="en-US" altLang="de-DE" sz="2400" dirty="0" err="1">
                <a:solidFill>
                  <a:schemeClr val="tx2"/>
                </a:solidFill>
              </a:rPr>
              <a:t>showItem</a:t>
            </a:r>
            <a:r>
              <a:rPr lang="en-US" altLang="de-DE" sz="2400" dirty="0">
                <a:solidFill>
                  <a:schemeClr val="tx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de-DE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, </a:t>
            </a:r>
            <a:r>
              <a:rPr lang="en-US" altLang="de-DE" sz="2400" dirty="0">
                <a:solidFill>
                  <a:schemeClr val="tx2"/>
                </a:solidFill>
              </a:rPr>
              <a:t>function (item) {</a:t>
            </a:r>
            <a:endParaRPr lang="de-DE" altLang="de-DE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>
                <a:solidFill>
                  <a:schemeClr val="tx2"/>
                </a:solidFill>
              </a:rPr>
              <a:t>    alert(item); </a:t>
            </a:r>
            <a:endParaRPr lang="de-DE" altLang="de-DE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>
                <a:solidFill>
                  <a:schemeClr val="tx2"/>
                </a:solidFill>
              </a:rPr>
              <a:t>}</a:t>
            </a:r>
            <a:r>
              <a:rPr lang="en-US" altLang="de-DE" sz="2400" dirty="0"/>
              <a:t>);</a:t>
            </a:r>
            <a:endParaRPr lang="de-DE" altLang="de-DE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233338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B65D4E32-C833-4844-BC74-C94744A0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Lambda-Ausdrücke ab </a:t>
            </a:r>
            <a:r>
              <a:rPr lang="de-DE" altLang="de-DE" dirty="0" err="1"/>
              <a:t>EcmaScript</a:t>
            </a:r>
            <a:r>
              <a:rPr lang="de-DE" altLang="de-DE" dirty="0"/>
              <a:t> 6</a:t>
            </a:r>
          </a:p>
        </p:txBody>
      </p:sp>
      <p:sp>
        <p:nvSpPr>
          <p:cNvPr id="20483" name="Fußzeilenplatzhalter 3">
            <a:extLst>
              <a:ext uri="{FF2B5EF4-FFF2-40B4-BE49-F238E27FC236}">
                <a16:creationId xmlns:a16="http://schemas.microsoft.com/office/drawing/2014/main" id="{E899EE6A-365F-4937-8ACC-E919E8871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997B68B-BD35-44C0-8DCB-9A653881AB89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DE" altLang="de-DE" sz="10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761D9-0CCB-4BEE-84F4-E9DB60F4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70057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, </a:t>
            </a:r>
            <a:r>
              <a:rPr lang="en-US" altLang="de-DE" sz="2400" b="1" dirty="0">
                <a:solidFill>
                  <a:srgbClr val="C00000"/>
                </a:solidFill>
              </a:rPr>
              <a:t>(item) =&gt; {</a:t>
            </a:r>
            <a:endParaRPr lang="de-DE" altLang="de-DE" sz="24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b="1" dirty="0">
                <a:solidFill>
                  <a:srgbClr val="C00000"/>
                </a:solidFill>
              </a:rPr>
              <a:t>    alert(item); </a:t>
            </a:r>
            <a:endParaRPr lang="de-DE" altLang="de-DE" sz="24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b="1" dirty="0">
                <a:solidFill>
                  <a:srgbClr val="C00000"/>
                </a:solidFill>
              </a:rPr>
              <a:t>}</a:t>
            </a:r>
            <a:r>
              <a:rPr lang="en-US" altLang="de-DE" sz="2400" dirty="0"/>
              <a:t>);</a:t>
            </a:r>
            <a:endParaRPr lang="de-DE" altLang="de-DE" sz="2400" dirty="0">
              <a:solidFill>
                <a:schemeClr val="tx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D7B37E-8D0E-415F-9FE2-BF3D5A81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105831"/>
            <a:ext cx="70057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, </a:t>
            </a:r>
            <a:r>
              <a:rPr lang="en-US" altLang="de-DE" sz="2400" b="1" dirty="0">
                <a:solidFill>
                  <a:srgbClr val="C00000"/>
                </a:solidFill>
              </a:rPr>
              <a:t>item =&gt; {   // Nur </a:t>
            </a:r>
            <a:r>
              <a:rPr lang="en-US" altLang="de-DE" sz="2400" b="1" dirty="0" err="1">
                <a:solidFill>
                  <a:srgbClr val="C00000"/>
                </a:solidFill>
              </a:rPr>
              <a:t>ein</a:t>
            </a:r>
            <a:r>
              <a:rPr lang="en-US" altLang="de-DE" sz="2400" b="1" dirty="0">
                <a:solidFill>
                  <a:srgbClr val="C00000"/>
                </a:solidFill>
              </a:rPr>
              <a:t> Parameter</a:t>
            </a:r>
            <a:endParaRPr lang="de-DE" altLang="de-DE" sz="24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b="1" dirty="0">
                <a:solidFill>
                  <a:srgbClr val="C00000"/>
                </a:solidFill>
              </a:rPr>
              <a:t>    alert(item); </a:t>
            </a:r>
            <a:endParaRPr lang="de-DE" altLang="de-DE" sz="24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b="1" dirty="0">
                <a:solidFill>
                  <a:srgbClr val="C00000"/>
                </a:solidFill>
              </a:rPr>
              <a:t>}</a:t>
            </a:r>
            <a:r>
              <a:rPr lang="en-US" altLang="de-DE" sz="2400" dirty="0"/>
              <a:t>);</a:t>
            </a:r>
            <a:endParaRPr lang="de-DE" altLang="de-DE" sz="2400" dirty="0">
              <a:solidFill>
                <a:schemeClr val="tx2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A8774D-6E21-4326-9B03-1919F2CD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454346"/>
            <a:ext cx="1047050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, </a:t>
            </a:r>
            <a:r>
              <a:rPr lang="en-US" altLang="de-DE" sz="2400" b="1" dirty="0">
                <a:solidFill>
                  <a:srgbClr val="C00000"/>
                </a:solidFill>
              </a:rPr>
              <a:t>item =&gt; alert(item) </a:t>
            </a:r>
            <a:r>
              <a:rPr lang="en-US" altLang="de-DE" sz="2400" dirty="0"/>
              <a:t>); </a:t>
            </a:r>
            <a:r>
              <a:rPr lang="en-US" altLang="de-DE" sz="2400" b="1" dirty="0">
                <a:solidFill>
                  <a:srgbClr val="C00000"/>
                </a:solidFill>
              </a:rPr>
              <a:t>// Nur </a:t>
            </a:r>
            <a:r>
              <a:rPr lang="en-US" altLang="de-DE" sz="2400" b="1" dirty="0" err="1">
                <a:solidFill>
                  <a:srgbClr val="C00000"/>
                </a:solidFill>
              </a:rPr>
              <a:t>eine</a:t>
            </a:r>
            <a:r>
              <a:rPr lang="en-US" altLang="de-DE" sz="2400" b="1" dirty="0">
                <a:solidFill>
                  <a:srgbClr val="C00000"/>
                </a:solidFill>
              </a:rPr>
              <a:t> </a:t>
            </a:r>
            <a:r>
              <a:rPr lang="en-US" altLang="de-DE" sz="2400" b="1" dirty="0" err="1">
                <a:solidFill>
                  <a:srgbClr val="C00000"/>
                </a:solidFill>
              </a:rPr>
              <a:t>Zeile</a:t>
            </a:r>
            <a:r>
              <a:rPr lang="en-US" altLang="de-DE" sz="2400" b="1" dirty="0">
                <a:solidFill>
                  <a:srgbClr val="C00000"/>
                </a:solidFill>
              </a:rPr>
              <a:t> == </a:t>
            </a:r>
            <a:r>
              <a:rPr lang="en-US" altLang="de-DE" sz="2400" b="1" dirty="0" err="1">
                <a:solidFill>
                  <a:srgbClr val="C00000"/>
                </a:solidFill>
              </a:rPr>
              <a:t>Rückgabewert</a:t>
            </a:r>
            <a:endParaRPr lang="de-DE" altLang="de-D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8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34919-041C-4485-B2E0-AAA4F95B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BB9F3-899C-4790-97D1-721732182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E34AF-F327-4DBC-8320-2C0179D9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Objektorientiertes Paradigma</a:t>
            </a:r>
          </a:p>
        </p:txBody>
      </p:sp>
      <p:sp>
        <p:nvSpPr>
          <p:cNvPr id="22531" name="Textplatzhalter 2">
            <a:extLst>
              <a:ext uri="{FF2B5EF4-FFF2-40B4-BE49-F238E27FC236}">
                <a16:creationId xmlns:a16="http://schemas.microsoft.com/office/drawing/2014/main" id="{25875D6D-613B-474A-9B8C-555ED248B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2532" name="Fußzeilenplatzhalter 3">
            <a:extLst>
              <a:ext uri="{FF2B5EF4-FFF2-40B4-BE49-F238E27FC236}">
                <a16:creationId xmlns:a16="http://schemas.microsoft.com/office/drawing/2014/main" id="{BF1E566C-DA18-4200-9ACE-0B684F4E0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B630E5A2-1AAC-4FC5-BBCD-E013D38BA8D9}" type="slidenum">
              <a:rPr lang="de-DE" altLang="de-DE" sz="1000"/>
              <a:pPr/>
              <a:t>14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64812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D300EC03-3694-46BD-830A-FA85120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objektorientierte Paradigma </a:t>
            </a:r>
          </a:p>
        </p:txBody>
      </p:sp>
      <p:sp>
        <p:nvSpPr>
          <p:cNvPr id="23555" name="Rechteck 4">
            <a:extLst>
              <a:ext uri="{FF2B5EF4-FFF2-40B4-BE49-F238E27FC236}">
                <a16:creationId xmlns:a16="http://schemas.microsoft.com/office/drawing/2014/main" id="{B6712FF7-15EC-4AB9-95D3-050DECC5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57467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 err="1"/>
              <a:t>var</a:t>
            </a:r>
            <a:r>
              <a:rPr lang="de-DE" altLang="de-DE" dirty="0"/>
              <a:t> </a:t>
            </a:r>
            <a:r>
              <a:rPr lang="de-DE" altLang="de-DE" dirty="0" err="1"/>
              <a:t>flugBuchung</a:t>
            </a:r>
            <a:r>
              <a:rPr lang="de-DE" altLang="de-DE" dirty="0"/>
              <a:t> =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von: "Graz",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nach: "Mallorca",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</a:t>
            </a:r>
            <a:r>
              <a:rPr lang="de-DE" altLang="de-DE" dirty="0" err="1"/>
              <a:t>passagiere</a:t>
            </a:r>
            <a:r>
              <a:rPr lang="de-DE" altLang="de-DE" dirty="0"/>
              <a:t>: [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        </a:t>
            </a:r>
            <a:r>
              <a:rPr lang="de-DE" altLang="de-DE" dirty="0" err="1"/>
              <a:t>vorname</a:t>
            </a:r>
            <a:r>
              <a:rPr lang="de-DE" altLang="de-DE" dirty="0"/>
              <a:t>: "Max", </a:t>
            </a:r>
            <a:r>
              <a:rPr lang="de-DE" altLang="de-DE" dirty="0" err="1"/>
              <a:t>nachname</a:t>
            </a:r>
            <a:r>
              <a:rPr lang="de-DE" altLang="de-DE" dirty="0"/>
              <a:t>: "Muster"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    },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        </a:t>
            </a:r>
            <a:r>
              <a:rPr lang="de-DE" altLang="de-DE" dirty="0" err="1"/>
              <a:t>vorname</a:t>
            </a:r>
            <a:r>
              <a:rPr lang="de-DE" altLang="de-DE" dirty="0"/>
              <a:t>: "Susi", </a:t>
            </a:r>
            <a:r>
              <a:rPr lang="de-DE" altLang="de-DE" dirty="0" err="1"/>
              <a:t>nachname</a:t>
            </a:r>
            <a:r>
              <a:rPr lang="de-DE" altLang="de-DE" dirty="0"/>
              <a:t>: "Sorglos"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],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</a:t>
            </a:r>
            <a:r>
              <a:rPr lang="de-DE" altLang="de-DE" dirty="0" err="1"/>
              <a:t>bezahlung</a:t>
            </a:r>
            <a:r>
              <a:rPr lang="de-DE" altLang="de-DE" dirty="0"/>
              <a:t>: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    </a:t>
            </a:r>
            <a:r>
              <a:rPr lang="de-DE" altLang="de-DE" dirty="0" err="1"/>
              <a:t>art</a:t>
            </a:r>
            <a:r>
              <a:rPr lang="de-DE" altLang="de-DE" dirty="0"/>
              <a:t>: "Kreditkarte", betrag: 250, bezahlt: </a:t>
            </a:r>
            <a:r>
              <a:rPr lang="de-DE" altLang="de-DE" dirty="0" err="1"/>
              <a:t>true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};</a:t>
            </a:r>
          </a:p>
        </p:txBody>
      </p:sp>
      <p:sp>
        <p:nvSpPr>
          <p:cNvPr id="23556" name="Textfeld 5">
            <a:extLst>
              <a:ext uri="{FF2B5EF4-FFF2-40B4-BE49-F238E27FC236}">
                <a16:creationId xmlns:a16="http://schemas.microsoft.com/office/drawing/2014/main" id="{7FC8E990-0E3E-4527-85A8-0C25A5BE65B9}"/>
              </a:ext>
            </a:extLst>
          </p:cNvPr>
          <p:cNvSpPr txBox="1">
            <a:spLocks noChangeArrowheads="1"/>
          </p:cNvSpPr>
          <p:nvPr/>
        </p:nvSpPr>
        <p:spPr bwMode="auto">
          <a:xfrm rot="869861">
            <a:off x="6235700" y="2894013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3200" b="1">
                <a:solidFill>
                  <a:srgbClr val="C00000"/>
                </a:solidFill>
              </a:rPr>
              <a:t>Objektliterale</a:t>
            </a:r>
          </a:p>
        </p:txBody>
      </p:sp>
    </p:spTree>
    <p:extLst>
      <p:ext uri="{BB962C8B-B14F-4D97-AF65-F5344CB8AC3E}">
        <p14:creationId xmlns:p14="http://schemas.microsoft.com/office/powerpoint/2010/main" val="141275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7A780C2-DECD-4C45-834E-74A70CEC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Konstruktor-Funktionen</a:t>
            </a:r>
          </a:p>
        </p:txBody>
      </p:sp>
      <p:sp>
        <p:nvSpPr>
          <p:cNvPr id="24579" name="Fußzeilenplatzhalter 3">
            <a:extLst>
              <a:ext uri="{FF2B5EF4-FFF2-40B4-BE49-F238E27FC236}">
                <a16:creationId xmlns:a16="http://schemas.microsoft.com/office/drawing/2014/main" id="{D1657A92-AD62-4B30-8A1C-B07F23536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664147BD-548C-49D0-AA6F-D75DD5018D51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de-DE" altLang="de-DE" sz="1000"/>
          </a:p>
        </p:txBody>
      </p:sp>
      <p:sp>
        <p:nvSpPr>
          <p:cNvPr id="24580" name="Rechteck 4">
            <a:extLst>
              <a:ext uri="{FF2B5EF4-FFF2-40B4-BE49-F238E27FC236}">
                <a16:creationId xmlns:a16="http://schemas.microsoft.com/office/drawing/2014/main" id="{51F6D336-4B65-4624-8A57-82A412A6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8296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 err="1"/>
              <a:t>function</a:t>
            </a:r>
            <a:r>
              <a:rPr lang="de-DE" altLang="de-DE" dirty="0"/>
              <a:t> Person(</a:t>
            </a:r>
            <a:r>
              <a:rPr lang="de-DE" altLang="de-DE" dirty="0" err="1"/>
              <a:t>id</a:t>
            </a:r>
            <a:r>
              <a:rPr lang="de-DE" altLang="de-DE" dirty="0"/>
              <a:t>, </a:t>
            </a:r>
            <a:r>
              <a:rPr lang="de-DE" altLang="de-DE" dirty="0" err="1"/>
              <a:t>vorname</a:t>
            </a:r>
            <a:r>
              <a:rPr lang="de-DE" altLang="de-DE" dirty="0"/>
              <a:t>, </a:t>
            </a:r>
            <a:r>
              <a:rPr lang="de-DE" altLang="de-DE" dirty="0" err="1"/>
              <a:t>nachname</a:t>
            </a:r>
            <a:r>
              <a:rPr lang="de-DE" altLang="de-DE" dirty="0"/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>
                <a:solidFill>
                  <a:schemeClr val="tx2"/>
                </a:solidFill>
              </a:rPr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this.</a:t>
            </a:r>
            <a:r>
              <a:rPr lang="en-US" altLang="de-DE" dirty="0" err="1"/>
              <a:t>vorname</a:t>
            </a:r>
            <a:r>
              <a:rPr lang="en-US" altLang="de-DE" dirty="0"/>
              <a:t> = </a:t>
            </a:r>
            <a:r>
              <a:rPr lang="en-US" altLang="de-DE" dirty="0" err="1"/>
              <a:t>vorname</a:t>
            </a:r>
            <a:r>
              <a:rPr lang="en-US" altLang="de-DE" dirty="0"/>
              <a:t>;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>
                <a:solidFill>
                  <a:schemeClr val="tx2"/>
                </a:solidFill>
              </a:rPr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this.</a:t>
            </a:r>
            <a:r>
              <a:rPr lang="en-US" altLang="de-DE" dirty="0" err="1"/>
              <a:t>nachname</a:t>
            </a:r>
            <a:r>
              <a:rPr lang="en-US" altLang="de-DE" dirty="0"/>
              <a:t> = </a:t>
            </a:r>
            <a:r>
              <a:rPr lang="en-US" altLang="de-DE" dirty="0" err="1"/>
              <a:t>nachname</a:t>
            </a:r>
            <a:r>
              <a:rPr lang="en-US" altLang="de-DE" dirty="0"/>
              <a:t>;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 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this.</a:t>
            </a:r>
            <a:r>
              <a:rPr lang="en-US" altLang="de-DE" dirty="0" err="1"/>
              <a:t>vollerName</a:t>
            </a:r>
            <a:r>
              <a:rPr lang="en-US" altLang="de-DE" dirty="0"/>
              <a:t> = </a:t>
            </a:r>
            <a:r>
              <a:rPr lang="en-US" altLang="de-DE" dirty="0">
                <a:solidFill>
                  <a:schemeClr val="tx2"/>
                </a:solidFill>
              </a:rPr>
              <a:t>function () {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>
                <a:solidFill>
                  <a:schemeClr val="tx2"/>
                </a:solidFill>
              </a:rPr>
              <a:t>        return id + ": " +</a:t>
            </a:r>
            <a:r>
              <a:rPr lang="en-US" altLang="de-DE" dirty="0" err="1">
                <a:solidFill>
                  <a:schemeClr val="tx2"/>
                </a:solidFill>
              </a:rPr>
              <a:t>this.vorname</a:t>
            </a:r>
            <a:r>
              <a:rPr lang="en-US" altLang="de-DE" dirty="0">
                <a:solidFill>
                  <a:schemeClr val="tx2"/>
                </a:solidFill>
              </a:rPr>
              <a:t> + " " + </a:t>
            </a:r>
            <a:r>
              <a:rPr lang="en-US" altLang="de-DE" dirty="0" err="1">
                <a:solidFill>
                  <a:schemeClr val="tx2"/>
                </a:solidFill>
              </a:rPr>
              <a:t>this.nachname</a:t>
            </a:r>
            <a:r>
              <a:rPr lang="en-US" altLang="de-DE" dirty="0">
                <a:solidFill>
                  <a:schemeClr val="tx2"/>
                </a:solidFill>
              </a:rPr>
              <a:t>;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>
                <a:solidFill>
                  <a:schemeClr val="tx2"/>
                </a:solidFill>
              </a:rPr>
              <a:t>    }</a:t>
            </a:r>
            <a:endParaRPr lang="de-DE" altLang="de-DE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}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 </a:t>
            </a:r>
            <a:endParaRPr lang="de-DE" altLang="de-DE" dirty="0"/>
          </a:p>
        </p:txBody>
      </p:sp>
      <p:sp>
        <p:nvSpPr>
          <p:cNvPr id="24581" name="Rechteck 5">
            <a:extLst>
              <a:ext uri="{FF2B5EF4-FFF2-40B4-BE49-F238E27FC236}">
                <a16:creationId xmlns:a16="http://schemas.microsoft.com/office/drawing/2014/main" id="{B4D4067E-EE4A-4DD2-829D-623DB214E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1"/>
            <a:ext cx="6919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/>
              <a:t>var rudi = new </a:t>
            </a:r>
            <a:r>
              <a:rPr lang="en-US" altLang="de-DE">
                <a:solidFill>
                  <a:schemeClr val="tx2"/>
                </a:solidFill>
              </a:rPr>
              <a:t>Person</a:t>
            </a:r>
            <a:r>
              <a:rPr lang="en-US" altLang="de-DE"/>
              <a:t>(47, "Rudolf", "Rentier");</a:t>
            </a:r>
            <a:endParaRPr lang="de-DE" altLang="de-DE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/>
              <a:t>alert(rudi.vorname);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/>
              <a:t>alert(rudi.nachname);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/>
              <a:t>alert(rudi.vollerName());</a:t>
            </a:r>
          </a:p>
        </p:txBody>
      </p:sp>
    </p:spTree>
    <p:extLst>
      <p:ext uri="{BB962C8B-B14F-4D97-AF65-F5344CB8AC3E}">
        <p14:creationId xmlns:p14="http://schemas.microsoft.com/office/powerpoint/2010/main" val="324836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Klassen ab ES6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838200" y="1474982"/>
            <a:ext cx="85248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 err="1">
                <a:solidFill>
                  <a:schemeClr val="tx2"/>
                </a:solidFill>
              </a:rPr>
              <a:t>class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Person {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>
                <a:solidFill>
                  <a:schemeClr val="tx2"/>
                </a:solidFill>
              </a:rPr>
              <a:t>       </a:t>
            </a:r>
            <a:r>
              <a:rPr lang="de-DE" altLang="de-DE" b="1" dirty="0" err="1">
                <a:solidFill>
                  <a:schemeClr val="tx2"/>
                </a:solidFill>
              </a:rPr>
              <a:t>constructor</a:t>
            </a:r>
            <a:r>
              <a:rPr lang="de-DE" altLang="de-DE" b="1" dirty="0">
                <a:solidFill>
                  <a:schemeClr val="tx2"/>
                </a:solidFill>
              </a:rPr>
              <a:t>(</a:t>
            </a:r>
            <a:r>
              <a:rPr lang="de-DE" altLang="de-DE" dirty="0" err="1"/>
              <a:t>id</a:t>
            </a:r>
            <a:r>
              <a:rPr lang="de-DE" altLang="de-DE" dirty="0"/>
              <a:t>, </a:t>
            </a:r>
            <a:r>
              <a:rPr lang="de-DE" altLang="de-DE" dirty="0" err="1"/>
              <a:t>vorname</a:t>
            </a:r>
            <a:r>
              <a:rPr lang="de-DE" altLang="de-DE" dirty="0"/>
              <a:t>, </a:t>
            </a:r>
            <a:r>
              <a:rPr lang="de-DE" altLang="de-DE" dirty="0" err="1"/>
              <a:t>nachname</a:t>
            </a:r>
            <a:r>
              <a:rPr lang="de-DE" altLang="de-DE" dirty="0"/>
              <a:t>) {</a:t>
            </a:r>
          </a:p>
          <a:p>
            <a:pPr eaLnBrk="1" hangingPunct="1"/>
            <a:r>
              <a:rPr lang="de-DE" altLang="de-DE" dirty="0"/>
              <a:t>           this.id = </a:t>
            </a:r>
            <a:r>
              <a:rPr lang="de-DE" altLang="de-DE" dirty="0" err="1"/>
              <a:t>id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   </a:t>
            </a:r>
            <a:r>
              <a:rPr lang="de-DE" altLang="de-DE" dirty="0" err="1"/>
              <a:t>this.vorname</a:t>
            </a:r>
            <a:r>
              <a:rPr lang="de-DE" altLang="de-DE" dirty="0"/>
              <a:t> = </a:t>
            </a:r>
            <a:r>
              <a:rPr lang="de-DE" altLang="de-DE" dirty="0" err="1"/>
              <a:t>vorname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    </a:t>
            </a:r>
            <a:r>
              <a:rPr lang="de-DE" altLang="de-DE" dirty="0" err="1"/>
              <a:t>this.nachname</a:t>
            </a:r>
            <a:r>
              <a:rPr lang="de-DE" altLang="de-DE" dirty="0"/>
              <a:t> = </a:t>
            </a:r>
            <a:r>
              <a:rPr lang="de-DE" altLang="de-DE" dirty="0" err="1"/>
              <a:t>nachname</a:t>
            </a:r>
            <a:r>
              <a:rPr lang="de-DE" altLang="de-DE" dirty="0"/>
              <a:t>;</a:t>
            </a:r>
          </a:p>
          <a:p>
            <a:pPr eaLnBrk="1" hangingPunct="1"/>
            <a:r>
              <a:rPr lang="de-DE" altLang="de-DE" dirty="0"/>
              <a:t>       }</a:t>
            </a:r>
          </a:p>
          <a:p>
            <a:pPr eaLnBrk="1" hangingPunct="1"/>
            <a:endParaRPr lang="de-DE" altLang="de-DE" dirty="0"/>
          </a:p>
          <a:p>
            <a:r>
              <a:rPr lang="de-DE" altLang="de-DE" dirty="0"/>
              <a:t>       </a:t>
            </a:r>
            <a:r>
              <a:rPr lang="de-DE" altLang="de-DE" dirty="0" err="1"/>
              <a:t>vollerName</a:t>
            </a:r>
            <a:r>
              <a:rPr lang="de-DE" altLang="de-DE" dirty="0"/>
              <a:t>() {</a:t>
            </a:r>
          </a:p>
          <a:p>
            <a:r>
              <a:rPr lang="de-DE" altLang="de-DE" dirty="0"/>
              <a:t>           </a:t>
            </a:r>
            <a:r>
              <a:rPr lang="en-US" altLang="de-DE" dirty="0"/>
              <a:t>return this.id + ": " +</a:t>
            </a:r>
            <a:r>
              <a:rPr lang="en-US" altLang="de-DE" dirty="0" err="1"/>
              <a:t>this.vorname</a:t>
            </a:r>
            <a:r>
              <a:rPr lang="en-US" altLang="de-DE" dirty="0"/>
              <a:t> + " " + </a:t>
            </a:r>
            <a:r>
              <a:rPr lang="en-US" altLang="de-DE" dirty="0" err="1"/>
              <a:t>this.nachname</a:t>
            </a:r>
            <a:r>
              <a:rPr lang="en-US" altLang="de-DE" dirty="0"/>
              <a:t>;</a:t>
            </a:r>
            <a:endParaRPr lang="de-DE" altLang="de-DE" dirty="0"/>
          </a:p>
          <a:p>
            <a:pPr eaLnBrk="1" hangingPunct="1"/>
            <a:r>
              <a:rPr lang="de-DE" altLang="de-DE" dirty="0"/>
              <a:t>       }</a:t>
            </a:r>
          </a:p>
          <a:p>
            <a:pPr eaLnBrk="1" hangingPunct="1"/>
            <a:r>
              <a:rPr lang="de-DE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43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FFF8-6D8B-451F-9A4E-EE3A1ECB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</a:t>
            </a:r>
          </a:p>
        </p:txBody>
      </p:sp>
      <p:sp>
        <p:nvSpPr>
          <p:cNvPr id="25603" name="Textplatzhalter 2">
            <a:extLst>
              <a:ext uri="{FF2B5EF4-FFF2-40B4-BE49-F238E27FC236}">
                <a16:creationId xmlns:a16="http://schemas.microsoft.com/office/drawing/2014/main" id="{9EFBFE3F-B97E-4E8D-A772-4F5088869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FlightService</a:t>
            </a:r>
            <a:endParaRPr lang="de-DE" altLang="de-DE" dirty="0"/>
          </a:p>
        </p:txBody>
      </p:sp>
      <p:sp>
        <p:nvSpPr>
          <p:cNvPr id="25604" name="Fußzeilenplatzhalter 3">
            <a:extLst>
              <a:ext uri="{FF2B5EF4-FFF2-40B4-BE49-F238E27FC236}">
                <a16:creationId xmlns:a16="http://schemas.microsoft.com/office/drawing/2014/main" id="{D1EA9E8F-E117-404A-969F-F1018F36E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C2EE2CF-7B60-4E63-A026-29575F5A72AF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99547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9991E-651B-4C34-BEC8-83A7789C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0F7522-19D7-4F8D-A0B4-4CB694BB4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72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D736EAC2-80D5-4465-950D-2DBAA1F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9796A7A9-B216-4122-A3C8-455680C7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524875" cy="4718050"/>
          </a:xfrm>
        </p:spPr>
        <p:txBody>
          <a:bodyPr>
            <a:normAutofit lnSpcReduction="10000"/>
          </a:bodyPr>
          <a:lstStyle/>
          <a:p>
            <a:r>
              <a:rPr lang="de-DE" altLang="de-DE" dirty="0"/>
              <a:t>Überblick</a:t>
            </a:r>
          </a:p>
          <a:p>
            <a:pPr lvl="1"/>
            <a:r>
              <a:rPr lang="de-DE" altLang="de-DE" dirty="0"/>
              <a:t>Prozedurales Paradigma</a:t>
            </a:r>
          </a:p>
          <a:p>
            <a:pPr lvl="1"/>
            <a:r>
              <a:rPr lang="de-DE" altLang="de-DE" dirty="0"/>
              <a:t>Funktionales Paradigma</a:t>
            </a:r>
          </a:p>
          <a:p>
            <a:pPr lvl="1"/>
            <a:r>
              <a:rPr lang="de-DE" altLang="de-DE" dirty="0"/>
              <a:t>Objektorientiertes Paradigma</a:t>
            </a:r>
          </a:p>
          <a:p>
            <a:pPr lvl="1"/>
            <a:r>
              <a:rPr lang="de-DE" altLang="de-DE" dirty="0"/>
              <a:t>DEMO</a:t>
            </a:r>
          </a:p>
          <a:p>
            <a:r>
              <a:rPr lang="de-DE" altLang="de-DE" dirty="0"/>
              <a:t>Mehr Details</a:t>
            </a:r>
          </a:p>
          <a:p>
            <a:pPr lvl="1"/>
            <a:r>
              <a:rPr lang="de-DE" altLang="de-DE" dirty="0"/>
              <a:t>Funktionen und </a:t>
            </a:r>
            <a:r>
              <a:rPr lang="de-DE" altLang="de-DE" dirty="0" err="1"/>
              <a:t>this</a:t>
            </a:r>
            <a:endParaRPr lang="de-DE" altLang="de-DE" dirty="0"/>
          </a:p>
          <a:p>
            <a:pPr lvl="1"/>
            <a:r>
              <a:rPr lang="de-DE" altLang="de-DE" dirty="0"/>
              <a:t>Datentypen</a:t>
            </a:r>
          </a:p>
          <a:p>
            <a:pPr lvl="1"/>
            <a:r>
              <a:rPr lang="de-DE" altLang="de-DE" dirty="0" err="1"/>
              <a:t>Exceptions</a:t>
            </a:r>
            <a:endParaRPr lang="de-DE" altLang="de-DE" dirty="0"/>
          </a:p>
          <a:p>
            <a:pPr lvl="1"/>
            <a:r>
              <a:rPr lang="de-DE" altLang="de-DE" dirty="0"/>
              <a:t>Prototypen</a:t>
            </a:r>
          </a:p>
          <a:p>
            <a:pPr lvl="1"/>
            <a:r>
              <a:rPr lang="de-DE" altLang="de-DE" dirty="0"/>
              <a:t>Modulares Paradigma</a:t>
            </a:r>
          </a:p>
          <a:p>
            <a:pPr lvl="1"/>
            <a:r>
              <a:rPr lang="de-DE" altLang="de-DE" dirty="0"/>
              <a:t>DEMO</a:t>
            </a:r>
          </a:p>
          <a:p>
            <a:endParaRPr lang="de-DE" altLang="de-DE" dirty="0"/>
          </a:p>
        </p:txBody>
      </p:sp>
      <p:sp>
        <p:nvSpPr>
          <p:cNvPr id="13316" name="Fußzeilenplatzhalter 3">
            <a:extLst>
              <a:ext uri="{FF2B5EF4-FFF2-40B4-BE49-F238E27FC236}">
                <a16:creationId xmlns:a16="http://schemas.microsoft.com/office/drawing/2014/main" id="{A1AE6C6D-765A-4F4C-801A-6509D3390B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9AF17DC-5712-42C8-AC98-33E12365FA69}" type="slidenum">
              <a:rPr lang="de-DE" altLang="de-DE" sz="1000"/>
              <a:pPr/>
              <a:t>2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9650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CD8294D7-B542-4909-9BAF-627D5CFA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Übung</a:t>
            </a:r>
          </a:p>
        </p:txBody>
      </p:sp>
      <p:sp>
        <p:nvSpPr>
          <p:cNvPr id="26627" name="Inhaltsplatzhalter 2">
            <a:extLst>
              <a:ext uri="{FF2B5EF4-FFF2-40B4-BE49-F238E27FC236}">
                <a16:creationId xmlns:a16="http://schemas.microsoft.com/office/drawing/2014/main" id="{8242C27B-63CE-4974-BD27-97AA02EE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326" y="982663"/>
            <a:ext cx="8524875" cy="4940300"/>
          </a:xfrm>
        </p:spPr>
        <p:txBody>
          <a:bodyPr/>
          <a:lstStyle/>
          <a:p>
            <a:r>
              <a:rPr lang="de-DE" altLang="de-DE" sz="2000" dirty="0"/>
              <a:t>Betrachten Sie die im Zuge des Vortrags entwickelte Anwendung.</a:t>
            </a:r>
          </a:p>
          <a:p>
            <a:r>
              <a:rPr lang="de-DE" altLang="de-DE" sz="2000" dirty="0"/>
              <a:t>Entwickeln Sie eine Konstruktor-Funktion für ein Konto:</a:t>
            </a:r>
          </a:p>
          <a:p>
            <a:pPr lvl="1"/>
            <a:r>
              <a:rPr lang="de-DE" altLang="de-DE" sz="2000" dirty="0"/>
              <a:t>Private Eigenschaft: </a:t>
            </a:r>
            <a:r>
              <a:rPr lang="de-DE" altLang="de-DE" sz="2000" i="1" dirty="0" err="1"/>
              <a:t>kontostand</a:t>
            </a:r>
            <a:endParaRPr lang="de-DE" altLang="de-DE" sz="2000" i="1" dirty="0"/>
          </a:p>
          <a:p>
            <a:pPr lvl="1"/>
            <a:r>
              <a:rPr lang="de-DE" altLang="de-DE" sz="2000" dirty="0"/>
              <a:t>Öffentliche Methoden: </a:t>
            </a:r>
            <a:br>
              <a:rPr lang="de-DE" altLang="de-DE" sz="2000" dirty="0"/>
            </a:br>
            <a:r>
              <a:rPr lang="de-DE" altLang="de-DE" sz="2000" i="1" dirty="0"/>
              <a:t>einzahlen(betrag)</a:t>
            </a:r>
            <a:r>
              <a:rPr lang="de-DE" altLang="de-DE" sz="2000" dirty="0"/>
              <a:t>, </a:t>
            </a:r>
            <a:r>
              <a:rPr lang="de-DE" altLang="de-DE" sz="2000" i="1" dirty="0"/>
              <a:t>abheben(betrag)</a:t>
            </a:r>
            <a:r>
              <a:rPr lang="de-DE" altLang="de-DE" sz="2000" dirty="0"/>
              <a:t>, </a:t>
            </a:r>
            <a:r>
              <a:rPr lang="de-DE" altLang="de-DE" sz="2000" i="1" dirty="0" err="1"/>
              <a:t>getKontostand</a:t>
            </a:r>
            <a:r>
              <a:rPr lang="de-DE" altLang="de-DE" sz="2000" i="1" dirty="0"/>
              <a:t>()</a:t>
            </a:r>
          </a:p>
          <a:p>
            <a:r>
              <a:rPr lang="de-DE" altLang="de-DE" sz="2000" dirty="0"/>
              <a:t>Beim Erzeugen des Kontos soll der initiale Kontostand angeführt werden können:</a:t>
            </a:r>
            <a:br>
              <a:rPr lang="de-DE" altLang="de-DE" sz="2000" dirty="0"/>
            </a:br>
            <a:r>
              <a:rPr lang="de-DE" altLang="de-DE" sz="2000" dirty="0" err="1"/>
              <a:t>var</a:t>
            </a:r>
            <a:r>
              <a:rPr lang="de-DE" altLang="de-DE" sz="2000" dirty="0"/>
              <a:t> k = </a:t>
            </a:r>
            <a:r>
              <a:rPr lang="de-DE" altLang="de-DE" sz="2000" dirty="0" err="1"/>
              <a:t>new</a:t>
            </a:r>
            <a:r>
              <a:rPr lang="de-DE" altLang="de-DE" sz="2000" dirty="0"/>
              <a:t> Konto(50);</a:t>
            </a:r>
          </a:p>
          <a:p>
            <a:r>
              <a:rPr lang="de-DE" altLang="de-DE" sz="2000" dirty="0"/>
              <a:t>Spendieren Sie Ihrem Konto ein "Ereignis" </a:t>
            </a:r>
            <a:r>
              <a:rPr lang="de-DE" altLang="de-DE" sz="2000" dirty="0" err="1"/>
              <a:t>OnChange</a:t>
            </a:r>
            <a:r>
              <a:rPr lang="de-DE" altLang="de-DE" sz="2000" dirty="0"/>
              <a:t>, das immer dann ausgelöst wird, wenn jemand den Kontostand ändert.</a:t>
            </a:r>
          </a:p>
        </p:txBody>
      </p:sp>
      <p:sp>
        <p:nvSpPr>
          <p:cNvPr id="26628" name="Fußzeilenplatzhalter 3">
            <a:extLst>
              <a:ext uri="{FF2B5EF4-FFF2-40B4-BE49-F238E27FC236}">
                <a16:creationId xmlns:a16="http://schemas.microsoft.com/office/drawing/2014/main" id="{96704366-8DBC-4CBA-9272-B7F9921BC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AA8D8DA-ABA2-4879-B4B6-1A4E4598D0AD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411664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D29FC-19DC-4593-AD0B-77686AA3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Mehr</a:t>
            </a:r>
            <a:r>
              <a:rPr lang="en-US" dirty="0"/>
              <a:t> Details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BD41A4-94AB-455D-BC39-B829D8EC8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2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1F153-09CB-494B-A12A-FB77DBB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Funktionen und </a:t>
            </a:r>
            <a:r>
              <a:rPr lang="de-DE" dirty="0" err="1"/>
              <a:t>this</a:t>
            </a:r>
            <a:endParaRPr lang="de-DE" dirty="0"/>
          </a:p>
        </p:txBody>
      </p:sp>
      <p:sp>
        <p:nvSpPr>
          <p:cNvPr id="27651" name="Textplatzhalter 2">
            <a:extLst>
              <a:ext uri="{FF2B5EF4-FFF2-40B4-BE49-F238E27FC236}">
                <a16:creationId xmlns:a16="http://schemas.microsoft.com/office/drawing/2014/main" id="{4F4CB724-2EE7-4450-A695-2E7AC1D61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7652" name="Fußzeilenplatzhalter 3">
            <a:extLst>
              <a:ext uri="{FF2B5EF4-FFF2-40B4-BE49-F238E27FC236}">
                <a16:creationId xmlns:a16="http://schemas.microsoft.com/office/drawing/2014/main" id="{54A496D0-5A10-4178-9740-CABDC56BA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66E76384-F68C-4CF9-BB02-F852109635B1}" type="slidenum">
              <a:rPr lang="de-DE" altLang="de-DE" sz="1000"/>
              <a:pPr/>
              <a:t>22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23742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8A2112B8-A31E-4881-9F39-D66649D4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7478A-4353-44FE-8F6D-29BEA392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993"/>
            <a:ext cx="8524875" cy="4737100"/>
          </a:xfrm>
        </p:spPr>
        <p:txBody>
          <a:bodyPr/>
          <a:lstStyle/>
          <a:p>
            <a:r>
              <a:rPr lang="de-DE" altLang="de-DE" i="1" dirty="0" err="1"/>
              <a:t>this</a:t>
            </a:r>
            <a:r>
              <a:rPr lang="de-DE" altLang="de-DE" dirty="0"/>
              <a:t> in Funktion verweist auf aktuellen „Kontext“</a:t>
            </a:r>
          </a:p>
          <a:p>
            <a:r>
              <a:rPr lang="de-DE" altLang="de-DE" dirty="0"/>
              <a:t>Aufrufer legt Kontext fest</a:t>
            </a:r>
            <a:endParaRPr lang="de-DE" altLang="de-DE" sz="2400" dirty="0"/>
          </a:p>
        </p:txBody>
      </p:sp>
      <p:sp>
        <p:nvSpPr>
          <p:cNvPr id="28676" name="Fußzeilenplatzhalter 3">
            <a:extLst>
              <a:ext uri="{FF2B5EF4-FFF2-40B4-BE49-F238E27FC236}">
                <a16:creationId xmlns:a16="http://schemas.microsoft.com/office/drawing/2014/main" id="{705C5FF8-E3E5-49BE-852A-CE3BECEF5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A887E14-F14F-4766-8199-746A1D39D590}" type="slidenum">
              <a:rPr lang="de-DE" altLang="de-DE" sz="1000"/>
              <a:pPr/>
              <a:t>23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3349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>
            <a:extLst>
              <a:ext uri="{FF2B5EF4-FFF2-40B4-BE49-F238E27FC236}">
                <a16:creationId xmlns:a16="http://schemas.microsoft.com/office/drawing/2014/main" id="{1C6D38AA-8C3B-4B53-A3D9-92C35D8C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C37C4-8DD2-4A2E-80FE-7D23AB6D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99"/>
            <a:ext cx="8524875" cy="4824413"/>
          </a:xfrm>
        </p:spPr>
        <p:txBody>
          <a:bodyPr/>
          <a:lstStyle/>
          <a:p>
            <a:r>
              <a:rPr lang="de-DE" altLang="de-DE" dirty="0" err="1"/>
              <a:t>obj.methode</a:t>
            </a:r>
            <a:r>
              <a:rPr lang="de-DE" altLang="de-DE" dirty="0"/>
              <a:t>() </a:t>
            </a:r>
          </a:p>
          <a:p>
            <a:pPr lvl="1"/>
            <a:r>
              <a:rPr lang="de-DE" altLang="de-DE" dirty="0" err="1"/>
              <a:t>this</a:t>
            </a:r>
            <a:r>
              <a:rPr lang="de-DE" altLang="de-DE" dirty="0"/>
              <a:t> == </a:t>
            </a:r>
            <a:r>
              <a:rPr lang="de-DE" altLang="de-DE" dirty="0" err="1"/>
              <a:t>obj</a:t>
            </a:r>
            <a:endParaRPr lang="de-DE" altLang="de-DE" dirty="0"/>
          </a:p>
          <a:p>
            <a:r>
              <a:rPr lang="de-DE" altLang="de-DE" dirty="0" err="1"/>
              <a:t>func.call</a:t>
            </a:r>
            <a:r>
              <a:rPr lang="de-DE" altLang="de-DE" dirty="0"/>
              <a:t>(x, y, z) </a:t>
            </a:r>
          </a:p>
          <a:p>
            <a:pPr lvl="1"/>
            <a:r>
              <a:rPr lang="de-DE" altLang="de-DE" dirty="0" err="1"/>
              <a:t>this</a:t>
            </a:r>
            <a:r>
              <a:rPr lang="de-DE" altLang="de-DE" dirty="0"/>
              <a:t> == x, Parameter: y, z</a:t>
            </a:r>
          </a:p>
          <a:p>
            <a:r>
              <a:rPr lang="de-DE" altLang="de-DE" dirty="0" err="1"/>
              <a:t>new</a:t>
            </a:r>
            <a:r>
              <a:rPr lang="de-DE" altLang="de-DE" dirty="0"/>
              <a:t> </a:t>
            </a:r>
            <a:r>
              <a:rPr lang="de-DE" altLang="de-DE" dirty="0" err="1"/>
              <a:t>Func</a:t>
            </a:r>
            <a:r>
              <a:rPr lang="de-DE" altLang="de-DE" dirty="0"/>
              <a:t>()</a:t>
            </a:r>
          </a:p>
          <a:p>
            <a:pPr lvl="1"/>
            <a:r>
              <a:rPr lang="de-DE" altLang="de-DE" dirty="0" err="1"/>
              <a:t>this</a:t>
            </a:r>
            <a:r>
              <a:rPr lang="de-DE" altLang="de-DE" dirty="0"/>
              <a:t> == Neues „leeres“ Objekt</a:t>
            </a:r>
          </a:p>
          <a:p>
            <a:r>
              <a:rPr lang="de-DE" altLang="de-DE" dirty="0" err="1"/>
              <a:t>func</a:t>
            </a:r>
            <a:r>
              <a:rPr lang="de-DE" altLang="de-DE" dirty="0"/>
              <a:t>() </a:t>
            </a:r>
          </a:p>
          <a:p>
            <a:pPr lvl="1"/>
            <a:r>
              <a:rPr lang="de-DE" altLang="de-DE" dirty="0" err="1"/>
              <a:t>this</a:t>
            </a:r>
            <a:r>
              <a:rPr lang="de-DE" altLang="de-DE" dirty="0"/>
              <a:t> == globales Objekt (</a:t>
            </a:r>
            <a:r>
              <a:rPr lang="de-DE" altLang="de-DE" i="1" dirty="0" err="1"/>
              <a:t>window</a:t>
            </a:r>
            <a:r>
              <a:rPr lang="de-DE" altLang="de-DE" dirty="0"/>
              <a:t> in Browser)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29700" name="Fußzeilenplatzhalter 3">
            <a:extLst>
              <a:ext uri="{FF2B5EF4-FFF2-40B4-BE49-F238E27FC236}">
                <a16:creationId xmlns:a16="http://schemas.microsoft.com/office/drawing/2014/main" id="{044E6C0E-1934-4274-84AF-19A4230A6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854BFF48-CB15-48E4-8448-9867B26A4F63}" type="slidenum">
              <a:rPr lang="de-DE" altLang="de-DE" sz="1000"/>
              <a:pPr/>
              <a:t>24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7121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>
            <a:extLst>
              <a:ext uri="{FF2B5EF4-FFF2-40B4-BE49-F238E27FC236}">
                <a16:creationId xmlns:a16="http://schemas.microsoft.com/office/drawing/2014/main" id="{07608CAC-88A2-47AB-9D9D-BDB6D0D6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Gedankenexperiment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17EE4-1095-4929-B462-CD63DB76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524875" cy="4711700"/>
          </a:xfrm>
        </p:spPr>
        <p:txBody>
          <a:bodyPr/>
          <a:lstStyle/>
          <a:p>
            <a:r>
              <a:rPr lang="de-DE" altLang="de-DE" dirty="0"/>
              <a:t>Worauf verweist </a:t>
            </a:r>
            <a:r>
              <a:rPr lang="de-DE" altLang="de-DE" dirty="0" err="1"/>
              <a:t>this</a:t>
            </a:r>
            <a:r>
              <a:rPr lang="de-DE" altLang="de-DE" dirty="0"/>
              <a:t> in </a:t>
            </a:r>
            <a:r>
              <a:rPr lang="de-DE" altLang="de-DE" dirty="0" err="1"/>
              <a:t>doStuff</a:t>
            </a:r>
            <a:r>
              <a:rPr lang="de-DE" altLang="de-DE" dirty="0"/>
              <a:t>?</a:t>
            </a:r>
          </a:p>
          <a:p>
            <a:r>
              <a:rPr lang="de-DE" altLang="de-DE" dirty="0" err="1"/>
              <a:t>dbj.doStuff</a:t>
            </a:r>
            <a:r>
              <a:rPr lang="de-DE" altLang="de-DE" dirty="0"/>
              <a:t>();</a:t>
            </a:r>
          </a:p>
          <a:p>
            <a:r>
              <a:rPr lang="de-DE" altLang="de-DE" dirty="0" err="1"/>
              <a:t>var</a:t>
            </a:r>
            <a:r>
              <a:rPr lang="de-DE" altLang="de-DE" dirty="0"/>
              <a:t> m = </a:t>
            </a:r>
            <a:r>
              <a:rPr lang="de-DE" altLang="de-DE" dirty="0" err="1"/>
              <a:t>obj.doStuff</a:t>
            </a:r>
            <a:r>
              <a:rPr lang="de-DE" altLang="de-DE" dirty="0"/>
              <a:t>;</a:t>
            </a:r>
            <a:br>
              <a:rPr lang="de-DE" altLang="de-DE" dirty="0"/>
            </a:br>
            <a:r>
              <a:rPr lang="de-DE" altLang="de-DE" dirty="0"/>
              <a:t>m();</a:t>
            </a:r>
          </a:p>
          <a:p>
            <a:r>
              <a:rPr lang="de-DE" altLang="de-DE" dirty="0" err="1"/>
              <a:t>obj.doStuff.call</a:t>
            </a:r>
            <a:r>
              <a:rPr lang="de-DE" altLang="de-DE" dirty="0"/>
              <a:t>(x)</a:t>
            </a:r>
          </a:p>
        </p:txBody>
      </p:sp>
      <p:sp>
        <p:nvSpPr>
          <p:cNvPr id="30724" name="Fußzeilenplatzhalter 3">
            <a:extLst>
              <a:ext uri="{FF2B5EF4-FFF2-40B4-BE49-F238E27FC236}">
                <a16:creationId xmlns:a16="http://schemas.microsoft.com/office/drawing/2014/main" id="{A7B80013-7EF1-48D7-8505-CD204D3CF0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655617CD-BD43-4B45-AEA1-5614A5771FC8}" type="slidenum">
              <a:rPr lang="de-DE" altLang="de-DE" sz="1000"/>
              <a:pPr/>
              <a:t>25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19966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>
            <a:extLst>
              <a:ext uri="{FF2B5EF4-FFF2-40B4-BE49-F238E27FC236}">
                <a16:creationId xmlns:a16="http://schemas.microsoft.com/office/drawing/2014/main" id="{D19DFD8E-8EB1-450C-B202-780E700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Function</a:t>
            </a:r>
          </a:p>
        </p:txBody>
      </p:sp>
      <p:sp>
        <p:nvSpPr>
          <p:cNvPr id="31747" name="Inhaltsplatzhalter 2">
            <a:extLst>
              <a:ext uri="{FF2B5EF4-FFF2-40B4-BE49-F238E27FC236}">
                <a16:creationId xmlns:a16="http://schemas.microsoft.com/office/drawing/2014/main" id="{0BF070A5-6000-4F9C-BD04-CA22F1BF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13883" cy="4637088"/>
          </a:xfrm>
        </p:spPr>
        <p:txBody>
          <a:bodyPr/>
          <a:lstStyle/>
          <a:p>
            <a:r>
              <a:rPr lang="de-DE" altLang="de-DE" dirty="0"/>
              <a:t>Jede Funktion wird durch ein </a:t>
            </a:r>
            <a:r>
              <a:rPr lang="de-DE" altLang="de-DE" dirty="0" err="1"/>
              <a:t>Function</a:t>
            </a:r>
            <a:r>
              <a:rPr lang="de-DE" altLang="de-DE" dirty="0"/>
              <a:t>-Objekt repräsentiert</a:t>
            </a:r>
          </a:p>
          <a:p>
            <a:r>
              <a:rPr lang="de-DE" altLang="de-DE" dirty="0"/>
              <a:t>Methoden:</a:t>
            </a:r>
          </a:p>
          <a:p>
            <a:pPr lvl="1"/>
            <a:r>
              <a:rPr lang="de-DE" altLang="de-DE" dirty="0" err="1"/>
              <a:t>func.call</a:t>
            </a:r>
            <a:r>
              <a:rPr lang="de-DE" altLang="de-DE" dirty="0"/>
              <a:t>(</a:t>
            </a:r>
            <a:r>
              <a:rPr lang="de-DE" altLang="de-DE" dirty="0" err="1"/>
              <a:t>thisArg</a:t>
            </a:r>
            <a:r>
              <a:rPr lang="de-DE" altLang="de-DE" dirty="0"/>
              <a:t>, arg1, arg2, …)</a:t>
            </a:r>
          </a:p>
          <a:p>
            <a:pPr lvl="1"/>
            <a:r>
              <a:rPr lang="de-DE" altLang="de-DE" dirty="0" err="1"/>
              <a:t>func.apply</a:t>
            </a:r>
            <a:r>
              <a:rPr lang="de-DE" altLang="de-DE" dirty="0"/>
              <a:t>(</a:t>
            </a:r>
            <a:r>
              <a:rPr lang="de-DE" altLang="de-DE" dirty="0" err="1"/>
              <a:t>thisArg</a:t>
            </a:r>
            <a:r>
              <a:rPr lang="de-DE" altLang="de-DE" dirty="0"/>
              <a:t>, </a:t>
            </a:r>
            <a:r>
              <a:rPr lang="de-DE" altLang="de-DE" dirty="0" err="1"/>
              <a:t>aryArray</a:t>
            </a:r>
            <a:r>
              <a:rPr lang="de-DE" altLang="de-DE" dirty="0"/>
              <a:t>)</a:t>
            </a:r>
          </a:p>
          <a:p>
            <a:pPr lvl="1"/>
            <a:r>
              <a:rPr lang="de-DE" altLang="de-DE" dirty="0"/>
              <a:t>func2 = </a:t>
            </a:r>
            <a:r>
              <a:rPr lang="de-DE" altLang="de-DE" dirty="0" err="1"/>
              <a:t>func.bind</a:t>
            </a:r>
            <a:r>
              <a:rPr lang="de-DE" altLang="de-DE" dirty="0"/>
              <a:t>(</a:t>
            </a:r>
            <a:r>
              <a:rPr lang="de-DE" altLang="de-DE" dirty="0" err="1"/>
              <a:t>thisArg</a:t>
            </a:r>
            <a:r>
              <a:rPr lang="de-DE" altLang="de-DE" dirty="0"/>
              <a:t>)</a:t>
            </a:r>
          </a:p>
        </p:txBody>
      </p:sp>
      <p:sp>
        <p:nvSpPr>
          <p:cNvPr id="31748" name="Fußzeilenplatzhalter 3">
            <a:extLst>
              <a:ext uri="{FF2B5EF4-FFF2-40B4-BE49-F238E27FC236}">
                <a16:creationId xmlns:a16="http://schemas.microsoft.com/office/drawing/2014/main" id="{49B78DC4-F200-4C17-BF38-34D6982001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DAEAC81D-9C18-433B-97C7-AF0CD8D8DBBB}" type="slidenum">
              <a:rPr lang="de-DE" altLang="de-DE" sz="1000"/>
              <a:pPr/>
              <a:t>26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8710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B65D4E32-C833-4844-BC74-C94744A0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Lambda-Ausdrücke binden </a:t>
            </a:r>
            <a:r>
              <a:rPr lang="de-DE" altLang="de-DE" dirty="0" err="1"/>
              <a:t>this</a:t>
            </a:r>
            <a:endParaRPr lang="de-DE" altLang="de-DE" dirty="0"/>
          </a:p>
        </p:txBody>
      </p:sp>
      <p:sp>
        <p:nvSpPr>
          <p:cNvPr id="20483" name="Fußzeilenplatzhalter 3">
            <a:extLst>
              <a:ext uri="{FF2B5EF4-FFF2-40B4-BE49-F238E27FC236}">
                <a16:creationId xmlns:a16="http://schemas.microsoft.com/office/drawing/2014/main" id="{E899EE6A-365F-4937-8ACC-E919E8871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997B68B-BD35-44C0-8DCB-9A653881AB89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de-DE" altLang="de-DE" sz="10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761D9-0CCB-4BEE-84F4-E9DB60F4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86612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, </a:t>
            </a:r>
            <a:r>
              <a:rPr lang="en-US" altLang="de-DE" sz="2400" dirty="0">
                <a:solidFill>
                  <a:srgbClr val="C00000"/>
                </a:solidFill>
              </a:rPr>
              <a:t>function</a:t>
            </a:r>
            <a:r>
              <a:rPr lang="en-US" altLang="de-DE" sz="2400" dirty="0"/>
              <a:t> (item)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</a:t>
            </a:r>
            <a:r>
              <a:rPr lang="en-US" altLang="de-DE" sz="2400" dirty="0" err="1"/>
              <a:t>console.debug</a:t>
            </a:r>
            <a:r>
              <a:rPr lang="en-US" altLang="de-DE" sz="2400" dirty="0"/>
              <a:t>(</a:t>
            </a:r>
            <a:r>
              <a:rPr lang="en-US" altLang="de-DE" sz="2400" dirty="0">
                <a:solidFill>
                  <a:srgbClr val="C00000"/>
                </a:solidFill>
              </a:rPr>
              <a:t>this</a:t>
            </a:r>
            <a:r>
              <a:rPr lang="en-US" altLang="de-DE" sz="2400" dirty="0"/>
              <a:t>);   </a:t>
            </a:r>
            <a:r>
              <a:rPr lang="en-US" altLang="de-DE" sz="2400" dirty="0">
                <a:solidFill>
                  <a:srgbClr val="C00000"/>
                </a:solidFill>
              </a:rPr>
              <a:t>// </a:t>
            </a:r>
            <a:r>
              <a:rPr lang="en-US" altLang="de-DE" sz="2400" dirty="0" err="1">
                <a:solidFill>
                  <a:srgbClr val="C00000"/>
                </a:solidFill>
              </a:rPr>
              <a:t>Aufrufer</a:t>
            </a:r>
            <a:r>
              <a:rPr lang="en-US" altLang="de-DE" sz="2400" dirty="0">
                <a:solidFill>
                  <a:srgbClr val="C00000"/>
                </a:solidFill>
              </a:rPr>
              <a:t> (= </a:t>
            </a:r>
            <a:r>
              <a:rPr lang="en-US" altLang="de-DE" sz="2400" dirty="0" err="1">
                <a:solidFill>
                  <a:srgbClr val="C00000"/>
                </a:solidFill>
              </a:rPr>
              <a:t>forEach</a:t>
            </a:r>
            <a:r>
              <a:rPr lang="en-US" altLang="de-DE" sz="2400" dirty="0">
                <a:solidFill>
                  <a:srgbClr val="C00000"/>
                </a:solidFill>
              </a:rPr>
              <a:t> </a:t>
            </a:r>
            <a:r>
              <a:rPr lang="en-US" altLang="de-DE" sz="2400" dirty="0" err="1">
                <a:solidFill>
                  <a:srgbClr val="C00000"/>
                </a:solidFill>
              </a:rPr>
              <a:t>kann</a:t>
            </a:r>
            <a:r>
              <a:rPr lang="en-US" altLang="de-DE" sz="2400" dirty="0">
                <a:solidFill>
                  <a:srgbClr val="C00000"/>
                </a:solidFill>
              </a:rPr>
              <a:t> this </a:t>
            </a:r>
            <a:r>
              <a:rPr lang="en-US" altLang="de-DE" sz="2400" dirty="0" err="1">
                <a:solidFill>
                  <a:srgbClr val="C00000"/>
                </a:solidFill>
              </a:rPr>
              <a:t>festlegen</a:t>
            </a:r>
            <a:r>
              <a:rPr lang="en-US" altLang="de-DE" sz="2400" dirty="0">
                <a:solidFill>
                  <a:srgbClr val="C00000"/>
                </a:solidFill>
              </a:rPr>
              <a:t>)</a:t>
            </a:r>
            <a:endParaRPr lang="de-DE" altLang="de-DE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});</a:t>
            </a:r>
            <a:endParaRPr lang="de-DE" altLang="de-DE" sz="2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B6CE56-B40C-43F9-8448-67F8DC46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56021"/>
            <a:ext cx="70057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, </a:t>
            </a:r>
            <a:r>
              <a:rPr lang="en-US" altLang="de-DE" sz="2400" dirty="0">
                <a:solidFill>
                  <a:srgbClr val="C00000"/>
                </a:solidFill>
              </a:rPr>
              <a:t>(item) =&gt; {</a:t>
            </a:r>
            <a:endParaRPr lang="de-DE" altLang="de-DE" sz="24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</a:t>
            </a:r>
            <a:r>
              <a:rPr lang="en-US" altLang="de-DE" sz="2400" dirty="0" err="1"/>
              <a:t>console.debug</a:t>
            </a:r>
            <a:r>
              <a:rPr lang="en-US" altLang="de-DE" sz="2400" dirty="0"/>
              <a:t>(</a:t>
            </a:r>
            <a:r>
              <a:rPr lang="en-US" altLang="de-DE" sz="2400" dirty="0">
                <a:solidFill>
                  <a:srgbClr val="C00000"/>
                </a:solidFill>
              </a:rPr>
              <a:t>this</a:t>
            </a:r>
            <a:r>
              <a:rPr lang="en-US" altLang="de-DE" sz="2400" dirty="0"/>
              <a:t>); 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>
                <a:solidFill>
                  <a:srgbClr val="C00000"/>
                </a:solidFill>
              </a:rPr>
              <a:t>}</a:t>
            </a:r>
            <a:r>
              <a:rPr lang="en-US" altLang="de-DE" sz="2400" dirty="0"/>
              <a:t>);</a:t>
            </a:r>
            <a:endParaRPr lang="de-DE" altLang="de-DE" sz="24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EE964F-1AE8-419A-A4E8-C166822D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1535"/>
            <a:ext cx="1086612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>
                <a:solidFill>
                  <a:srgbClr val="C00000"/>
                </a:solidFill>
              </a:rPr>
              <a:t>var</a:t>
            </a:r>
            <a:r>
              <a:rPr lang="en-US" altLang="de-DE" sz="2400" dirty="0">
                <a:solidFill>
                  <a:srgbClr val="C00000"/>
                </a:solidFill>
              </a:rPr>
              <a:t> </a:t>
            </a:r>
            <a:r>
              <a:rPr lang="en-US" altLang="de-DE" sz="2400" dirty="0">
                <a:solidFill>
                  <a:srgbClr val="7030A0"/>
                </a:solidFill>
              </a:rPr>
              <a:t>that</a:t>
            </a:r>
            <a:r>
              <a:rPr lang="en-US" altLang="de-DE" sz="2400" dirty="0">
                <a:solidFill>
                  <a:srgbClr val="C00000"/>
                </a:solidFill>
              </a:rPr>
              <a:t> = this;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myInts</a:t>
            </a:r>
            <a:r>
              <a:rPr lang="en-US" altLang="de-DE" sz="2400" dirty="0"/>
              <a:t>, </a:t>
            </a:r>
            <a:r>
              <a:rPr lang="en-US" altLang="de-DE" sz="2400" dirty="0">
                <a:solidFill>
                  <a:srgbClr val="C00000"/>
                </a:solidFill>
              </a:rPr>
              <a:t>function</a:t>
            </a:r>
            <a:r>
              <a:rPr lang="en-US" altLang="de-DE" sz="2400" dirty="0"/>
              <a:t> (item)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</a:t>
            </a:r>
            <a:r>
              <a:rPr lang="en-US" altLang="de-DE" sz="2400" dirty="0" err="1"/>
              <a:t>console.debug</a:t>
            </a:r>
            <a:r>
              <a:rPr lang="en-US" altLang="de-DE" sz="2400" dirty="0"/>
              <a:t>(</a:t>
            </a:r>
            <a:r>
              <a:rPr lang="en-US" altLang="de-DE" sz="2400" dirty="0">
                <a:solidFill>
                  <a:srgbClr val="7030A0"/>
                </a:solidFill>
              </a:rPr>
              <a:t>that</a:t>
            </a:r>
            <a:r>
              <a:rPr lang="en-US" altLang="de-DE" sz="2400" dirty="0"/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});</a:t>
            </a: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3235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08AA2-42FB-4254-BADC-F709606F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Datentypen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0D633-3F52-40BE-9171-DE256D785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97505E5-86F7-43BE-AB58-9949603C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0C12A-A4E2-4F9D-BD9A-6B32A0D78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3.14;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ok = true;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name = "Max";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multiline = </a:t>
            </a:r>
            <a:r>
              <a:rPr lang="en-US" dirty="0">
                <a:solidFill>
                  <a:srgbClr val="C00000"/>
                </a:solidFill>
              </a:rPr>
              <a:t>`</a:t>
            </a:r>
            <a:br>
              <a:rPr lang="en-US" dirty="0"/>
            </a:br>
            <a:r>
              <a:rPr lang="en-US" dirty="0"/>
              <a:t>    Hallo </a:t>
            </a:r>
            <a:r>
              <a:rPr lang="en-US" dirty="0">
                <a:solidFill>
                  <a:srgbClr val="C00000"/>
                </a:solidFill>
              </a:rPr>
              <a:t>${</a:t>
            </a:r>
            <a:r>
              <a:rPr lang="en-US" dirty="0"/>
              <a:t>name</a:t>
            </a:r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`</a:t>
            </a:r>
            <a:r>
              <a:rPr lang="en-US" dirty="0"/>
              <a:t>; // ES6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ary</a:t>
            </a:r>
            <a:r>
              <a:rPr lang="en-US" dirty="0"/>
              <a:t> = [1, 2, 3];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B662AD1-2969-483E-93BE-A290A371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x: 1, y: 2 };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f = function () { … }</a:t>
            </a:r>
          </a:p>
          <a:p>
            <a:r>
              <a:rPr lang="en-US" dirty="0"/>
              <a:t>null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maybe = null;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Eigenschaft</a:t>
            </a:r>
            <a:r>
              <a:rPr lang="en-US" dirty="0"/>
              <a:t> hat </a:t>
            </a:r>
            <a:r>
              <a:rPr lang="en-US" dirty="0" err="1"/>
              <a:t>keinen</a:t>
            </a:r>
            <a:r>
              <a:rPr lang="en-US" dirty="0"/>
              <a:t> Wert"</a:t>
            </a:r>
          </a:p>
          <a:p>
            <a:r>
              <a:rPr lang="en-US" dirty="0"/>
              <a:t>undefined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maybe = undefined;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Eigenschaft</a:t>
            </a:r>
            <a:r>
              <a:rPr lang="en-US" dirty="0"/>
              <a:t> </a:t>
            </a:r>
            <a:r>
              <a:rPr lang="en-US" dirty="0" err="1"/>
              <a:t>existiert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471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332D-8CEE-4E2C-927B-D30C3CF5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990913-67BC-4F82-9886-1F3CCE549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7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67B1C-E49B-4FE6-B43F-1BF543B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5E6B6-E5E0-4DC4-9260-BBF3B444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String </a:t>
            </a:r>
            <a:r>
              <a:rPr lang="en-US" dirty="0" err="1"/>
              <a:t>zurück</a:t>
            </a:r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typeof</a:t>
            </a:r>
            <a:r>
              <a:rPr lang="en-US" dirty="0"/>
              <a:t> value == "undefined") { … }</a:t>
            </a:r>
          </a:p>
        </p:txBody>
      </p:sp>
    </p:spTree>
    <p:extLst>
      <p:ext uri="{BB962C8B-B14F-4D97-AF65-F5344CB8AC3E}">
        <p14:creationId xmlns:p14="http://schemas.microsoft.com/office/powerpoint/2010/main" val="40407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E2329-3AB7-485C-B8DB-30F1E0F8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0DA23-88FF-4B06-B8E5-B3E6C912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 und != </a:t>
            </a:r>
            <a:r>
              <a:rPr lang="en-US" dirty="0" err="1"/>
              <a:t>führen</a:t>
            </a:r>
            <a:r>
              <a:rPr lang="en-US" dirty="0"/>
              <a:t> </a:t>
            </a:r>
            <a:r>
              <a:rPr lang="en-US" dirty="0" err="1"/>
              <a:t>Typumwandlungen</a:t>
            </a:r>
            <a:r>
              <a:rPr lang="en-US" dirty="0"/>
              <a:t> </a:t>
            </a:r>
            <a:r>
              <a:rPr lang="en-US" dirty="0" err="1"/>
              <a:t>durch</a:t>
            </a:r>
            <a:endParaRPr lang="en-US" dirty="0"/>
          </a:p>
          <a:p>
            <a:pPr lvl="1"/>
            <a:r>
              <a:rPr lang="en-US" dirty="0"/>
              <a:t>"1" == 1 // true</a:t>
            </a:r>
          </a:p>
          <a:p>
            <a:r>
              <a:rPr lang="en-US" dirty="0"/>
              <a:t>=== und !== </a:t>
            </a:r>
            <a:r>
              <a:rPr lang="en-US" dirty="0" err="1"/>
              <a:t>verlangen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Gleicheit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Typen</a:t>
            </a:r>
            <a:endParaRPr lang="en-US" dirty="0"/>
          </a:p>
          <a:p>
            <a:pPr lvl="1"/>
            <a:r>
              <a:rPr lang="en-US" dirty="0"/>
              <a:t>"1" === 1 // false</a:t>
            </a:r>
          </a:p>
        </p:txBody>
      </p:sp>
    </p:spTree>
    <p:extLst>
      <p:ext uri="{BB962C8B-B14F-4D97-AF65-F5344CB8AC3E}">
        <p14:creationId xmlns:p14="http://schemas.microsoft.com/office/powerpoint/2010/main" val="381028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5F997-E864-480A-8AA8-E1383BC9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1F6B2-AAF3-49CD-A6CB-D9511745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endParaRPr lang="en-US" dirty="0"/>
          </a:p>
          <a:p>
            <a:pPr lvl="1"/>
            <a:r>
              <a:rPr lang="en-US" dirty="0"/>
              <a:t>false, null, undefined, 0, "",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Truthy</a:t>
            </a:r>
          </a:p>
          <a:p>
            <a:pPr lvl="1"/>
            <a:r>
              <a:rPr lang="en-US" dirty="0"/>
              <a:t>!</a:t>
            </a:r>
            <a:r>
              <a:rPr lang="en-US" dirty="0" err="1"/>
              <a:t>falsy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6EA39-4E41-42AA-9D2F-7F7CDD72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Dictionaries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1EB5A-9A12-49E2-B740-07D8D14C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rudi.name == </a:t>
            </a:r>
            <a:r>
              <a:rPr lang="en-US" dirty="0" err="1"/>
              <a:t>rudi</a:t>
            </a:r>
            <a:r>
              <a:rPr lang="en-US" dirty="0"/>
              <a:t>['name']</a:t>
            </a:r>
          </a:p>
          <a:p>
            <a:r>
              <a:rPr lang="en-US" dirty="0" err="1"/>
              <a:t>Ersteres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optimiert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71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0A60D-ED7F-4B51-ABA4-5E4C575D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Objektes</a:t>
            </a:r>
            <a:r>
              <a:rPr lang="en-US" dirty="0"/>
              <a:t> </a:t>
            </a:r>
            <a:r>
              <a:rPr lang="en-US" dirty="0" err="1"/>
              <a:t>iterieren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29E77-DF56-4D31-B02B-1878A4F3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(let key </a:t>
            </a:r>
            <a:r>
              <a:rPr lang="en-US" dirty="0">
                <a:solidFill>
                  <a:srgbClr val="C00000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Object.keys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/>
              <a:t>rudi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) {	// of: ES6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console.debug</a:t>
            </a:r>
            <a:r>
              <a:rPr lang="en-US" dirty="0"/>
              <a:t>(key, </a:t>
            </a:r>
            <a:r>
              <a:rPr lang="en-US" dirty="0" err="1"/>
              <a:t>rudi</a:t>
            </a:r>
            <a:r>
              <a:rPr lang="en-US" dirty="0"/>
              <a:t>[key]);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(let key </a:t>
            </a:r>
            <a:r>
              <a:rPr lang="en-US" dirty="0">
                <a:solidFill>
                  <a:srgbClr val="C0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rudi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console.debug</a:t>
            </a:r>
            <a:r>
              <a:rPr lang="en-US" dirty="0"/>
              <a:t>(key, </a:t>
            </a:r>
            <a:r>
              <a:rPr lang="en-US" dirty="0" err="1"/>
              <a:t>rudi</a:t>
            </a:r>
            <a:r>
              <a:rPr lang="en-US" dirty="0"/>
              <a:t>[key]);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Deklarationen</a:t>
            </a:r>
          </a:p>
        </p:txBody>
      </p:sp>
      <p:sp>
        <p:nvSpPr>
          <p:cNvPr id="3584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400" dirty="0" err="1">
                <a:solidFill>
                  <a:schemeClr val="tx2"/>
                </a:solidFill>
              </a:rPr>
              <a:t>var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/>
              <a:t>x;</a:t>
            </a:r>
          </a:p>
          <a:p>
            <a:pPr lvl="1"/>
            <a:r>
              <a:rPr lang="de-DE" altLang="de-DE" dirty="0" err="1"/>
              <a:t>Scope</a:t>
            </a:r>
            <a:r>
              <a:rPr lang="de-DE" altLang="de-DE" dirty="0"/>
              <a:t>: Gesamte Funktion, gilt ab Beginn der Funktion (</a:t>
            </a:r>
            <a:r>
              <a:rPr lang="de-DE" altLang="de-DE" dirty="0" err="1"/>
              <a:t>hoisting</a:t>
            </a:r>
            <a:r>
              <a:rPr lang="de-DE" altLang="de-DE" dirty="0"/>
              <a:t>)</a:t>
            </a:r>
          </a:p>
          <a:p>
            <a:r>
              <a:rPr lang="de-DE" altLang="de-DE" sz="2400" dirty="0" err="1">
                <a:solidFill>
                  <a:schemeClr val="tx2"/>
                </a:solidFill>
              </a:rPr>
              <a:t>let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/>
              <a:t>y;</a:t>
            </a:r>
          </a:p>
          <a:p>
            <a:pPr lvl="1"/>
            <a:r>
              <a:rPr lang="de-DE" altLang="de-DE" dirty="0" err="1"/>
              <a:t>Scope</a:t>
            </a:r>
            <a:r>
              <a:rPr lang="de-DE" altLang="de-DE" dirty="0"/>
              <a:t>: Aktueller Block, gilt ab Deklaration</a:t>
            </a:r>
          </a:p>
          <a:p>
            <a:r>
              <a:rPr lang="de-DE" altLang="de-DE" sz="2400" dirty="0" err="1">
                <a:solidFill>
                  <a:schemeClr val="tx2"/>
                </a:solidFill>
              </a:rPr>
              <a:t>const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/>
              <a:t>z = 3.14;</a:t>
            </a:r>
          </a:p>
          <a:p>
            <a:pPr lvl="1"/>
            <a:r>
              <a:rPr lang="de-DE" altLang="de-DE" dirty="0"/>
              <a:t>Konstante; </a:t>
            </a:r>
            <a:r>
              <a:rPr lang="de-DE" altLang="de-DE" dirty="0" err="1"/>
              <a:t>Scope</a:t>
            </a:r>
            <a:r>
              <a:rPr lang="de-DE" altLang="de-DE" dirty="0"/>
              <a:t>, wie bei.</a:t>
            </a:r>
          </a:p>
          <a:p>
            <a:pPr lvl="1"/>
            <a:endParaRPr lang="de-DE" altLang="de-DE" dirty="0"/>
          </a:p>
        </p:txBody>
      </p:sp>
      <p:sp>
        <p:nvSpPr>
          <p:cNvPr id="3584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AD1860B-D585-4F68-8BAC-12AA208D5DBF}" type="slidenum">
              <a:rPr lang="de-DE" altLang="de-DE" sz="1000"/>
              <a:pPr/>
              <a:t>35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942834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>
            <a:extLst>
              <a:ext uri="{FF2B5EF4-FFF2-40B4-BE49-F238E27FC236}">
                <a16:creationId xmlns:a16="http://schemas.microsoft.com/office/drawing/2014/main" id="{CAB8CA18-6323-4DF7-BF6C-B93B6710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Globale Objekte (Auszug)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4329168-67AB-45B4-9715-649EAD5AF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285619"/>
              </p:ext>
            </p:extLst>
          </p:nvPr>
        </p:nvGraphicFramePr>
        <p:xfrm>
          <a:off x="2142186" y="1765738"/>
          <a:ext cx="7959144" cy="4469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988" name="Rechteck 6">
            <a:extLst>
              <a:ext uri="{FF2B5EF4-FFF2-40B4-BE49-F238E27FC236}">
                <a16:creationId xmlns:a16="http://schemas.microsoft.com/office/drawing/2014/main" id="{7D852783-B1B0-4A9E-A01A-912631803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1" y="157737"/>
            <a:ext cx="9294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600" dirty="0"/>
              <a:t>Details: </a:t>
            </a:r>
            <a:r>
              <a:rPr lang="de-DE" altLang="de-DE" sz="1600" dirty="0">
                <a:hlinkClick r:id="rId7"/>
              </a:rPr>
              <a:t>https://developer.mozilla.org/de/docs/Web/JavaScript/Reference/Global_Objects</a:t>
            </a:r>
            <a:endParaRPr lang="de-DE" altLang="de-DE" sz="1600" dirty="0"/>
          </a:p>
        </p:txBody>
      </p:sp>
    </p:spTree>
    <p:extLst>
      <p:ext uri="{BB962C8B-B14F-4D97-AF65-F5344CB8AC3E}">
        <p14:creationId xmlns:p14="http://schemas.microsoft.com/office/powerpoint/2010/main" val="7375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956A2B-B0A6-4E94-B872-4C4FDFA1D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DDA9D3-E119-44D5-9214-C61BE4BC4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39189F-0663-4C73-A837-6273D194B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9FB266-0D37-4F1B-B14D-569EA03EC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7D466F-4D1D-4557-A81A-26C2589631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0A94B5-3608-48AC-B2B6-303B75DB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1F585-38B0-42C3-83B8-9CE33C0D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CA8CF-4770-432B-8924-4A2C92BB5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6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Exceptions</a:t>
            </a:r>
          </a:p>
        </p:txBody>
      </p:sp>
      <p:sp>
        <p:nvSpPr>
          <p:cNvPr id="69635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6D8D82BD-B687-4515-A0F8-6AF98A2F4847}" type="slidenum">
              <a:rPr lang="de-DE" altLang="de-DE" sz="1000"/>
              <a:pPr/>
              <a:t>38</a:t>
            </a:fld>
            <a:endParaRPr lang="de-DE" altLang="de-DE" sz="10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8125" y="1529637"/>
            <a:ext cx="2476500" cy="31415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r>
              <a:rPr lang="en-US" altLang="de-DE" i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// </a:t>
            </a:r>
            <a:r>
              <a:rPr lang="en-US" altLang="de-DE" i="1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Behandlung</a:t>
            </a:r>
            <a:endParaRPr lang="en-US" altLang="de-DE" i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endParaRPr lang="en-US" altLang="de-DE" i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de-DE" b="1" dirty="0">
                <a:solidFill>
                  <a:srgbClr val="000080"/>
                </a:solidFill>
                <a:cs typeface="Arial" panose="020B0604020202020204" pitchFamily="34" charset="0"/>
              </a:rPr>
              <a:t>try </a:t>
            </a: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   …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b="1" dirty="0">
                <a:solidFill>
                  <a:srgbClr val="000080"/>
                </a:solidFill>
                <a:cs typeface="Arial" panose="020B0604020202020204" pitchFamily="34" charset="0"/>
              </a:rPr>
              <a:t>catch </a:t>
            </a: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(e) {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   …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b="1" dirty="0">
                <a:solidFill>
                  <a:srgbClr val="000080"/>
                </a:solidFill>
                <a:cs typeface="Arial" panose="020B0604020202020204" pitchFamily="34" charset="0"/>
              </a:rPr>
              <a:t>finally </a:t>
            </a: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   …</a:t>
            </a:r>
            <a:b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altLang="de-DE" dirty="0"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67401" y="1989138"/>
            <a:ext cx="3744913" cy="1631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i="1">
                <a:solidFill>
                  <a:srgbClr val="808080"/>
                </a:solidFill>
                <a:cs typeface="Arial" panose="020B0604020202020204" pitchFamily="34" charset="0"/>
              </a:rPr>
              <a:t>// Auslösen</a:t>
            </a:r>
          </a:p>
          <a:p>
            <a:br>
              <a:rPr lang="en-US" altLang="de-DE" i="1">
                <a:solidFill>
                  <a:srgbClr val="808080"/>
                </a:solidFill>
                <a:cs typeface="Arial" panose="020B0604020202020204" pitchFamily="34" charset="0"/>
              </a:rPr>
            </a:br>
            <a:r>
              <a:rPr lang="en-US" altLang="de-DE" b="1">
                <a:solidFill>
                  <a:srgbClr val="000080"/>
                </a:solidFill>
                <a:cs typeface="Arial" panose="020B0604020202020204" pitchFamily="34" charset="0"/>
              </a:rPr>
              <a:t>throw </a:t>
            </a:r>
            <a:r>
              <a:rPr lang="en-US" altLang="de-DE">
                <a:solidFill>
                  <a:srgbClr val="0000FF"/>
                </a:solidFill>
                <a:cs typeface="Arial" panose="020B0604020202020204" pitchFamily="34" charset="0"/>
              </a:rPr>
              <a:t>17</a:t>
            </a:r>
            <a:r>
              <a:rPr lang="en-US" altLang="de-DE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  <a:br>
              <a:rPr lang="en-US" altLang="de-DE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b="1">
                <a:solidFill>
                  <a:srgbClr val="000080"/>
                </a:solidFill>
                <a:cs typeface="Arial" panose="020B0604020202020204" pitchFamily="34" charset="0"/>
              </a:rPr>
              <a:t>throw </a:t>
            </a:r>
            <a:r>
              <a:rPr lang="en-US" altLang="de-DE" b="1">
                <a:solidFill>
                  <a:srgbClr val="008000"/>
                </a:solidFill>
                <a:cs typeface="Arial" panose="020B0604020202020204" pitchFamily="34" charset="0"/>
              </a:rPr>
              <a:t>"error!"</a:t>
            </a:r>
            <a:r>
              <a:rPr lang="en-US" altLang="de-DE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  <a:br>
              <a:rPr lang="en-US" altLang="de-DE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de-DE" b="1">
                <a:solidFill>
                  <a:srgbClr val="000080"/>
                </a:solidFill>
                <a:cs typeface="Arial" panose="020B0604020202020204" pitchFamily="34" charset="0"/>
              </a:rPr>
              <a:t>throw new </a:t>
            </a:r>
            <a:r>
              <a:rPr lang="en-US" altLang="de-DE" b="1" i="1">
                <a:solidFill>
                  <a:srgbClr val="660E7A"/>
                </a:solidFill>
                <a:cs typeface="Arial" panose="020B0604020202020204" pitchFamily="34" charset="0"/>
              </a:rPr>
              <a:t>Error</a:t>
            </a:r>
            <a:r>
              <a:rPr lang="en-US" altLang="de-DE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de-DE" b="1">
                <a:solidFill>
                  <a:srgbClr val="008000"/>
                </a:solidFill>
                <a:cs typeface="Arial" panose="020B0604020202020204" pitchFamily="34" charset="0"/>
              </a:rPr>
              <a:t>"Fehler"</a:t>
            </a:r>
            <a:r>
              <a:rPr lang="en-US" altLang="de-DE">
                <a:solidFill>
                  <a:srgbClr val="000000"/>
                </a:solidFill>
                <a:cs typeface="Arial" panose="020B0604020202020204" pitchFamily="34" charset="0"/>
              </a:rPr>
              <a:t>);</a:t>
            </a:r>
            <a:endParaRPr lang="en-US" altLang="de-DE"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439989" y="5224463"/>
            <a:ext cx="767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Error dient auch als Basis-Klasse für eigene Exception-Typen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2952751" y="5988050"/>
            <a:ext cx="664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rgbClr val="C00000"/>
                </a:solidFill>
              </a:rPr>
              <a:t>Exceptions sind nicht Teil von Methoden-Signaturen!</a:t>
            </a:r>
          </a:p>
        </p:txBody>
      </p:sp>
    </p:spTree>
    <p:extLst>
      <p:ext uri="{BB962C8B-B14F-4D97-AF65-F5344CB8AC3E}">
        <p14:creationId xmlns:p14="http://schemas.microsoft.com/office/powerpoint/2010/main" val="30534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BF280-37D0-48DA-8F00-001111F6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771753-0046-4F62-AFC6-454560F7C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Exceptions</a:t>
            </a:r>
            <a:r>
              <a:rPr lang="de-DE" dirty="0"/>
              <a:t> bei ungültigen Parametern</a:t>
            </a:r>
          </a:p>
        </p:txBody>
      </p:sp>
    </p:spTree>
    <p:extLst>
      <p:ext uri="{BB962C8B-B14F-4D97-AF65-F5344CB8AC3E}">
        <p14:creationId xmlns:p14="http://schemas.microsoft.com/office/powerpoint/2010/main" val="31841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hteck 6"/>
          <p:cNvSpPr>
            <a:spLocks noChangeArrowheads="1"/>
          </p:cNvSpPr>
          <p:nvPr/>
        </p:nvSpPr>
        <p:spPr bwMode="auto">
          <a:xfrm>
            <a:off x="2498725" y="1992314"/>
            <a:ext cx="7175500" cy="2611437"/>
          </a:xfrm>
          <a:prstGeom prst="rect">
            <a:avLst/>
          </a:prstGeom>
          <a:solidFill>
            <a:srgbClr val="49701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3200">
                <a:solidFill>
                  <a:schemeClr val="bg1"/>
                </a:solidFill>
                <a:cs typeface="Arial" panose="020B0604020202020204" pitchFamily="34" charset="0"/>
              </a:rPr>
              <a:t>TypeScript   </a:t>
            </a:r>
          </a:p>
        </p:txBody>
      </p:sp>
      <p:sp>
        <p:nvSpPr>
          <p:cNvPr id="9219" name="Rechteck 5"/>
          <p:cNvSpPr>
            <a:spLocks noChangeArrowheads="1"/>
          </p:cNvSpPr>
          <p:nvPr/>
        </p:nvSpPr>
        <p:spPr bwMode="auto">
          <a:xfrm>
            <a:off x="2892426" y="2259014"/>
            <a:ext cx="4073525" cy="2071687"/>
          </a:xfrm>
          <a:prstGeom prst="rec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3200" dirty="0">
                <a:solidFill>
                  <a:schemeClr val="bg1"/>
                </a:solidFill>
                <a:cs typeface="Arial" panose="020B0604020202020204" pitchFamily="34" charset="0"/>
              </a:rPr>
              <a:t>ES 6+    </a:t>
            </a:r>
          </a:p>
        </p:txBody>
      </p:sp>
      <p:sp>
        <p:nvSpPr>
          <p:cNvPr id="922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ES 5 &lt; ES 6 &lt; </a:t>
            </a:r>
            <a:r>
              <a:rPr lang="de-DE" altLang="de-DE" dirty="0" err="1"/>
              <a:t>TypeScript</a:t>
            </a:r>
            <a:endParaRPr lang="de-DE" altLang="de-DE" dirty="0"/>
          </a:p>
        </p:txBody>
      </p:sp>
      <p:sp>
        <p:nvSpPr>
          <p:cNvPr id="9221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00">
                <a:cs typeface="Arial" panose="020B0604020202020204" pitchFamily="34" charset="0"/>
              </a:rPr>
              <a:t>Page </a:t>
            </a:r>
            <a:r>
              <a:rPr lang="de-DE" altLang="de-DE" sz="1000"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de-DE" sz="1000">
                <a:cs typeface="Arial" panose="020B0604020202020204" pitchFamily="34" charset="0"/>
              </a:rPr>
              <a:t> </a:t>
            </a:r>
            <a:fld id="{3FE07A56-7BBB-4A98-A97A-4E1EBF1C1741}" type="slidenum">
              <a:rPr lang="de-DE" altLang="de-DE" sz="1000">
                <a:cs typeface="Arial" panose="020B0604020202020204" pitchFamily="34" charset="0"/>
              </a:rPr>
              <a:pPr/>
              <a:t>4</a:t>
            </a:fld>
            <a:endParaRPr lang="de-DE" altLang="de-DE" sz="1000">
              <a:cs typeface="Arial" panose="020B0604020202020204" pitchFamily="34" charset="0"/>
            </a:endParaRPr>
          </a:p>
        </p:txBody>
      </p:sp>
      <p:sp>
        <p:nvSpPr>
          <p:cNvPr id="9222" name="Rechteck 4"/>
          <p:cNvSpPr>
            <a:spLocks noChangeArrowheads="1"/>
          </p:cNvSpPr>
          <p:nvPr/>
        </p:nvSpPr>
        <p:spPr bwMode="auto">
          <a:xfrm>
            <a:off x="3308350" y="2486025"/>
            <a:ext cx="1608138" cy="16081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 sz="3200" dirty="0">
                <a:solidFill>
                  <a:schemeClr val="bg1"/>
                </a:solidFill>
                <a:cs typeface="Arial" panose="020B0604020202020204" pitchFamily="34" charset="0"/>
              </a:rPr>
              <a:t>ES 5</a:t>
            </a:r>
          </a:p>
        </p:txBody>
      </p:sp>
      <p:cxnSp>
        <p:nvCxnSpPr>
          <p:cNvPr id="3" name="Gerade Verbindung mit Pfeil 2"/>
          <p:cNvCxnSpPr/>
          <p:nvPr/>
        </p:nvCxnSpPr>
        <p:spPr bwMode="auto">
          <a:xfrm flipH="1">
            <a:off x="4292601" y="5332413"/>
            <a:ext cx="44307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5665789" y="5470525"/>
            <a:ext cx="1684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Kompilierung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93D3A7-40B5-46BA-95AB-FFD1A3E9A0B2}"/>
              </a:ext>
            </a:extLst>
          </p:cNvPr>
          <p:cNvSpPr txBox="1"/>
          <p:nvPr/>
        </p:nvSpPr>
        <p:spPr>
          <a:xfrm>
            <a:off x="9051237" y="485351"/>
            <a:ext cx="294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ES 6+: </a:t>
            </a:r>
            <a:r>
              <a:rPr lang="en-US" sz="2400" dirty="0" err="1">
                <a:solidFill>
                  <a:srgbClr val="C00000"/>
                </a:solidFill>
              </a:rPr>
              <a:t>Offiziell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ES 2015, 2016, 2017</a:t>
            </a:r>
          </a:p>
        </p:txBody>
      </p:sp>
    </p:spTree>
    <p:extLst>
      <p:ext uri="{BB962C8B-B14F-4D97-AF65-F5344CB8AC3E}">
        <p14:creationId xmlns:p14="http://schemas.microsoft.com/office/powerpoint/2010/main" val="132288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B8F28-6187-4A95-A334-182AA77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Prototypen</a:t>
            </a:r>
          </a:p>
        </p:txBody>
      </p:sp>
      <p:sp>
        <p:nvSpPr>
          <p:cNvPr id="32771" name="Textplatzhalter 2">
            <a:extLst>
              <a:ext uri="{FF2B5EF4-FFF2-40B4-BE49-F238E27FC236}">
                <a16:creationId xmlns:a16="http://schemas.microsoft.com/office/drawing/2014/main" id="{E54C6A3C-DC38-4511-8A3A-00C3D246E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2772" name="Fußzeilenplatzhalter 3">
            <a:extLst>
              <a:ext uri="{FF2B5EF4-FFF2-40B4-BE49-F238E27FC236}">
                <a16:creationId xmlns:a16="http://schemas.microsoft.com/office/drawing/2014/main" id="{C76A25D9-9EAA-4D40-A7A6-E57B03757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4592EFC1-9A84-4DCD-987E-C572D9A58ACD}" type="slidenum">
              <a:rPr lang="de-DE" altLang="de-DE" sz="1000"/>
              <a:pPr/>
              <a:t>40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605248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D7A07-79FB-4E6D-8EB1-D3506D90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1E2F2-8838-427C-9071-CD265FF4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hat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Prototyp</a:t>
            </a:r>
            <a:endParaRPr lang="en-US" dirty="0"/>
          </a:p>
          <a:p>
            <a:r>
              <a:rPr lang="en-US" dirty="0"/>
              <a:t>Properties (</a:t>
            </a:r>
            <a:r>
              <a:rPr lang="en-US" dirty="0" err="1"/>
              <a:t>Methoden</a:t>
            </a:r>
            <a:r>
              <a:rPr lang="en-US" dirty="0"/>
              <a:t>), die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gefunden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sucht</a:t>
            </a:r>
            <a:r>
              <a:rPr lang="en-US" dirty="0"/>
              <a:t> JavaScript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Prototyp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D2A01F46-B237-4A3A-9B0A-985C7929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Prototypen</a:t>
            </a:r>
          </a:p>
        </p:txBody>
      </p:sp>
      <p:sp>
        <p:nvSpPr>
          <p:cNvPr id="33795" name="Fußzeilenplatzhalter 3">
            <a:extLst>
              <a:ext uri="{FF2B5EF4-FFF2-40B4-BE49-F238E27FC236}">
                <a16:creationId xmlns:a16="http://schemas.microsoft.com/office/drawing/2014/main" id="{7E068721-B33B-487B-93A9-2CE4E686E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327A3BC-C20D-4E5F-A8A7-37FC08C9929A}" type="slidenum">
              <a:rPr lang="de-DE" altLang="de-DE" sz="1000"/>
              <a:pPr/>
              <a:t>42</a:t>
            </a:fld>
            <a:endParaRPr lang="de-DE" altLang="de-DE" sz="100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D742489-CABC-43EB-9748-E16EED919F3D}"/>
              </a:ext>
            </a:extLst>
          </p:cNvPr>
          <p:cNvSpPr/>
          <p:nvPr/>
        </p:nvSpPr>
        <p:spPr bwMode="auto">
          <a:xfrm>
            <a:off x="2263775" y="1735139"/>
            <a:ext cx="2159000" cy="1114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Konstruktor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DF1BC0-318D-4DCC-97F9-7CD520D75CC3}"/>
              </a:ext>
            </a:extLst>
          </p:cNvPr>
          <p:cNvSpPr/>
          <p:nvPr/>
        </p:nvSpPr>
        <p:spPr bwMode="auto">
          <a:xfrm>
            <a:off x="4954588" y="1735139"/>
            <a:ext cx="2159000" cy="1114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Prototyp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7FF33F1-F649-400A-915E-8CDDBF12C9CD}"/>
              </a:ext>
            </a:extLst>
          </p:cNvPr>
          <p:cNvSpPr/>
          <p:nvPr/>
        </p:nvSpPr>
        <p:spPr bwMode="auto">
          <a:xfrm>
            <a:off x="7645401" y="1735139"/>
            <a:ext cx="2157413" cy="1114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...</a:t>
            </a:r>
          </a:p>
        </p:txBody>
      </p:sp>
      <p:cxnSp>
        <p:nvCxnSpPr>
          <p:cNvPr id="33799" name="Gerade Verbindung mit Pfeil 8">
            <a:extLst>
              <a:ext uri="{FF2B5EF4-FFF2-40B4-BE49-F238E27FC236}">
                <a16:creationId xmlns:a16="http://schemas.microsoft.com/office/drawing/2014/main" id="{84E27A34-D2DF-4327-8FA8-4A78C0623167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422776" y="2292350"/>
            <a:ext cx="531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Gerade Verbindung mit Pfeil 10">
            <a:extLst>
              <a:ext uri="{FF2B5EF4-FFF2-40B4-BE49-F238E27FC236}">
                <a16:creationId xmlns:a16="http://schemas.microsoft.com/office/drawing/2014/main" id="{1E2B09C4-D2FE-43EF-817D-B6EC078ACF48}"/>
              </a:ext>
            </a:extLst>
          </p:cNvPr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7113588" y="2292350"/>
            <a:ext cx="5318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733161C-5654-4D07-998C-566A462DC45D}"/>
              </a:ext>
            </a:extLst>
          </p:cNvPr>
          <p:cNvSpPr/>
          <p:nvPr/>
        </p:nvSpPr>
        <p:spPr bwMode="auto">
          <a:xfrm>
            <a:off x="7645401" y="3729039"/>
            <a:ext cx="2157413" cy="111283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Prototyp</a:t>
            </a:r>
          </a:p>
          <a:p>
            <a:pPr algn="ctr" eaLnBrk="1" hangingPunct="1">
              <a:defRPr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(Instanz v. </a:t>
            </a:r>
            <a:r>
              <a:rPr lang="de-DE" b="1" dirty="0" err="1">
                <a:solidFill>
                  <a:schemeClr val="bg1"/>
                </a:solidFill>
                <a:latin typeface="Arial" charset="0"/>
              </a:rPr>
              <a:t>Object</a:t>
            </a:r>
            <a:r>
              <a:rPr lang="de-DE" b="1" dirty="0">
                <a:solidFill>
                  <a:schemeClr val="bg1"/>
                </a:solidFill>
                <a:latin typeface="Arial" charset="0"/>
              </a:rPr>
              <a:t>)</a:t>
            </a:r>
          </a:p>
        </p:txBody>
      </p:sp>
      <p:cxnSp>
        <p:nvCxnSpPr>
          <p:cNvPr id="33802" name="Gerade Verbindung mit Pfeil 14">
            <a:extLst>
              <a:ext uri="{FF2B5EF4-FFF2-40B4-BE49-F238E27FC236}">
                <a16:creationId xmlns:a16="http://schemas.microsoft.com/office/drawing/2014/main" id="{7F8C5198-D995-4AFB-B547-AB8810283DF3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8724900" y="2849564"/>
            <a:ext cx="0" cy="879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5D9C19B8-50B7-47A7-8F7F-AC0ED367D44B}"/>
              </a:ext>
            </a:extLst>
          </p:cNvPr>
          <p:cNvSpPr/>
          <p:nvPr/>
        </p:nvSpPr>
        <p:spPr bwMode="auto">
          <a:xfrm>
            <a:off x="2273300" y="3629026"/>
            <a:ext cx="2159000" cy="1114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Instanz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70D5C20-3E0C-451C-9F3E-C6204164D54E}"/>
              </a:ext>
            </a:extLst>
          </p:cNvPr>
          <p:cNvCxnSpPr>
            <a:cxnSpLocks noChangeShapeType="1"/>
            <a:stCxn id="18" idx="3"/>
            <a:endCxn id="6" idx="1"/>
          </p:cNvCxnSpPr>
          <p:nvPr/>
        </p:nvCxnSpPr>
        <p:spPr bwMode="auto">
          <a:xfrm flipV="1">
            <a:off x="4432300" y="2292350"/>
            <a:ext cx="522288" cy="1893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63A949F-D7A6-441D-850F-4CFA31E3D3F5}"/>
              </a:ext>
            </a:extLst>
          </p:cNvPr>
          <p:cNvCxnSpPr>
            <a:cxnSpLocks noChangeShapeType="1"/>
            <a:stCxn id="5" idx="2"/>
            <a:endCxn id="18" idx="0"/>
          </p:cNvCxnSpPr>
          <p:nvPr/>
        </p:nvCxnSpPr>
        <p:spPr bwMode="auto">
          <a:xfrm>
            <a:off x="3343276" y="2849563"/>
            <a:ext cx="9525" cy="779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9EA6999F-8CDC-45B2-ABB1-B8CDA63C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9" y="3033713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b="1">
                <a:solidFill>
                  <a:schemeClr val="tx2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45729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>
            <a:extLst>
              <a:ext uri="{FF2B5EF4-FFF2-40B4-BE49-F238E27FC236}">
                <a16:creationId xmlns:a16="http://schemas.microsoft.com/office/drawing/2014/main" id="{6AFF0EDB-E323-490C-BE7D-F064D7A9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 ohne Prototyp</a:t>
            </a:r>
          </a:p>
        </p:txBody>
      </p:sp>
      <p:sp>
        <p:nvSpPr>
          <p:cNvPr id="34819" name="Fußzeilenplatzhalter 3">
            <a:extLst>
              <a:ext uri="{FF2B5EF4-FFF2-40B4-BE49-F238E27FC236}">
                <a16:creationId xmlns:a16="http://schemas.microsoft.com/office/drawing/2014/main" id="{430C29DC-0B03-4F4C-9D2F-BD86B090C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A50F6A1F-3971-4A60-86C9-E3E5C9421A62}" type="slidenum">
              <a:rPr lang="de-DE" altLang="de-DE" sz="1000"/>
              <a:pPr/>
              <a:t>43</a:t>
            </a:fld>
            <a:endParaRPr lang="de-DE" altLang="de-DE" sz="1000"/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76C32222-B1C8-427C-AF6E-2605A418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524875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function</a:t>
            </a:r>
            <a:r>
              <a:rPr lang="en-US" altLang="de-DE" dirty="0"/>
              <a:t> </a:t>
            </a:r>
            <a:r>
              <a:rPr lang="en-US" altLang="de-DE" b="1" dirty="0">
                <a:solidFill>
                  <a:schemeClr val="tx2"/>
                </a:solidFill>
              </a:rPr>
              <a:t>Person</a:t>
            </a:r>
            <a:r>
              <a:rPr lang="en-US" altLang="de-DE" dirty="0"/>
              <a:t>(id,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) {</a:t>
            </a:r>
            <a:br>
              <a:rPr lang="en-US" altLang="de-DE" dirty="0"/>
            </a:br>
            <a:r>
              <a:rPr lang="en-US" altLang="de-DE" dirty="0"/>
              <a:t>    this.id = id;</a:t>
            </a:r>
          </a:p>
          <a:p>
            <a:pPr eaLnBrk="1" hangingPunct="1"/>
            <a:r>
              <a:rPr lang="en-US" altLang="de-DE" dirty="0"/>
              <a:t>    </a:t>
            </a:r>
            <a:r>
              <a:rPr lang="en-US" altLang="de-DE" dirty="0" err="1"/>
              <a:t>this.vorname</a:t>
            </a:r>
            <a:r>
              <a:rPr lang="en-US" altLang="de-DE" dirty="0"/>
              <a:t> = </a:t>
            </a:r>
            <a:r>
              <a:rPr lang="en-US" altLang="de-DE" dirty="0" err="1"/>
              <a:t>vorname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dirty="0" err="1"/>
              <a:t>this.nachname</a:t>
            </a:r>
            <a:r>
              <a:rPr lang="en-US" altLang="de-DE" dirty="0"/>
              <a:t> = </a:t>
            </a:r>
            <a:r>
              <a:rPr lang="en-US" altLang="de-DE" dirty="0" err="1"/>
              <a:t>nachname</a:t>
            </a:r>
            <a:r>
              <a:rPr lang="en-US" altLang="de-DE" dirty="0"/>
              <a:t>;</a:t>
            </a:r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/>
              <a:t>    </a:t>
            </a:r>
            <a:r>
              <a:rPr lang="en-US" altLang="de-DE" dirty="0" err="1"/>
              <a:t>this.vollerName</a:t>
            </a:r>
            <a:r>
              <a:rPr lang="en-US" altLang="de-DE" dirty="0"/>
              <a:t> = function() {</a:t>
            </a:r>
          </a:p>
          <a:p>
            <a:r>
              <a:rPr lang="en-US" altLang="de-DE" dirty="0">
                <a:solidFill>
                  <a:schemeClr val="tx2"/>
                </a:solidFill>
              </a:rPr>
              <a:t>        return</a:t>
            </a:r>
            <a:r>
              <a:rPr lang="en-US" altLang="de-DE" dirty="0"/>
              <a:t> </a:t>
            </a:r>
            <a:r>
              <a:rPr lang="en-US" altLang="de-DE" dirty="0" err="1"/>
              <a:t>this.vorname</a:t>
            </a:r>
            <a:r>
              <a:rPr lang="en-US" altLang="de-DE" dirty="0"/>
              <a:t> + " " + </a:t>
            </a:r>
            <a:r>
              <a:rPr lang="en-US" altLang="de-DE" dirty="0" err="1"/>
              <a:t>this.nachname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    }</a:t>
            </a:r>
            <a:br>
              <a:rPr lang="en-US" altLang="de-DE" dirty="0"/>
            </a:br>
            <a:r>
              <a:rPr lang="en-US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337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>
            <a:extLst>
              <a:ext uri="{FF2B5EF4-FFF2-40B4-BE49-F238E27FC236}">
                <a16:creationId xmlns:a16="http://schemas.microsoft.com/office/drawing/2014/main" id="{6AFF0EDB-E323-490C-BE7D-F064D7A9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 für Prototypen</a:t>
            </a:r>
          </a:p>
        </p:txBody>
      </p:sp>
      <p:sp>
        <p:nvSpPr>
          <p:cNvPr id="34819" name="Fußzeilenplatzhalter 3">
            <a:extLst>
              <a:ext uri="{FF2B5EF4-FFF2-40B4-BE49-F238E27FC236}">
                <a16:creationId xmlns:a16="http://schemas.microsoft.com/office/drawing/2014/main" id="{430C29DC-0B03-4F4C-9D2F-BD86B090C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A50F6A1F-3971-4A60-86C9-E3E5C9421A62}" type="slidenum">
              <a:rPr lang="de-DE" altLang="de-DE" sz="1000"/>
              <a:pPr/>
              <a:t>44</a:t>
            </a:fld>
            <a:endParaRPr lang="de-DE" altLang="de-DE" sz="1000"/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76C32222-B1C8-427C-AF6E-2605A418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524875" cy="16312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function</a:t>
            </a:r>
            <a:r>
              <a:rPr lang="en-US" altLang="de-DE" dirty="0"/>
              <a:t> </a:t>
            </a:r>
            <a:r>
              <a:rPr lang="en-US" altLang="de-DE" b="1" dirty="0">
                <a:solidFill>
                  <a:schemeClr val="tx2"/>
                </a:solidFill>
              </a:rPr>
              <a:t>Person</a:t>
            </a:r>
            <a:r>
              <a:rPr lang="en-US" altLang="de-DE" dirty="0"/>
              <a:t>(id,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) {</a:t>
            </a:r>
            <a:br>
              <a:rPr lang="en-US" altLang="de-DE" dirty="0"/>
            </a:br>
            <a:r>
              <a:rPr lang="en-US" altLang="de-DE" dirty="0"/>
              <a:t>    this.id = id;</a:t>
            </a:r>
          </a:p>
          <a:p>
            <a:pPr eaLnBrk="1" hangingPunct="1"/>
            <a:r>
              <a:rPr lang="en-US" altLang="de-DE" dirty="0"/>
              <a:t>    </a:t>
            </a:r>
            <a:r>
              <a:rPr lang="en-US" altLang="de-DE" dirty="0" err="1"/>
              <a:t>this.vorname</a:t>
            </a:r>
            <a:r>
              <a:rPr lang="en-US" altLang="de-DE" dirty="0"/>
              <a:t> = </a:t>
            </a:r>
            <a:r>
              <a:rPr lang="en-US" altLang="de-DE" dirty="0" err="1"/>
              <a:t>vorname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dirty="0" err="1"/>
              <a:t>this.nachname</a:t>
            </a:r>
            <a:r>
              <a:rPr lang="en-US" altLang="de-DE" dirty="0"/>
              <a:t> = </a:t>
            </a:r>
            <a:r>
              <a:rPr lang="en-US" altLang="de-DE" dirty="0" err="1"/>
              <a:t>nachname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20E0FA6-1FFB-412A-A3FE-9A0604C7C2BE}"/>
              </a:ext>
            </a:extLst>
          </p:cNvPr>
          <p:cNvSpPr/>
          <p:nvPr/>
        </p:nvSpPr>
        <p:spPr>
          <a:xfrm>
            <a:off x="838200" y="361056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de-DE" sz="2000" b="1" dirty="0" err="1">
                <a:solidFill>
                  <a:schemeClr val="tx2"/>
                </a:solidFill>
              </a:rPr>
              <a:t>Person</a:t>
            </a:r>
            <a:r>
              <a:rPr lang="en-US" altLang="de-DE" sz="2000" dirty="0" err="1"/>
              <a:t>.</a:t>
            </a:r>
            <a:r>
              <a:rPr lang="en-US" altLang="de-DE" sz="2000" dirty="0" err="1">
                <a:solidFill>
                  <a:srgbClr val="C00000"/>
                </a:solidFill>
              </a:rPr>
              <a:t>prototype</a:t>
            </a:r>
            <a:r>
              <a:rPr lang="en-US" altLang="de-DE" sz="2000" dirty="0" err="1"/>
              <a:t>.vollerName</a:t>
            </a:r>
            <a:r>
              <a:rPr lang="en-US" altLang="de-DE" sz="2000" dirty="0"/>
              <a:t> = function () {</a:t>
            </a:r>
            <a:br>
              <a:rPr lang="en-US" altLang="de-DE" sz="2000" dirty="0"/>
            </a:br>
            <a:r>
              <a:rPr lang="en-US" altLang="de-DE" sz="2000" dirty="0"/>
              <a:t>    </a:t>
            </a:r>
            <a:r>
              <a:rPr lang="en-US" altLang="de-DE" sz="2000" dirty="0">
                <a:solidFill>
                  <a:schemeClr val="tx2"/>
                </a:solidFill>
              </a:rPr>
              <a:t>return</a:t>
            </a:r>
            <a:r>
              <a:rPr lang="en-US" altLang="de-DE" sz="2000" dirty="0"/>
              <a:t> </a:t>
            </a:r>
            <a:r>
              <a:rPr lang="en-US" altLang="de-DE" sz="2000" dirty="0" err="1"/>
              <a:t>this.vorname</a:t>
            </a:r>
            <a:r>
              <a:rPr lang="en-US" altLang="de-DE" sz="2000" dirty="0"/>
              <a:t> + " " + </a:t>
            </a:r>
            <a:r>
              <a:rPr lang="en-US" altLang="de-DE" sz="2000" dirty="0" err="1"/>
              <a:t>this.nachname</a:t>
            </a:r>
            <a:r>
              <a:rPr lang="en-US" altLang="de-DE" sz="2000" dirty="0"/>
              <a:t>;</a:t>
            </a:r>
            <a:br>
              <a:rPr lang="en-US" altLang="de-DE" sz="2000" dirty="0"/>
            </a:br>
            <a:r>
              <a:rPr lang="en-US" altLang="de-DE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>
            <a:extLst>
              <a:ext uri="{FF2B5EF4-FFF2-40B4-BE49-F238E27FC236}">
                <a16:creationId xmlns:a16="http://schemas.microsoft.com/office/drawing/2014/main" id="{0A671762-2573-4810-8266-DFD27040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 für Prototypen</a:t>
            </a:r>
          </a:p>
        </p:txBody>
      </p:sp>
      <p:sp>
        <p:nvSpPr>
          <p:cNvPr id="35843" name="Fußzeilenplatzhalter 3">
            <a:extLst>
              <a:ext uri="{FF2B5EF4-FFF2-40B4-BE49-F238E27FC236}">
                <a16:creationId xmlns:a16="http://schemas.microsoft.com/office/drawing/2014/main" id="{6E289400-D2F0-4254-A709-E127B7736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1B6BE88-A87F-48A5-BB2C-C7DBB029B453}" type="slidenum">
              <a:rPr lang="de-DE" altLang="de-DE" sz="1000"/>
              <a:pPr/>
              <a:t>45</a:t>
            </a:fld>
            <a:endParaRPr lang="de-DE" altLang="de-DE" sz="1000"/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6EE0305A-581D-4E0C-9042-B8204AE2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56613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function</a:t>
            </a:r>
            <a:r>
              <a:rPr lang="en-US" altLang="de-DE" dirty="0"/>
              <a:t> </a:t>
            </a: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/>
              <a:t>(id,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, </a:t>
            </a:r>
            <a:r>
              <a:rPr lang="en-US" altLang="de-DE" dirty="0" err="1"/>
              <a:t>abteilung</a:t>
            </a:r>
            <a:r>
              <a:rPr lang="en-US" altLang="de-DE" dirty="0"/>
              <a:t>) {</a:t>
            </a:r>
            <a:br>
              <a:rPr lang="en-US" altLang="de-DE" dirty="0"/>
            </a:br>
            <a:endParaRPr lang="en-US" altLang="de-DE" dirty="0"/>
          </a:p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</a:t>
            </a:r>
            <a:r>
              <a:rPr lang="en-US" altLang="de-DE" dirty="0" err="1"/>
              <a:t>.abteilung</a:t>
            </a:r>
            <a:r>
              <a:rPr lang="en-US" altLang="de-DE" dirty="0"/>
              <a:t> = </a:t>
            </a:r>
            <a:r>
              <a:rPr lang="en-US" altLang="de-DE" dirty="0" err="1"/>
              <a:t>abteilung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39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>
            <a:extLst>
              <a:ext uri="{FF2B5EF4-FFF2-40B4-BE49-F238E27FC236}">
                <a16:creationId xmlns:a16="http://schemas.microsoft.com/office/drawing/2014/main" id="{0A671762-2573-4810-8266-DFD27040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 für Prototypen</a:t>
            </a:r>
          </a:p>
        </p:txBody>
      </p:sp>
      <p:sp>
        <p:nvSpPr>
          <p:cNvPr id="35843" name="Fußzeilenplatzhalter 3">
            <a:extLst>
              <a:ext uri="{FF2B5EF4-FFF2-40B4-BE49-F238E27FC236}">
                <a16:creationId xmlns:a16="http://schemas.microsoft.com/office/drawing/2014/main" id="{6E289400-D2F0-4254-A709-E127B7736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1B6BE88-A87F-48A5-BB2C-C7DBB029B453}" type="slidenum">
              <a:rPr lang="de-DE" altLang="de-DE" sz="1000"/>
              <a:pPr/>
              <a:t>46</a:t>
            </a:fld>
            <a:endParaRPr lang="de-DE" altLang="de-DE" sz="1000"/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6EE0305A-581D-4E0C-9042-B8204AE2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56613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function</a:t>
            </a:r>
            <a:r>
              <a:rPr lang="en-US" altLang="de-DE" dirty="0"/>
              <a:t> </a:t>
            </a: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/>
              <a:t>(id,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, </a:t>
            </a:r>
            <a:r>
              <a:rPr lang="en-US" altLang="de-DE" dirty="0" err="1"/>
              <a:t>abteilung</a:t>
            </a:r>
            <a:r>
              <a:rPr lang="en-US" altLang="de-DE" dirty="0"/>
              <a:t>) {</a:t>
            </a:r>
            <a:br>
              <a:rPr lang="en-US" altLang="de-DE" dirty="0"/>
            </a:br>
            <a:endParaRPr lang="en-US" altLang="de-DE" dirty="0"/>
          </a:p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</a:t>
            </a:r>
            <a:r>
              <a:rPr lang="en-US" altLang="de-DE" dirty="0" err="1"/>
              <a:t>.abteilung</a:t>
            </a:r>
            <a:r>
              <a:rPr lang="en-US" altLang="de-DE" dirty="0"/>
              <a:t> = </a:t>
            </a:r>
            <a:r>
              <a:rPr lang="en-US" altLang="de-DE" dirty="0" err="1"/>
              <a:t>abteilung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}</a:t>
            </a:r>
            <a:br>
              <a:rPr lang="en-US" altLang="de-DE" dirty="0"/>
            </a:br>
            <a:br>
              <a:rPr lang="en-US" altLang="de-DE" dirty="0"/>
            </a:b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prototype</a:t>
            </a:r>
            <a:r>
              <a:rPr lang="en-US" altLang="de-DE" dirty="0"/>
              <a:t> = new </a:t>
            </a:r>
            <a:r>
              <a:rPr lang="en-US" altLang="de-DE" b="1" dirty="0">
                <a:solidFill>
                  <a:schemeClr val="tx2"/>
                </a:solidFill>
              </a:rPr>
              <a:t>Person</a:t>
            </a:r>
            <a:r>
              <a:rPr lang="en-US" alt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1012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>
            <a:extLst>
              <a:ext uri="{FF2B5EF4-FFF2-40B4-BE49-F238E27FC236}">
                <a16:creationId xmlns:a16="http://schemas.microsoft.com/office/drawing/2014/main" id="{0A671762-2573-4810-8266-DFD27040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 für Prototypen</a:t>
            </a:r>
          </a:p>
        </p:txBody>
      </p:sp>
      <p:sp>
        <p:nvSpPr>
          <p:cNvPr id="35843" name="Fußzeilenplatzhalter 3">
            <a:extLst>
              <a:ext uri="{FF2B5EF4-FFF2-40B4-BE49-F238E27FC236}">
                <a16:creationId xmlns:a16="http://schemas.microsoft.com/office/drawing/2014/main" id="{6E289400-D2F0-4254-A709-E127B7736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1B6BE88-A87F-48A5-BB2C-C7DBB029B453}" type="slidenum">
              <a:rPr lang="de-DE" altLang="de-DE" sz="1000"/>
              <a:pPr/>
              <a:t>47</a:t>
            </a:fld>
            <a:endParaRPr lang="de-DE" altLang="de-DE" sz="1000"/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6EE0305A-581D-4E0C-9042-B8204AE2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56613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function</a:t>
            </a:r>
            <a:r>
              <a:rPr lang="en-US" altLang="de-DE" dirty="0"/>
              <a:t> </a:t>
            </a: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/>
              <a:t>(id,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, </a:t>
            </a:r>
            <a:r>
              <a:rPr lang="en-US" altLang="de-DE" dirty="0" err="1"/>
              <a:t>abteilung</a:t>
            </a:r>
            <a:r>
              <a:rPr lang="en-US" altLang="de-DE" dirty="0"/>
              <a:t>) {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b="1" dirty="0" err="1">
                <a:solidFill>
                  <a:schemeClr val="tx2"/>
                </a:solidFill>
              </a:rPr>
              <a:t>Person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call</a:t>
            </a:r>
            <a:r>
              <a:rPr lang="en-US" altLang="de-DE" dirty="0"/>
              <a:t>(</a:t>
            </a:r>
            <a:r>
              <a:rPr lang="en-US" altLang="de-DE" b="1" dirty="0">
                <a:solidFill>
                  <a:srgbClr val="C00000"/>
                </a:solidFill>
              </a:rPr>
              <a:t>this</a:t>
            </a:r>
            <a:r>
              <a:rPr lang="en-US" altLang="de-DE" dirty="0"/>
              <a:t>, 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);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</a:t>
            </a:r>
            <a:r>
              <a:rPr lang="en-US" altLang="de-DE" dirty="0" err="1"/>
              <a:t>.abteilung</a:t>
            </a:r>
            <a:r>
              <a:rPr lang="en-US" altLang="de-DE" dirty="0"/>
              <a:t> = </a:t>
            </a:r>
            <a:r>
              <a:rPr lang="en-US" altLang="de-DE" dirty="0" err="1"/>
              <a:t>abteilung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}</a:t>
            </a:r>
            <a:br>
              <a:rPr lang="en-US" altLang="de-DE" dirty="0"/>
            </a:br>
            <a:br>
              <a:rPr lang="en-US" altLang="de-DE" dirty="0"/>
            </a:b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prototype</a:t>
            </a:r>
            <a:r>
              <a:rPr lang="en-US" altLang="de-DE" dirty="0"/>
              <a:t> = new </a:t>
            </a:r>
            <a:r>
              <a:rPr lang="en-US" altLang="de-DE" b="1" dirty="0">
                <a:solidFill>
                  <a:schemeClr val="tx2"/>
                </a:solidFill>
              </a:rPr>
              <a:t>Person</a:t>
            </a:r>
            <a:r>
              <a:rPr lang="en-US" alt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47054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>
            <a:extLst>
              <a:ext uri="{FF2B5EF4-FFF2-40B4-BE49-F238E27FC236}">
                <a16:creationId xmlns:a16="http://schemas.microsoft.com/office/drawing/2014/main" id="{0A671762-2573-4810-8266-DFD27040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 für Prototypen</a:t>
            </a:r>
          </a:p>
        </p:txBody>
      </p:sp>
      <p:sp>
        <p:nvSpPr>
          <p:cNvPr id="35843" name="Fußzeilenplatzhalter 3">
            <a:extLst>
              <a:ext uri="{FF2B5EF4-FFF2-40B4-BE49-F238E27FC236}">
                <a16:creationId xmlns:a16="http://schemas.microsoft.com/office/drawing/2014/main" id="{6E289400-D2F0-4254-A709-E127B7736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1B6BE88-A87F-48A5-BB2C-C7DBB029B453}" type="slidenum">
              <a:rPr lang="de-DE" altLang="de-DE" sz="1000"/>
              <a:pPr/>
              <a:t>48</a:t>
            </a:fld>
            <a:endParaRPr lang="de-DE" altLang="de-DE" sz="1000"/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6EE0305A-581D-4E0C-9042-B8204AE2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56613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function</a:t>
            </a:r>
            <a:r>
              <a:rPr lang="en-US" altLang="de-DE" dirty="0"/>
              <a:t> </a:t>
            </a: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/>
              <a:t>(id,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, </a:t>
            </a:r>
            <a:r>
              <a:rPr lang="en-US" altLang="de-DE" dirty="0" err="1"/>
              <a:t>abteilung</a:t>
            </a:r>
            <a:r>
              <a:rPr lang="en-US" altLang="de-DE" dirty="0"/>
              <a:t>) {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b="1" dirty="0" err="1">
                <a:solidFill>
                  <a:schemeClr val="tx2"/>
                </a:solidFill>
              </a:rPr>
              <a:t>Person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call</a:t>
            </a:r>
            <a:r>
              <a:rPr lang="en-US" altLang="de-DE" dirty="0"/>
              <a:t>(</a:t>
            </a:r>
            <a:r>
              <a:rPr lang="en-US" altLang="de-DE" b="1" dirty="0">
                <a:solidFill>
                  <a:srgbClr val="C00000"/>
                </a:solidFill>
              </a:rPr>
              <a:t>this</a:t>
            </a:r>
            <a:r>
              <a:rPr lang="en-US" altLang="de-DE" dirty="0"/>
              <a:t>, 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);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</a:t>
            </a:r>
            <a:r>
              <a:rPr lang="en-US" altLang="de-DE" dirty="0" err="1"/>
              <a:t>.abteilung</a:t>
            </a:r>
            <a:r>
              <a:rPr lang="en-US" altLang="de-DE" dirty="0"/>
              <a:t> = </a:t>
            </a:r>
            <a:r>
              <a:rPr lang="en-US" altLang="de-DE" dirty="0" err="1"/>
              <a:t>abteilung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}</a:t>
            </a:r>
            <a:br>
              <a:rPr lang="en-US" altLang="de-DE" dirty="0"/>
            </a:br>
            <a:br>
              <a:rPr lang="en-US" altLang="de-DE" dirty="0"/>
            </a:b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prototype</a:t>
            </a:r>
            <a:r>
              <a:rPr lang="en-US" altLang="de-DE" dirty="0"/>
              <a:t> = new </a:t>
            </a:r>
            <a:r>
              <a:rPr lang="en-US" altLang="de-DE" b="1" dirty="0">
                <a:solidFill>
                  <a:schemeClr val="tx2"/>
                </a:solidFill>
              </a:rPr>
              <a:t>Person</a:t>
            </a:r>
            <a:r>
              <a:rPr lang="en-US" altLang="de-DE" dirty="0"/>
              <a:t>();</a:t>
            </a:r>
            <a:br>
              <a:rPr lang="en-US" altLang="de-DE" dirty="0"/>
            </a:br>
            <a:br>
              <a:rPr lang="en-US" altLang="de-DE" dirty="0"/>
            </a:b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prototype</a:t>
            </a:r>
            <a:r>
              <a:rPr lang="en-US" altLang="de-DE" dirty="0" err="1"/>
              <a:t>.wechsle</a:t>
            </a:r>
            <a:r>
              <a:rPr lang="en-US" altLang="de-DE" dirty="0"/>
              <a:t> = function(</a:t>
            </a:r>
            <a:r>
              <a:rPr lang="en-US" altLang="de-DE" dirty="0" err="1"/>
              <a:t>neueAbteilung</a:t>
            </a:r>
            <a:r>
              <a:rPr lang="en-US" altLang="de-DE" dirty="0"/>
              <a:t>) {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dirty="0" err="1"/>
              <a:t>console.debug</a:t>
            </a:r>
            <a:r>
              <a:rPr lang="en-US" altLang="de-DE" dirty="0"/>
              <a:t>(</a:t>
            </a:r>
            <a:r>
              <a:rPr lang="en-US" altLang="de-DE" dirty="0" err="1"/>
              <a:t>this.vollerName</a:t>
            </a:r>
            <a:r>
              <a:rPr lang="en-US" altLang="de-DE" dirty="0"/>
              <a:t>() + " </a:t>
            </a:r>
            <a:r>
              <a:rPr lang="en-US" altLang="de-DE" dirty="0" err="1"/>
              <a:t>wechselt</a:t>
            </a:r>
            <a:r>
              <a:rPr lang="en-US" altLang="de-DE" dirty="0"/>
              <a:t> </a:t>
            </a:r>
            <a:r>
              <a:rPr lang="en-US" altLang="de-DE" dirty="0" err="1"/>
              <a:t>zu</a:t>
            </a:r>
            <a:r>
              <a:rPr lang="en-US" altLang="de-DE" dirty="0"/>
              <a:t> " + </a:t>
            </a:r>
            <a:r>
              <a:rPr lang="en-US" altLang="de-DE" dirty="0" err="1"/>
              <a:t>neueAbteilung</a:t>
            </a:r>
            <a:r>
              <a:rPr lang="en-US" altLang="de-DE" dirty="0"/>
              <a:t>);</a:t>
            </a:r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/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</a:t>
            </a:r>
            <a:r>
              <a:rPr lang="en-US" altLang="de-DE" dirty="0" err="1"/>
              <a:t>.abteilung</a:t>
            </a:r>
            <a:r>
              <a:rPr lang="en-US" altLang="de-DE" dirty="0"/>
              <a:t> = </a:t>
            </a:r>
            <a:r>
              <a:rPr lang="en-US" altLang="de-DE" dirty="0" err="1"/>
              <a:t>neueAbteilung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1414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>
            <a:extLst>
              <a:ext uri="{FF2B5EF4-FFF2-40B4-BE49-F238E27FC236}">
                <a16:creationId xmlns:a16="http://schemas.microsoft.com/office/drawing/2014/main" id="{C6C5A19B-8CBF-4E87-951E-98845E56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Beispiel für Prototypen</a:t>
            </a:r>
          </a:p>
        </p:txBody>
      </p:sp>
      <p:sp>
        <p:nvSpPr>
          <p:cNvPr id="36867" name="Fußzeilenplatzhalter 3">
            <a:extLst>
              <a:ext uri="{FF2B5EF4-FFF2-40B4-BE49-F238E27FC236}">
                <a16:creationId xmlns:a16="http://schemas.microsoft.com/office/drawing/2014/main" id="{63A6697F-C959-425C-AC96-0332C242C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93FF1F7-7E72-40D2-84EF-B0A9B1913A83}" type="slidenum">
              <a:rPr lang="de-DE" altLang="de-DE" sz="1000"/>
              <a:pPr/>
              <a:t>49</a:t>
            </a:fld>
            <a:endParaRPr lang="de-DE" altLang="de-DE" sz="1000"/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A6CBC5CB-5D84-4128-8ED5-DE47FEAC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524875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 err="1">
                <a:solidFill>
                  <a:schemeClr val="tx2"/>
                </a:solidFill>
              </a:rPr>
              <a:t>var</a:t>
            </a:r>
            <a:r>
              <a:rPr lang="en-US" altLang="de-DE" dirty="0"/>
              <a:t> </a:t>
            </a:r>
            <a:r>
              <a:rPr lang="en-US" altLang="de-DE" dirty="0" err="1"/>
              <a:t>dn</a:t>
            </a:r>
            <a:r>
              <a:rPr lang="en-US" altLang="de-DE" dirty="0"/>
              <a:t> = new </a:t>
            </a: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/>
              <a:t>(1, "Max", "Muster", "Management");</a:t>
            </a:r>
            <a:br>
              <a:rPr lang="en-US" altLang="de-DE" dirty="0"/>
            </a:br>
            <a:r>
              <a:rPr lang="en-US" altLang="de-DE" dirty="0" err="1"/>
              <a:t>console.debug</a:t>
            </a:r>
            <a:r>
              <a:rPr lang="en-US" altLang="de-DE" dirty="0"/>
              <a:t>('</a:t>
            </a:r>
            <a:r>
              <a:rPr lang="en-US" altLang="de-DE" dirty="0" err="1"/>
              <a:t>Dienstnehmer</a:t>
            </a:r>
            <a:r>
              <a:rPr lang="en-US" altLang="de-DE" dirty="0"/>
              <a:t>', </a:t>
            </a:r>
            <a:r>
              <a:rPr lang="en-US" altLang="de-DE" dirty="0" err="1"/>
              <a:t>dn</a:t>
            </a:r>
            <a:r>
              <a:rPr lang="en-US" altLang="de-DE" dirty="0"/>
              <a:t>);</a:t>
            </a:r>
            <a:br>
              <a:rPr lang="en-US" altLang="de-DE" dirty="0"/>
            </a:br>
            <a:r>
              <a:rPr lang="en-US" altLang="de-DE" dirty="0" err="1"/>
              <a:t>dn.wechsle</a:t>
            </a:r>
            <a:r>
              <a:rPr lang="en-US" altLang="de-DE" dirty="0"/>
              <a:t>("Dev");</a:t>
            </a:r>
            <a:br>
              <a:rPr lang="en-US" altLang="de-DE" dirty="0"/>
            </a:br>
            <a:r>
              <a:rPr lang="en-US" altLang="de-DE" dirty="0" err="1"/>
              <a:t>console.debug</a:t>
            </a:r>
            <a:r>
              <a:rPr lang="en-US" altLang="de-DE" dirty="0"/>
              <a:t>('</a:t>
            </a:r>
            <a:r>
              <a:rPr lang="en-US" altLang="de-DE" dirty="0" err="1"/>
              <a:t>Nach</a:t>
            </a:r>
            <a:r>
              <a:rPr lang="en-US" altLang="de-DE" dirty="0"/>
              <a:t> </a:t>
            </a:r>
            <a:r>
              <a:rPr lang="en-US" altLang="de-DE" dirty="0" err="1"/>
              <a:t>Wechsel</a:t>
            </a:r>
            <a:r>
              <a:rPr lang="en-US" altLang="de-DE" dirty="0"/>
              <a:t>', </a:t>
            </a:r>
            <a:r>
              <a:rPr lang="en-US" altLang="de-DE" dirty="0" err="1"/>
              <a:t>dn</a:t>
            </a:r>
            <a:r>
              <a:rPr lang="en-US" alt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725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C2571-B2C2-44F6-B4A6-4B56DF2E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Prozedurales Paradigma</a:t>
            </a:r>
          </a:p>
        </p:txBody>
      </p:sp>
      <p:sp>
        <p:nvSpPr>
          <p:cNvPr id="14339" name="Textplatzhalter 2">
            <a:extLst>
              <a:ext uri="{FF2B5EF4-FFF2-40B4-BE49-F238E27FC236}">
                <a16:creationId xmlns:a16="http://schemas.microsoft.com/office/drawing/2014/main" id="{315418DD-9446-4F15-875F-E4BE05D7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4340" name="Fußzeilenplatzhalter 3">
            <a:extLst>
              <a:ext uri="{FF2B5EF4-FFF2-40B4-BE49-F238E27FC236}">
                <a16:creationId xmlns:a16="http://schemas.microsoft.com/office/drawing/2014/main" id="{B5AD9064-8EBE-41DE-ACF5-153C1EB989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5DB1E495-E369-4D80-98D0-341B2F1928EB}" type="slidenum">
              <a:rPr lang="de-DE" altLang="de-DE" sz="1000"/>
              <a:pPr/>
              <a:t>5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3076741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>
            <a:extLst>
              <a:ext uri="{FF2B5EF4-FFF2-40B4-BE49-F238E27FC236}">
                <a16:creationId xmlns:a16="http://schemas.microsoft.com/office/drawing/2014/main" id="{BA7C3816-96ED-4546-B534-26ADCDB2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Methode von Basis-Typ aufrufen</a:t>
            </a:r>
          </a:p>
        </p:txBody>
      </p:sp>
      <p:sp>
        <p:nvSpPr>
          <p:cNvPr id="37891" name="Fußzeilenplatzhalter 3">
            <a:extLst>
              <a:ext uri="{FF2B5EF4-FFF2-40B4-BE49-F238E27FC236}">
                <a16:creationId xmlns:a16="http://schemas.microsoft.com/office/drawing/2014/main" id="{78849CF6-4514-432F-9472-B453C8A18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71EA9BD3-B654-41FE-8739-F7661B988DAD}" type="slidenum">
              <a:rPr lang="de-DE" altLang="de-DE" sz="1000"/>
              <a:pPr/>
              <a:t>50</a:t>
            </a:fld>
            <a:endParaRPr lang="de-DE" altLang="de-DE" sz="1000"/>
          </a:p>
        </p:txBody>
      </p:sp>
      <p:sp>
        <p:nvSpPr>
          <p:cNvPr id="37892" name="Rectangle 1">
            <a:extLst>
              <a:ext uri="{FF2B5EF4-FFF2-40B4-BE49-F238E27FC236}">
                <a16:creationId xmlns:a16="http://schemas.microsoft.com/office/drawing/2014/main" id="{27BB3DAC-9D6D-4189-9DC2-CDF6002DC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56613" cy="4094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dirty="0">
                <a:solidFill>
                  <a:schemeClr val="tx2"/>
                </a:solidFill>
              </a:rPr>
              <a:t>function</a:t>
            </a:r>
            <a:r>
              <a:rPr lang="en-US" altLang="de-DE" dirty="0"/>
              <a:t> </a:t>
            </a: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/>
              <a:t>(id,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, </a:t>
            </a:r>
            <a:r>
              <a:rPr lang="en-US" altLang="de-DE" dirty="0" err="1"/>
              <a:t>abteilung</a:t>
            </a:r>
            <a:r>
              <a:rPr lang="en-US" altLang="de-DE" dirty="0"/>
              <a:t>) {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b="1" dirty="0" err="1">
                <a:solidFill>
                  <a:schemeClr val="tx2"/>
                </a:solidFill>
              </a:rPr>
              <a:t>Person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call</a:t>
            </a:r>
            <a:r>
              <a:rPr lang="en-US" altLang="de-DE" dirty="0"/>
              <a:t>(</a:t>
            </a:r>
            <a:r>
              <a:rPr lang="en-US" altLang="de-DE" b="1" dirty="0">
                <a:solidFill>
                  <a:srgbClr val="C00000"/>
                </a:solidFill>
              </a:rPr>
              <a:t>this</a:t>
            </a:r>
            <a:r>
              <a:rPr lang="en-US" altLang="de-DE" dirty="0"/>
              <a:t>, id, </a:t>
            </a:r>
            <a:r>
              <a:rPr lang="en-US" altLang="de-DE" dirty="0" err="1"/>
              <a:t>vorname</a:t>
            </a:r>
            <a:r>
              <a:rPr lang="en-US" altLang="de-DE" dirty="0"/>
              <a:t>, </a:t>
            </a:r>
            <a:r>
              <a:rPr lang="en-US" altLang="de-DE" dirty="0" err="1"/>
              <a:t>nachname</a:t>
            </a:r>
            <a:r>
              <a:rPr lang="en-US" altLang="de-DE" dirty="0"/>
              <a:t>);</a:t>
            </a:r>
            <a:br>
              <a:rPr lang="en-US" altLang="de-DE" dirty="0"/>
            </a:br>
            <a:r>
              <a:rPr lang="en-US" altLang="de-DE" dirty="0"/>
              <a:t>    </a:t>
            </a:r>
            <a:r>
              <a:rPr lang="en-US" altLang="de-DE" dirty="0" err="1">
                <a:solidFill>
                  <a:schemeClr val="tx2"/>
                </a:solidFill>
              </a:rPr>
              <a:t>this</a:t>
            </a:r>
            <a:r>
              <a:rPr lang="en-US" altLang="de-DE" dirty="0" err="1"/>
              <a:t>.abteilung</a:t>
            </a:r>
            <a:r>
              <a:rPr lang="en-US" altLang="de-DE" dirty="0"/>
              <a:t> = </a:t>
            </a:r>
            <a:r>
              <a:rPr lang="en-US" altLang="de-DE" dirty="0" err="1"/>
              <a:t>abteilung</a:t>
            </a:r>
            <a:r>
              <a:rPr lang="en-US" altLang="de-DE" dirty="0"/>
              <a:t>;</a:t>
            </a:r>
            <a:br>
              <a:rPr lang="en-US" altLang="de-DE" dirty="0"/>
            </a:br>
            <a:r>
              <a:rPr lang="en-US" altLang="de-DE" dirty="0"/>
              <a:t>}</a:t>
            </a:r>
            <a:br>
              <a:rPr lang="en-US" altLang="de-DE" dirty="0"/>
            </a:br>
            <a:br>
              <a:rPr lang="en-US" altLang="de-DE" dirty="0"/>
            </a:b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prototype</a:t>
            </a:r>
            <a:r>
              <a:rPr lang="en-US" altLang="de-DE" dirty="0"/>
              <a:t> = new </a:t>
            </a:r>
            <a:r>
              <a:rPr lang="en-US" altLang="de-DE" b="1" dirty="0">
                <a:solidFill>
                  <a:schemeClr val="tx2"/>
                </a:solidFill>
              </a:rPr>
              <a:t>Person</a:t>
            </a:r>
            <a:r>
              <a:rPr lang="en-US" altLang="de-DE" dirty="0"/>
              <a:t>();</a:t>
            </a:r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/>
              <a:t>[…]</a:t>
            </a:r>
            <a:br>
              <a:rPr lang="en-US" altLang="de-DE" dirty="0"/>
            </a:br>
            <a:br>
              <a:rPr lang="en-US" altLang="de-DE" dirty="0"/>
            </a:br>
            <a:r>
              <a:rPr lang="en-US" altLang="de-DE" b="1" dirty="0" err="1">
                <a:solidFill>
                  <a:schemeClr val="tx2"/>
                </a:solidFill>
              </a:rPr>
              <a:t>Dienstnehmer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prototype</a:t>
            </a:r>
            <a:r>
              <a:rPr lang="en-US" altLang="de-DE" dirty="0" err="1"/>
              <a:t>.vollerName</a:t>
            </a:r>
            <a:r>
              <a:rPr lang="en-US" altLang="de-DE" dirty="0"/>
              <a:t> = function() {</a:t>
            </a:r>
            <a:br>
              <a:rPr lang="en-US" altLang="de-DE" dirty="0"/>
            </a:br>
            <a:r>
              <a:rPr lang="en-US" altLang="de-DE" dirty="0"/>
              <a:t>     </a:t>
            </a:r>
            <a:r>
              <a:rPr lang="en-US" altLang="de-DE" dirty="0" err="1">
                <a:solidFill>
                  <a:schemeClr val="tx2"/>
                </a:solidFill>
              </a:rPr>
              <a:t>var</a:t>
            </a:r>
            <a:r>
              <a:rPr lang="en-US" altLang="de-DE" dirty="0"/>
              <a:t> </a:t>
            </a:r>
            <a:r>
              <a:rPr lang="en-US" altLang="de-DE" dirty="0" err="1"/>
              <a:t>vollerName</a:t>
            </a:r>
            <a:r>
              <a:rPr lang="en-US" altLang="de-DE" dirty="0"/>
              <a:t> = </a:t>
            </a:r>
            <a:r>
              <a:rPr lang="en-US" altLang="de-DE" b="1" dirty="0" err="1">
                <a:solidFill>
                  <a:schemeClr val="tx2"/>
                </a:solidFill>
              </a:rPr>
              <a:t>Person</a:t>
            </a:r>
            <a:r>
              <a:rPr lang="en-US" altLang="de-DE" dirty="0" err="1"/>
              <a:t>.</a:t>
            </a:r>
            <a:r>
              <a:rPr lang="en-US" altLang="de-DE" dirty="0" err="1">
                <a:solidFill>
                  <a:srgbClr val="C00000"/>
                </a:solidFill>
              </a:rPr>
              <a:t>prototype</a:t>
            </a:r>
            <a:r>
              <a:rPr lang="en-US" altLang="de-DE" dirty="0" err="1"/>
              <a:t>.vollerName.</a:t>
            </a:r>
            <a:r>
              <a:rPr lang="en-US" altLang="de-DE" b="1" dirty="0" err="1">
                <a:solidFill>
                  <a:srgbClr val="C00000"/>
                </a:solidFill>
              </a:rPr>
              <a:t>call</a:t>
            </a:r>
            <a:r>
              <a:rPr lang="en-US" altLang="de-DE" dirty="0"/>
              <a:t>(</a:t>
            </a:r>
            <a:r>
              <a:rPr lang="en-US" altLang="de-DE" b="1" dirty="0">
                <a:solidFill>
                  <a:srgbClr val="C00000"/>
                </a:solidFill>
              </a:rPr>
              <a:t>this</a:t>
            </a:r>
            <a:r>
              <a:rPr lang="en-US" altLang="de-DE" dirty="0"/>
              <a:t>);</a:t>
            </a:r>
          </a:p>
          <a:p>
            <a:pPr eaLnBrk="1" hangingPunct="1"/>
            <a:r>
              <a:rPr lang="en-US" altLang="de-DE" dirty="0"/>
              <a:t>     </a:t>
            </a:r>
            <a:r>
              <a:rPr lang="en-US" altLang="de-DE" dirty="0">
                <a:solidFill>
                  <a:schemeClr val="tx2"/>
                </a:solidFill>
              </a:rPr>
              <a:t>return</a:t>
            </a:r>
            <a:r>
              <a:rPr lang="en-US" altLang="de-DE" dirty="0"/>
              <a:t> </a:t>
            </a:r>
            <a:r>
              <a:rPr lang="en-US" altLang="de-DE" dirty="0" err="1"/>
              <a:t>vollerName</a:t>
            </a:r>
            <a:r>
              <a:rPr lang="en-US" altLang="de-DE" dirty="0"/>
              <a:t> + ", " + </a:t>
            </a:r>
            <a:r>
              <a:rPr lang="en-US" altLang="de-DE" dirty="0" err="1"/>
              <a:t>abteilung</a:t>
            </a:r>
            <a:r>
              <a:rPr lang="en-US" altLang="de-DE" dirty="0"/>
              <a:t>;</a:t>
            </a:r>
          </a:p>
          <a:p>
            <a:pPr eaLnBrk="1" hangingPunct="1"/>
            <a:r>
              <a:rPr lang="en-US" alt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134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6636-F33F-4E1E-917D-04EE9527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</a:t>
            </a:r>
          </a:p>
        </p:txBody>
      </p:sp>
      <p:sp>
        <p:nvSpPr>
          <p:cNvPr id="38915" name="Textplatzhalter 2">
            <a:extLst>
              <a:ext uri="{FF2B5EF4-FFF2-40B4-BE49-F238E27FC236}">
                <a16:creationId xmlns:a16="http://schemas.microsoft.com/office/drawing/2014/main" id="{CFA865B3-11F2-458F-BEF3-717A89C2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Subclass</a:t>
            </a:r>
            <a:endParaRPr lang="de-DE" altLang="de-DE" dirty="0"/>
          </a:p>
        </p:txBody>
      </p:sp>
      <p:sp>
        <p:nvSpPr>
          <p:cNvPr id="38916" name="Fußzeilenplatzhalter 3">
            <a:extLst>
              <a:ext uri="{FF2B5EF4-FFF2-40B4-BE49-F238E27FC236}">
                <a16:creationId xmlns:a16="http://schemas.microsoft.com/office/drawing/2014/main" id="{54F2F735-813A-427B-B536-505A369C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3B841AA1-AFFF-40D7-81DE-C01F5C5C0AF6}" type="slidenum">
              <a:rPr lang="de-DE" altLang="de-DE" sz="1000"/>
              <a:pPr/>
              <a:t>51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563697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8556C-7DC7-4DEB-B4F7-DB565BC2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Module</a:t>
            </a:r>
          </a:p>
        </p:txBody>
      </p:sp>
      <p:sp>
        <p:nvSpPr>
          <p:cNvPr id="43011" name="Textplatzhalter 2">
            <a:extLst>
              <a:ext uri="{FF2B5EF4-FFF2-40B4-BE49-F238E27FC236}">
                <a16:creationId xmlns:a16="http://schemas.microsoft.com/office/drawing/2014/main" id="{8DF211F0-FD2C-4AEE-84EF-5714DFDB3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3012" name="Fußzeilenplatzhalter 3">
            <a:extLst>
              <a:ext uri="{FF2B5EF4-FFF2-40B4-BE49-F238E27FC236}">
                <a16:creationId xmlns:a16="http://schemas.microsoft.com/office/drawing/2014/main" id="{FC4BF927-63BB-4EC7-AE8C-64D5D9333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23B70062-9299-49D3-9B42-CE9BA9D813AF}" type="slidenum">
              <a:rPr lang="de-DE" altLang="de-DE" sz="1000"/>
              <a:pPr/>
              <a:t>52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925424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>
            <a:extLst>
              <a:ext uri="{FF2B5EF4-FFF2-40B4-BE49-F238E27FC236}">
                <a16:creationId xmlns:a16="http://schemas.microsoft.com/office/drawing/2014/main" id="{CCEF22AA-3897-48C2-A15D-0C2FB3CA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modulare Paradigma </a:t>
            </a:r>
          </a:p>
        </p:txBody>
      </p:sp>
      <p:sp>
        <p:nvSpPr>
          <p:cNvPr id="44035" name="Fußzeilenplatzhalter 3">
            <a:extLst>
              <a:ext uri="{FF2B5EF4-FFF2-40B4-BE49-F238E27FC236}">
                <a16:creationId xmlns:a16="http://schemas.microsoft.com/office/drawing/2014/main" id="{F47D71DA-B945-4ADD-A08A-4D236CAEBA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88D287FD-7C45-40C6-A21D-E9691E8D0A3B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de-DE" altLang="de-DE" sz="1000"/>
          </a:p>
        </p:txBody>
      </p:sp>
      <p:sp>
        <p:nvSpPr>
          <p:cNvPr id="44036" name="Rechteck 4">
            <a:extLst>
              <a:ext uri="{FF2B5EF4-FFF2-40B4-BE49-F238E27FC236}">
                <a16:creationId xmlns:a16="http://schemas.microsoft.com/office/drawing/2014/main" id="{7273E9D7-ABDB-4255-81BD-1EA7F63E3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55499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(function () </a:t>
            </a:r>
            <a:r>
              <a:rPr lang="en-US" altLang="de-DE" sz="2400" dirty="0">
                <a:solidFill>
                  <a:schemeClr val="tx2"/>
                </a:solidFill>
              </a:rPr>
              <a:t>{</a:t>
            </a:r>
            <a:endParaRPr lang="de-DE" altLang="de-DE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400" dirty="0">
                <a:solidFill>
                  <a:schemeClr val="tx2"/>
                </a:solidFill>
              </a:rPr>
              <a:t>    </a:t>
            </a:r>
            <a:r>
              <a:rPr lang="en-US" altLang="de-DE" sz="2400" dirty="0" err="1">
                <a:solidFill>
                  <a:schemeClr val="tx2"/>
                </a:solidFill>
              </a:rPr>
              <a:t>var</a:t>
            </a:r>
            <a:r>
              <a:rPr lang="en-US" altLang="de-DE" sz="2400" dirty="0">
                <a:solidFill>
                  <a:schemeClr val="tx2"/>
                </a:solidFill>
              </a:rPr>
              <a:t> info = "Hallo Welt";</a:t>
            </a:r>
            <a:endParaRPr lang="de-DE" altLang="de-DE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400" dirty="0">
                <a:solidFill>
                  <a:schemeClr val="tx2"/>
                </a:solidFill>
              </a:rPr>
              <a:t>    function sum(a, b) { return a + b; }</a:t>
            </a:r>
            <a:endParaRPr lang="de-DE" altLang="de-DE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400" dirty="0">
                <a:solidFill>
                  <a:schemeClr val="tx2"/>
                </a:solidFill>
              </a:rPr>
              <a:t>    </a:t>
            </a:r>
            <a:r>
              <a:rPr lang="de-DE" altLang="de-DE" sz="2400" dirty="0" err="1">
                <a:solidFill>
                  <a:schemeClr val="tx2"/>
                </a:solidFill>
              </a:rPr>
              <a:t>function</a:t>
            </a:r>
            <a:r>
              <a:rPr lang="de-DE" altLang="de-DE" sz="2400" dirty="0">
                <a:solidFill>
                  <a:schemeClr val="tx2"/>
                </a:solidFill>
              </a:rPr>
              <a:t> </a:t>
            </a:r>
            <a:r>
              <a:rPr lang="de-DE" altLang="de-DE" sz="2400" dirty="0" err="1">
                <a:solidFill>
                  <a:schemeClr val="tx2"/>
                </a:solidFill>
              </a:rPr>
              <a:t>alertInfo</a:t>
            </a:r>
            <a:r>
              <a:rPr lang="de-DE" altLang="de-DE" sz="2400" dirty="0">
                <a:solidFill>
                  <a:schemeClr val="tx2"/>
                </a:solidFill>
              </a:rPr>
              <a:t>() { alert(</a:t>
            </a:r>
            <a:r>
              <a:rPr lang="de-DE" altLang="de-DE" sz="2400" dirty="0" err="1">
                <a:solidFill>
                  <a:schemeClr val="tx2"/>
                </a:solidFill>
              </a:rPr>
              <a:t>info</a:t>
            </a:r>
            <a:r>
              <a:rPr lang="de-DE" altLang="de-DE" sz="2400" dirty="0">
                <a:solidFill>
                  <a:schemeClr val="tx2"/>
                </a:solidFill>
              </a:rPr>
              <a:t>); 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400" dirty="0">
                <a:solidFill>
                  <a:schemeClr val="tx2"/>
                </a:solidFill>
              </a:rPr>
              <a:t>}</a:t>
            </a:r>
            <a:r>
              <a:rPr lang="de-DE" altLang="de-DE" sz="2400" dirty="0"/>
              <a:t>)();</a:t>
            </a:r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1502A9D2-19B0-405E-9632-D8E451817CB4}"/>
              </a:ext>
            </a:extLst>
          </p:cNvPr>
          <p:cNvSpPr/>
          <p:nvPr/>
        </p:nvSpPr>
        <p:spPr>
          <a:xfrm>
            <a:off x="6472464" y="1844092"/>
            <a:ext cx="131536" cy="270891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73FED2-D485-449C-92EC-997208927750}"/>
              </a:ext>
            </a:extLst>
          </p:cNvPr>
          <p:cNvSpPr txBox="1"/>
          <p:nvPr/>
        </p:nvSpPr>
        <p:spPr>
          <a:xfrm>
            <a:off x="6910743" y="2853519"/>
            <a:ext cx="347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IIFE: </a:t>
            </a:r>
            <a:r>
              <a:rPr lang="de-DE" sz="2400" dirty="0" err="1">
                <a:solidFill>
                  <a:srgbClr val="C00000"/>
                </a:solidFill>
              </a:rPr>
              <a:t>Immediately-invoked</a:t>
            </a:r>
            <a:r>
              <a:rPr lang="de-DE" sz="2400" dirty="0">
                <a:solidFill>
                  <a:srgbClr val="C00000"/>
                </a:solidFill>
              </a:rPr>
              <a:t> </a:t>
            </a:r>
            <a:br>
              <a:rPr lang="de-DE" sz="2400" dirty="0">
                <a:solidFill>
                  <a:srgbClr val="C00000"/>
                </a:solidFill>
              </a:rPr>
            </a:br>
            <a:r>
              <a:rPr lang="de-DE" sz="2400" dirty="0" err="1">
                <a:solidFill>
                  <a:srgbClr val="C00000"/>
                </a:solidFill>
              </a:rPr>
              <a:t>function</a:t>
            </a:r>
            <a:r>
              <a:rPr lang="de-DE" sz="2400" dirty="0">
                <a:solidFill>
                  <a:srgbClr val="C00000"/>
                </a:solidFill>
              </a:rPr>
              <a:t> </a:t>
            </a:r>
            <a:r>
              <a:rPr lang="de-DE" sz="2400" dirty="0" err="1">
                <a:solidFill>
                  <a:srgbClr val="C00000"/>
                </a:solidFill>
              </a:rPr>
              <a:t>expression</a:t>
            </a:r>
            <a:endParaRPr lang="de-D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>
            <a:extLst>
              <a:ext uri="{FF2B5EF4-FFF2-40B4-BE49-F238E27FC236}">
                <a16:creationId xmlns:a16="http://schemas.microsoft.com/office/drawing/2014/main" id="{FF73B2F1-46FB-4989-9266-2109685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modulare Paradigma</a:t>
            </a:r>
          </a:p>
        </p:txBody>
      </p:sp>
      <p:sp>
        <p:nvSpPr>
          <p:cNvPr id="45059" name="Fußzeilenplatzhalter 3">
            <a:extLst>
              <a:ext uri="{FF2B5EF4-FFF2-40B4-BE49-F238E27FC236}">
                <a16:creationId xmlns:a16="http://schemas.microsoft.com/office/drawing/2014/main" id="{186CF1C7-2EA6-4E7C-A6F1-8DEACE818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96C0FB82-1B2B-4449-8DE5-9B70DDAFA27D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de-DE" altLang="de-DE" sz="1000"/>
          </a:p>
        </p:txBody>
      </p:sp>
      <p:sp>
        <p:nvSpPr>
          <p:cNvPr id="45060" name="Rechteck 4">
            <a:extLst>
              <a:ext uri="{FF2B5EF4-FFF2-40B4-BE49-F238E27FC236}">
                <a16:creationId xmlns:a16="http://schemas.microsoft.com/office/drawing/2014/main" id="{5B8B1CF5-7336-4E2C-99EA-BF43E97B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654367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 err="1"/>
              <a:t>var</a:t>
            </a:r>
            <a:r>
              <a:rPr lang="en-US" altLang="de-DE" dirty="0"/>
              <a:t> tools = tools || {};  </a:t>
            </a:r>
            <a:r>
              <a:rPr lang="en-US" altLang="de-DE" dirty="0">
                <a:solidFill>
                  <a:srgbClr val="00B050"/>
                </a:solidFill>
              </a:rPr>
              <a:t>// &lt;-- "</a:t>
            </a:r>
            <a:r>
              <a:rPr lang="en-US" altLang="de-DE" dirty="0" err="1">
                <a:solidFill>
                  <a:srgbClr val="00B050"/>
                </a:solidFill>
              </a:rPr>
              <a:t>Leeres</a:t>
            </a:r>
            <a:r>
              <a:rPr lang="en-US" altLang="de-DE" dirty="0">
                <a:solidFill>
                  <a:srgbClr val="00B050"/>
                </a:solidFill>
              </a:rPr>
              <a:t>" </a:t>
            </a:r>
            <a:r>
              <a:rPr lang="en-US" altLang="de-DE" dirty="0" err="1">
                <a:solidFill>
                  <a:srgbClr val="00B050"/>
                </a:solidFill>
              </a:rPr>
              <a:t>Objekt</a:t>
            </a:r>
            <a:endParaRPr lang="de-DE" altLang="de-DE" dirty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 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(function (</a:t>
            </a:r>
            <a:r>
              <a:rPr lang="en-US" altLang="de-DE" b="1" dirty="0">
                <a:solidFill>
                  <a:schemeClr val="tx2"/>
                </a:solidFill>
              </a:rPr>
              <a:t>root</a:t>
            </a:r>
            <a:r>
              <a:rPr lang="en-US" altLang="de-DE" dirty="0"/>
              <a:t>) {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    </a:t>
            </a:r>
            <a:r>
              <a:rPr lang="en-US" altLang="de-DE" dirty="0" err="1"/>
              <a:t>var</a:t>
            </a:r>
            <a:r>
              <a:rPr lang="en-US" altLang="de-DE" dirty="0"/>
              <a:t> info = "Hallo Welt";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    </a:t>
            </a:r>
            <a:r>
              <a:rPr lang="en-US" altLang="de-DE" dirty="0" err="1"/>
              <a:t>root.sum</a:t>
            </a:r>
            <a:r>
              <a:rPr lang="en-US" altLang="de-DE" dirty="0"/>
              <a:t> = function(a, b) { return a + b; }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    </a:t>
            </a:r>
            <a:r>
              <a:rPr lang="en-US" altLang="de-DE" dirty="0" err="1"/>
              <a:t>root.sayHello</a:t>
            </a:r>
            <a:r>
              <a:rPr lang="en-US" altLang="de-DE" dirty="0"/>
              <a:t> = function() { alert(info); }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})(</a:t>
            </a:r>
            <a:r>
              <a:rPr lang="en-US" altLang="de-DE" b="1" dirty="0">
                <a:solidFill>
                  <a:schemeClr val="tx2"/>
                </a:solidFill>
              </a:rPr>
              <a:t>tools</a:t>
            </a:r>
            <a:r>
              <a:rPr lang="en-US" altLang="de-DE" dirty="0"/>
              <a:t>);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/>
              <a:t> 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dirty="0" err="1"/>
              <a:t>var</a:t>
            </a:r>
            <a:r>
              <a:rPr lang="en-US" altLang="de-DE" dirty="0"/>
              <a:t> sum = </a:t>
            </a:r>
            <a:r>
              <a:rPr lang="en-US" altLang="de-DE" dirty="0" err="1"/>
              <a:t>tools.sum</a:t>
            </a:r>
            <a:r>
              <a:rPr lang="en-US" altLang="de-DE" dirty="0"/>
              <a:t>(1,2);</a:t>
            </a: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/>
              <a:t>alert(</a:t>
            </a:r>
            <a:r>
              <a:rPr lang="de-DE" altLang="de-DE" dirty="0" err="1"/>
              <a:t>sum</a:t>
            </a:r>
            <a:r>
              <a:rPr lang="de-DE" altLang="de-DE" dirty="0"/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 err="1"/>
              <a:t>tools.sayHello</a:t>
            </a:r>
            <a:r>
              <a:rPr lang="de-DE" altLang="de-DE" dirty="0"/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 err="1"/>
              <a:t>var</a:t>
            </a:r>
            <a:r>
              <a:rPr lang="de-DE" altLang="de-DE" dirty="0"/>
              <a:t> </a:t>
            </a:r>
            <a:r>
              <a:rPr lang="de-DE" altLang="de-DE" dirty="0" err="1"/>
              <a:t>sumFunc</a:t>
            </a:r>
            <a:r>
              <a:rPr lang="de-DE" altLang="de-DE" dirty="0"/>
              <a:t> = </a:t>
            </a:r>
            <a:r>
              <a:rPr lang="de-DE" altLang="de-DE" dirty="0" err="1"/>
              <a:t>tools.sum</a:t>
            </a:r>
            <a:r>
              <a:rPr lang="de-DE" altLang="de-DE" dirty="0"/>
              <a:t>; // </a:t>
            </a:r>
            <a:r>
              <a:rPr lang="de-DE" altLang="de-DE" dirty="0" err="1"/>
              <a:t>import</a:t>
            </a:r>
            <a:r>
              <a:rPr lang="de-DE" altLang="de-DE" dirty="0"/>
              <a:t> </a:t>
            </a:r>
            <a:r>
              <a:rPr lang="de-DE" altLang="de-DE" dirty="0" err="1"/>
              <a:t>tools.sum</a:t>
            </a:r>
            <a:r>
              <a:rPr lang="de-DE" altLang="de-DE" dirty="0"/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dirty="0" err="1"/>
              <a:t>sum</a:t>
            </a:r>
            <a:r>
              <a:rPr lang="de-DE" altLang="de-DE" dirty="0"/>
              <a:t> = </a:t>
            </a:r>
            <a:r>
              <a:rPr lang="de-DE" altLang="de-DE" dirty="0" err="1"/>
              <a:t>sumFunc</a:t>
            </a:r>
            <a:r>
              <a:rPr lang="de-DE" altLang="de-DE" dirty="0"/>
              <a:t>(1,3);</a:t>
            </a:r>
          </a:p>
        </p:txBody>
      </p:sp>
    </p:spTree>
    <p:extLst>
      <p:ext uri="{BB962C8B-B14F-4D97-AF65-F5344CB8AC3E}">
        <p14:creationId xmlns:p14="http://schemas.microsoft.com/office/powerpoint/2010/main" val="994807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1ECB9-F871-43D1-A412-5BA3F987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DEMO</a:t>
            </a:r>
          </a:p>
        </p:txBody>
      </p:sp>
      <p:sp>
        <p:nvSpPr>
          <p:cNvPr id="46083" name="Textplatzhalter 2">
            <a:extLst>
              <a:ext uri="{FF2B5EF4-FFF2-40B4-BE49-F238E27FC236}">
                <a16:creationId xmlns:a16="http://schemas.microsoft.com/office/drawing/2014/main" id="{2454F3DB-2245-4D91-BA62-2B3C7D839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6084" name="Fußzeilenplatzhalter 3">
            <a:extLst>
              <a:ext uri="{FF2B5EF4-FFF2-40B4-BE49-F238E27FC236}">
                <a16:creationId xmlns:a16="http://schemas.microsoft.com/office/drawing/2014/main" id="{758A2580-E560-4E34-B455-B4462EC03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8EB0F08F-611D-41E4-AB73-55C2D06D97F2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298432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0670-3B8F-44CF-B401-5FF5F3DC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-Modulsystem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FF4D4-575A-4E28-9FF4-C461D7D7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</a:t>
            </a:r>
            <a:r>
              <a:rPr lang="de-DE" dirty="0" err="1"/>
              <a:t>EcmaScript</a:t>
            </a:r>
            <a:r>
              <a:rPr lang="de-DE" dirty="0"/>
              <a:t> 6</a:t>
            </a:r>
          </a:p>
          <a:p>
            <a:r>
              <a:rPr lang="de-DE" dirty="0"/>
              <a:t>Jede Datei ist ein Modul</a:t>
            </a:r>
          </a:p>
          <a:p>
            <a:r>
              <a:rPr lang="de-DE" dirty="0"/>
              <a:t>Dateien können Inhalte für andere Dateien exportieren</a:t>
            </a:r>
          </a:p>
          <a:p>
            <a:r>
              <a:rPr lang="de-DE" dirty="0"/>
              <a:t>Andere Dateien können diese Inhalte importieren</a:t>
            </a:r>
          </a:p>
        </p:txBody>
      </p:sp>
    </p:spTree>
    <p:extLst>
      <p:ext uri="{BB962C8B-B14F-4D97-AF65-F5344CB8AC3E}">
        <p14:creationId xmlns:p14="http://schemas.microsoft.com/office/powerpoint/2010/main" val="1007116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4E56-A8DF-47FD-B46A-BAB765D1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export</a:t>
            </a:r>
            <a:r>
              <a:rPr lang="de-DE" dirty="0"/>
              <a:t> und </a:t>
            </a:r>
            <a:r>
              <a:rPr lang="de-DE" dirty="0" err="1"/>
              <a:t>import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FD9DD4-6627-4142-B114-D12D8941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// a.js</a:t>
            </a:r>
            <a:br>
              <a:rPr lang="de-DE" dirty="0"/>
            </a:b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calcPriceInternal</a:t>
            </a:r>
            <a:r>
              <a:rPr lang="de-DE" dirty="0"/>
              <a:t>(</a:t>
            </a:r>
            <a:r>
              <a:rPr lang="de-DE" dirty="0" err="1"/>
              <a:t>flightId</a:t>
            </a:r>
            <a:r>
              <a:rPr lang="de-DE" dirty="0"/>
              <a:t>, </a:t>
            </a:r>
            <a:r>
              <a:rPr lang="de-DE" dirty="0" err="1"/>
              <a:t>discount</a:t>
            </a:r>
            <a:r>
              <a:rPr lang="de-DE" dirty="0"/>
              <a:t>) { … }</a:t>
            </a:r>
            <a:br>
              <a:rPr lang="de-DE" dirty="0"/>
            </a:b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calcPrice</a:t>
            </a:r>
            <a:r>
              <a:rPr lang="de-DE" dirty="0"/>
              <a:t>(</a:t>
            </a:r>
            <a:r>
              <a:rPr lang="de-DE" dirty="0" err="1"/>
              <a:t>flightId</a:t>
            </a:r>
            <a:r>
              <a:rPr lang="de-DE" dirty="0"/>
              <a:t>) { … 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// b.js</a:t>
            </a:r>
            <a:br>
              <a:rPr lang="de-DE" dirty="0"/>
            </a:br>
            <a:r>
              <a:rPr lang="de-DE" dirty="0" err="1"/>
              <a:t>import</a:t>
            </a:r>
            <a:r>
              <a:rPr lang="de-DE" dirty="0"/>
              <a:t> { </a:t>
            </a:r>
            <a:r>
              <a:rPr lang="de-DE" dirty="0" err="1"/>
              <a:t>calcPrice</a:t>
            </a:r>
            <a:r>
              <a:rPr lang="de-DE" dirty="0"/>
              <a:t> } </a:t>
            </a:r>
            <a:r>
              <a:rPr lang="de-DE" dirty="0" err="1"/>
              <a:t>from</a:t>
            </a:r>
            <a:r>
              <a:rPr lang="de-DE" dirty="0"/>
              <a:t> './a';</a:t>
            </a:r>
            <a:br>
              <a:rPr lang="de-DE" dirty="0"/>
            </a:br>
            <a:r>
              <a:rPr lang="de-DE" dirty="0" err="1"/>
              <a:t>calcPrice</a:t>
            </a:r>
            <a:r>
              <a:rPr lang="de-DE" dirty="0"/>
              <a:t>(17);</a:t>
            </a:r>
          </a:p>
        </p:txBody>
      </p:sp>
    </p:spTree>
    <p:extLst>
      <p:ext uri="{BB962C8B-B14F-4D97-AF65-F5344CB8AC3E}">
        <p14:creationId xmlns:p14="http://schemas.microsoft.com/office/powerpoint/2010/main" val="21365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92FBB-3CB7-4A3A-A39E-4F199319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1FC95F-AAD3-4C92-99CE-2C8E8CEE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6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1">
            <a:extLst>
              <a:ext uri="{FF2B5EF4-FFF2-40B4-BE49-F238E27FC236}">
                <a16:creationId xmlns:a16="http://schemas.microsoft.com/office/drawing/2014/main" id="{6855DFF1-BD2D-4182-ADB6-FDD44758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Übung</a:t>
            </a:r>
          </a:p>
        </p:txBody>
      </p:sp>
      <p:sp>
        <p:nvSpPr>
          <p:cNvPr id="47107" name="Inhaltsplatzhalter 2">
            <a:extLst>
              <a:ext uri="{FF2B5EF4-FFF2-40B4-BE49-F238E27FC236}">
                <a16:creationId xmlns:a16="http://schemas.microsoft.com/office/drawing/2014/main" id="{19B0A131-936B-4A6F-AD61-8B1E17CE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326" y="982663"/>
            <a:ext cx="8524875" cy="4940300"/>
          </a:xfrm>
        </p:spPr>
        <p:txBody>
          <a:bodyPr/>
          <a:lstStyle/>
          <a:p>
            <a:r>
              <a:rPr lang="de-DE" altLang="de-DE" sz="2000"/>
              <a:t>Betrachten Sie die im Zuge des Vortrags entwickelte Anwendung.</a:t>
            </a:r>
          </a:p>
          <a:p>
            <a:r>
              <a:rPr lang="de-DE" altLang="de-DE" sz="2000"/>
              <a:t>Entwickeln Sie eine Konstruktor-Funktion für ein Konto:</a:t>
            </a:r>
          </a:p>
          <a:p>
            <a:pPr lvl="1"/>
            <a:r>
              <a:rPr lang="de-DE" altLang="de-DE" sz="2000"/>
              <a:t>Private Eigenschaft: </a:t>
            </a:r>
            <a:r>
              <a:rPr lang="de-DE" altLang="de-DE" sz="2000" i="1"/>
              <a:t>kontostand</a:t>
            </a:r>
          </a:p>
          <a:p>
            <a:pPr lvl="1"/>
            <a:r>
              <a:rPr lang="de-DE" altLang="de-DE" sz="2000"/>
              <a:t>Öffentliche Methoden: </a:t>
            </a:r>
            <a:br>
              <a:rPr lang="de-DE" altLang="de-DE" sz="2000"/>
            </a:br>
            <a:r>
              <a:rPr lang="de-DE" altLang="de-DE" sz="2000" i="1"/>
              <a:t>einzahlen(betrag)</a:t>
            </a:r>
            <a:r>
              <a:rPr lang="de-DE" altLang="de-DE" sz="2000"/>
              <a:t>, </a:t>
            </a:r>
            <a:r>
              <a:rPr lang="de-DE" altLang="de-DE" sz="2000" i="1"/>
              <a:t>abheben(betrag)</a:t>
            </a:r>
            <a:r>
              <a:rPr lang="de-DE" altLang="de-DE" sz="2000"/>
              <a:t>, </a:t>
            </a:r>
            <a:r>
              <a:rPr lang="de-DE" altLang="de-DE" sz="2000" i="1"/>
              <a:t>getKontostand()</a:t>
            </a:r>
          </a:p>
          <a:p>
            <a:r>
              <a:rPr lang="de-DE" altLang="de-DE" sz="2000"/>
              <a:t>Beim Erzeugen des Kontos soll der initiale Kontostand angeführt werden können:</a:t>
            </a:r>
            <a:br>
              <a:rPr lang="de-DE" altLang="de-DE" sz="2000"/>
            </a:br>
            <a:r>
              <a:rPr lang="de-DE" altLang="de-DE" sz="2000"/>
              <a:t>var k = new Konto(50);</a:t>
            </a:r>
          </a:p>
          <a:p>
            <a:r>
              <a:rPr lang="de-DE" altLang="de-DE" sz="2000"/>
              <a:t>Spendieren Sie Ihrem Konto ein "Ereignis" OnChange, das immer dann ausgelöst wird, wenn jemand den Kontostand ändert.</a:t>
            </a:r>
          </a:p>
          <a:p>
            <a:r>
              <a:rPr lang="de-DE" altLang="de-DE" sz="2000"/>
              <a:t>Definieren Sie ein Modul, welches das Konto über den Namespace </a:t>
            </a:r>
            <a:r>
              <a:rPr lang="de-DE" altLang="de-DE" sz="2000" i="1"/>
              <a:t>sample.banking.biz.Konto</a:t>
            </a:r>
            <a:r>
              <a:rPr lang="de-DE" altLang="de-DE" sz="2000"/>
              <a:t> bereitstellt.</a:t>
            </a:r>
          </a:p>
          <a:p>
            <a:endParaRPr lang="de-DE" altLang="de-DE" sz="2000"/>
          </a:p>
          <a:p>
            <a:endParaRPr lang="de-DE" altLang="de-DE" sz="2000"/>
          </a:p>
        </p:txBody>
      </p:sp>
      <p:sp>
        <p:nvSpPr>
          <p:cNvPr id="47108" name="Fußzeilenplatzhalter 3">
            <a:extLst>
              <a:ext uri="{FF2B5EF4-FFF2-40B4-BE49-F238E27FC236}">
                <a16:creationId xmlns:a16="http://schemas.microsoft.com/office/drawing/2014/main" id="{A89CA43F-F1B5-499A-BA70-D6EE1713F2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A617152E-BDCF-4EF3-939E-36E91C4F3A31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378832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BBD38001-D289-4D1E-B36F-A998D06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prozeduale Paradigma</a:t>
            </a:r>
          </a:p>
        </p:txBody>
      </p:sp>
      <p:sp>
        <p:nvSpPr>
          <p:cNvPr id="15363" name="Fußzeilenplatzhalter 3">
            <a:extLst>
              <a:ext uri="{FF2B5EF4-FFF2-40B4-BE49-F238E27FC236}">
                <a16:creationId xmlns:a16="http://schemas.microsoft.com/office/drawing/2014/main" id="{E661429A-431C-4D79-8AEF-F89DF70ACB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4313A46-4837-4A58-9515-0A4E2CD5F0DB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 sz="1000"/>
          </a:p>
        </p:txBody>
      </p:sp>
      <p:sp>
        <p:nvSpPr>
          <p:cNvPr id="15364" name="Rechteck 4">
            <a:extLst>
              <a:ext uri="{FF2B5EF4-FFF2-40B4-BE49-F238E27FC236}">
                <a16:creationId xmlns:a16="http://schemas.microsoft.com/office/drawing/2014/main" id="{F276795E-05A9-439A-9232-8591164D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75453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function </a:t>
            </a:r>
            <a:r>
              <a:rPr lang="en-US" altLang="de-DE" sz="2400" dirty="0" err="1"/>
              <a:t>calcZins</a:t>
            </a:r>
            <a:r>
              <a:rPr lang="en-US" altLang="de-DE" sz="2400" dirty="0"/>
              <a:t>(k, p, t)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400" dirty="0"/>
              <a:t>    </a:t>
            </a:r>
            <a:r>
              <a:rPr lang="de-DE" altLang="de-DE" sz="2400" dirty="0" err="1"/>
              <a:t>var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result</a:t>
            </a:r>
            <a:r>
              <a:rPr lang="de-DE" altLang="de-DE" sz="2400" dirty="0"/>
              <a:t> = k * p * t / 36000;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return result;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 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 err="1"/>
              <a:t>var</a:t>
            </a:r>
            <a:r>
              <a:rPr lang="en-US" altLang="de-DE" sz="2400" dirty="0"/>
              <a:t> result = </a:t>
            </a:r>
            <a:r>
              <a:rPr lang="en-US" altLang="de-DE" sz="2400" dirty="0" err="1"/>
              <a:t>calcZins</a:t>
            </a:r>
            <a:r>
              <a:rPr lang="en-US" altLang="de-DE" sz="2400" dirty="0"/>
              <a:t>(200,2,360);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400" dirty="0"/>
              <a:t>alert("Ergebnis: " + </a:t>
            </a:r>
            <a:r>
              <a:rPr lang="de-DE" altLang="de-DE" sz="2400" dirty="0" err="1"/>
              <a:t>result</a:t>
            </a:r>
            <a:r>
              <a:rPr lang="de-DE" altLang="de-DE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7248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el 1">
            <a:extLst>
              <a:ext uri="{FF2B5EF4-FFF2-40B4-BE49-F238E27FC236}">
                <a16:creationId xmlns:a16="http://schemas.microsoft.com/office/drawing/2014/main" id="{56D0BA3B-0E69-43C7-A5B0-87B3559C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Übung</a:t>
            </a:r>
          </a:p>
        </p:txBody>
      </p:sp>
      <p:sp>
        <p:nvSpPr>
          <p:cNvPr id="48131" name="Inhaltsplatzhalter 2">
            <a:extLst>
              <a:ext uri="{FF2B5EF4-FFF2-40B4-BE49-F238E27FC236}">
                <a16:creationId xmlns:a16="http://schemas.microsoft.com/office/drawing/2014/main" id="{FD308A6C-97EA-43D7-808D-EC5F6517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326" y="1076325"/>
            <a:ext cx="8524875" cy="4929188"/>
          </a:xfrm>
        </p:spPr>
        <p:txBody>
          <a:bodyPr/>
          <a:lstStyle/>
          <a:p>
            <a:r>
              <a:rPr lang="de-DE" altLang="de-DE"/>
              <a:t>Betrachten Sie das gezeigte Beispiel.</a:t>
            </a:r>
          </a:p>
          <a:p>
            <a:r>
              <a:rPr lang="de-DE" altLang="de-DE"/>
              <a:t>Definieren Sie in einer eigenen Datei ein Modul, welches den Passagier und den PassagierManager über den Namespace </a:t>
            </a:r>
            <a:r>
              <a:rPr lang="de-DE" altLang="de-DE" i="1"/>
              <a:t>passagiere</a:t>
            </a:r>
            <a:r>
              <a:rPr lang="de-DE" altLang="de-DE"/>
              <a:t> bereitstellt.</a:t>
            </a:r>
          </a:p>
          <a:p>
            <a:r>
              <a:rPr lang="de-DE" altLang="de-DE"/>
              <a:t>Binden Sie die Datei in Ihre Anwendung ein und nutzen sie dort den </a:t>
            </a:r>
            <a:r>
              <a:rPr lang="de-DE" altLang="de-DE" i="1"/>
              <a:t>Passagier</a:t>
            </a:r>
            <a:r>
              <a:rPr lang="de-DE" altLang="de-DE"/>
              <a:t> und den </a:t>
            </a:r>
            <a:r>
              <a:rPr lang="de-DE" altLang="de-DE" i="1"/>
              <a:t>PassagierManager</a:t>
            </a:r>
            <a:r>
              <a:rPr lang="de-DE" altLang="de-DE"/>
              <a:t> aus dem Modul</a:t>
            </a:r>
          </a:p>
        </p:txBody>
      </p:sp>
      <p:sp>
        <p:nvSpPr>
          <p:cNvPr id="48132" name="Fußzeilenplatzhalter 3">
            <a:extLst>
              <a:ext uri="{FF2B5EF4-FFF2-40B4-BE49-F238E27FC236}">
                <a16:creationId xmlns:a16="http://schemas.microsoft.com/office/drawing/2014/main" id="{DCA54AB0-3E26-4950-9AD5-D92A03275F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AD4BBB07-E972-4675-884A-2A35B141F90E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36313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ECD20C89-45F6-44F0-A334-B2AC68D5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Ausgewählte vordefinierte Prozeduren</a:t>
            </a:r>
          </a:p>
        </p:txBody>
      </p:sp>
      <p:sp>
        <p:nvSpPr>
          <p:cNvPr id="16387" name="Fußzeilenplatzhalter 3">
            <a:extLst>
              <a:ext uri="{FF2B5EF4-FFF2-40B4-BE49-F238E27FC236}">
                <a16:creationId xmlns:a16="http://schemas.microsoft.com/office/drawing/2014/main" id="{AD0DC3D6-5340-4CE5-9C54-4FAEAB2D5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3204A92C-76AD-407E-B02A-580F539C7324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DE" altLang="de-DE" sz="1000"/>
          </a:p>
        </p:txBody>
      </p:sp>
      <p:sp>
        <p:nvSpPr>
          <p:cNvPr id="16388" name="Rechteck 4">
            <a:extLst>
              <a:ext uri="{FF2B5EF4-FFF2-40B4-BE49-F238E27FC236}">
                <a16:creationId xmlns:a16="http://schemas.microsoft.com/office/drawing/2014/main" id="{BFAC5C78-11D5-42E1-92A7-9D4B09EF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79390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400" dirty="0" err="1"/>
              <a:t>var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two</a:t>
            </a:r>
            <a:r>
              <a:rPr lang="de-DE" altLang="de-DE" sz="2400" dirty="0"/>
              <a:t> = </a:t>
            </a:r>
            <a:r>
              <a:rPr lang="de-DE" altLang="de-DE" sz="2400" dirty="0" err="1">
                <a:solidFill>
                  <a:schemeClr val="tx2"/>
                </a:solidFill>
              </a:rPr>
              <a:t>parseInt</a:t>
            </a:r>
            <a:r>
              <a:rPr lang="de-DE" altLang="de-DE" sz="2400" dirty="0"/>
              <a:t>("2");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400" dirty="0" err="1"/>
              <a:t>var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twoPointTwo</a:t>
            </a:r>
            <a:r>
              <a:rPr lang="de-DE" altLang="de-DE" sz="2400" dirty="0"/>
              <a:t> = </a:t>
            </a:r>
            <a:r>
              <a:rPr lang="de-DE" altLang="de-DE" sz="2400" dirty="0" err="1">
                <a:solidFill>
                  <a:schemeClr val="tx2"/>
                </a:solidFill>
              </a:rPr>
              <a:t>parseFloat</a:t>
            </a:r>
            <a:r>
              <a:rPr lang="de-DE" altLang="de-DE" sz="2400" dirty="0"/>
              <a:t>("2.2");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2400" dirty="0" err="1"/>
              <a:t>var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isSevenNaN</a:t>
            </a:r>
            <a:r>
              <a:rPr lang="de-DE" altLang="de-DE" sz="2400" dirty="0"/>
              <a:t> = </a:t>
            </a:r>
            <a:r>
              <a:rPr lang="de-DE" altLang="de-DE" sz="2400" dirty="0" err="1">
                <a:solidFill>
                  <a:schemeClr val="tx2"/>
                </a:solidFill>
              </a:rPr>
              <a:t>isNaN</a:t>
            </a:r>
            <a:r>
              <a:rPr lang="de-DE" altLang="de-DE" sz="2400" dirty="0"/>
              <a:t>("</a:t>
            </a:r>
            <a:r>
              <a:rPr lang="de-DE" altLang="de-DE" sz="2400" dirty="0" err="1"/>
              <a:t>seven</a:t>
            </a:r>
            <a:r>
              <a:rPr lang="de-DE" altLang="de-DE" sz="2400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8764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9818E-A744-4344-8B3A-C34960ED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Funktionales Paradigma</a:t>
            </a:r>
          </a:p>
        </p:txBody>
      </p:sp>
      <p:sp>
        <p:nvSpPr>
          <p:cNvPr id="17411" name="Textplatzhalter 2">
            <a:extLst>
              <a:ext uri="{FF2B5EF4-FFF2-40B4-BE49-F238E27FC236}">
                <a16:creationId xmlns:a16="http://schemas.microsoft.com/office/drawing/2014/main" id="{1616131A-CF28-4EA1-BF50-A64D8B3CC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7412" name="Fußzeilenplatzhalter 3">
            <a:extLst>
              <a:ext uri="{FF2B5EF4-FFF2-40B4-BE49-F238E27FC236}">
                <a16:creationId xmlns:a16="http://schemas.microsoft.com/office/drawing/2014/main" id="{3CB79F12-37AC-4412-ADA3-6EFDAC2A3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1000"/>
              <a:t>Page 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C82D8156-FB36-4682-AAE5-E88774D9A56B}" type="slidenum">
              <a:rPr lang="de-DE" altLang="de-DE" sz="1000"/>
              <a:pPr/>
              <a:t>8</a:t>
            </a:fld>
            <a:endParaRPr lang="de-DE" altLang="de-DE" sz="1000"/>
          </a:p>
        </p:txBody>
      </p:sp>
    </p:spTree>
    <p:extLst>
      <p:ext uri="{BB962C8B-B14F-4D97-AF65-F5344CB8AC3E}">
        <p14:creationId xmlns:p14="http://schemas.microsoft.com/office/powerpoint/2010/main" val="97057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66157FB9-A5FD-4155-9688-34B723D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funktionale Paradigma</a:t>
            </a:r>
          </a:p>
        </p:txBody>
      </p:sp>
      <p:sp>
        <p:nvSpPr>
          <p:cNvPr id="18435" name="Fußzeilenplatzhalter 3">
            <a:extLst>
              <a:ext uri="{FF2B5EF4-FFF2-40B4-BE49-F238E27FC236}">
                <a16:creationId xmlns:a16="http://schemas.microsoft.com/office/drawing/2014/main" id="{7F2F9144-4C31-40F4-A69F-02C15EA01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000"/>
              <a:t>Folie</a:t>
            </a:r>
            <a:r>
              <a:rPr lang="de-DE" altLang="de-DE" sz="1000">
                <a:sym typeface="Wingdings" panose="05000000000000000000" pitchFamily="2" charset="2"/>
              </a:rPr>
              <a:t></a:t>
            </a:r>
            <a:r>
              <a:rPr lang="de-DE" altLang="de-DE" sz="1000"/>
              <a:t> </a:t>
            </a:r>
            <a:fld id="{10F327BD-01C1-49E1-AE90-EA2395D25104}" type="slidenum">
              <a:rPr lang="de-DE" altLang="de-DE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DE" altLang="de-DE" sz="1000"/>
          </a:p>
        </p:txBody>
      </p:sp>
      <p:sp>
        <p:nvSpPr>
          <p:cNvPr id="18436" name="Rechteck 4">
            <a:extLst>
              <a:ext uri="{FF2B5EF4-FFF2-40B4-BE49-F238E27FC236}">
                <a16:creationId xmlns:a16="http://schemas.microsoft.com/office/drawing/2014/main" id="{7A22F7ED-05B4-4DAD-9712-E7A05A13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65436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function </a:t>
            </a:r>
            <a:r>
              <a:rPr lang="en-US" altLang="de-DE" sz="2400" dirty="0" err="1">
                <a:solidFill>
                  <a:schemeClr val="tx2"/>
                </a:solidFill>
              </a:rPr>
              <a:t>forEach</a:t>
            </a:r>
            <a:r>
              <a:rPr lang="en-US" altLang="de-DE" sz="2400" dirty="0"/>
              <a:t>(</a:t>
            </a:r>
            <a:r>
              <a:rPr lang="en-US" altLang="de-DE" sz="2400" dirty="0" err="1"/>
              <a:t>ary</a:t>
            </a:r>
            <a:r>
              <a:rPr lang="en-US" altLang="de-DE" sz="2400" dirty="0"/>
              <a:t>, </a:t>
            </a:r>
            <a:r>
              <a:rPr lang="en-US" altLang="de-DE" sz="2400" dirty="0">
                <a:solidFill>
                  <a:schemeClr val="tx2"/>
                </a:solidFill>
              </a:rPr>
              <a:t>action</a:t>
            </a:r>
            <a:r>
              <a:rPr lang="en-US" altLang="de-DE" sz="2400" dirty="0"/>
              <a:t>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for (</a:t>
            </a:r>
            <a:r>
              <a:rPr lang="en-US" altLang="de-DE" sz="2400" dirty="0" err="1"/>
              <a:t>var</a:t>
            </a:r>
            <a:r>
              <a:rPr lang="en-US" altLang="de-DE" sz="2400" dirty="0"/>
              <a:t>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 = 0;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 &lt; </a:t>
            </a:r>
            <a:r>
              <a:rPr lang="en-US" altLang="de-DE" sz="2400" dirty="0" err="1"/>
              <a:t>ary.length</a:t>
            </a:r>
            <a:r>
              <a:rPr lang="en-US" altLang="de-DE" sz="2400" dirty="0"/>
              <a:t>; </a:t>
            </a:r>
            <a:r>
              <a:rPr lang="en-US" altLang="de-DE" sz="2400" dirty="0" err="1"/>
              <a:t>i</a:t>
            </a:r>
            <a:r>
              <a:rPr lang="en-US" altLang="de-DE" sz="2400" dirty="0"/>
              <a:t>++) {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    action(</a:t>
            </a:r>
            <a:r>
              <a:rPr lang="en-US" altLang="de-DE" sz="2400" dirty="0" err="1"/>
              <a:t>ary</a:t>
            </a:r>
            <a:r>
              <a:rPr lang="en-US" altLang="de-DE" sz="2400" dirty="0"/>
              <a:t>[</a:t>
            </a:r>
            <a:r>
              <a:rPr lang="en-US" altLang="de-DE" sz="2400" dirty="0" err="1"/>
              <a:t>i</a:t>
            </a:r>
            <a:r>
              <a:rPr lang="en-US" altLang="de-DE" sz="2400" dirty="0"/>
              <a:t>]);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    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}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2400" dirty="0"/>
              <a:t> </a:t>
            </a:r>
            <a:endParaRPr lang="de-DE" altLang="de-DE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Microsoft Office PowerPoint</Application>
  <PresentationFormat>Breitbild</PresentationFormat>
  <Paragraphs>366</Paragraphs>
  <Slides>60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Wingdings</vt:lpstr>
      <vt:lpstr>Office Theme</vt:lpstr>
      <vt:lpstr>Paradigmen in JavaScript</vt:lpstr>
      <vt:lpstr>Inhalt</vt:lpstr>
      <vt:lpstr>Überblick</vt:lpstr>
      <vt:lpstr>ES 5 &lt; ES 6 &lt; TypeScript</vt:lpstr>
      <vt:lpstr>Prozedurales Paradigma</vt:lpstr>
      <vt:lpstr>Das prozeduale Paradigma</vt:lpstr>
      <vt:lpstr>Ausgewählte vordefinierte Prozeduren</vt:lpstr>
      <vt:lpstr>Funktionales Paradigma</vt:lpstr>
      <vt:lpstr>Das funktionale Paradigma</vt:lpstr>
      <vt:lpstr>Das funktionale Paradigma</vt:lpstr>
      <vt:lpstr>Das funktionale Paradigma</vt:lpstr>
      <vt:lpstr>Lambda-Ausdrücke ab EcmaScript 6</vt:lpstr>
      <vt:lpstr>DEMO</vt:lpstr>
      <vt:lpstr>Objektorientiertes Paradigma</vt:lpstr>
      <vt:lpstr>Das objektorientierte Paradigma </vt:lpstr>
      <vt:lpstr>Konstruktor-Funktionen</vt:lpstr>
      <vt:lpstr>Klassen ab ES6</vt:lpstr>
      <vt:lpstr>DEMO</vt:lpstr>
      <vt:lpstr>Übung</vt:lpstr>
      <vt:lpstr>Übung</vt:lpstr>
      <vt:lpstr>Mehr Details</vt:lpstr>
      <vt:lpstr>Funktionen und this</vt:lpstr>
      <vt:lpstr>This</vt:lpstr>
      <vt:lpstr>Kontext</vt:lpstr>
      <vt:lpstr>Gedankenexperiment</vt:lpstr>
      <vt:lpstr>Function</vt:lpstr>
      <vt:lpstr>Lambda-Ausdrücke binden this</vt:lpstr>
      <vt:lpstr>Datentypen</vt:lpstr>
      <vt:lpstr>Überblick</vt:lpstr>
      <vt:lpstr>typeof</vt:lpstr>
      <vt:lpstr>Vergleiche</vt:lpstr>
      <vt:lpstr>Booleans</vt:lpstr>
      <vt:lpstr>Objekte sind Dictionaries </vt:lpstr>
      <vt:lpstr>Keys eines Objektes iterieren</vt:lpstr>
      <vt:lpstr>Deklarationen</vt:lpstr>
      <vt:lpstr>Globale Objekte (Auszug)</vt:lpstr>
      <vt:lpstr>Exception</vt:lpstr>
      <vt:lpstr>Exceptions</vt:lpstr>
      <vt:lpstr>DEMO</vt:lpstr>
      <vt:lpstr>Prototypen</vt:lpstr>
      <vt:lpstr>Prototypen</vt:lpstr>
      <vt:lpstr>Prototypen</vt:lpstr>
      <vt:lpstr>Beispiel ohne Prototyp</vt:lpstr>
      <vt:lpstr>Beispiel für Prototypen</vt:lpstr>
      <vt:lpstr>Beispiel für Prototypen</vt:lpstr>
      <vt:lpstr>Beispiel für Prototypen</vt:lpstr>
      <vt:lpstr>Beispiel für Prototypen</vt:lpstr>
      <vt:lpstr>Beispiel für Prototypen</vt:lpstr>
      <vt:lpstr>Beispiel für Prototypen</vt:lpstr>
      <vt:lpstr>Methode von Basis-Typ aufrufen</vt:lpstr>
      <vt:lpstr>DEMO</vt:lpstr>
      <vt:lpstr>Module</vt:lpstr>
      <vt:lpstr>Das modulare Paradigma </vt:lpstr>
      <vt:lpstr>Das modulare Paradigma</vt:lpstr>
      <vt:lpstr>DEMO</vt:lpstr>
      <vt:lpstr>EcmaScript-Modulsystem</vt:lpstr>
      <vt:lpstr>export und import</vt:lpstr>
      <vt:lpstr>Übung</vt:lpstr>
      <vt:lpstr>Übung</vt:lpstr>
      <vt:lpstr>Übung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 with Angular 2</dc:title>
  <dc:creator>Steyer Manfred</dc:creator>
  <cp:lastModifiedBy>Manfred Steyer</cp:lastModifiedBy>
  <cp:revision>270</cp:revision>
  <dcterms:created xsi:type="dcterms:W3CDTF">2016-06-29T16:57:59Z</dcterms:created>
  <dcterms:modified xsi:type="dcterms:W3CDTF">2018-06-13T15:14:58Z</dcterms:modified>
</cp:coreProperties>
</file>