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76" r:id="rId3"/>
    <p:sldId id="257" r:id="rId4"/>
    <p:sldId id="274" r:id="rId5"/>
    <p:sldId id="272" r:id="rId6"/>
    <p:sldId id="258" r:id="rId7"/>
    <p:sldId id="275" r:id="rId8"/>
    <p:sldId id="259" r:id="rId9"/>
    <p:sldId id="277" r:id="rId10"/>
    <p:sldId id="260" r:id="rId11"/>
    <p:sldId id="280" r:id="rId12"/>
    <p:sldId id="287" r:id="rId13"/>
    <p:sldId id="263" r:id="rId14"/>
    <p:sldId id="265" r:id="rId15"/>
    <p:sldId id="266" r:id="rId16"/>
    <p:sldId id="264" r:id="rId17"/>
    <p:sldId id="278" r:id="rId18"/>
    <p:sldId id="261" r:id="rId19"/>
    <p:sldId id="286" r:id="rId20"/>
    <p:sldId id="267" r:id="rId21"/>
    <p:sldId id="285" r:id="rId22"/>
    <p:sldId id="282" r:id="rId23"/>
    <p:sldId id="262" r:id="rId24"/>
    <p:sldId id="269" r:id="rId25"/>
    <p:sldId id="27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97" d="100"/>
          <a:sy n="97" d="100"/>
        </p:scale>
        <p:origin x="-78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844B1-BEF2-0E49-9577-B2FD91F08929}" type="datetimeFigureOut">
              <a:rPr lang="en-US" smtClean="0"/>
              <a:t>2/9/15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9997-28A8-554D-8259-036D0AEF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16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</a:t>
            </a:r>
            <a:r>
              <a:rPr lang="en-US" baseline="0" dirty="0" smtClean="0"/>
              <a:t> of the things I talk about over the course of this session will fit into one of the following categories: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things that the industry believes and I agree with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things that the industry believes and I really don't know if they're right, but I haven't seen sufficient evidence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things that the industry believes and I don't buy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things that the industry is just starting to work toward and are not yet </a:t>
            </a:r>
            <a:r>
              <a:rPr lang="en-US" baseline="0" dirty="0" err="1" smtClean="0"/>
              <a:t>provien</a:t>
            </a:r>
            <a:endParaRPr lang="en-US" baseline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things that I believe and can justify with evidence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things that I believe and, like the CV, can't really </a:t>
            </a:r>
            <a:r>
              <a:rPr lang="en-US" baseline="0" dirty="0" smtClean="0"/>
              <a:t>prove… but I'm right… I swear</a:t>
            </a:r>
            <a:endParaRPr lang="en-US" baseline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9997-28A8-554D-8259-036D0AEFA0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73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expect I don't have to spend TOO</a:t>
            </a:r>
            <a:r>
              <a:rPr lang="en-US" baseline="0" dirty="0" smtClean="0"/>
              <a:t> much time convincing you of this. The software industry, in collaboration with hackers have already probably don't a pretty good job of that already. But nonetheless, in case some of you are the last hold-out troglodytes who have been living under a rock for so long that the names "Home Depot", "Sony", "Good Will", "PF </a:t>
            </a:r>
            <a:r>
              <a:rPr lang="en-US" baseline="0" dirty="0" err="1" smtClean="0"/>
              <a:t>Changs</a:t>
            </a:r>
            <a:r>
              <a:rPr lang="en-US" baseline="0" dirty="0" smtClean="0"/>
              <a:t>" and ""JP Morgan" either don't mean anything to you, or you don't see how their connected.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9997-28A8-554D-8259-036D0AEFA0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04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don't actually wear a tin-foil hat, at</a:t>
            </a:r>
            <a:r>
              <a:rPr lang="en-US" baseline="0" dirty="0" smtClean="0"/>
              <a:t> least not in public, but I'm one of those people. I believe things are going to get very, very ugly over the next couple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9997-28A8-554D-8259-036D0AEFA0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80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really why you're here. You're hoping for silver bullets. Well, unfortunately, instead you're going to get a few concrete strategies, a few broad suggestions, and a number of obscure ravings from a guy who has an idea of how this stuff could work, but hasn't yet figured out yet how to convince anyone that he's right.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9997-28A8-554D-8259-036D0AEFA0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57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Echo</a:t>
            </a:r>
            <a:r>
              <a:rPr lang="en-US" baseline="0" dirty="0" smtClean="0"/>
              <a:t>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9997-28A8-554D-8259-036D0AEFA0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86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love of god, let's find a</a:t>
            </a:r>
            <a:r>
              <a:rPr lang="en-US" baseline="0" dirty="0" smtClean="0"/>
              <a:t> better name for this. If we only achieve one thing by the end of this presentation, let's have a nice snappy name for the fact that companies have a tendency, if we're lucky, to do some up-front security analysis, maybe a little threat modeling or risk assessment, then do nothing until the product is about to come out the door and throw a bunch of pen testers or tools at the software they have created and force their development team to quick changes a bunch of stuff at the last second. That's not a security strategy, that's a pathology.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9997-28A8-554D-8259-036D0AEFA0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81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154-0EB5-9545-974C-3EF0760E2B30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CEB6-CC7F-5D44-82C8-6DA6E0E1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9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154-0EB5-9545-974C-3EF0760E2B30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CEB6-CC7F-5D44-82C8-6DA6E0E1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154-0EB5-9545-974C-3EF0760E2B30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CEB6-CC7F-5D44-82C8-6DA6E0E1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6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154-0EB5-9545-974C-3EF0760E2B30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CEB6-CC7F-5D44-82C8-6DA6E0E1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1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154-0EB5-9545-974C-3EF0760E2B30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CEB6-CC7F-5D44-82C8-6DA6E0E1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2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154-0EB5-9545-974C-3EF0760E2B30}" type="datetimeFigureOut">
              <a:rPr lang="en-US" smtClean="0"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CEB6-CC7F-5D44-82C8-6DA6E0E1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3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154-0EB5-9545-974C-3EF0760E2B30}" type="datetimeFigureOut">
              <a:rPr lang="en-US" smtClean="0"/>
              <a:t>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CEB6-CC7F-5D44-82C8-6DA6E0E1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0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154-0EB5-9545-974C-3EF0760E2B30}" type="datetimeFigureOut">
              <a:rPr lang="en-US" smtClean="0"/>
              <a:t>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CEB6-CC7F-5D44-82C8-6DA6E0E1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154-0EB5-9545-974C-3EF0760E2B30}" type="datetimeFigureOut">
              <a:rPr lang="en-US" smtClean="0"/>
              <a:t>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CEB6-CC7F-5D44-82C8-6DA6E0E1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2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154-0EB5-9545-974C-3EF0760E2B30}" type="datetimeFigureOut">
              <a:rPr lang="en-US" smtClean="0"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CEB6-CC7F-5D44-82C8-6DA6E0E1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154-0EB5-9545-974C-3EF0760E2B30}" type="datetimeFigureOut">
              <a:rPr lang="en-US" smtClean="0"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CEB6-CC7F-5D44-82C8-6DA6E0E1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5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F7154-0EB5-9545-974C-3EF0760E2B30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FCEB6-CC7F-5D44-82C8-6DA6E0E1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5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Patterns for Developing Secure Web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64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Patterns in Code (Architecture)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12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 Pattern:</a:t>
            </a:r>
            <a:r>
              <a:rPr lang="en-US" baseline="0" dirty="0" smtClean="0"/>
              <a:t> Mixed Mixed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01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Pattern: MCDLT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04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Application: Context 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9317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</a:t>
            </a:r>
            <a:r>
              <a:rPr lang="en-US" baseline="0" dirty="0" smtClean="0"/>
              <a:t> it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582972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Secure?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Well… I think so.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86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Application:</a:t>
            </a:r>
            <a:r>
              <a:rPr lang="en-US" baseline="0" dirty="0" smtClean="0"/>
              <a:t> Context Seams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85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--- Section 2: Organizational Patterns</a:t>
            </a:r>
            <a:r>
              <a:rPr lang="en-US" baseline="0" dirty="0" smtClean="0"/>
              <a:t> 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60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Patterns in People (Organizational)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7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Anti-pattern: Business Vacuum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7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Intro ....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86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Anti-pattern:</a:t>
            </a:r>
            <a:r>
              <a:rPr lang="en-US" baseline="0" dirty="0" smtClean="0"/>
              <a:t> </a:t>
            </a:r>
            <a:r>
              <a:rPr lang="en-US" dirty="0" smtClean="0"/>
              <a:t>Security Sandwich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r>
              <a:rPr lang="en-US" baseline="0" dirty="0" smtClean="0"/>
              <a:t> Sandwich</a:t>
            </a:r>
          </a:p>
          <a:p>
            <a:r>
              <a:rPr lang="en-US" baseline="0" dirty="0" smtClean="0"/>
              <a:t>Open-Faced Security Sandwich</a:t>
            </a:r>
          </a:p>
          <a:p>
            <a:r>
              <a:rPr lang="en-US" baseline="0" dirty="0" smtClean="0"/>
              <a:t>Security Sandwich, Low Carb Version</a:t>
            </a:r>
          </a:p>
        </p:txBody>
      </p:sp>
    </p:spTree>
    <p:extLst>
      <p:ext uri="{BB962C8B-B14F-4D97-AF65-F5344CB8AC3E}">
        <p14:creationId xmlns:p14="http://schemas.microsoft.com/office/powerpoint/2010/main" val="1968783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Pattern:</a:t>
            </a:r>
            <a:r>
              <a:rPr lang="en-US" baseline="0" dirty="0" smtClean="0"/>
              <a:t> SDLC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28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--- Section 3: Blue Sky</a:t>
            </a:r>
            <a:r>
              <a:rPr lang="en-US" baseline="0" dirty="0" smtClean="0"/>
              <a:t> 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61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 Sky</a:t>
            </a:r>
            <a:r>
              <a:rPr lang="en-US" baseline="0" dirty="0" smtClean="0"/>
              <a:t>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04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36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Holistic</a:t>
            </a:r>
            <a:r>
              <a:rPr lang="en-US" baseline="0" dirty="0" smtClean="0"/>
              <a:t>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4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Application Security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00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Corporate Logo </a:t>
            </a:r>
            <a:r>
              <a:rPr lang="en-US" dirty="0" smtClean="0"/>
              <a:t>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2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Because</a:t>
            </a:r>
            <a:r>
              <a:rPr lang="en-US" baseline="0" dirty="0" smtClean="0"/>
              <a:t> Your Paranoid…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Application Security is</a:t>
            </a:r>
            <a:r>
              <a:rPr lang="en-US" baseline="0" dirty="0" smtClean="0"/>
              <a:t>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9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Context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2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to Make it (a Little Bit) Easier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36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--- Section 1:</a:t>
            </a:r>
            <a:r>
              <a:rPr lang="en-US" baseline="0" dirty="0" smtClean="0"/>
              <a:t> Development Patterns 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12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599</Words>
  <Application>Microsoft Macintosh PowerPoint</Application>
  <PresentationFormat>On-screen Show (4:3)</PresentationFormat>
  <Paragraphs>48</Paragraphs>
  <Slides>25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Patterns for Developing Secure Web Applications</vt:lpstr>
      <vt:lpstr>… Intro .... </vt:lpstr>
      <vt:lpstr>Why Application Security Matters</vt:lpstr>
      <vt:lpstr>The Corporate Logo Slide</vt:lpstr>
      <vt:lpstr>Just Because Your Paranoid…</vt:lpstr>
      <vt:lpstr>Why Application Security is Hard</vt:lpstr>
      <vt:lpstr>The Context Slide</vt:lpstr>
      <vt:lpstr>How to Make it (a Little Bit) Easier</vt:lpstr>
      <vt:lpstr>--- Section 1: Development Patterns ---</vt:lpstr>
      <vt:lpstr>Patterns in Code (Architecture)</vt:lpstr>
      <vt:lpstr>Anti Pattern: Mixed Mixed Context</vt:lpstr>
      <vt:lpstr>Pattern: MCDLT Pattern</vt:lpstr>
      <vt:lpstr>Example Application: Context Hell</vt:lpstr>
      <vt:lpstr>Does it work</vt:lpstr>
      <vt:lpstr>Is it Secure?</vt:lpstr>
      <vt:lpstr>Example Application: Context Seams</vt:lpstr>
      <vt:lpstr>--- Section 2: Organizational Patterns ----</vt:lpstr>
      <vt:lpstr>Patterns in People (Organizational)</vt:lpstr>
      <vt:lpstr>Anti-pattern: Business Vacuum</vt:lpstr>
      <vt:lpstr>Anti-pattern: Security Sandwich</vt:lpstr>
      <vt:lpstr>Pattern: SDLC Integration</vt:lpstr>
      <vt:lpstr>--- Section 3: Blue Sky ---</vt:lpstr>
      <vt:lpstr>Blue Sky …</vt:lpstr>
      <vt:lpstr>HDD Security</vt:lpstr>
      <vt:lpstr>Holistic Monitoring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for Developing Secure Web Applications</dc:title>
  <dc:creator>Daniel Somerfield</dc:creator>
  <cp:lastModifiedBy>Daniel Somerfield</cp:lastModifiedBy>
  <cp:revision>29</cp:revision>
  <dcterms:created xsi:type="dcterms:W3CDTF">2015-02-09T01:23:06Z</dcterms:created>
  <dcterms:modified xsi:type="dcterms:W3CDTF">2015-02-09T16:34:41Z</dcterms:modified>
</cp:coreProperties>
</file>